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67" r:id="rId2"/>
    <p:sldId id="257" r:id="rId3"/>
    <p:sldId id="258" r:id="rId4"/>
    <p:sldId id="259" r:id="rId5"/>
    <p:sldId id="262" r:id="rId6"/>
    <p:sldId id="263" r:id="rId7"/>
    <p:sldId id="264" r:id="rId8"/>
    <p:sldId id="265" r:id="rId9"/>
    <p:sldId id="266" r:id="rId10"/>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8080"/>
    <a:srgbClr val="969696"/>
    <a:srgbClr val="FF0000"/>
    <a:srgbClr val="0000CC"/>
    <a:srgbClr val="663300"/>
    <a:srgbClr val="4D4D4D"/>
    <a:srgbClr val="5F5F5F"/>
    <a:srgbClr val="7777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620"/>
    <p:restoredTop sz="94660"/>
  </p:normalViewPr>
  <p:slideViewPr>
    <p:cSldViewPr snapToGrid="0">
      <p:cViewPr>
        <p:scale>
          <a:sx n="66" d="100"/>
          <a:sy n="66" d="100"/>
        </p:scale>
        <p:origin x="-84" y="-120"/>
      </p:cViewPr>
      <p:guideLst>
        <p:guide orient="horz" pos="2160"/>
        <p:guide pos="2880"/>
      </p:guideLst>
    </p:cSldViewPr>
  </p:slideViewPr>
  <p:notesTextViewPr>
    <p:cViewPr>
      <p:scale>
        <a:sx n="100" d="100"/>
        <a:sy n="100" d="100"/>
      </p:scale>
      <p:origin x="0" y="0"/>
    </p:cViewPr>
  </p:notesTextViewPr>
  <p:notesViewPr>
    <p:cSldViewPr snapToGrid="0">
      <p:cViewPr varScale="1">
        <p:scale>
          <a:sx n="91" d="100"/>
          <a:sy n="91" d="100"/>
        </p:scale>
        <p:origin x="3708" y="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defTabSz="931863">
              <a:defRPr sz="1200"/>
            </a:lvl1pPr>
          </a:lstStyle>
          <a:p>
            <a:endParaRPr lang="en-US" altLang="en-US"/>
          </a:p>
        </p:txBody>
      </p:sp>
      <p:sp>
        <p:nvSpPr>
          <p:cNvPr id="8195" name="Rectangle 3"/>
          <p:cNvSpPr>
            <a:spLocks noGrp="1" noChangeArrowheads="1"/>
          </p:cNvSpPr>
          <p:nvPr>
            <p:ph type="dt" idx="1"/>
          </p:nvPr>
        </p:nvSpPr>
        <p:spPr bwMode="auto">
          <a:xfrm>
            <a:off x="3970338"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defTabSz="931863">
              <a:defRPr sz="1200"/>
            </a:lvl1pPr>
          </a:lstStyle>
          <a:p>
            <a:endParaRPr lang="en-US" altLang="en-US"/>
          </a:p>
        </p:txBody>
      </p:sp>
      <p:sp>
        <p:nvSpPr>
          <p:cNvPr id="8196" name="Rectangle 4"/>
          <p:cNvSpPr>
            <a:spLocks noRo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7" name="Rectangle 5"/>
          <p:cNvSpPr>
            <a:spLocks noGrp="1" noChangeArrowheads="1"/>
          </p:cNvSpPr>
          <p:nvPr>
            <p:ph type="body" sz="quarter" idx="3"/>
          </p:nvPr>
        </p:nvSpPr>
        <p:spPr bwMode="auto">
          <a:xfrm>
            <a:off x="701675" y="4416425"/>
            <a:ext cx="560705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8198" name="Rectangle 6"/>
          <p:cNvSpPr>
            <a:spLocks noGrp="1" noChangeArrowheads="1"/>
          </p:cNvSpPr>
          <p:nvPr>
            <p:ph type="ftr" sz="quarter" idx="4"/>
          </p:nvPr>
        </p:nvSpPr>
        <p:spPr bwMode="auto">
          <a:xfrm>
            <a:off x="0"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defTabSz="931863">
              <a:defRPr sz="1200"/>
            </a:lvl1pPr>
          </a:lstStyle>
          <a:p>
            <a:endParaRPr lang="en-US" altLang="en-US"/>
          </a:p>
        </p:txBody>
      </p:sp>
      <p:sp>
        <p:nvSpPr>
          <p:cNvPr id="8199" name="Rectangle 7"/>
          <p:cNvSpPr>
            <a:spLocks noGrp="1" noChangeArrowheads="1"/>
          </p:cNvSpPr>
          <p:nvPr>
            <p:ph type="sldNum" sz="quarter" idx="5"/>
          </p:nvPr>
        </p:nvSpPr>
        <p:spPr bwMode="auto">
          <a:xfrm>
            <a:off x="3970338"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defTabSz="931863">
              <a:defRPr sz="1200"/>
            </a:lvl1pPr>
          </a:lstStyle>
          <a:p>
            <a:fld id="{2FA83FF4-5F31-4069-A838-843FBF5F32DA}" type="slidenum">
              <a:rPr lang="en-US" altLang="en-US"/>
              <a:pPr/>
              <a:t>‹#›</a:t>
            </a:fld>
            <a:endParaRPr lang="en-US" altLang="en-US"/>
          </a:p>
        </p:txBody>
      </p:sp>
    </p:spTree>
    <p:extLst>
      <p:ext uri="{BB962C8B-B14F-4D97-AF65-F5344CB8AC3E}">
        <p14:creationId xmlns:p14="http://schemas.microsoft.com/office/powerpoint/2010/main" val="76795573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D59BB0-29B5-4433-AA00-D8DC5F5F2448}" type="slidenum">
              <a:rPr lang="en-US" altLang="en-US"/>
              <a:pPr/>
              <a:t>1</a:t>
            </a:fld>
            <a:endParaRPr lang="en-US" altLang="en-US"/>
          </a:p>
        </p:txBody>
      </p:sp>
      <p:sp>
        <p:nvSpPr>
          <p:cNvPr id="31746" name="Rectangle 2"/>
          <p:cNvSpPr>
            <a:spLocks noRot="1" noChangeArrowheads="1" noTextEdit="1"/>
          </p:cNvSpPr>
          <p:nvPr>
            <p:ph type="sldImg"/>
          </p:nvPr>
        </p:nvSpPr>
        <p:spPr>
          <a:ln/>
        </p:spPr>
      </p:sp>
      <p:sp>
        <p:nvSpPr>
          <p:cNvPr id="31748" name="Rectangle 4"/>
          <p:cNvSpPr>
            <a:spLocks noGrp="1" noChangeArrowheads="1"/>
          </p:cNvSpPr>
          <p:nvPr>
            <p:ph type="body" idx="1"/>
          </p:nvPr>
        </p:nvSpPr>
        <p:spPr>
          <a:noFill/>
          <a:ln/>
        </p:spPr>
        <p:txBody>
          <a:bodyPr/>
          <a:lstStyle/>
          <a:p>
            <a:r>
              <a:rPr lang="en-US" altLang="en-US"/>
              <a:t>Instructor Note:</a:t>
            </a:r>
          </a:p>
          <a:p>
            <a:r>
              <a:rPr lang="en-US" altLang="en-US"/>
              <a:t>These slides contain animated objects. This presentation is intended to be viewed in “Slide Show”.  Each click of the mouse will move an object, make an object appear/disappear or show an arrow.  Each bulleted line in the Notes Pages correspond the sequential order of each “action” and describes that action.  </a:t>
            </a:r>
          </a:p>
          <a:p>
            <a:r>
              <a:rPr lang="en-US" altLang="en-US"/>
              <a:t>Lines in </a:t>
            </a:r>
            <a:r>
              <a:rPr lang="en-US" altLang="en-US" b="1">
                <a:solidFill>
                  <a:schemeClr val="accent2"/>
                </a:solidFill>
              </a:rPr>
              <a:t>blue</a:t>
            </a:r>
            <a:r>
              <a:rPr lang="en-US" altLang="en-US"/>
              <a:t> represent Eastern Campaigns and lines in </a:t>
            </a:r>
            <a:r>
              <a:rPr lang="en-US" altLang="en-US" b="1">
                <a:solidFill>
                  <a:srgbClr val="663300"/>
                </a:solidFill>
              </a:rPr>
              <a:t>brown</a:t>
            </a:r>
            <a:r>
              <a:rPr lang="en-US" altLang="en-US"/>
              <a:t> represent Western Campaigns. </a:t>
            </a:r>
          </a:p>
          <a:p>
            <a:r>
              <a:rPr lang="en-US" altLang="en-US"/>
              <a:t>Notes in </a:t>
            </a:r>
            <a:r>
              <a:rPr lang="en-US" altLang="en-US" b="1">
                <a:solidFill>
                  <a:srgbClr val="FF0000"/>
                </a:solidFill>
              </a:rPr>
              <a:t>red</a:t>
            </a:r>
            <a:r>
              <a:rPr lang="en-US" altLang="en-US"/>
              <a:t> are references to the accompanying </a:t>
            </a:r>
            <a:r>
              <a:rPr lang="en-US" altLang="en-US" i="1"/>
              <a:t>Word</a:t>
            </a:r>
            <a:r>
              <a:rPr lang="en-US" altLang="en-US"/>
              <a:t> analysis document.  </a:t>
            </a:r>
          </a:p>
        </p:txBody>
      </p:sp>
    </p:spTree>
    <p:extLst>
      <p:ext uri="{BB962C8B-B14F-4D97-AF65-F5344CB8AC3E}">
        <p14:creationId xmlns:p14="http://schemas.microsoft.com/office/powerpoint/2010/main" val="14540239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AFF72A-AB29-4A20-81C7-8BACC816384B}" type="slidenum">
              <a:rPr lang="en-US" altLang="en-US"/>
              <a:pPr/>
              <a:t>2</a:t>
            </a:fld>
            <a:endParaRPr lang="en-US" altLang="en-US"/>
          </a:p>
        </p:txBody>
      </p:sp>
      <p:sp>
        <p:nvSpPr>
          <p:cNvPr id="9218" name="Rectangle 2"/>
          <p:cNvSpPr>
            <a:spLocks noRot="1" noChangeArrowheads="1" noTextEdit="1"/>
          </p:cNvSpPr>
          <p:nvPr>
            <p:ph type="sldImg"/>
          </p:nvPr>
        </p:nvSpPr>
        <p:spPr>
          <a:xfrm>
            <a:off x="2312988" y="0"/>
            <a:ext cx="1974850" cy="1481138"/>
          </a:xfrm>
          <a:ln/>
        </p:spPr>
      </p:sp>
      <p:sp>
        <p:nvSpPr>
          <p:cNvPr id="9219" name="Rectangle 3"/>
          <p:cNvSpPr>
            <a:spLocks noGrp="1" noChangeArrowheads="1"/>
          </p:cNvSpPr>
          <p:nvPr>
            <p:ph type="body" idx="1"/>
          </p:nvPr>
        </p:nvSpPr>
        <p:spPr>
          <a:xfrm>
            <a:off x="0" y="1601788"/>
            <a:ext cx="7010400" cy="5051425"/>
          </a:xfrm>
          <a:noFill/>
        </p:spPr>
        <p:txBody>
          <a:bodyPr/>
          <a:lstStyle/>
          <a:p>
            <a:pPr>
              <a:lnSpc>
                <a:spcPct val="80000"/>
              </a:lnSpc>
            </a:pPr>
            <a:r>
              <a:rPr lang="en-US" altLang="en-US" sz="900">
                <a:solidFill>
                  <a:srgbClr val="0000CC"/>
                </a:solidFill>
              </a:rPr>
              <a:t>Disposition of Eastern forces as of July 1861:</a:t>
            </a:r>
          </a:p>
          <a:p>
            <a:pPr>
              <a:lnSpc>
                <a:spcPct val="80000"/>
              </a:lnSpc>
              <a:buFontTx/>
              <a:buChar char="•"/>
            </a:pPr>
            <a:r>
              <a:rPr lang="en-US" altLang="en-US" sz="900">
                <a:solidFill>
                  <a:srgbClr val="0000CC"/>
                </a:solidFill>
              </a:rPr>
              <a:t>Early July – Union forces under McClellan secured much of what will be West Virginia.</a:t>
            </a:r>
          </a:p>
          <a:p>
            <a:pPr>
              <a:lnSpc>
                <a:spcPct val="80000"/>
              </a:lnSpc>
              <a:buFontTx/>
              <a:buChar char="•"/>
            </a:pPr>
            <a:r>
              <a:rPr lang="en-US" altLang="en-US" sz="900">
                <a:solidFill>
                  <a:srgbClr val="0000CC"/>
                </a:solidFill>
              </a:rPr>
              <a:t>General Joe Johnston (12,000 troops) guarded the northern entrance to the Shenandoah Valley.  Union forces under General Robert Patterson (18,000) occupied Harpers Ferry and were to fix Johnston’s troops.</a:t>
            </a:r>
          </a:p>
          <a:p>
            <a:pPr>
              <a:lnSpc>
                <a:spcPct val="80000"/>
              </a:lnSpc>
              <a:buFontTx/>
              <a:buChar char="•"/>
            </a:pPr>
            <a:r>
              <a:rPr lang="en-US" altLang="en-US" sz="900">
                <a:solidFill>
                  <a:srgbClr val="0000CC"/>
                </a:solidFill>
              </a:rPr>
              <a:t>General Irwin McDowell commanded the main Union force (35,000) and planned to move to Centerville.  General Winfield Scott was the General in Chief of all Union forces.</a:t>
            </a:r>
          </a:p>
          <a:p>
            <a:pPr>
              <a:lnSpc>
                <a:spcPct val="80000"/>
              </a:lnSpc>
              <a:buFontTx/>
              <a:buChar char="•"/>
            </a:pPr>
            <a:r>
              <a:rPr lang="en-US" altLang="en-US" sz="900">
                <a:solidFill>
                  <a:srgbClr val="0000CC"/>
                </a:solidFill>
              </a:rPr>
              <a:t>General P.G.T. Beauregard commanded the main Confederate force facing the main Union Army vic. Manassas.</a:t>
            </a:r>
          </a:p>
          <a:p>
            <a:pPr>
              <a:lnSpc>
                <a:spcPct val="80000"/>
              </a:lnSpc>
              <a:buFontTx/>
              <a:buChar char="•"/>
            </a:pPr>
            <a:r>
              <a:rPr lang="en-US" altLang="en-US" sz="900">
                <a:solidFill>
                  <a:srgbClr val="0000CC"/>
                </a:solidFill>
              </a:rPr>
              <a:t>16 July – McDowell began movement toward Centerville.</a:t>
            </a:r>
          </a:p>
          <a:p>
            <a:pPr>
              <a:lnSpc>
                <a:spcPct val="80000"/>
              </a:lnSpc>
              <a:buFontTx/>
              <a:buChar char="•"/>
            </a:pPr>
            <a:r>
              <a:rPr lang="en-US" altLang="en-US" sz="900">
                <a:solidFill>
                  <a:srgbClr val="0000CC"/>
                </a:solidFill>
              </a:rPr>
              <a:t>16-20 July – J. Johnston, w/ the aid of an excellent screen by J.E.B. Stuart, slipped away from Patterson and made a rapid movement (partially by rail) to join Beauregard and thus even the force ratio.</a:t>
            </a:r>
          </a:p>
          <a:p>
            <a:pPr>
              <a:lnSpc>
                <a:spcPct val="80000"/>
              </a:lnSpc>
              <a:buFontTx/>
              <a:buChar char="•"/>
            </a:pPr>
            <a:r>
              <a:rPr lang="en-US" altLang="en-US" sz="900">
                <a:solidFill>
                  <a:srgbClr val="0000CC"/>
                </a:solidFill>
              </a:rPr>
              <a:t>21 July – First Bull Run.  Confederate victory resulted in Union withdrawal back to Washington.  McDowell is replaced by McClellan (who had success in W. VA).  Shortly after, (Nov) Scott resigned and McClellan becomes GinC in addition to commanding the Washington troops.</a:t>
            </a:r>
          </a:p>
          <a:p>
            <a:pPr>
              <a:lnSpc>
                <a:spcPct val="80000"/>
              </a:lnSpc>
              <a:buFontTx/>
              <a:buChar char="•"/>
            </a:pPr>
            <a:r>
              <a:rPr lang="en-US" altLang="en-US" sz="900"/>
              <a:t>Union Navy began the war with 90 Ships (only 42 were sea worthy and only 4 were in local waters).  By December 1862 the Navy had grown to 264 and was beginning to establish the blockade of the southern coastline.  To reduce the patrol area, the Navy and the Army conducted a series of joint operations to occupy or deny the use of many of the south’s major ports.  Taking southern ports also served the Union navy as forward bases where they could re-supply/re-fuel their ships. (allowing for more ships to be constantly on station rather than traveling back to a northern base)</a:t>
            </a:r>
          </a:p>
          <a:p>
            <a:pPr>
              <a:lnSpc>
                <a:spcPct val="80000"/>
              </a:lnSpc>
              <a:buFontTx/>
              <a:buChar char="•"/>
            </a:pPr>
            <a:r>
              <a:rPr lang="en-US" altLang="en-US" sz="900"/>
              <a:t>One of the first bases taken was Hatteras Inlet (29 Aug 1861) which in turn served as the base of operations for General Burnsides (Cdr, Dept of NC).  Burnsides attacked and occupied Roanoke Island (8 Feb 62), Elizabeth City (10 Feb 62) and New Bern (14 Mar 62).</a:t>
            </a:r>
          </a:p>
          <a:p>
            <a:pPr>
              <a:lnSpc>
                <a:spcPct val="80000"/>
              </a:lnSpc>
              <a:buFontTx/>
              <a:buChar char="•"/>
            </a:pPr>
            <a:r>
              <a:rPr lang="en-US" altLang="en-US" sz="900"/>
              <a:t>One of the most important bases captured was Port Royal (7 Nov 61) which served as a central supply base throughout the war.</a:t>
            </a:r>
          </a:p>
          <a:p>
            <a:pPr>
              <a:lnSpc>
                <a:spcPct val="80000"/>
              </a:lnSpc>
              <a:buFontTx/>
              <a:buChar char="•"/>
            </a:pPr>
            <a:r>
              <a:rPr lang="en-US" altLang="en-US" sz="900"/>
              <a:t>March/April 62 saw a large portion of GA/FL cut off:  Fernandina GA (4 Mar), Brunswick GA (9 Mar), St. Augustine FL (11 Mar), Apalachicola FL (2 Apr) and Jacksonville (9 Apr).</a:t>
            </a:r>
          </a:p>
          <a:p>
            <a:pPr>
              <a:lnSpc>
                <a:spcPct val="80000"/>
              </a:lnSpc>
              <a:buFontTx/>
              <a:buChar char="•"/>
            </a:pPr>
            <a:r>
              <a:rPr lang="en-US" altLang="en-US" sz="900"/>
              <a:t>11 Apr – Fort Pulaski (outside of Savannah) fell, effectively closing that port.</a:t>
            </a:r>
          </a:p>
          <a:p>
            <a:pPr>
              <a:lnSpc>
                <a:spcPct val="80000"/>
              </a:lnSpc>
            </a:pPr>
            <a:r>
              <a:rPr lang="en-US" altLang="en-US" sz="900">
                <a:solidFill>
                  <a:srgbClr val="663300"/>
                </a:solidFill>
              </a:rPr>
              <a:t>Disposition of the West (Jan 1862): </a:t>
            </a:r>
          </a:p>
          <a:p>
            <a:pPr>
              <a:lnSpc>
                <a:spcPct val="80000"/>
              </a:lnSpc>
              <a:buFontTx/>
              <a:buChar char="•"/>
            </a:pPr>
            <a:r>
              <a:rPr lang="en-US" altLang="en-US" sz="900">
                <a:solidFill>
                  <a:srgbClr val="663300"/>
                </a:solidFill>
              </a:rPr>
              <a:t>Dept of Ohio Commanded by Gen. Don Carlos Buell. – 45,000 troops.</a:t>
            </a:r>
          </a:p>
          <a:p>
            <a:pPr>
              <a:lnSpc>
                <a:spcPct val="80000"/>
              </a:lnSpc>
              <a:buFontTx/>
              <a:buChar char="•"/>
            </a:pPr>
            <a:r>
              <a:rPr lang="en-US" altLang="en-US" sz="900">
                <a:solidFill>
                  <a:srgbClr val="663300"/>
                </a:solidFill>
              </a:rPr>
              <a:t>Dept of MO Commanded by Gen. Henry Halleck – 91,000 troops.</a:t>
            </a:r>
          </a:p>
          <a:p>
            <a:pPr>
              <a:lnSpc>
                <a:spcPct val="80000"/>
              </a:lnSpc>
              <a:buFontTx/>
              <a:buChar char="•"/>
            </a:pPr>
            <a:r>
              <a:rPr lang="en-US" altLang="en-US" sz="900">
                <a:solidFill>
                  <a:srgbClr val="663300"/>
                </a:solidFill>
              </a:rPr>
              <a:t>To counter these two Union Dept’s., Gen. Albert Sidney Johnston commanded 43,000 thinly spread troops. (</a:t>
            </a:r>
            <a:r>
              <a:rPr lang="en-US" altLang="en-US" sz="900">
                <a:solidFill>
                  <a:srgbClr val="FF0000"/>
                </a:solidFill>
              </a:rPr>
              <a:t>See Analysis: Overview #1</a:t>
            </a:r>
            <a:r>
              <a:rPr lang="en-US" altLang="en-US" sz="900">
                <a:solidFill>
                  <a:srgbClr val="663300"/>
                </a:solidFill>
              </a:rPr>
              <a:t>)</a:t>
            </a:r>
          </a:p>
          <a:p>
            <a:pPr>
              <a:lnSpc>
                <a:spcPct val="80000"/>
              </a:lnSpc>
              <a:buFontTx/>
              <a:buChar char="•"/>
            </a:pPr>
            <a:r>
              <a:rPr lang="en-US" altLang="en-US" sz="900">
                <a:solidFill>
                  <a:srgbClr val="663300"/>
                </a:solidFill>
              </a:rPr>
              <a:t>2 Feb – Grant moves 15,000 troops down the Tennessee River and lands north of Fort Henry (6 Feb).</a:t>
            </a:r>
          </a:p>
          <a:p>
            <a:pPr>
              <a:lnSpc>
                <a:spcPct val="80000"/>
              </a:lnSpc>
              <a:buFontTx/>
              <a:buChar char="•"/>
            </a:pPr>
            <a:r>
              <a:rPr lang="en-US" altLang="en-US" sz="900">
                <a:solidFill>
                  <a:srgbClr val="663300"/>
                </a:solidFill>
              </a:rPr>
              <a:t>5 Feb – Flag Officer Foote, Commanding the Union Gunboats in this operation, defeated Fort Henry prior to Grant’s arrival. Many of the Confederate troops escaped to Fort Donaldson to the east. </a:t>
            </a:r>
          </a:p>
          <a:p>
            <a:pPr>
              <a:lnSpc>
                <a:spcPct val="80000"/>
              </a:lnSpc>
              <a:buFontTx/>
              <a:buChar char="•"/>
            </a:pPr>
            <a:r>
              <a:rPr lang="en-US" altLang="en-US" sz="900">
                <a:solidFill>
                  <a:srgbClr val="663300"/>
                </a:solidFill>
              </a:rPr>
              <a:t>Grant moved east and laid siege to Fort Donaldson with his troops and gunboats (13 Feb) – Ft Donaldson fell 16 Feb.</a:t>
            </a:r>
          </a:p>
          <a:p>
            <a:pPr>
              <a:lnSpc>
                <a:spcPct val="80000"/>
              </a:lnSpc>
              <a:buFontTx/>
              <a:buChar char="•"/>
            </a:pPr>
            <a:r>
              <a:rPr lang="en-US" altLang="en-US" sz="900">
                <a:solidFill>
                  <a:srgbClr val="663300"/>
                </a:solidFill>
              </a:rPr>
              <a:t>The loss of Forts H &amp; D cut the railway link btwn Bowling Green and Memphis and placed the Confederate forces at Bowling Green and Columbus in very exposed positions.</a:t>
            </a:r>
          </a:p>
          <a:p>
            <a:pPr>
              <a:lnSpc>
                <a:spcPct val="80000"/>
              </a:lnSpc>
              <a:buFontTx/>
              <a:buChar char="•"/>
            </a:pPr>
            <a:r>
              <a:rPr lang="en-US" altLang="en-US" sz="900">
                <a:solidFill>
                  <a:srgbClr val="663300"/>
                </a:solidFill>
              </a:rPr>
              <a:t>Johnston pulled his Bowling Green forces back to Murfreesboro (Buell followed and occupied Nashville on 24 Feb) then pulled back further to consolidate the two confederate wings at Corinth (completed by 24 March).</a:t>
            </a:r>
          </a:p>
          <a:p>
            <a:pPr>
              <a:lnSpc>
                <a:spcPct val="80000"/>
              </a:lnSpc>
              <a:buFontTx/>
              <a:buChar char="•"/>
            </a:pPr>
            <a:r>
              <a:rPr lang="en-US" altLang="en-US" sz="900">
                <a:solidFill>
                  <a:srgbClr val="663300"/>
                </a:solidFill>
              </a:rPr>
              <a:t>Still heavily outnumbered, the Confederates stripped troops from coastal defenses at New Orleans and Mobile. </a:t>
            </a:r>
          </a:p>
          <a:p>
            <a:pPr>
              <a:lnSpc>
                <a:spcPct val="80000"/>
              </a:lnSpc>
              <a:buFontTx/>
              <a:buChar char="•"/>
            </a:pPr>
            <a:r>
              <a:rPr lang="en-US" altLang="en-US" sz="900">
                <a:solidFill>
                  <a:srgbClr val="663300"/>
                </a:solidFill>
              </a:rPr>
              <a:t>5-11 March – Grants troops moved up the Tennessee River to cut the Memphis/Chattanooga rail link.</a:t>
            </a:r>
          </a:p>
          <a:p>
            <a:pPr>
              <a:lnSpc>
                <a:spcPct val="80000"/>
              </a:lnSpc>
              <a:buFontTx/>
              <a:buChar char="•"/>
            </a:pPr>
            <a:r>
              <a:rPr lang="en-US" altLang="en-US" sz="900">
                <a:solidFill>
                  <a:srgbClr val="663300"/>
                </a:solidFill>
              </a:rPr>
              <a:t>As stated in the boarder state slide, the Union victory at Pea Ridge put the State of Missouri in Union Control for the rest of the war.</a:t>
            </a:r>
          </a:p>
          <a:p>
            <a:pPr>
              <a:lnSpc>
                <a:spcPct val="80000"/>
              </a:lnSpc>
              <a:buFontTx/>
              <a:buChar char="•"/>
            </a:pPr>
            <a:r>
              <a:rPr lang="en-US" altLang="en-US" sz="900">
                <a:solidFill>
                  <a:srgbClr val="663300"/>
                </a:solidFill>
              </a:rPr>
              <a:t>11 March – Halleck is given overall command of the Western Theater (Dept of Mississippi) w/ three subordinate commanders:</a:t>
            </a:r>
          </a:p>
          <a:p>
            <a:pPr lvl="1">
              <a:lnSpc>
                <a:spcPct val="80000"/>
              </a:lnSpc>
            </a:pPr>
            <a:r>
              <a:rPr lang="en-US" altLang="en-US" sz="900" u="sng">
                <a:solidFill>
                  <a:srgbClr val="663300"/>
                </a:solidFill>
              </a:rPr>
              <a:t>Pope</a:t>
            </a:r>
            <a:r>
              <a:rPr lang="en-US" altLang="en-US" sz="900">
                <a:solidFill>
                  <a:srgbClr val="663300"/>
                </a:solidFill>
              </a:rPr>
              <a:t>: Army of the Mississippi  </a:t>
            </a:r>
            <a:r>
              <a:rPr lang="en-US" altLang="en-US" sz="900" u="sng">
                <a:solidFill>
                  <a:srgbClr val="663300"/>
                </a:solidFill>
              </a:rPr>
              <a:t>Grant</a:t>
            </a:r>
            <a:r>
              <a:rPr lang="en-US" altLang="en-US" sz="900">
                <a:solidFill>
                  <a:srgbClr val="663300"/>
                </a:solidFill>
              </a:rPr>
              <a:t>: Army of the Tennessee    </a:t>
            </a:r>
            <a:r>
              <a:rPr lang="en-US" altLang="en-US" sz="900" u="sng">
                <a:solidFill>
                  <a:srgbClr val="663300"/>
                </a:solidFill>
              </a:rPr>
              <a:t>Buell</a:t>
            </a:r>
            <a:r>
              <a:rPr lang="en-US" altLang="en-US" sz="900">
                <a:solidFill>
                  <a:srgbClr val="663300"/>
                </a:solidFill>
              </a:rPr>
              <a:t>: Army of the Ohio</a:t>
            </a:r>
          </a:p>
          <a:p>
            <a:pPr>
              <a:lnSpc>
                <a:spcPct val="80000"/>
              </a:lnSpc>
              <a:buFontTx/>
              <a:buChar char="•"/>
            </a:pPr>
            <a:r>
              <a:rPr lang="en-US" altLang="en-US" sz="900">
                <a:solidFill>
                  <a:srgbClr val="663300"/>
                </a:solidFill>
              </a:rPr>
              <a:t>Buell was ordered to join Grant, but moved very slowly (16 Mar- 5 Apr).</a:t>
            </a:r>
          </a:p>
          <a:p>
            <a:pPr>
              <a:lnSpc>
                <a:spcPct val="80000"/>
              </a:lnSpc>
              <a:buFontTx/>
              <a:buChar char="•"/>
            </a:pPr>
            <a:r>
              <a:rPr lang="en-US" altLang="en-US" sz="900">
                <a:solidFill>
                  <a:srgbClr val="0000CC"/>
                </a:solidFill>
              </a:rPr>
              <a:t>McClellan began his Peninsula Campaign.  Seaborne mvmt: Mar 19 to early April. (McClellan had been relieved of his GinC duties by this time – no replacement was named)</a:t>
            </a:r>
          </a:p>
          <a:p>
            <a:pPr>
              <a:lnSpc>
                <a:spcPct val="80000"/>
              </a:lnSpc>
              <a:buFontTx/>
              <a:buChar char="•"/>
            </a:pPr>
            <a:r>
              <a:rPr lang="en-US" altLang="en-US" sz="900">
                <a:solidFill>
                  <a:srgbClr val="0000CC"/>
                </a:solidFill>
              </a:rPr>
              <a:t>J. Johnston moved south to counter McClellan’s move on the Peninsula.</a:t>
            </a:r>
          </a:p>
          <a:p>
            <a:pPr>
              <a:lnSpc>
                <a:spcPct val="80000"/>
              </a:lnSpc>
              <a:buFontTx/>
              <a:buChar char="•"/>
            </a:pPr>
            <a:r>
              <a:rPr lang="en-US" altLang="en-US" sz="900">
                <a:solidFill>
                  <a:srgbClr val="0000CC"/>
                </a:solidFill>
              </a:rPr>
              <a:t>J. Johnston left Jackson back at the Shenandoah Valley.  His aggressive action resulted in the Union leaving three corps (one in W. VA, one in Northern Shenandoah and one near Washington) to prevent Jackson from threatening the capital. </a:t>
            </a:r>
          </a:p>
          <a:p>
            <a:pPr>
              <a:lnSpc>
                <a:spcPct val="80000"/>
              </a:lnSpc>
              <a:buFontTx/>
              <a:buChar char="•"/>
            </a:pPr>
            <a:r>
              <a:rPr lang="en-US" altLang="en-US" sz="900">
                <a:solidFill>
                  <a:srgbClr val="663300"/>
                </a:solidFill>
              </a:rPr>
              <a:t>6 April – Before Buell is able to link up with Grant, A. S. Johnston attacks Grant at Shiloh while the Confederates have numerical superiority.</a:t>
            </a:r>
          </a:p>
          <a:p>
            <a:pPr>
              <a:lnSpc>
                <a:spcPct val="80000"/>
              </a:lnSpc>
              <a:buFontTx/>
              <a:buChar char="•"/>
            </a:pPr>
            <a:r>
              <a:rPr lang="en-US" altLang="en-US" sz="900">
                <a:solidFill>
                  <a:srgbClr val="663300"/>
                </a:solidFill>
              </a:rPr>
              <a:t>Confederates attacked with initial success, but Grant held out while Buell’s forces began arriving late in the day. A.S. Johnston was mortally wounded and P.T.G. Beauregard took command.</a:t>
            </a:r>
          </a:p>
          <a:p>
            <a:pPr>
              <a:lnSpc>
                <a:spcPct val="80000"/>
              </a:lnSpc>
              <a:buFontTx/>
              <a:buChar char="•"/>
            </a:pPr>
            <a:r>
              <a:rPr lang="en-US" altLang="en-US" sz="900">
                <a:solidFill>
                  <a:srgbClr val="663300"/>
                </a:solidFill>
              </a:rPr>
              <a:t>7 April – Reinforced by Buell, Grant attacked and defeated the Confederate Army, which withdrew back to fortifications at Corinth.</a:t>
            </a:r>
          </a:p>
          <a:p>
            <a:pPr>
              <a:lnSpc>
                <a:spcPct val="80000"/>
              </a:lnSpc>
              <a:buFontTx/>
              <a:buChar char="•"/>
            </a:pPr>
            <a:r>
              <a:rPr lang="en-US" altLang="en-US" sz="900">
                <a:solidFill>
                  <a:srgbClr val="663300"/>
                </a:solidFill>
              </a:rPr>
              <a:t>7 April – Pope captured Island #10 (mostly due to naval efforts)</a:t>
            </a:r>
          </a:p>
          <a:p>
            <a:pPr>
              <a:lnSpc>
                <a:spcPct val="80000"/>
              </a:lnSpc>
            </a:pPr>
            <a:endParaRPr lang="en-US" altLang="en-US" sz="900">
              <a:solidFill>
                <a:srgbClr val="663300"/>
              </a:solidFill>
            </a:endParaRPr>
          </a:p>
          <a:p>
            <a:pPr>
              <a:lnSpc>
                <a:spcPct val="80000"/>
              </a:lnSpc>
              <a:buFontTx/>
              <a:buChar char="•"/>
            </a:pPr>
            <a:endParaRPr lang="en-US" altLang="en-US" sz="900"/>
          </a:p>
          <a:p>
            <a:pPr>
              <a:lnSpc>
                <a:spcPct val="80000"/>
              </a:lnSpc>
              <a:buFontTx/>
              <a:buChar char="•"/>
            </a:pPr>
            <a:endParaRPr lang="en-US" altLang="en-US" sz="900"/>
          </a:p>
        </p:txBody>
      </p:sp>
    </p:spTree>
    <p:extLst>
      <p:ext uri="{BB962C8B-B14F-4D97-AF65-F5344CB8AC3E}">
        <p14:creationId xmlns:p14="http://schemas.microsoft.com/office/powerpoint/2010/main" val="3974721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6C4C98-5E03-4CD2-8C39-EE1F84FE6B26}" type="slidenum">
              <a:rPr lang="en-US" altLang="en-US"/>
              <a:pPr/>
              <a:t>3</a:t>
            </a:fld>
            <a:endParaRPr lang="en-US" altLang="en-US"/>
          </a:p>
        </p:txBody>
      </p:sp>
      <p:sp>
        <p:nvSpPr>
          <p:cNvPr id="10242" name="Rectangle 2"/>
          <p:cNvSpPr>
            <a:spLocks noRot="1" noChangeArrowheads="1" noTextEdit="1"/>
          </p:cNvSpPr>
          <p:nvPr>
            <p:ph type="sldImg"/>
          </p:nvPr>
        </p:nvSpPr>
        <p:spPr>
          <a:xfrm>
            <a:off x="1779588" y="493713"/>
            <a:ext cx="3060700" cy="2295525"/>
          </a:xfrm>
          <a:ln/>
        </p:spPr>
      </p:sp>
      <p:sp>
        <p:nvSpPr>
          <p:cNvPr id="10243" name="Rectangle 3"/>
          <p:cNvSpPr>
            <a:spLocks noGrp="1" noChangeArrowheads="1"/>
          </p:cNvSpPr>
          <p:nvPr>
            <p:ph type="body" idx="1"/>
          </p:nvPr>
        </p:nvSpPr>
        <p:spPr>
          <a:xfrm>
            <a:off x="127000" y="3079750"/>
            <a:ext cx="6765925" cy="6091238"/>
          </a:xfrm>
        </p:spPr>
        <p:txBody>
          <a:bodyPr/>
          <a:lstStyle/>
          <a:p>
            <a:pPr>
              <a:lnSpc>
                <a:spcPct val="80000"/>
              </a:lnSpc>
              <a:buFontTx/>
              <a:buChar char="•"/>
            </a:pPr>
            <a:r>
              <a:rPr lang="en-US" altLang="en-US" sz="1100"/>
              <a:t>24 April-1 May:  Farragut drove his fleet past the forts guarding the mouth of the Mississippi and occupied the unguarded city of New Orleans. (troops had earlier shifted to participate at Shiloh)  The city was occupied by Union troops under Butler.  Farragut will eventually travel all the way to Vicksburg, but the Confederates fortify Port Hudson and end Union control of the river at that point.</a:t>
            </a:r>
          </a:p>
          <a:p>
            <a:pPr>
              <a:lnSpc>
                <a:spcPct val="80000"/>
              </a:lnSpc>
              <a:buFontTx/>
              <a:buChar char="•"/>
            </a:pPr>
            <a:r>
              <a:rPr lang="en-US" altLang="en-US" sz="1100"/>
              <a:t>10 May - Pensacola fell to Union forces.  Confederates were left with only Mobile Bay AL, Charleston SC and Wilmington NC as major ports still under their control.</a:t>
            </a:r>
          </a:p>
          <a:p>
            <a:pPr>
              <a:lnSpc>
                <a:spcPct val="80000"/>
              </a:lnSpc>
              <a:buFontTx/>
              <a:buChar char="•"/>
            </a:pPr>
            <a:r>
              <a:rPr lang="en-US" altLang="en-US" sz="1100">
                <a:solidFill>
                  <a:srgbClr val="0000CC"/>
                </a:solidFill>
              </a:rPr>
              <a:t>5-24 May – After a month of the Union Army gathering siege guns and reinforcements, Confederates pull back before the Federals can unleash this force.  McClellan follows Johnston to Richmond. </a:t>
            </a:r>
          </a:p>
          <a:p>
            <a:pPr>
              <a:lnSpc>
                <a:spcPct val="80000"/>
              </a:lnSpc>
              <a:buFontTx/>
              <a:buChar char="•"/>
            </a:pPr>
            <a:r>
              <a:rPr lang="en-US" altLang="en-US" sz="1100">
                <a:solidFill>
                  <a:srgbClr val="0000CC"/>
                </a:solidFill>
              </a:rPr>
              <a:t>26 May – Prior to McDowell’s Corp moving south to support McClellan, Jackson’s aggressive actions once again kept the three Union Corps occupied in the Shenandoah Valley.  The union forces attempted to trap Jackson in the Valley before he could withdraw from his exposed northern position (not shown).</a:t>
            </a:r>
          </a:p>
          <a:p>
            <a:pPr>
              <a:lnSpc>
                <a:spcPct val="80000"/>
              </a:lnSpc>
              <a:buFontTx/>
              <a:buChar char="•"/>
            </a:pPr>
            <a:r>
              <a:rPr lang="en-US" altLang="en-US" sz="1100">
                <a:solidFill>
                  <a:srgbClr val="0000CC"/>
                </a:solidFill>
              </a:rPr>
              <a:t>31 May – As Jackson escaped the trap, J. Johnston attacked McClellan at Fair Oaks.  This battle resulted in a stalemate, but Johnston was wounded and replaced with Gen. Robert E. Lee.</a:t>
            </a:r>
          </a:p>
          <a:p>
            <a:pPr>
              <a:lnSpc>
                <a:spcPct val="80000"/>
              </a:lnSpc>
              <a:buFontTx/>
              <a:buChar char="•"/>
            </a:pPr>
            <a:r>
              <a:rPr lang="en-US" altLang="en-US" sz="1100">
                <a:solidFill>
                  <a:srgbClr val="663300"/>
                </a:solidFill>
              </a:rPr>
              <a:t>30 April-30 May – While McClellan slowly moved up the Peninsula, Buells three Armies, that he organized into thee wings, crept even slower toward Corinth (not wanting to repeat the Confederate surprise attack of Shiloh) (Grant had been re-assigned as 2</a:t>
            </a:r>
            <a:r>
              <a:rPr lang="en-US" altLang="en-US" sz="1100" baseline="30000">
                <a:solidFill>
                  <a:srgbClr val="663300"/>
                </a:solidFill>
              </a:rPr>
              <a:t>nd</a:t>
            </a:r>
            <a:r>
              <a:rPr lang="en-US" altLang="en-US" sz="1100">
                <a:solidFill>
                  <a:srgbClr val="663300"/>
                </a:solidFill>
              </a:rPr>
              <a:t> in Command, with Thomas in Cmd of the Army of the TN)</a:t>
            </a:r>
          </a:p>
          <a:p>
            <a:pPr>
              <a:lnSpc>
                <a:spcPct val="80000"/>
              </a:lnSpc>
              <a:buFontTx/>
              <a:buChar char="•"/>
            </a:pPr>
            <a:r>
              <a:rPr lang="en-US" altLang="en-US" sz="1100">
                <a:solidFill>
                  <a:srgbClr val="663300"/>
                </a:solidFill>
              </a:rPr>
              <a:t>Before the Union could attack, Beauregard evacuated south to Tupelo and Union forces occupy Corinth on 30 May.  The vital rail link btwn Memphis and Chattanooga was now cut.</a:t>
            </a:r>
          </a:p>
          <a:p>
            <a:pPr>
              <a:lnSpc>
                <a:spcPct val="80000"/>
              </a:lnSpc>
              <a:buFontTx/>
              <a:buChar char="•"/>
            </a:pPr>
            <a:r>
              <a:rPr lang="en-US" altLang="en-US" sz="1100">
                <a:solidFill>
                  <a:srgbClr val="663300"/>
                </a:solidFill>
              </a:rPr>
              <a:t>Confederate forces at Fort Pillow, being cut off with the loss of Corinth, abandon the fort.</a:t>
            </a:r>
          </a:p>
          <a:p>
            <a:pPr>
              <a:lnSpc>
                <a:spcPct val="80000"/>
              </a:lnSpc>
              <a:buFontTx/>
              <a:buChar char="•"/>
            </a:pPr>
            <a:r>
              <a:rPr lang="en-US" altLang="en-US" sz="1100">
                <a:solidFill>
                  <a:srgbClr val="663300"/>
                </a:solidFill>
              </a:rPr>
              <a:t>6 June – Union Gunboats defeat Confederate gunboats at Memphis, which also fell.  West Tennessee and the Northern Mississippi River (as far south as Vicksburg) was now in Union control. </a:t>
            </a:r>
          </a:p>
          <a:p>
            <a:pPr>
              <a:lnSpc>
                <a:spcPct val="80000"/>
              </a:lnSpc>
              <a:buFontTx/>
              <a:buChar char="•"/>
            </a:pPr>
            <a:r>
              <a:rPr lang="en-US" altLang="en-US" sz="1100">
                <a:solidFill>
                  <a:srgbClr val="663300"/>
                </a:solidFill>
              </a:rPr>
              <a:t>Buell’s Army of the Ohio is ordered to capture the critical rail juncture of Chattanooga. Buell again moved very slowly (10-28 June, to get north of Decatur)  </a:t>
            </a:r>
          </a:p>
          <a:p>
            <a:pPr>
              <a:lnSpc>
                <a:spcPct val="80000"/>
              </a:lnSpc>
              <a:buFontTx/>
              <a:buChar char="•"/>
            </a:pPr>
            <a:r>
              <a:rPr lang="en-US" altLang="en-US" sz="1100">
                <a:solidFill>
                  <a:srgbClr val="663300"/>
                </a:solidFill>
              </a:rPr>
              <a:t>Army of TN and MI are dispersed throughout West Tennessee to repair and protect rail lines.  Grant was named the West Tennessee District Cdr.</a:t>
            </a:r>
          </a:p>
          <a:p>
            <a:pPr>
              <a:lnSpc>
                <a:spcPct val="80000"/>
              </a:lnSpc>
              <a:buFontTx/>
              <a:buChar char="•"/>
            </a:pPr>
            <a:r>
              <a:rPr lang="en-US" altLang="en-US" sz="1100"/>
              <a:t>26 &amp; 27 June – Cmd Changes – Pope was transferred East to form and command the Army of Virginia (3 Corps fighting Jackson in the Shenandoah) and Bragg replaced Beauregard as the Confederate Department Cdr.</a:t>
            </a:r>
          </a:p>
          <a:p>
            <a:pPr>
              <a:lnSpc>
                <a:spcPct val="80000"/>
              </a:lnSpc>
              <a:buFontTx/>
              <a:buChar char="•"/>
            </a:pPr>
            <a:r>
              <a:rPr lang="en-US" altLang="en-US" sz="1100">
                <a:solidFill>
                  <a:srgbClr val="0000CC"/>
                </a:solidFill>
              </a:rPr>
              <a:t>25 June-1 July – Jackson slipped away from the Shenandoah and joined with Lee who attacked McClellan at Mechanicsville to began the Seven Days Battles.</a:t>
            </a:r>
          </a:p>
          <a:p>
            <a:pPr>
              <a:lnSpc>
                <a:spcPct val="80000"/>
              </a:lnSpc>
              <a:buFontTx/>
              <a:buChar char="•"/>
            </a:pPr>
            <a:r>
              <a:rPr lang="en-US" altLang="en-US" sz="1100">
                <a:solidFill>
                  <a:srgbClr val="0000CC"/>
                </a:solidFill>
              </a:rPr>
              <a:t>Army of the Potomac (AOP) withdrew to the south and made a stand a Malvern Hill.</a:t>
            </a:r>
          </a:p>
        </p:txBody>
      </p:sp>
    </p:spTree>
    <p:extLst>
      <p:ext uri="{BB962C8B-B14F-4D97-AF65-F5344CB8AC3E}">
        <p14:creationId xmlns:p14="http://schemas.microsoft.com/office/powerpoint/2010/main" val="10647317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0D6255-F77A-4C27-8A49-F0992755C491}" type="slidenum">
              <a:rPr lang="en-US" altLang="en-US"/>
              <a:pPr/>
              <a:t>4</a:t>
            </a:fld>
            <a:endParaRPr lang="en-US" altLang="en-US"/>
          </a:p>
        </p:txBody>
      </p:sp>
      <p:sp>
        <p:nvSpPr>
          <p:cNvPr id="11266" name="Rectangle 2"/>
          <p:cNvSpPr>
            <a:spLocks noRot="1" noChangeArrowheads="1" noTextEdit="1"/>
          </p:cNvSpPr>
          <p:nvPr>
            <p:ph type="sldImg"/>
          </p:nvPr>
        </p:nvSpPr>
        <p:spPr>
          <a:xfrm>
            <a:off x="2225675" y="184150"/>
            <a:ext cx="2052638" cy="1539875"/>
          </a:xfrm>
          <a:ln/>
        </p:spPr>
      </p:sp>
      <p:sp>
        <p:nvSpPr>
          <p:cNvPr id="11267" name="Rectangle 3"/>
          <p:cNvSpPr>
            <a:spLocks noGrp="1" noChangeArrowheads="1"/>
          </p:cNvSpPr>
          <p:nvPr>
            <p:ph type="body" idx="1"/>
          </p:nvPr>
        </p:nvSpPr>
        <p:spPr>
          <a:xfrm>
            <a:off x="0" y="2014538"/>
            <a:ext cx="7010400" cy="7281862"/>
          </a:xfrm>
        </p:spPr>
        <p:txBody>
          <a:bodyPr/>
          <a:lstStyle/>
          <a:p>
            <a:pPr>
              <a:lnSpc>
                <a:spcPct val="80000"/>
              </a:lnSpc>
              <a:buFontTx/>
              <a:buChar char="•"/>
            </a:pPr>
            <a:r>
              <a:rPr lang="en-US" altLang="en-US" sz="900">
                <a:solidFill>
                  <a:srgbClr val="0000CC"/>
                </a:solidFill>
              </a:rPr>
              <a:t>Pope consolidated the Army of VA and Halleck was transferred to the East to become the General in Chief.</a:t>
            </a:r>
            <a:r>
              <a:rPr lang="en-US" altLang="en-US" sz="900"/>
              <a:t>  </a:t>
            </a:r>
            <a:r>
              <a:rPr lang="en-US" altLang="en-US" sz="900">
                <a:solidFill>
                  <a:srgbClr val="663300"/>
                </a:solidFill>
              </a:rPr>
              <a:t>No overall Cdr for the West was named: Grant and Buell must rely on mutual cooperation.</a:t>
            </a:r>
            <a:r>
              <a:rPr lang="en-US" altLang="en-US" sz="900"/>
              <a:t> </a:t>
            </a:r>
          </a:p>
          <a:p>
            <a:pPr>
              <a:lnSpc>
                <a:spcPct val="80000"/>
              </a:lnSpc>
              <a:buFontTx/>
              <a:buChar char="•"/>
            </a:pPr>
            <a:r>
              <a:rPr lang="en-US" altLang="en-US" sz="900">
                <a:solidFill>
                  <a:srgbClr val="0000CC"/>
                </a:solidFill>
              </a:rPr>
              <a:t>19 July – Jackson was sent to Gordonsville to defend against the Army of VA.</a:t>
            </a:r>
          </a:p>
          <a:p>
            <a:pPr>
              <a:lnSpc>
                <a:spcPct val="80000"/>
              </a:lnSpc>
              <a:buFontTx/>
              <a:buChar char="•"/>
            </a:pPr>
            <a:r>
              <a:rPr lang="en-US" altLang="en-US" sz="900">
                <a:solidFill>
                  <a:srgbClr val="663300"/>
                </a:solidFill>
              </a:rPr>
              <a:t>28 July – 28 Aug – Bragg transfered his Army by rail to Chattanooga and left Van Dorn and Price to observe/block/fix Grants forces.</a:t>
            </a:r>
          </a:p>
          <a:p>
            <a:pPr>
              <a:lnSpc>
                <a:spcPct val="80000"/>
              </a:lnSpc>
              <a:buFontTx/>
              <a:buChar char="•"/>
            </a:pPr>
            <a:r>
              <a:rPr lang="en-US" altLang="en-US" sz="900">
                <a:solidFill>
                  <a:srgbClr val="663300"/>
                </a:solidFill>
              </a:rPr>
              <a:t>The Confederate plan was to attack north with two armies under Bragg and Kirby Smith.  The objective was to invade KY, cut Buell’s supply lines and turn to defeat his army.  Then the Confederates would turn on Grant.  It was hoped that they would also get recruits from KY as they moved through this border state.</a:t>
            </a:r>
          </a:p>
          <a:p>
            <a:pPr>
              <a:lnSpc>
                <a:spcPct val="80000"/>
              </a:lnSpc>
              <a:buFontTx/>
              <a:buChar char="•"/>
            </a:pPr>
            <a:r>
              <a:rPr lang="en-US" altLang="en-US" sz="900">
                <a:solidFill>
                  <a:srgbClr val="0000CC"/>
                </a:solidFill>
              </a:rPr>
              <a:t>Lee also had a desire at this time to attack north: to destroy Pope’s AV before it could operate in conjunction with the AOP.  However, Lee could not move his other subordinate, Longstreet, while the AOP was still on the Peninsula.  Halleck and Lincoln, however, decided to pull the AOP back to the Washington area and consolidate it with the AV.  Overall command of the two armies was never identified.</a:t>
            </a:r>
          </a:p>
          <a:p>
            <a:pPr>
              <a:lnSpc>
                <a:spcPct val="80000"/>
              </a:lnSpc>
              <a:buFontTx/>
              <a:buChar char="•"/>
            </a:pPr>
            <a:r>
              <a:rPr lang="en-US" altLang="en-US" sz="900">
                <a:solidFill>
                  <a:srgbClr val="0000CC"/>
                </a:solidFill>
              </a:rPr>
              <a:t>14 Aug – McClellan began his seaborne movement back to Washington area and linked three corps with Pope before the beginning of the 2</a:t>
            </a:r>
            <a:r>
              <a:rPr lang="en-US" altLang="en-US" sz="900" baseline="30000">
                <a:solidFill>
                  <a:srgbClr val="0000CC"/>
                </a:solidFill>
              </a:rPr>
              <a:t>nd</a:t>
            </a:r>
            <a:r>
              <a:rPr lang="en-US" altLang="en-US" sz="900">
                <a:solidFill>
                  <a:srgbClr val="0000CC"/>
                </a:solidFill>
              </a:rPr>
              <a:t> Bull Run.</a:t>
            </a:r>
            <a:r>
              <a:rPr lang="en-US" altLang="en-US" sz="900"/>
              <a:t>  </a:t>
            </a:r>
            <a:r>
              <a:rPr lang="en-US" altLang="en-US" sz="900">
                <a:solidFill>
                  <a:srgbClr val="663300"/>
                </a:solidFill>
              </a:rPr>
              <a:t>Kirby Smith also made his northern movement at this time (14-30 Aug) and occupied Lexington KY.</a:t>
            </a:r>
          </a:p>
          <a:p>
            <a:pPr>
              <a:lnSpc>
                <a:spcPct val="80000"/>
              </a:lnSpc>
              <a:buFontTx/>
              <a:buChar char="•"/>
            </a:pPr>
            <a:r>
              <a:rPr lang="en-US" altLang="en-US" sz="900">
                <a:solidFill>
                  <a:srgbClr val="0000CC"/>
                </a:solidFill>
              </a:rPr>
              <a:t>29-30 Aug.  Lee defeated Pope at the 2</a:t>
            </a:r>
            <a:r>
              <a:rPr lang="en-US" altLang="en-US" sz="900" baseline="30000">
                <a:solidFill>
                  <a:srgbClr val="0000CC"/>
                </a:solidFill>
              </a:rPr>
              <a:t>nd</a:t>
            </a:r>
            <a:r>
              <a:rPr lang="en-US" altLang="en-US" sz="900">
                <a:solidFill>
                  <a:srgbClr val="0000CC"/>
                </a:solidFill>
              </a:rPr>
              <a:t> Bull Run.  Union forces withdrew to Washington and consolidated as the AOP under McClellan.  Lee then planned to attack north, into Maryland, which became a simultaneous effort with Bragg.</a:t>
            </a:r>
          </a:p>
          <a:p>
            <a:pPr>
              <a:lnSpc>
                <a:spcPct val="80000"/>
              </a:lnSpc>
              <a:buFontTx/>
              <a:buChar char="•"/>
            </a:pPr>
            <a:r>
              <a:rPr lang="en-US" altLang="en-US" sz="900"/>
              <a:t>1</a:t>
            </a:r>
            <a:r>
              <a:rPr lang="en-US" altLang="en-US" sz="900" baseline="30000"/>
              <a:t>st</a:t>
            </a:r>
            <a:r>
              <a:rPr lang="en-US" altLang="en-US" sz="900"/>
              <a:t> Half of Sept: Both Bragg and Lee begin movement into Union Territory (Lee is also anticipating getting Maryland recruits from this border state – neither state provided the Confederate Armies with many new soldiers) Both Union Cdrs reacted similarly: Rapidly consolidating/reorganizing their forces and moving to intercept the invading army. </a:t>
            </a:r>
            <a:r>
              <a:rPr lang="en-US" altLang="en-US" sz="900">
                <a:solidFill>
                  <a:srgbClr val="0000CC"/>
                </a:solidFill>
              </a:rPr>
              <a:t>On 17 Sept, after initial contact at South Mountain, the AOP attacked the ANV at Antietam.</a:t>
            </a:r>
          </a:p>
          <a:p>
            <a:pPr>
              <a:lnSpc>
                <a:spcPct val="80000"/>
              </a:lnSpc>
              <a:buFontTx/>
              <a:buChar char="•"/>
            </a:pPr>
            <a:r>
              <a:rPr lang="en-US" altLang="en-US" sz="900">
                <a:solidFill>
                  <a:srgbClr val="0000CC"/>
                </a:solidFill>
              </a:rPr>
              <a:t>Lee was defeated and withdrew west across the Potomac.</a:t>
            </a:r>
          </a:p>
          <a:p>
            <a:pPr>
              <a:lnSpc>
                <a:spcPct val="80000"/>
              </a:lnSpc>
              <a:buFontTx/>
              <a:buChar char="•"/>
            </a:pPr>
            <a:r>
              <a:rPr lang="en-US" altLang="en-US" sz="900">
                <a:solidFill>
                  <a:srgbClr val="663300"/>
                </a:solidFill>
              </a:rPr>
              <a:t>After several maneuvers, Buell, again slowly, moved to prevent Bragg from linking up with Smith’s army.  The two enemy armies conducted a meeting engagement at Perryville.</a:t>
            </a:r>
          </a:p>
          <a:p>
            <a:pPr>
              <a:lnSpc>
                <a:spcPct val="80000"/>
              </a:lnSpc>
              <a:buFontTx/>
              <a:buChar char="•"/>
            </a:pPr>
            <a:r>
              <a:rPr lang="en-US" altLang="en-US" sz="900">
                <a:solidFill>
                  <a:srgbClr val="663300"/>
                </a:solidFill>
              </a:rPr>
              <a:t>Bragg was defeated, but was allowed by Buell to escape.  Bragg linked up with Smith, and withdrew south to Murfreesboro by early Nov.</a:t>
            </a:r>
          </a:p>
          <a:p>
            <a:pPr>
              <a:lnSpc>
                <a:spcPct val="80000"/>
              </a:lnSpc>
              <a:buFontTx/>
              <a:buChar char="•"/>
            </a:pPr>
            <a:r>
              <a:rPr lang="en-US" altLang="en-US" sz="900" u="sng">
                <a:solidFill>
                  <a:srgbClr val="663300"/>
                </a:solidFill>
              </a:rPr>
              <a:t>Command Change</a:t>
            </a:r>
            <a:r>
              <a:rPr lang="en-US" altLang="en-US" sz="900">
                <a:solidFill>
                  <a:srgbClr val="663300"/>
                </a:solidFill>
              </a:rPr>
              <a:t> – 17 October, Pemberton was put in charge of Confederate forces in Mississippi and Joe Johnston took command of the Department of the West, which included Pemberton’s command and Bragg’s Army of Tennessee.  </a:t>
            </a:r>
          </a:p>
          <a:p>
            <a:pPr>
              <a:lnSpc>
                <a:spcPct val="80000"/>
              </a:lnSpc>
              <a:buFontTx/>
              <a:buChar char="•"/>
            </a:pPr>
            <a:r>
              <a:rPr lang="en-US" altLang="en-US" sz="900" u="sng">
                <a:solidFill>
                  <a:srgbClr val="663300"/>
                </a:solidFill>
              </a:rPr>
              <a:t>Command Change</a:t>
            </a:r>
            <a:r>
              <a:rPr lang="en-US" altLang="en-US" sz="900">
                <a:solidFill>
                  <a:srgbClr val="663300"/>
                </a:solidFill>
              </a:rPr>
              <a:t> - Buell moved his army to Nashville, but this movement was slow yet again.  His continued lethargic style finally got him replaced with Rosecrans.  </a:t>
            </a:r>
          </a:p>
          <a:p>
            <a:pPr>
              <a:lnSpc>
                <a:spcPct val="80000"/>
              </a:lnSpc>
              <a:buFontTx/>
              <a:buChar char="•"/>
            </a:pPr>
            <a:r>
              <a:rPr lang="en-US" altLang="en-US" sz="900" u="sng">
                <a:solidFill>
                  <a:srgbClr val="0000CC"/>
                </a:solidFill>
              </a:rPr>
              <a:t>Command Change</a:t>
            </a:r>
            <a:r>
              <a:rPr lang="en-US" altLang="en-US" sz="900">
                <a:solidFill>
                  <a:srgbClr val="0000CC"/>
                </a:solidFill>
              </a:rPr>
              <a:t> - After much goading from Lincoln and Halleck, McClellan finally moved the AOP south to Warrenton (26 Oct-6 Nov), leaving the XII Corp to guard his rear at Harpers Ferry.  Lee countered by leaving Jackson in the Shenandoah Valley and facing the AOP with Longstreet.  Much like Buell, McClellan lacked aggressiveness in almost every movement/operation, and was also relieved and replaced by Burnside on 6 November. (</a:t>
            </a:r>
            <a:r>
              <a:rPr lang="en-US" altLang="en-US" sz="900">
                <a:solidFill>
                  <a:srgbClr val="FF0000"/>
                </a:solidFill>
              </a:rPr>
              <a:t>See Analysis: Overview #2</a:t>
            </a:r>
            <a:r>
              <a:rPr lang="en-US" altLang="en-US" sz="900">
                <a:solidFill>
                  <a:srgbClr val="0000CC"/>
                </a:solidFill>
              </a:rPr>
              <a:t>)</a:t>
            </a:r>
          </a:p>
          <a:p>
            <a:pPr>
              <a:lnSpc>
                <a:spcPct val="80000"/>
              </a:lnSpc>
              <a:buFontTx/>
              <a:buChar char="•"/>
            </a:pPr>
            <a:r>
              <a:rPr lang="en-US" altLang="en-US" sz="900">
                <a:solidFill>
                  <a:srgbClr val="0000CC"/>
                </a:solidFill>
              </a:rPr>
              <a:t>15-17 November, Burnside rapidly shifted the AOP to the nearly unoccupied Fredericksburg, catching Lee off guard and spread out.  Burnside had planned to strike south toward Richmond, forcing Lee to rush to its defense. </a:t>
            </a:r>
          </a:p>
          <a:p>
            <a:pPr>
              <a:lnSpc>
                <a:spcPct val="80000"/>
              </a:lnSpc>
              <a:buFontTx/>
              <a:buChar char="•"/>
            </a:pPr>
            <a:r>
              <a:rPr lang="en-US" altLang="en-US" sz="900">
                <a:solidFill>
                  <a:srgbClr val="0000CC"/>
                </a:solidFill>
              </a:rPr>
              <a:t>What the plan relied upon, however, was speed.  Due to a coordination mishap with Halleck, the Pontoon Bridges needed to cross the Rappahannock did not arrive until 25 November, and Burnside was not prepared to cross them until 10 December.  This delay gave Lee ample time to consolidate his army and prepare fortifications. </a:t>
            </a:r>
          </a:p>
          <a:p>
            <a:pPr>
              <a:lnSpc>
                <a:spcPct val="80000"/>
              </a:lnSpc>
              <a:buFontTx/>
              <a:buChar char="•"/>
            </a:pPr>
            <a:r>
              <a:rPr lang="en-US" altLang="en-US" sz="900">
                <a:solidFill>
                  <a:srgbClr val="0000CC"/>
                </a:solidFill>
              </a:rPr>
              <a:t>The resulting Battle of Fredericksburg (a piecemealed frontal attack against prepared positions)  was one of the worst Union defeats of the war and left the two armies facing each other at Fredericksburg for the rest of the winter.</a:t>
            </a:r>
          </a:p>
          <a:p>
            <a:pPr>
              <a:lnSpc>
                <a:spcPct val="80000"/>
              </a:lnSpc>
              <a:buFontTx/>
              <a:buChar char="•"/>
            </a:pPr>
            <a:r>
              <a:rPr lang="en-US" altLang="en-US" sz="900">
                <a:solidFill>
                  <a:srgbClr val="663300"/>
                </a:solidFill>
              </a:rPr>
              <a:t>Nov. 1862 - Grant consolidated his forces and moved south.  Grant’s final objective was to capture Vicksburg and control the Mississippi, thus cutting off all Confederate states west of that river. (the red line indicates Grant’s supply line)</a:t>
            </a:r>
          </a:p>
          <a:p>
            <a:pPr>
              <a:lnSpc>
                <a:spcPct val="80000"/>
              </a:lnSpc>
              <a:buFontTx/>
              <a:buChar char="•"/>
            </a:pPr>
            <a:r>
              <a:rPr lang="en-US" altLang="en-US" sz="900">
                <a:solidFill>
                  <a:srgbClr val="663300"/>
                </a:solidFill>
              </a:rPr>
              <a:t>Grants plan of attack was to keep a portion of his army along the overland route to threaten and occupy/fix Pemberton’s main forces. </a:t>
            </a:r>
          </a:p>
          <a:p>
            <a:pPr>
              <a:lnSpc>
                <a:spcPct val="80000"/>
              </a:lnSpc>
              <a:buFontTx/>
              <a:buChar char="•"/>
            </a:pPr>
            <a:r>
              <a:rPr lang="en-US" altLang="en-US" sz="900">
                <a:solidFill>
                  <a:srgbClr val="663300"/>
                </a:solidFill>
              </a:rPr>
              <a:t>Sherman would travel with several divisions down the Mississippi and strike/capture a lightly defended Vicksburg from the north.   </a:t>
            </a:r>
          </a:p>
          <a:p>
            <a:pPr>
              <a:lnSpc>
                <a:spcPct val="80000"/>
              </a:lnSpc>
              <a:buFontTx/>
              <a:buChar char="•"/>
            </a:pPr>
            <a:r>
              <a:rPr lang="en-US" altLang="en-US" sz="900">
                <a:solidFill>
                  <a:srgbClr val="663300"/>
                </a:solidFill>
              </a:rPr>
              <a:t>18-28 December - Prior to execution of this plan, Van Dorn (and Forrest-Not shown) conducted a cavalry raid that cut Grant’s supply lines.  </a:t>
            </a:r>
          </a:p>
          <a:p>
            <a:pPr>
              <a:lnSpc>
                <a:spcPct val="80000"/>
              </a:lnSpc>
              <a:buFontTx/>
              <a:buChar char="•"/>
            </a:pPr>
            <a:r>
              <a:rPr lang="en-US" altLang="en-US" sz="900">
                <a:solidFill>
                  <a:srgbClr val="663300"/>
                </a:solidFill>
              </a:rPr>
              <a:t>With Grant no longer a threat the Confederates were able to reinforce Vicksburg.</a:t>
            </a:r>
          </a:p>
          <a:p>
            <a:pPr>
              <a:lnSpc>
                <a:spcPct val="80000"/>
              </a:lnSpc>
              <a:buFontTx/>
              <a:buChar char="•"/>
            </a:pPr>
            <a:r>
              <a:rPr lang="en-US" altLang="en-US" sz="900">
                <a:solidFill>
                  <a:srgbClr val="663300"/>
                </a:solidFill>
              </a:rPr>
              <a:t>Consequently, Sherman’s attack on 29-31 December was a failure against well prepared positions. Sherman withdrew to Miliken’s Bend.</a:t>
            </a:r>
          </a:p>
          <a:p>
            <a:pPr>
              <a:lnSpc>
                <a:spcPct val="80000"/>
              </a:lnSpc>
              <a:buFontTx/>
              <a:buChar char="•"/>
            </a:pPr>
            <a:r>
              <a:rPr lang="en-US" altLang="en-US" sz="900">
                <a:solidFill>
                  <a:srgbClr val="663300"/>
                </a:solidFill>
              </a:rPr>
              <a:t>Command Change – Banks Replaced Butler as Commander of the Department of the Gulf.</a:t>
            </a:r>
          </a:p>
          <a:p>
            <a:pPr>
              <a:lnSpc>
                <a:spcPct val="80000"/>
              </a:lnSpc>
              <a:buFontTx/>
              <a:buChar char="•"/>
            </a:pPr>
            <a:r>
              <a:rPr lang="en-US" altLang="en-US" sz="900">
                <a:solidFill>
                  <a:srgbClr val="663300"/>
                </a:solidFill>
              </a:rPr>
              <a:t>31 Dec 1862 – 3 Jan 1863: Rosecrans, with the eventual objective to control East Tennessee, attacked Bragg at Stones River. After a close and bloody battle, Bragg fell back to Tullahoma.</a:t>
            </a:r>
          </a:p>
        </p:txBody>
      </p:sp>
    </p:spTree>
    <p:extLst>
      <p:ext uri="{BB962C8B-B14F-4D97-AF65-F5344CB8AC3E}">
        <p14:creationId xmlns:p14="http://schemas.microsoft.com/office/powerpoint/2010/main" val="37210335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3776AA-9BA7-4D94-8742-E65340690643}" type="slidenum">
              <a:rPr lang="en-US" altLang="en-US"/>
              <a:pPr/>
              <a:t>5</a:t>
            </a:fld>
            <a:endParaRPr lang="en-US" altLang="en-US"/>
          </a:p>
        </p:txBody>
      </p:sp>
      <p:sp>
        <p:nvSpPr>
          <p:cNvPr id="18434" name="Rectangle 2"/>
          <p:cNvSpPr>
            <a:spLocks noRot="1" noChangeArrowheads="1" noTextEdit="1"/>
          </p:cNvSpPr>
          <p:nvPr>
            <p:ph type="sldImg"/>
          </p:nvPr>
        </p:nvSpPr>
        <p:spPr>
          <a:ln/>
        </p:spPr>
      </p:sp>
      <p:sp>
        <p:nvSpPr>
          <p:cNvPr id="18436" name="Rectangle 4"/>
          <p:cNvSpPr>
            <a:spLocks noChangeArrowheads="1"/>
          </p:cNvSpPr>
          <p:nvPr/>
        </p:nvSpPr>
        <p:spPr bwMode="auto">
          <a:xfrm>
            <a:off x="301625" y="4386263"/>
            <a:ext cx="6445250" cy="418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177" tIns="46589" rIns="93177" bIns="46589"/>
          <a:lstStyle>
            <a:lvl1pPr>
              <a:spcBef>
                <a:spcPct val="30000"/>
              </a:spcBef>
              <a:defRPr sz="1200">
                <a:solidFill>
                  <a:schemeClr val="tx1"/>
                </a:solidFill>
                <a:latin typeface="Arial" panose="020B0604020202020204" pitchFamily="34" charset="0"/>
              </a:defRPr>
            </a:lvl1pPr>
            <a:lvl2pPr>
              <a:spcBef>
                <a:spcPct val="30000"/>
              </a:spcBef>
              <a:defRPr sz="1200">
                <a:solidFill>
                  <a:schemeClr val="tx1"/>
                </a:solidFill>
                <a:latin typeface="Arial" panose="020B0604020202020204" pitchFamily="34" charset="0"/>
              </a:defRPr>
            </a:lvl2pPr>
            <a:lvl3pPr>
              <a:spcBef>
                <a:spcPct val="30000"/>
              </a:spcBef>
              <a:defRPr sz="1200">
                <a:solidFill>
                  <a:schemeClr val="tx1"/>
                </a:solidFill>
                <a:latin typeface="Arial" panose="020B0604020202020204" pitchFamily="34" charset="0"/>
              </a:defRPr>
            </a:lvl3pPr>
            <a:lvl4pPr>
              <a:spcBef>
                <a:spcPct val="30000"/>
              </a:spcBef>
              <a:defRPr sz="1200">
                <a:solidFill>
                  <a:schemeClr val="tx1"/>
                </a:solidFill>
                <a:latin typeface="Arial" panose="020B0604020202020204" pitchFamily="34" charset="0"/>
              </a:defRPr>
            </a:lvl4pPr>
            <a:lvl5pPr>
              <a:spcBef>
                <a:spcPct val="30000"/>
              </a:spcBef>
              <a:defRPr sz="1200">
                <a:solidFill>
                  <a:schemeClr val="tx1"/>
                </a:solidFill>
                <a:latin typeface="Arial" panose="020B0604020202020204" pitchFamily="34" charset="0"/>
              </a:defRPr>
            </a:lvl5pPr>
            <a:lvl6pPr fontAlgn="base">
              <a:spcBef>
                <a:spcPct val="30000"/>
              </a:spcBef>
              <a:spcAft>
                <a:spcPct val="0"/>
              </a:spcAft>
              <a:defRPr sz="1200">
                <a:solidFill>
                  <a:schemeClr val="tx1"/>
                </a:solidFill>
                <a:latin typeface="Arial" panose="020B0604020202020204" pitchFamily="34" charset="0"/>
              </a:defRPr>
            </a:lvl6pPr>
            <a:lvl7pPr fontAlgn="base">
              <a:spcBef>
                <a:spcPct val="30000"/>
              </a:spcBef>
              <a:spcAft>
                <a:spcPct val="0"/>
              </a:spcAft>
              <a:defRPr sz="1200">
                <a:solidFill>
                  <a:schemeClr val="tx1"/>
                </a:solidFill>
                <a:latin typeface="Arial" panose="020B0604020202020204" pitchFamily="34" charset="0"/>
              </a:defRPr>
            </a:lvl7pPr>
            <a:lvl8pPr fontAlgn="base">
              <a:spcBef>
                <a:spcPct val="30000"/>
              </a:spcBef>
              <a:spcAft>
                <a:spcPct val="0"/>
              </a:spcAft>
              <a:defRPr sz="1200">
                <a:solidFill>
                  <a:schemeClr val="tx1"/>
                </a:solidFill>
                <a:latin typeface="Arial" panose="020B0604020202020204" pitchFamily="34" charset="0"/>
              </a:defRPr>
            </a:lvl8pPr>
            <a:lvl9pPr fontAlgn="base">
              <a:spcBef>
                <a:spcPct val="30000"/>
              </a:spcBef>
              <a:spcAft>
                <a:spcPct val="0"/>
              </a:spcAft>
              <a:defRPr sz="1200">
                <a:solidFill>
                  <a:schemeClr val="tx1"/>
                </a:solidFill>
                <a:latin typeface="Arial" panose="020B0604020202020204" pitchFamily="34" charset="0"/>
              </a:defRPr>
            </a:lvl9pPr>
          </a:lstStyle>
          <a:p>
            <a:pPr>
              <a:lnSpc>
                <a:spcPct val="80000"/>
              </a:lnSpc>
              <a:buFontTx/>
              <a:buChar char="•"/>
            </a:pPr>
            <a:r>
              <a:rPr lang="en-US" altLang="en-US">
                <a:solidFill>
                  <a:srgbClr val="663300"/>
                </a:solidFill>
              </a:rPr>
              <a:t>Grant moved his command and several divisions to join Sherman vic. Milliken’s Bend in January 1863.</a:t>
            </a:r>
          </a:p>
          <a:p>
            <a:pPr>
              <a:lnSpc>
                <a:spcPct val="80000"/>
              </a:lnSpc>
              <a:buFontTx/>
              <a:buChar char="•"/>
            </a:pPr>
            <a:r>
              <a:rPr lang="en-US" altLang="en-US">
                <a:solidFill>
                  <a:srgbClr val="663300"/>
                </a:solidFill>
              </a:rPr>
              <a:t>Grant’s three Major Options/Execution to attempt to capture Vicksburg. (</a:t>
            </a:r>
            <a:r>
              <a:rPr lang="en-US" altLang="en-US">
                <a:solidFill>
                  <a:srgbClr val="FF0000"/>
                </a:solidFill>
              </a:rPr>
              <a:t>See Analysis for detailed description of these plans: Overview #3</a:t>
            </a:r>
            <a:r>
              <a:rPr lang="en-US" altLang="en-US">
                <a:solidFill>
                  <a:srgbClr val="663300"/>
                </a:solidFill>
              </a:rPr>
              <a:t>) </a:t>
            </a:r>
            <a:r>
              <a:rPr lang="en-US" altLang="en-US"/>
              <a:t> </a:t>
            </a:r>
          </a:p>
          <a:p>
            <a:pPr>
              <a:lnSpc>
                <a:spcPct val="80000"/>
              </a:lnSpc>
              <a:buFontTx/>
              <a:buChar char="•"/>
            </a:pPr>
            <a:r>
              <a:rPr lang="en-US" altLang="en-US">
                <a:solidFill>
                  <a:schemeClr val="accent2"/>
                </a:solidFill>
              </a:rPr>
              <a:t>Command Change: Hooker replaced Burnside in January, 1863. Burnsides was put in Command of the Department of the Ohio.</a:t>
            </a:r>
          </a:p>
          <a:p>
            <a:pPr>
              <a:lnSpc>
                <a:spcPct val="80000"/>
              </a:lnSpc>
              <a:buFontTx/>
              <a:buChar char="•"/>
            </a:pPr>
            <a:r>
              <a:rPr lang="en-US" altLang="en-US">
                <a:solidFill>
                  <a:schemeClr val="accent2"/>
                </a:solidFill>
              </a:rPr>
              <a:t>Longstreet, with two divisions, was sent to block Union Action vicinity Suffolk, and stayed to gather supplies.</a:t>
            </a:r>
            <a:r>
              <a:rPr lang="en-US" altLang="en-US"/>
              <a:t> </a:t>
            </a:r>
          </a:p>
        </p:txBody>
      </p:sp>
    </p:spTree>
    <p:extLst>
      <p:ext uri="{BB962C8B-B14F-4D97-AF65-F5344CB8AC3E}">
        <p14:creationId xmlns:p14="http://schemas.microsoft.com/office/powerpoint/2010/main" val="2733161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5F704A-1E77-44D2-8F60-0CE28476F9B2}" type="slidenum">
              <a:rPr lang="en-US" altLang="en-US"/>
              <a:pPr/>
              <a:t>6</a:t>
            </a:fld>
            <a:endParaRPr lang="en-US" altLang="en-US"/>
          </a:p>
        </p:txBody>
      </p:sp>
      <p:sp>
        <p:nvSpPr>
          <p:cNvPr id="20482" name="Rectangle 2"/>
          <p:cNvSpPr>
            <a:spLocks noRot="1" noChangeArrowheads="1" noTextEdit="1"/>
          </p:cNvSpPr>
          <p:nvPr>
            <p:ph type="sldImg"/>
          </p:nvPr>
        </p:nvSpPr>
        <p:spPr>
          <a:ln/>
        </p:spPr>
      </p:sp>
      <p:sp>
        <p:nvSpPr>
          <p:cNvPr id="20483" name="Rectangle 3"/>
          <p:cNvSpPr>
            <a:spLocks noGrp="1" noChangeArrowheads="1"/>
          </p:cNvSpPr>
          <p:nvPr>
            <p:ph type="body" idx="1"/>
          </p:nvPr>
        </p:nvSpPr>
        <p:spPr>
          <a:xfrm>
            <a:off x="282575" y="4416425"/>
            <a:ext cx="6569075" cy="4764088"/>
          </a:xfrm>
        </p:spPr>
        <p:txBody>
          <a:bodyPr/>
          <a:lstStyle/>
          <a:p>
            <a:pPr>
              <a:buFontTx/>
              <a:buChar char="•"/>
            </a:pPr>
            <a:r>
              <a:rPr lang="en-US" altLang="en-US" sz="1100">
                <a:solidFill>
                  <a:schemeClr val="accent2"/>
                </a:solidFill>
              </a:rPr>
              <a:t>Chancellorsville Campaign (27 April-6 May) – Hooker attempted (and succeeded) to turn Lee’s flank but was defeated in one of Lee’s greatest achievements.</a:t>
            </a:r>
            <a:r>
              <a:rPr lang="en-US" altLang="en-US" sz="1100"/>
              <a:t> (</a:t>
            </a:r>
            <a:r>
              <a:rPr lang="en-US" altLang="en-US" sz="1100">
                <a:solidFill>
                  <a:srgbClr val="FF0000"/>
                </a:solidFill>
              </a:rPr>
              <a:t>See Detailed Chancellorsville Battle Analysis-separate slide show</a:t>
            </a:r>
            <a:r>
              <a:rPr lang="en-US" altLang="en-US" sz="1100"/>
              <a:t>) </a:t>
            </a:r>
            <a:r>
              <a:rPr lang="en-US" altLang="en-US" sz="1100">
                <a:solidFill>
                  <a:schemeClr val="accent2"/>
                </a:solidFill>
              </a:rPr>
              <a:t>Jackson, however, was killed at this battle.  Longstreet, recalled in reaction to the Chancellorsville crisis, rejoined the ANV after the battle was over.</a:t>
            </a:r>
          </a:p>
          <a:p>
            <a:pPr>
              <a:buFontTx/>
              <a:buChar char="•"/>
            </a:pPr>
            <a:r>
              <a:rPr lang="en-US" altLang="en-US" sz="1100">
                <a:solidFill>
                  <a:srgbClr val="663300"/>
                </a:solidFill>
              </a:rPr>
              <a:t>5-29 April.  Grant moved South (Sherman conducts deception operations to convince Pemberton the Union would attack from the north) while gunboats and transports ran past the Vicksburg batteries. On 30 April, these transports ferried the Union Army of the Tennessee across to the eastern bank of the Mississippi River.  There were three possible options for how Grant could have conducted his attack from this point:</a:t>
            </a:r>
          </a:p>
          <a:p>
            <a:pPr>
              <a:buFontTx/>
              <a:buChar char="•"/>
            </a:pPr>
            <a:r>
              <a:rPr lang="en-US" altLang="en-US" sz="1100">
                <a:solidFill>
                  <a:srgbClr val="663300"/>
                </a:solidFill>
              </a:rPr>
              <a:t>1. Attack south to support Banks’ planned attack on Port Hudson and open up a supply line with New Orleans.</a:t>
            </a:r>
          </a:p>
          <a:p>
            <a:pPr lvl="1">
              <a:buFontTx/>
              <a:buChar char="•"/>
            </a:pPr>
            <a:r>
              <a:rPr lang="en-US" altLang="en-US" sz="1100">
                <a:solidFill>
                  <a:srgbClr val="663300"/>
                </a:solidFill>
              </a:rPr>
              <a:t>Disadvantage: Grant’s flank/rear would be open to an attack by Confederate troops in Vicksburg/Jackson. He would be giving up the initiative to the enemy.</a:t>
            </a:r>
          </a:p>
          <a:p>
            <a:pPr>
              <a:buFontTx/>
              <a:buChar char="•"/>
            </a:pPr>
            <a:r>
              <a:rPr lang="en-US" altLang="en-US" sz="1100">
                <a:solidFill>
                  <a:srgbClr val="663300"/>
                </a:solidFill>
              </a:rPr>
              <a:t>2. Direct assault on Vicksburg and let Banks seize Port Hudson on his own. </a:t>
            </a:r>
          </a:p>
          <a:p>
            <a:pPr lvl="1">
              <a:buFontTx/>
              <a:buChar char="•"/>
            </a:pPr>
            <a:r>
              <a:rPr lang="en-US" altLang="en-US" sz="1100">
                <a:solidFill>
                  <a:srgbClr val="663300"/>
                </a:solidFill>
              </a:rPr>
              <a:t>Disadvantage: Open to flank assault by Confederate forces from Jackson while engaging enemy forces at the Vicksburg fortifications. Again, this allows for enemy to retain a certain amount of initiative.  This also relies on Bank’s success to create a supply line from the south.</a:t>
            </a:r>
          </a:p>
          <a:p>
            <a:pPr>
              <a:buFontTx/>
              <a:buChar char="•"/>
            </a:pPr>
            <a:r>
              <a:rPr lang="en-US" altLang="en-US" sz="1100">
                <a:solidFill>
                  <a:srgbClr val="663300"/>
                </a:solidFill>
              </a:rPr>
              <a:t>3. Attack Jackson first to defeat forces there, then turn on Vicksburg. Grant would have less to fear from a counter attack conducted by the Vicksburg forces, as he would still have freedom of maneuver (Option 2 would have tied him to attacking a fixed point: the Vicksburg fortifications).  Plus, to alleviate the problem of a supply line from the south, Grant would live off the land as much as possible.  Thus, if the Vicksburg force attempted to cut his line, there would be no line to cut. Grant conducted Option #3.</a:t>
            </a:r>
          </a:p>
          <a:p>
            <a:pPr>
              <a:buFontTx/>
              <a:buChar char="•"/>
            </a:pPr>
            <a:r>
              <a:rPr lang="en-US" altLang="en-US" sz="1100">
                <a:solidFill>
                  <a:srgbClr val="663300"/>
                </a:solidFill>
              </a:rPr>
              <a:t>Joe Johnston, Confederate Commander of the West, moved to Jackson to personally gather and command the troops there.</a:t>
            </a:r>
          </a:p>
          <a:p>
            <a:pPr>
              <a:buFontTx/>
              <a:buChar char="•"/>
            </a:pPr>
            <a:endParaRPr lang="en-US" altLang="en-US" sz="1100">
              <a:solidFill>
                <a:srgbClr val="663300"/>
              </a:solidFill>
            </a:endParaRPr>
          </a:p>
          <a:p>
            <a:pPr>
              <a:buFontTx/>
              <a:buChar char="•"/>
            </a:pPr>
            <a:endParaRPr lang="en-US" altLang="en-US" sz="1100"/>
          </a:p>
          <a:p>
            <a:r>
              <a:rPr lang="en-US" altLang="en-US" sz="1100"/>
              <a:t> </a:t>
            </a:r>
          </a:p>
        </p:txBody>
      </p:sp>
    </p:spTree>
    <p:extLst>
      <p:ext uri="{BB962C8B-B14F-4D97-AF65-F5344CB8AC3E}">
        <p14:creationId xmlns:p14="http://schemas.microsoft.com/office/powerpoint/2010/main" val="41260528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8EF7F7-F52B-4A48-BE27-CC4C7BC2DCC4}" type="slidenum">
              <a:rPr lang="en-US" altLang="en-US"/>
              <a:pPr/>
              <a:t>7</a:t>
            </a:fld>
            <a:endParaRPr lang="en-US" altLang="en-US"/>
          </a:p>
        </p:txBody>
      </p:sp>
      <p:sp>
        <p:nvSpPr>
          <p:cNvPr id="22530" name="Rectangle 2"/>
          <p:cNvSpPr>
            <a:spLocks noRot="1" noChangeArrowheads="1" noTextEdit="1"/>
          </p:cNvSpPr>
          <p:nvPr>
            <p:ph type="sldImg"/>
          </p:nvPr>
        </p:nvSpPr>
        <p:spPr>
          <a:xfrm>
            <a:off x="1847850" y="696913"/>
            <a:ext cx="2451100" cy="1838325"/>
          </a:xfrm>
          <a:ln/>
        </p:spPr>
      </p:sp>
      <p:sp>
        <p:nvSpPr>
          <p:cNvPr id="22531" name="Rectangle 3"/>
          <p:cNvSpPr>
            <a:spLocks noGrp="1" noChangeArrowheads="1"/>
          </p:cNvSpPr>
          <p:nvPr>
            <p:ph type="body" idx="1"/>
          </p:nvPr>
        </p:nvSpPr>
        <p:spPr>
          <a:xfrm>
            <a:off x="149225" y="2778125"/>
            <a:ext cx="6731000" cy="6364288"/>
          </a:xfrm>
        </p:spPr>
        <p:txBody>
          <a:bodyPr/>
          <a:lstStyle/>
          <a:p>
            <a:pPr>
              <a:lnSpc>
                <a:spcPct val="80000"/>
              </a:lnSpc>
              <a:buFontTx/>
              <a:buChar char="•"/>
            </a:pPr>
            <a:r>
              <a:rPr lang="en-US" altLang="en-US" sz="1000">
                <a:solidFill>
                  <a:srgbClr val="663300"/>
                </a:solidFill>
              </a:rPr>
              <a:t>Grant attacked Jackson and defeated J. Johnston. (14 May), turned west and defeated Pemberton at Champion Hill (16 May) and laid siege to Vicksburg. Banks laid siege to Port Hudson on 24 May.</a:t>
            </a:r>
          </a:p>
          <a:p>
            <a:pPr>
              <a:lnSpc>
                <a:spcPct val="80000"/>
              </a:lnSpc>
              <a:buFontTx/>
              <a:buChar char="•"/>
            </a:pPr>
            <a:r>
              <a:rPr lang="en-US" altLang="en-US" sz="1000">
                <a:solidFill>
                  <a:srgbClr val="0000CC"/>
                </a:solidFill>
              </a:rPr>
              <a:t>9-30 June: Following victory at Chancellorsville, Lee again attacked into northern territory. (</a:t>
            </a:r>
            <a:r>
              <a:rPr lang="en-US" altLang="en-US" sz="1000">
                <a:solidFill>
                  <a:srgbClr val="FF0000"/>
                </a:solidFill>
              </a:rPr>
              <a:t>See Analysis: Overview #4</a:t>
            </a:r>
            <a:r>
              <a:rPr lang="en-US" altLang="en-US" sz="1000">
                <a:solidFill>
                  <a:srgbClr val="0000CC"/>
                </a:solidFill>
              </a:rPr>
              <a:t>)</a:t>
            </a:r>
          </a:p>
          <a:p>
            <a:pPr>
              <a:lnSpc>
                <a:spcPct val="80000"/>
              </a:lnSpc>
              <a:buFontTx/>
              <a:buChar char="•"/>
            </a:pPr>
            <a:r>
              <a:rPr lang="en-US" altLang="en-US" sz="1000">
                <a:solidFill>
                  <a:srgbClr val="0000CC"/>
                </a:solidFill>
              </a:rPr>
              <a:t>Hooker began to pursue, but was replaced with Meade due to his slowness in responding.</a:t>
            </a:r>
          </a:p>
          <a:p>
            <a:pPr>
              <a:lnSpc>
                <a:spcPct val="80000"/>
              </a:lnSpc>
              <a:buFontTx/>
              <a:buChar char="•"/>
            </a:pPr>
            <a:r>
              <a:rPr lang="en-US" altLang="en-US" sz="1000">
                <a:solidFill>
                  <a:srgbClr val="663300"/>
                </a:solidFill>
              </a:rPr>
              <a:t>26 June – After much preparation and continuous prodding by Washington, Rosecrans finally moved the Army of the Cumberland to attack Bragg.</a:t>
            </a:r>
          </a:p>
          <a:p>
            <a:pPr>
              <a:lnSpc>
                <a:spcPct val="80000"/>
              </a:lnSpc>
              <a:buFontTx/>
              <a:buChar char="•"/>
            </a:pPr>
            <a:r>
              <a:rPr lang="en-US" altLang="en-US" sz="1000">
                <a:solidFill>
                  <a:srgbClr val="0000CC"/>
                </a:solidFill>
              </a:rPr>
              <a:t>1-3 July – Lee was defeated by Meade and withdraws back to VA.</a:t>
            </a:r>
            <a:r>
              <a:rPr lang="en-US" altLang="en-US" sz="1000"/>
              <a:t> (</a:t>
            </a:r>
            <a:r>
              <a:rPr lang="en-US" altLang="en-US" sz="1000">
                <a:solidFill>
                  <a:srgbClr val="FF0000"/>
                </a:solidFill>
              </a:rPr>
              <a:t>See detailed BA-TBP</a:t>
            </a:r>
            <a:r>
              <a:rPr lang="en-US" altLang="en-US" sz="1000"/>
              <a:t>)</a:t>
            </a:r>
          </a:p>
          <a:p>
            <a:pPr>
              <a:lnSpc>
                <a:spcPct val="80000"/>
              </a:lnSpc>
              <a:buFontTx/>
              <a:buChar char="•"/>
            </a:pPr>
            <a:r>
              <a:rPr lang="en-US" altLang="en-US" sz="1000">
                <a:solidFill>
                  <a:srgbClr val="663300"/>
                </a:solidFill>
              </a:rPr>
              <a:t>4 July – Vicksburg surrendered to Grant and Port Hudson falls to Banks (9 July).  This results in the Mississippi River falling under Union control and the Confederates withdrawing east (Not shown: Johnston had put up a half hearted attempt to relieve Vicksburg and then again attempted to defend Jackson, but was heavily outnumbered)</a:t>
            </a:r>
          </a:p>
          <a:p>
            <a:pPr>
              <a:lnSpc>
                <a:spcPct val="80000"/>
              </a:lnSpc>
              <a:buFontTx/>
              <a:buChar char="•"/>
            </a:pPr>
            <a:r>
              <a:rPr lang="en-US" altLang="en-US" sz="1000">
                <a:solidFill>
                  <a:srgbClr val="663300"/>
                </a:solidFill>
              </a:rPr>
              <a:t>4 July – Rosecrans outmaneuvered Bragg on his right flank.  Bragg was forced to withdraw back to Chattanooga, and arrives on this day.</a:t>
            </a:r>
          </a:p>
          <a:p>
            <a:pPr>
              <a:lnSpc>
                <a:spcPct val="80000"/>
              </a:lnSpc>
              <a:buFontTx/>
              <a:buChar char="•"/>
            </a:pPr>
            <a:r>
              <a:rPr lang="en-US" altLang="en-US" sz="1000">
                <a:solidFill>
                  <a:srgbClr val="663300"/>
                </a:solidFill>
              </a:rPr>
              <a:t>16 Aug – 3 Sept: Burnsides occupied Knoxville.</a:t>
            </a:r>
          </a:p>
          <a:p>
            <a:pPr>
              <a:lnSpc>
                <a:spcPct val="80000"/>
              </a:lnSpc>
              <a:buFontTx/>
              <a:buChar char="•"/>
            </a:pPr>
            <a:r>
              <a:rPr lang="en-US" altLang="en-US" sz="1000">
                <a:solidFill>
                  <a:srgbClr val="663300"/>
                </a:solidFill>
              </a:rPr>
              <a:t>16 Aug – 4 Sept: Rosecrans again out-maneuvered Bragg, this time, to his south (left flank), and forces him to evacuate Chattanooga. (Between a strong demonstration operation, and the estimate Rosecrans would attack in conjunction with Burnsides movement to the north, Bragg had assumed the attack would come to the north)</a:t>
            </a:r>
          </a:p>
          <a:p>
            <a:pPr>
              <a:lnSpc>
                <a:spcPct val="80000"/>
              </a:lnSpc>
              <a:buFontTx/>
              <a:buChar char="•"/>
            </a:pPr>
            <a:r>
              <a:rPr lang="en-US" altLang="en-US" sz="1000">
                <a:solidFill>
                  <a:srgbClr val="663300"/>
                </a:solidFill>
              </a:rPr>
              <a:t>With the loss of Chattanooga and Knoxville, the Confederates lost a vital rail line that rapidly connected eastern and western states. </a:t>
            </a:r>
          </a:p>
          <a:p>
            <a:pPr>
              <a:lnSpc>
                <a:spcPct val="80000"/>
              </a:lnSpc>
              <a:buFontTx/>
              <a:buChar char="•"/>
            </a:pPr>
            <a:r>
              <a:rPr lang="en-US" altLang="en-US" sz="1000">
                <a:solidFill>
                  <a:srgbClr val="663300"/>
                </a:solidFill>
              </a:rPr>
              <a:t>The effect was immediately felt – it was determined to reinforce Bragg with Longstreet’s Corps from the ANV.  8-18 Sept:  Longstreet was forced to travel a longer route to reach Bragg.  This required several train changes due to changes in track gage, and Longstreet arrived just in time for the upcoming battle (but still missing 4 Brigades that were still en-route). </a:t>
            </a:r>
          </a:p>
          <a:p>
            <a:pPr>
              <a:lnSpc>
                <a:spcPct val="80000"/>
              </a:lnSpc>
              <a:buFontTx/>
              <a:buChar char="•"/>
            </a:pPr>
            <a:r>
              <a:rPr lang="en-US" altLang="en-US" sz="1000">
                <a:solidFill>
                  <a:srgbClr val="663300"/>
                </a:solidFill>
              </a:rPr>
              <a:t>19-20 Sept – Bragg defeated Rosecrans in the Battle of Chickamauga.</a:t>
            </a:r>
            <a:r>
              <a:rPr lang="en-US" altLang="en-US" sz="1000"/>
              <a:t>  (</a:t>
            </a:r>
            <a:r>
              <a:rPr lang="en-US" altLang="en-US" sz="1000">
                <a:solidFill>
                  <a:srgbClr val="FF0000"/>
                </a:solidFill>
              </a:rPr>
              <a:t>See detailed BA-TBP</a:t>
            </a:r>
            <a:r>
              <a:rPr lang="en-US" altLang="en-US" sz="1000"/>
              <a:t>) </a:t>
            </a:r>
            <a:r>
              <a:rPr lang="en-US" altLang="en-US" sz="1000">
                <a:solidFill>
                  <a:srgbClr val="663300"/>
                </a:solidFill>
              </a:rPr>
              <a:t>Rosecrans withdrew back to Chattanooga and Bragg laid ‘siege’ to the Union Army (the Union Army was not cut off from its supply lines, but the existing line was so difficult to traverse, supplies were very short. The arrival of Hookers Corps, and their subsequent attack to the west of Chattanooga,  opened a much better supply route: the Cracker Line). </a:t>
            </a:r>
          </a:p>
          <a:p>
            <a:pPr>
              <a:lnSpc>
                <a:spcPct val="80000"/>
              </a:lnSpc>
              <a:buFontTx/>
              <a:buChar char="•"/>
            </a:pPr>
            <a:r>
              <a:rPr lang="en-US" altLang="en-US" sz="1000">
                <a:solidFill>
                  <a:srgbClr val="663300"/>
                </a:solidFill>
              </a:rPr>
              <a:t>Washington decided to reinforce the Army of the Cumberland with two Corps from the AOP under Hooker and two Corps from The Army of the Tennessee under Sherman. </a:t>
            </a:r>
          </a:p>
          <a:p>
            <a:pPr>
              <a:lnSpc>
                <a:spcPct val="80000"/>
              </a:lnSpc>
              <a:buFontTx/>
              <a:buChar char="•"/>
            </a:pPr>
            <a:r>
              <a:rPr lang="en-US" altLang="en-US" sz="1000">
                <a:solidFill>
                  <a:srgbClr val="663300"/>
                </a:solidFill>
              </a:rPr>
              <a:t>Grant was assigned as the overall commander.  Grant replaced Rosecrans with Thomas.</a:t>
            </a:r>
          </a:p>
          <a:p>
            <a:pPr>
              <a:lnSpc>
                <a:spcPct val="80000"/>
              </a:lnSpc>
              <a:buFontTx/>
              <a:buChar char="•"/>
            </a:pPr>
            <a:r>
              <a:rPr lang="en-US" altLang="en-US" sz="1000">
                <a:solidFill>
                  <a:srgbClr val="663300"/>
                </a:solidFill>
              </a:rPr>
              <a:t>Thinking his line was secure, (located on mountains surrounding Chattanooga) Bragg sent Longstreet north to attack Burnside at Knoxville (Longstreet did not succeed).</a:t>
            </a:r>
          </a:p>
          <a:p>
            <a:pPr>
              <a:lnSpc>
                <a:spcPct val="80000"/>
              </a:lnSpc>
              <a:buFontTx/>
              <a:buChar char="•"/>
            </a:pPr>
            <a:r>
              <a:rPr lang="en-US" altLang="en-US" sz="1000">
                <a:solidFill>
                  <a:srgbClr val="663300"/>
                </a:solidFill>
              </a:rPr>
              <a:t>24-25 Nov – Bragg was defeated in the Battles of Lookout Mountain and Missionary Ridge and withdrew from Chattanooga.  By December, Longstreet withdrew east, and by May 1864, his Corps was back with the ANV. (</a:t>
            </a:r>
            <a:r>
              <a:rPr lang="en-US" altLang="en-US" sz="1000">
                <a:solidFill>
                  <a:srgbClr val="FF0000"/>
                </a:solidFill>
              </a:rPr>
              <a:t>See Analysis: Overview #5</a:t>
            </a:r>
            <a:r>
              <a:rPr lang="en-US" altLang="en-US" sz="1000">
                <a:solidFill>
                  <a:srgbClr val="663300"/>
                </a:solidFill>
              </a:rPr>
              <a:t>)</a:t>
            </a:r>
          </a:p>
          <a:p>
            <a:pPr>
              <a:lnSpc>
                <a:spcPct val="80000"/>
              </a:lnSpc>
              <a:buFontTx/>
              <a:buChar char="•"/>
            </a:pPr>
            <a:r>
              <a:rPr lang="en-US" altLang="en-US" sz="1000"/>
              <a:t>As a result of this action, Grant was assigned as the General in Chief of all Union forces (March 64); Sherman took overall command in the west and controlled the Army of the Cumberland (Thomas), Army of the Tennessee (McPherson) and the army of the Ohio (Essentially one Corps from Burnsides command in Knoxville, now under Schofield – Burnside took his old IX Corp back to the AOP in March 64);  Finally, all of Tennessee was now secure and Chattanooga became a staging area for Sherman’s drive toward Atlanta.</a:t>
            </a:r>
          </a:p>
          <a:p>
            <a:pPr>
              <a:lnSpc>
                <a:spcPct val="80000"/>
              </a:lnSpc>
              <a:buFontTx/>
              <a:buChar char="•"/>
            </a:pPr>
            <a:r>
              <a:rPr lang="en-US" altLang="en-US" sz="1000"/>
              <a:t>Also, as a result of this action, Joe Johnston replaced Bragg as Commander of the Army of Tennessee.</a:t>
            </a:r>
          </a:p>
        </p:txBody>
      </p:sp>
    </p:spTree>
    <p:extLst>
      <p:ext uri="{BB962C8B-B14F-4D97-AF65-F5344CB8AC3E}">
        <p14:creationId xmlns:p14="http://schemas.microsoft.com/office/powerpoint/2010/main" val="7183394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DAD27E-1F0F-47F9-AD5C-A063349506BD}" type="slidenum">
              <a:rPr lang="en-US" altLang="en-US"/>
              <a:pPr/>
              <a:t>8</a:t>
            </a:fld>
            <a:endParaRPr lang="en-US" altLang="en-US"/>
          </a:p>
        </p:txBody>
      </p:sp>
      <p:sp>
        <p:nvSpPr>
          <p:cNvPr id="24578" name="Rectangle 2"/>
          <p:cNvSpPr>
            <a:spLocks noRot="1" noChangeArrowheads="1" noTextEdit="1"/>
          </p:cNvSpPr>
          <p:nvPr>
            <p:ph type="sldImg"/>
          </p:nvPr>
        </p:nvSpPr>
        <p:spPr>
          <a:ln/>
        </p:spPr>
      </p:sp>
      <p:sp>
        <p:nvSpPr>
          <p:cNvPr id="24579" name="Rectangle 3"/>
          <p:cNvSpPr>
            <a:spLocks noGrp="1" noChangeArrowheads="1"/>
          </p:cNvSpPr>
          <p:nvPr>
            <p:ph type="body" idx="1"/>
          </p:nvPr>
        </p:nvSpPr>
        <p:spPr>
          <a:xfrm>
            <a:off x="339725" y="4416425"/>
            <a:ext cx="6492875" cy="4183063"/>
          </a:xfrm>
        </p:spPr>
        <p:txBody>
          <a:bodyPr/>
          <a:lstStyle/>
          <a:p>
            <a:pPr>
              <a:lnSpc>
                <a:spcPct val="90000"/>
              </a:lnSpc>
            </a:pPr>
            <a:r>
              <a:rPr lang="en-US" altLang="en-US"/>
              <a:t>Grant’s Strategic Plan for 1864</a:t>
            </a:r>
          </a:p>
          <a:p>
            <a:pPr>
              <a:lnSpc>
                <a:spcPct val="90000"/>
              </a:lnSpc>
            </a:pPr>
            <a:r>
              <a:rPr lang="en-US" altLang="en-US"/>
              <a:t>After continuously disjointed efforts by the Union (Even in 1863, Rosecrans and Meade did not assist each others efforts, allowing for Longstreet to shift his Corps and effect the Battle of Chickamauga), Grant, as General in Chief, was finally in a position to unify the Union effort. (</a:t>
            </a:r>
            <a:r>
              <a:rPr lang="en-US" altLang="en-US">
                <a:solidFill>
                  <a:srgbClr val="FF0000"/>
                </a:solidFill>
              </a:rPr>
              <a:t>see Analysis: Overview #6 for more detail</a:t>
            </a:r>
            <a:r>
              <a:rPr lang="en-US" altLang="en-US"/>
              <a:t>)</a:t>
            </a:r>
          </a:p>
          <a:p>
            <a:pPr>
              <a:lnSpc>
                <a:spcPct val="90000"/>
              </a:lnSpc>
              <a:buFontTx/>
              <a:buChar char="•"/>
            </a:pPr>
            <a:r>
              <a:rPr lang="en-US" altLang="en-US" b="1" u="sng"/>
              <a:t>Army of the Potomac</a:t>
            </a:r>
            <a:r>
              <a:rPr lang="en-US" altLang="en-US"/>
              <a:t> (Meade) – </a:t>
            </a:r>
            <a:r>
              <a:rPr lang="en-US" altLang="en-US" u="sng"/>
              <a:t>The Main Effort in the East</a:t>
            </a:r>
            <a:r>
              <a:rPr lang="en-US" altLang="en-US"/>
              <a:t>.  Objective was to destroy the Army of Northern Virginia (Lee).</a:t>
            </a:r>
          </a:p>
          <a:p>
            <a:pPr>
              <a:lnSpc>
                <a:spcPct val="90000"/>
              </a:lnSpc>
              <a:buFontTx/>
              <a:buChar char="•"/>
            </a:pPr>
            <a:r>
              <a:rPr lang="en-US" altLang="en-US" b="1"/>
              <a:t>Army of the James</a:t>
            </a:r>
            <a:r>
              <a:rPr lang="en-US" altLang="en-US"/>
              <a:t> (Butler) – Attacks to Seize Richmond – Support effort of the AOP who was to eventually join the AOP. (</a:t>
            </a:r>
            <a:r>
              <a:rPr lang="en-US" altLang="en-US" i="1"/>
              <a:t>Grant actually envisions this as the Right wing to Sherman’s Left wing, with the AOP in the center</a:t>
            </a:r>
            <a:r>
              <a:rPr lang="en-US" altLang="en-US"/>
              <a:t>)</a:t>
            </a:r>
          </a:p>
          <a:p>
            <a:pPr>
              <a:lnSpc>
                <a:spcPct val="90000"/>
              </a:lnSpc>
              <a:buFontTx/>
              <a:buChar char="•"/>
            </a:pPr>
            <a:r>
              <a:rPr lang="en-US" altLang="en-US" b="1"/>
              <a:t>Dept. of West VA</a:t>
            </a:r>
            <a:r>
              <a:rPr lang="en-US" altLang="en-US"/>
              <a:t> (Sigel) – Attack down the Shenandoah Valley to divert Confederate troops and destroy war materials in that area.</a:t>
            </a:r>
          </a:p>
          <a:p>
            <a:pPr>
              <a:lnSpc>
                <a:spcPct val="90000"/>
              </a:lnSpc>
              <a:buFontTx/>
              <a:buChar char="•"/>
            </a:pPr>
            <a:r>
              <a:rPr lang="en-US" altLang="en-US" b="1" u="sng"/>
              <a:t>Sherman’s Army</a:t>
            </a:r>
            <a:r>
              <a:rPr lang="en-US" altLang="en-US"/>
              <a:t> (Army of the Cumberland - Thomas, Army of the Tennessee – McPherson, Army of the Ohio – Schofield) – </a:t>
            </a:r>
            <a:r>
              <a:rPr lang="en-US" altLang="en-US" u="sng"/>
              <a:t>The Main Effort in the West</a:t>
            </a:r>
            <a:r>
              <a:rPr lang="en-US" altLang="en-US"/>
              <a:t> - Destroy the Army of Tennessee (Johnston) and destroy the war resources of the Confederate interior.  </a:t>
            </a:r>
          </a:p>
          <a:p>
            <a:pPr>
              <a:lnSpc>
                <a:spcPct val="90000"/>
              </a:lnSpc>
              <a:buFontTx/>
              <a:buChar char="•"/>
            </a:pPr>
            <a:r>
              <a:rPr lang="en-US" altLang="en-US" b="1"/>
              <a:t>Department of the Gulf</a:t>
            </a:r>
            <a:r>
              <a:rPr lang="en-US" altLang="en-US"/>
              <a:t> (Banks) – Seize Mobile Bay as a base of operations to support Sherman.   </a:t>
            </a:r>
          </a:p>
          <a:p>
            <a:pPr>
              <a:lnSpc>
                <a:spcPct val="90000"/>
              </a:lnSpc>
              <a:buFontTx/>
              <a:buChar char="•"/>
            </a:pPr>
            <a:r>
              <a:rPr lang="en-US" altLang="en-US"/>
              <a:t>Grant intended for all this to happen simultaneously, so as to overwhelm the Confederate forces and to impede their ability to use interior lines and transfer troops back and forth between theaters. However, due to political reasons, Banks was diverted to the Red River, a campaign that ended disastrously for that General.  </a:t>
            </a:r>
          </a:p>
        </p:txBody>
      </p:sp>
    </p:spTree>
    <p:extLst>
      <p:ext uri="{BB962C8B-B14F-4D97-AF65-F5344CB8AC3E}">
        <p14:creationId xmlns:p14="http://schemas.microsoft.com/office/powerpoint/2010/main" val="39841216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72CB6E-34C1-46C2-8FD5-60C7828B77EC}" type="slidenum">
              <a:rPr lang="en-US" altLang="en-US"/>
              <a:pPr/>
              <a:t>9</a:t>
            </a:fld>
            <a:endParaRPr lang="en-US" altLang="en-US"/>
          </a:p>
        </p:txBody>
      </p:sp>
      <p:sp>
        <p:nvSpPr>
          <p:cNvPr id="27650" name="Rectangle 2"/>
          <p:cNvSpPr>
            <a:spLocks noRot="1" noChangeArrowheads="1" noTextEdit="1"/>
          </p:cNvSpPr>
          <p:nvPr>
            <p:ph type="sldImg"/>
          </p:nvPr>
        </p:nvSpPr>
        <p:spPr>
          <a:xfrm>
            <a:off x="2476500" y="0"/>
            <a:ext cx="2000250" cy="1500188"/>
          </a:xfrm>
          <a:ln/>
        </p:spPr>
      </p:sp>
      <p:sp>
        <p:nvSpPr>
          <p:cNvPr id="27651" name="Rectangle 3"/>
          <p:cNvSpPr>
            <a:spLocks noGrp="1" noChangeArrowheads="1"/>
          </p:cNvSpPr>
          <p:nvPr>
            <p:ph type="body" idx="1"/>
          </p:nvPr>
        </p:nvSpPr>
        <p:spPr>
          <a:xfrm>
            <a:off x="139700" y="1606550"/>
            <a:ext cx="6683375" cy="7554913"/>
          </a:xfrm>
        </p:spPr>
        <p:txBody>
          <a:bodyPr/>
          <a:lstStyle/>
          <a:p>
            <a:pPr>
              <a:lnSpc>
                <a:spcPct val="90000"/>
              </a:lnSpc>
              <a:buFontTx/>
              <a:buChar char="•"/>
            </a:pPr>
            <a:r>
              <a:rPr lang="en-US" altLang="en-US" sz="900">
                <a:solidFill>
                  <a:srgbClr val="0000CC"/>
                </a:solidFill>
              </a:rPr>
              <a:t>Early May, Butler landed at Bermuda Hundred, but was halted by a force under Beauregard and the Army of the James became trapped in that area.</a:t>
            </a:r>
          </a:p>
          <a:p>
            <a:pPr>
              <a:lnSpc>
                <a:spcPct val="90000"/>
              </a:lnSpc>
              <a:buFontTx/>
              <a:buChar char="•"/>
            </a:pPr>
            <a:r>
              <a:rPr lang="en-US" altLang="en-US" sz="900">
                <a:solidFill>
                  <a:srgbClr val="0000CC"/>
                </a:solidFill>
              </a:rPr>
              <a:t>15 May – Sigel was defeated by a smaller Confederate force under Breckenridge and was replaced by Hunter.</a:t>
            </a:r>
          </a:p>
          <a:p>
            <a:pPr>
              <a:lnSpc>
                <a:spcPct val="90000"/>
              </a:lnSpc>
              <a:buFontTx/>
              <a:buChar char="•"/>
            </a:pPr>
            <a:r>
              <a:rPr lang="en-US" altLang="en-US" sz="900">
                <a:solidFill>
                  <a:srgbClr val="0000CC"/>
                </a:solidFill>
              </a:rPr>
              <a:t>The AOP attacks the ANV and in a series of battles, arrived on the outskirts of Richmond.  This series of battles was a great departure from previous campaigns. Previous engagements of this magnitude would have forced one of the Armies to withdraw and re-organize.  Grant, instead, continued to advance and attempted to gain Lee’s right flank.  Lee, in turn, was forced to outmarch and meet the AOP before that could happen. As a result, casualties were catastrophic, but the Union could replace their losses effectively, the Confederacy could not.  The Major Battles: 5-7 May: Wilderness / 8-19 May: Spotsylvania / 23-26 May: North Anna / 3 June: Cold Harbor. </a:t>
            </a:r>
          </a:p>
          <a:p>
            <a:pPr>
              <a:lnSpc>
                <a:spcPct val="90000"/>
              </a:lnSpc>
              <a:buFontTx/>
              <a:buChar char="•"/>
            </a:pPr>
            <a:r>
              <a:rPr lang="en-US" altLang="en-US" sz="900">
                <a:solidFill>
                  <a:srgbClr val="0000CC"/>
                </a:solidFill>
              </a:rPr>
              <a:t>12-22 June - After a disastrous attack at Cold Harbor, Grant decided to break away from Lee and attempted to cut the rail lines leading into Petersburg.  This would both free the Army of the James from their trapped position and force Lee to either defend his Capital, or flee West.</a:t>
            </a:r>
          </a:p>
          <a:p>
            <a:pPr>
              <a:lnSpc>
                <a:spcPct val="90000"/>
              </a:lnSpc>
              <a:buFontTx/>
              <a:buChar char="•"/>
            </a:pPr>
            <a:r>
              <a:rPr lang="en-US" altLang="en-US" sz="900">
                <a:solidFill>
                  <a:srgbClr val="0000CC"/>
                </a:solidFill>
              </a:rPr>
              <a:t>Lee, initially caught by surprise, was able to react due to a faulty Union attack against Beauregard's right flank.  Lee blocks the AOP and trench warfare ensues for the rest of the year.</a:t>
            </a:r>
          </a:p>
          <a:p>
            <a:pPr>
              <a:lnSpc>
                <a:spcPct val="90000"/>
              </a:lnSpc>
              <a:buFontTx/>
              <a:buChar char="•"/>
            </a:pPr>
            <a:r>
              <a:rPr lang="en-US" altLang="en-US" sz="900">
                <a:solidFill>
                  <a:srgbClr val="0000CC"/>
                </a:solidFill>
              </a:rPr>
              <a:t>June-October 1864: The only significant maneuver in the East was in the Shenandoah Valley.  Hunter successfully renewed the Union offensive started by Sigel.  Lee sent Early’s Corps back to defeat Hunter and retake the Shenandoah.  Early does both, and then conducts a raid that threatens Washington.  To finally rid the Union of this threat, Sheridan was assigned to gather the Army of the Shenandoah, and in a series of battles eventually defeated Early and devastates the Shenandoah Valley.</a:t>
            </a:r>
          </a:p>
          <a:p>
            <a:pPr>
              <a:lnSpc>
                <a:spcPct val="90000"/>
              </a:lnSpc>
              <a:buFontTx/>
              <a:buChar char="•"/>
            </a:pPr>
            <a:r>
              <a:rPr lang="en-US" altLang="en-US" sz="900">
                <a:solidFill>
                  <a:srgbClr val="663300"/>
                </a:solidFill>
              </a:rPr>
              <a:t>May 7 – Sherman began his attack on Atlanta.  Unlike the East, his three Armies worked in conjunction and continuously out maneuvered/enveloped Johnston’s army. Johnston was forced to constantly withdraw or lose his army.</a:t>
            </a:r>
          </a:p>
          <a:p>
            <a:pPr>
              <a:lnSpc>
                <a:spcPct val="90000"/>
              </a:lnSpc>
              <a:buFontTx/>
              <a:buChar char="•"/>
            </a:pPr>
            <a:r>
              <a:rPr lang="en-US" altLang="en-US" sz="900">
                <a:solidFill>
                  <a:srgbClr val="663300"/>
                </a:solidFill>
              </a:rPr>
              <a:t>27 June – After several attempts to envelop the elusive Johnston, Sherman decided to concentrate his forces in a frontal attack on the Confederates at Kennesaw Mountain. He is thrown back with great loss and reverted back to maneuver.  As Johnston was forced back again, he was replaced with Hood (17 July).  President Davis was tired of Johnston’s continuous retreat with seemingly little results. </a:t>
            </a:r>
          </a:p>
          <a:p>
            <a:pPr>
              <a:lnSpc>
                <a:spcPct val="90000"/>
              </a:lnSpc>
              <a:buFontTx/>
              <a:buChar char="•"/>
            </a:pPr>
            <a:r>
              <a:rPr lang="en-US" altLang="en-US" sz="900">
                <a:solidFill>
                  <a:srgbClr val="663300"/>
                </a:solidFill>
              </a:rPr>
              <a:t>20-28 July – Hood fell back to the defenses of Atlanta and as Sherman attempted to cut off his rail lines, the more aggressive Hood attacks him three times, chewing up a large portion of his Army.</a:t>
            </a:r>
          </a:p>
          <a:p>
            <a:pPr>
              <a:lnSpc>
                <a:spcPct val="90000"/>
              </a:lnSpc>
              <a:buFontTx/>
              <a:buChar char="•"/>
            </a:pPr>
            <a:r>
              <a:rPr lang="en-US" altLang="en-US" sz="900">
                <a:solidFill>
                  <a:srgbClr val="663300"/>
                </a:solidFill>
              </a:rPr>
              <a:t>5 August – While both Armies are entrenched around Atlanta, Admiral Farragut seized Mobile Bay. </a:t>
            </a:r>
          </a:p>
          <a:p>
            <a:pPr>
              <a:lnSpc>
                <a:spcPct val="90000"/>
              </a:lnSpc>
              <a:buFontTx/>
              <a:buChar char="•"/>
            </a:pPr>
            <a:r>
              <a:rPr lang="en-US" altLang="en-US" sz="900">
                <a:solidFill>
                  <a:srgbClr val="663300"/>
                </a:solidFill>
              </a:rPr>
              <a:t>26-31 August – After building up his forces in August, Sherman mobilized the majority of his army out of the entrenchments ,and attempted to swing around and cut off the last rail line from the west.  Hood realized he would be trapped, and evacuated his army to the south, giving Atlanta to the Union. Sherman occupied Atlanta rather than pursue Hood.</a:t>
            </a:r>
          </a:p>
          <a:p>
            <a:pPr>
              <a:lnSpc>
                <a:spcPct val="90000"/>
              </a:lnSpc>
              <a:buFontTx/>
              <a:buChar char="•"/>
            </a:pPr>
            <a:r>
              <a:rPr lang="en-US" altLang="en-US" sz="900">
                <a:solidFill>
                  <a:srgbClr val="663300"/>
                </a:solidFill>
              </a:rPr>
              <a:t>Change in Confederate strategy – Hood now oriented his force on the Union supply line back to Nashville.  This would draw the Union forces away from GA.  The eventual objective would be Nashville, and if successful, Hood would push east and join Lee.</a:t>
            </a:r>
          </a:p>
          <a:p>
            <a:pPr>
              <a:lnSpc>
                <a:spcPct val="90000"/>
              </a:lnSpc>
              <a:buFontTx/>
              <a:buChar char="•"/>
            </a:pPr>
            <a:r>
              <a:rPr lang="en-US" altLang="en-US" sz="900">
                <a:solidFill>
                  <a:srgbClr val="663300"/>
                </a:solidFill>
              </a:rPr>
              <a:t>29 Sept-31 Oct: Hood did some minor damage on the Union rail line, then pushes west.  Sherman initially followed him, but broke off the pursuit. </a:t>
            </a:r>
          </a:p>
          <a:p>
            <a:pPr>
              <a:lnSpc>
                <a:spcPct val="90000"/>
              </a:lnSpc>
              <a:buFontTx/>
              <a:buChar char="•"/>
            </a:pPr>
            <a:r>
              <a:rPr lang="en-US" altLang="en-US" sz="900">
                <a:solidFill>
                  <a:srgbClr val="663300"/>
                </a:solidFill>
              </a:rPr>
              <a:t>Sherman did not want to chase Hood all over the south. After finally convincing Grant, Sherman planed to split his forces, with the majority heading east to the coast. </a:t>
            </a:r>
          </a:p>
          <a:p>
            <a:pPr>
              <a:lnSpc>
                <a:spcPct val="90000"/>
              </a:lnSpc>
              <a:buFontTx/>
              <a:buChar char="•"/>
            </a:pPr>
            <a:r>
              <a:rPr lang="en-US" altLang="en-US" sz="900">
                <a:solidFill>
                  <a:srgbClr val="663300"/>
                </a:solidFill>
              </a:rPr>
              <a:t>Sherman planned to accomplish this by severing his supply line, and leaving Thomas at Nashville to gather forces and defend against any attack Hood might make.</a:t>
            </a:r>
          </a:p>
          <a:p>
            <a:pPr>
              <a:lnSpc>
                <a:spcPct val="90000"/>
              </a:lnSpc>
              <a:buFontTx/>
              <a:buChar char="•"/>
            </a:pPr>
            <a:r>
              <a:rPr lang="en-US" altLang="en-US" sz="900">
                <a:solidFill>
                  <a:srgbClr val="663300"/>
                </a:solidFill>
              </a:rPr>
              <a:t>Late November – Both Union and Confederate armies start moving in opposite directions.  Sherman moved toward Savanna, destroying Confederate war materials and living off the land.  He was essentially unopposed.  Hood moved toward Nashville.  Two Corps under Schofield, who had been released from Sherman’s main army, met Hood’s attack at Franklin.</a:t>
            </a:r>
          </a:p>
          <a:p>
            <a:pPr>
              <a:lnSpc>
                <a:spcPct val="90000"/>
              </a:lnSpc>
              <a:buFontTx/>
              <a:buChar char="•"/>
            </a:pPr>
            <a:r>
              <a:rPr lang="en-US" altLang="en-US" sz="900">
                <a:solidFill>
                  <a:srgbClr val="663300"/>
                </a:solidFill>
              </a:rPr>
              <a:t>30 November, after repelling Hood, Schofield withdrew back to Thomas at Nashville.  Hood had lost a great part of his Army at Franklin, but continued on to Nashville.  Unable to attack the superior Union force, he entrenched his broken army in front of Nashville.</a:t>
            </a:r>
          </a:p>
          <a:p>
            <a:pPr>
              <a:lnSpc>
                <a:spcPct val="90000"/>
              </a:lnSpc>
              <a:buFontTx/>
              <a:buChar char="•"/>
            </a:pPr>
            <a:r>
              <a:rPr lang="en-US" altLang="en-US" sz="900">
                <a:solidFill>
                  <a:srgbClr val="663300"/>
                </a:solidFill>
              </a:rPr>
              <a:t>10-21 December – Sherman arrived at, then captured Savannah.</a:t>
            </a:r>
          </a:p>
          <a:p>
            <a:pPr>
              <a:lnSpc>
                <a:spcPct val="90000"/>
              </a:lnSpc>
              <a:buFontTx/>
              <a:buChar char="•"/>
            </a:pPr>
            <a:r>
              <a:rPr lang="en-US" altLang="en-US" sz="900">
                <a:solidFill>
                  <a:srgbClr val="663300"/>
                </a:solidFill>
              </a:rPr>
              <a:t>15-16 December – Thomas attacked and destroyed Hood’s Army. </a:t>
            </a:r>
          </a:p>
          <a:p>
            <a:pPr>
              <a:lnSpc>
                <a:spcPct val="90000"/>
              </a:lnSpc>
              <a:buFontTx/>
              <a:buChar char="•"/>
            </a:pPr>
            <a:r>
              <a:rPr lang="en-US" altLang="en-US" sz="900">
                <a:solidFill>
                  <a:srgbClr val="663300"/>
                </a:solidFill>
              </a:rPr>
              <a:t>15 Jan 1865 – Fort Fisher falls to amphibious assault. Wilmington is captured as a Union Port.  Johnston was again reinstated as a Confederate Commander to gather forces and repel Sherman’s Army.</a:t>
            </a:r>
          </a:p>
          <a:p>
            <a:pPr>
              <a:lnSpc>
                <a:spcPct val="90000"/>
              </a:lnSpc>
              <a:buFontTx/>
              <a:buChar char="•"/>
            </a:pPr>
            <a:r>
              <a:rPr lang="en-US" altLang="en-US" sz="900">
                <a:solidFill>
                  <a:srgbClr val="663300"/>
                </a:solidFill>
              </a:rPr>
              <a:t>Jan-April 1865 – While Sherman moved north, Schofield was transferred to Wilmington NC to support him.  Johnston attempts several time stop Sherman, but was overwhelmed by his large force.</a:t>
            </a:r>
          </a:p>
          <a:p>
            <a:pPr>
              <a:lnSpc>
                <a:spcPct val="90000"/>
              </a:lnSpc>
              <a:buFontTx/>
              <a:buChar char="•"/>
            </a:pPr>
            <a:r>
              <a:rPr lang="en-US" altLang="en-US" sz="900">
                <a:solidFill>
                  <a:schemeClr val="accent2"/>
                </a:solidFill>
              </a:rPr>
              <a:t>April 1865 – After the battle of Five Forks, when Grant attempted once again to gain the confederate right flank, Lee attempted to break free and join Johnston to the south.  He was pursued by the AOP and finally forced to surrender at Appomattox on 9 April.</a:t>
            </a:r>
            <a:r>
              <a:rPr lang="en-US" altLang="en-US" sz="900">
                <a:solidFill>
                  <a:srgbClr val="663300"/>
                </a:solidFill>
              </a:rPr>
              <a:t> Johnston called for an armistice on 14 April, and finally surrendered on 26 April.</a:t>
            </a:r>
          </a:p>
          <a:p>
            <a:pPr>
              <a:lnSpc>
                <a:spcPct val="90000"/>
              </a:lnSpc>
              <a:buFontTx/>
              <a:buChar char="•"/>
            </a:pPr>
            <a:endParaRPr lang="en-US" altLang="en-US" sz="900">
              <a:solidFill>
                <a:srgbClr val="663300"/>
              </a:solidFill>
            </a:endParaRPr>
          </a:p>
        </p:txBody>
      </p:sp>
    </p:spTree>
    <p:extLst>
      <p:ext uri="{BB962C8B-B14F-4D97-AF65-F5344CB8AC3E}">
        <p14:creationId xmlns:p14="http://schemas.microsoft.com/office/powerpoint/2010/main" val="26964514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37713773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795089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480334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65663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a:prstGeom prst="rect">
            <a:avLst/>
          </a:prstGeo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Tree>
    <p:extLst>
      <p:ext uri="{BB962C8B-B14F-4D97-AF65-F5344CB8AC3E}">
        <p14:creationId xmlns:p14="http://schemas.microsoft.com/office/powerpoint/2010/main" val="2555913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645330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929720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39741146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6198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36614930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21661909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1" name="Picture 7" descr="ACW01Base"/>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38100" y="-3175"/>
            <a:ext cx="9067800" cy="6899275"/>
          </a:xfrm>
          <a:prstGeom prst="rect">
            <a:avLst/>
          </a:prstGeom>
          <a:noFill/>
          <a:extLst>
            <a:ext uri="{909E8E84-426E-40DD-AFC4-6F175D3DCCD1}">
              <a14:hiddenFill xmlns:a14="http://schemas.microsoft.com/office/drawing/2010/main">
                <a:solidFill>
                  <a:srgbClr val="FFFFFF"/>
                </a:solidFill>
              </a14:hiddenFill>
            </a:ext>
          </a:extLst>
        </p:spPr>
      </p:pic>
      <p:sp>
        <p:nvSpPr>
          <p:cNvPr id="1032" name="Rectangle 8"/>
          <p:cNvSpPr>
            <a:spLocks noChangeArrowheads="1"/>
          </p:cNvSpPr>
          <p:nvPr userDrawn="1"/>
        </p:nvSpPr>
        <p:spPr bwMode="auto">
          <a:xfrm>
            <a:off x="6515100" y="5524500"/>
            <a:ext cx="2552700" cy="13335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1033" name="Text Box 9"/>
          <p:cNvSpPr txBox="1">
            <a:spLocks noChangeArrowheads="1"/>
          </p:cNvSpPr>
          <p:nvPr userDrawn="1"/>
        </p:nvSpPr>
        <p:spPr bwMode="auto">
          <a:xfrm>
            <a:off x="6470650" y="5518150"/>
            <a:ext cx="20383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b="1" u="sng"/>
              <a:t>American Civil War</a:t>
            </a:r>
          </a:p>
        </p:txBody>
      </p:sp>
      <p:pic>
        <p:nvPicPr>
          <p:cNvPr id="1034" name="Picture 10" descr="new csi crest"/>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8505825" y="5549900"/>
            <a:ext cx="514350" cy="574675"/>
          </a:xfrm>
          <a:prstGeom prst="rect">
            <a:avLst/>
          </a:prstGeom>
          <a:noFill/>
          <a:extLst>
            <a:ext uri="{909E8E84-426E-40DD-AFC4-6F175D3DCCD1}">
              <a14:hiddenFill xmlns:a14="http://schemas.microsoft.com/office/drawing/2010/main">
                <a:solidFill>
                  <a:srgbClr val="FFFFFF"/>
                </a:solidFill>
              </a14:hiddenFill>
            </a:ext>
          </a:extLst>
        </p:spPr>
      </p:pic>
      <p:sp>
        <p:nvSpPr>
          <p:cNvPr id="1035" name="Freeform 11"/>
          <p:cNvSpPr>
            <a:spLocks/>
          </p:cNvSpPr>
          <p:nvPr userDrawn="1"/>
        </p:nvSpPr>
        <p:spPr bwMode="auto">
          <a:xfrm>
            <a:off x="1862138" y="25400"/>
            <a:ext cx="7200900" cy="2222500"/>
          </a:xfrm>
          <a:custGeom>
            <a:avLst/>
            <a:gdLst>
              <a:gd name="T0" fmla="*/ 134 w 4536"/>
              <a:gd name="T1" fmla="*/ 61 h 1400"/>
              <a:gd name="T2" fmla="*/ 53 w 4536"/>
              <a:gd name="T3" fmla="*/ 158 h 1400"/>
              <a:gd name="T4" fmla="*/ 8 w 4536"/>
              <a:gd name="T5" fmla="*/ 368 h 1400"/>
              <a:gd name="T6" fmla="*/ 90 w 4536"/>
              <a:gd name="T7" fmla="*/ 487 h 1400"/>
              <a:gd name="T8" fmla="*/ 179 w 4536"/>
              <a:gd name="T9" fmla="*/ 635 h 1400"/>
              <a:gd name="T10" fmla="*/ 206 w 4536"/>
              <a:gd name="T11" fmla="*/ 719 h 1400"/>
              <a:gd name="T12" fmla="*/ 315 w 4536"/>
              <a:gd name="T13" fmla="*/ 772 h 1400"/>
              <a:gd name="T14" fmla="*/ 258 w 4536"/>
              <a:gd name="T15" fmla="*/ 941 h 1400"/>
              <a:gd name="T16" fmla="*/ 318 w 4536"/>
              <a:gd name="T17" fmla="*/ 1039 h 1400"/>
              <a:gd name="T18" fmla="*/ 444 w 4536"/>
              <a:gd name="T19" fmla="*/ 1172 h 1400"/>
              <a:gd name="T20" fmla="*/ 440 w 4536"/>
              <a:gd name="T21" fmla="*/ 1316 h 1400"/>
              <a:gd name="T22" fmla="*/ 464 w 4536"/>
              <a:gd name="T23" fmla="*/ 1400 h 1400"/>
              <a:gd name="T24" fmla="*/ 675 w 4536"/>
              <a:gd name="T25" fmla="*/ 1370 h 1400"/>
              <a:gd name="T26" fmla="*/ 764 w 4536"/>
              <a:gd name="T27" fmla="*/ 1249 h 1400"/>
              <a:gd name="T28" fmla="*/ 848 w 4536"/>
              <a:gd name="T29" fmla="*/ 1228 h 1400"/>
              <a:gd name="T30" fmla="*/ 834 w 4536"/>
              <a:gd name="T31" fmla="*/ 1166 h 1400"/>
              <a:gd name="T32" fmla="*/ 872 w 4536"/>
              <a:gd name="T33" fmla="*/ 1072 h 1400"/>
              <a:gd name="T34" fmla="*/ 936 w 4536"/>
              <a:gd name="T35" fmla="*/ 1081 h 1400"/>
              <a:gd name="T36" fmla="*/ 990 w 4536"/>
              <a:gd name="T37" fmla="*/ 1061 h 1400"/>
              <a:gd name="T38" fmla="*/ 1080 w 4536"/>
              <a:gd name="T39" fmla="*/ 1096 h 1400"/>
              <a:gd name="T40" fmla="*/ 1188 w 4536"/>
              <a:gd name="T41" fmla="*/ 1055 h 1400"/>
              <a:gd name="T42" fmla="*/ 1253 w 4536"/>
              <a:gd name="T43" fmla="*/ 1058 h 1400"/>
              <a:gd name="T44" fmla="*/ 1286 w 4536"/>
              <a:gd name="T45" fmla="*/ 1024 h 1400"/>
              <a:gd name="T46" fmla="*/ 1332 w 4536"/>
              <a:gd name="T47" fmla="*/ 989 h 1400"/>
              <a:gd name="T48" fmla="*/ 1409 w 4536"/>
              <a:gd name="T49" fmla="*/ 1061 h 1400"/>
              <a:gd name="T50" fmla="*/ 1455 w 4536"/>
              <a:gd name="T51" fmla="*/ 971 h 1400"/>
              <a:gd name="T52" fmla="*/ 1556 w 4536"/>
              <a:gd name="T53" fmla="*/ 892 h 1400"/>
              <a:gd name="T54" fmla="*/ 1620 w 4536"/>
              <a:gd name="T55" fmla="*/ 823 h 1400"/>
              <a:gd name="T56" fmla="*/ 1724 w 4536"/>
              <a:gd name="T57" fmla="*/ 724 h 1400"/>
              <a:gd name="T58" fmla="*/ 1838 w 4536"/>
              <a:gd name="T59" fmla="*/ 733 h 1400"/>
              <a:gd name="T60" fmla="*/ 1935 w 4536"/>
              <a:gd name="T61" fmla="*/ 799 h 1400"/>
              <a:gd name="T62" fmla="*/ 1992 w 4536"/>
              <a:gd name="T63" fmla="*/ 814 h 1400"/>
              <a:gd name="T64" fmla="*/ 2073 w 4536"/>
              <a:gd name="T65" fmla="*/ 830 h 1400"/>
              <a:gd name="T66" fmla="*/ 2159 w 4536"/>
              <a:gd name="T67" fmla="*/ 821 h 1400"/>
              <a:gd name="T68" fmla="*/ 2268 w 4536"/>
              <a:gd name="T69" fmla="*/ 841 h 1400"/>
              <a:gd name="T70" fmla="*/ 2321 w 4536"/>
              <a:gd name="T71" fmla="*/ 895 h 1400"/>
              <a:gd name="T72" fmla="*/ 2411 w 4536"/>
              <a:gd name="T73" fmla="*/ 830 h 1400"/>
              <a:gd name="T74" fmla="*/ 2484 w 4536"/>
              <a:gd name="T75" fmla="*/ 712 h 1400"/>
              <a:gd name="T76" fmla="*/ 2538 w 4536"/>
              <a:gd name="T77" fmla="*/ 685 h 1400"/>
              <a:gd name="T78" fmla="*/ 2574 w 4536"/>
              <a:gd name="T79" fmla="*/ 595 h 1400"/>
              <a:gd name="T80" fmla="*/ 2648 w 4536"/>
              <a:gd name="T81" fmla="*/ 574 h 1400"/>
              <a:gd name="T82" fmla="*/ 2724 w 4536"/>
              <a:gd name="T83" fmla="*/ 463 h 1400"/>
              <a:gd name="T84" fmla="*/ 2802 w 4536"/>
              <a:gd name="T85" fmla="*/ 329 h 1400"/>
              <a:gd name="T86" fmla="*/ 4077 w 4536"/>
              <a:gd name="T87" fmla="*/ 304 h 1400"/>
              <a:gd name="T88" fmla="*/ 4211 w 4536"/>
              <a:gd name="T89" fmla="*/ 277 h 1400"/>
              <a:gd name="T90" fmla="*/ 4217 w 4536"/>
              <a:gd name="T91" fmla="*/ 376 h 1400"/>
              <a:gd name="T92" fmla="*/ 4319 w 4536"/>
              <a:gd name="T93" fmla="*/ 479 h 1400"/>
              <a:gd name="T94" fmla="*/ 4413 w 4536"/>
              <a:gd name="T95" fmla="*/ 556 h 1400"/>
              <a:gd name="T96" fmla="*/ 4518 w 4536"/>
              <a:gd name="T97" fmla="*/ 196 h 1400"/>
              <a:gd name="T98" fmla="*/ 4536 w 4536"/>
              <a:gd name="T99" fmla="*/ 2 h 1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536" h="1400">
                <a:moveTo>
                  <a:pt x="155" y="0"/>
                </a:moveTo>
                <a:lnTo>
                  <a:pt x="146" y="16"/>
                </a:lnTo>
                <a:cubicBezTo>
                  <a:pt x="143" y="26"/>
                  <a:pt x="141" y="48"/>
                  <a:pt x="134" y="61"/>
                </a:cubicBezTo>
                <a:cubicBezTo>
                  <a:pt x="127" y="74"/>
                  <a:pt x="110" y="90"/>
                  <a:pt x="101" y="97"/>
                </a:cubicBezTo>
                <a:cubicBezTo>
                  <a:pt x="92" y="104"/>
                  <a:pt x="86" y="94"/>
                  <a:pt x="78" y="104"/>
                </a:cubicBezTo>
                <a:cubicBezTo>
                  <a:pt x="70" y="114"/>
                  <a:pt x="65" y="133"/>
                  <a:pt x="53" y="158"/>
                </a:cubicBezTo>
                <a:cubicBezTo>
                  <a:pt x="41" y="183"/>
                  <a:pt x="16" y="223"/>
                  <a:pt x="8" y="253"/>
                </a:cubicBezTo>
                <a:cubicBezTo>
                  <a:pt x="0" y="283"/>
                  <a:pt x="5" y="319"/>
                  <a:pt x="5" y="338"/>
                </a:cubicBezTo>
                <a:cubicBezTo>
                  <a:pt x="5" y="357"/>
                  <a:pt x="1" y="356"/>
                  <a:pt x="8" y="368"/>
                </a:cubicBezTo>
                <a:cubicBezTo>
                  <a:pt x="15" y="380"/>
                  <a:pt x="35" y="395"/>
                  <a:pt x="45" y="412"/>
                </a:cubicBezTo>
                <a:cubicBezTo>
                  <a:pt x="55" y="429"/>
                  <a:pt x="58" y="458"/>
                  <a:pt x="65" y="470"/>
                </a:cubicBezTo>
                <a:cubicBezTo>
                  <a:pt x="72" y="482"/>
                  <a:pt x="81" y="475"/>
                  <a:pt x="90" y="487"/>
                </a:cubicBezTo>
                <a:cubicBezTo>
                  <a:pt x="99" y="499"/>
                  <a:pt x="106" y="528"/>
                  <a:pt x="119" y="544"/>
                </a:cubicBezTo>
                <a:cubicBezTo>
                  <a:pt x="132" y="560"/>
                  <a:pt x="161" y="571"/>
                  <a:pt x="171" y="586"/>
                </a:cubicBezTo>
                <a:cubicBezTo>
                  <a:pt x="181" y="601"/>
                  <a:pt x="179" y="623"/>
                  <a:pt x="179" y="635"/>
                </a:cubicBezTo>
                <a:cubicBezTo>
                  <a:pt x="179" y="647"/>
                  <a:pt x="169" y="651"/>
                  <a:pt x="170" y="661"/>
                </a:cubicBezTo>
                <a:cubicBezTo>
                  <a:pt x="171" y="671"/>
                  <a:pt x="182" y="686"/>
                  <a:pt x="188" y="695"/>
                </a:cubicBezTo>
                <a:cubicBezTo>
                  <a:pt x="194" y="704"/>
                  <a:pt x="198" y="716"/>
                  <a:pt x="206" y="719"/>
                </a:cubicBezTo>
                <a:cubicBezTo>
                  <a:pt x="214" y="722"/>
                  <a:pt x="224" y="711"/>
                  <a:pt x="236" y="712"/>
                </a:cubicBezTo>
                <a:cubicBezTo>
                  <a:pt x="248" y="713"/>
                  <a:pt x="263" y="715"/>
                  <a:pt x="276" y="725"/>
                </a:cubicBezTo>
                <a:cubicBezTo>
                  <a:pt x="289" y="735"/>
                  <a:pt x="311" y="759"/>
                  <a:pt x="315" y="772"/>
                </a:cubicBezTo>
                <a:cubicBezTo>
                  <a:pt x="319" y="785"/>
                  <a:pt x="302" y="790"/>
                  <a:pt x="300" y="803"/>
                </a:cubicBezTo>
                <a:cubicBezTo>
                  <a:pt x="298" y="816"/>
                  <a:pt x="312" y="830"/>
                  <a:pt x="305" y="853"/>
                </a:cubicBezTo>
                <a:cubicBezTo>
                  <a:pt x="298" y="876"/>
                  <a:pt x="267" y="918"/>
                  <a:pt x="258" y="941"/>
                </a:cubicBezTo>
                <a:cubicBezTo>
                  <a:pt x="249" y="964"/>
                  <a:pt x="243" y="975"/>
                  <a:pt x="252" y="991"/>
                </a:cubicBezTo>
                <a:cubicBezTo>
                  <a:pt x="261" y="1007"/>
                  <a:pt x="301" y="1028"/>
                  <a:pt x="312" y="1036"/>
                </a:cubicBezTo>
                <a:cubicBezTo>
                  <a:pt x="323" y="1044"/>
                  <a:pt x="312" y="1032"/>
                  <a:pt x="318" y="1039"/>
                </a:cubicBezTo>
                <a:cubicBezTo>
                  <a:pt x="324" y="1046"/>
                  <a:pt x="342" y="1068"/>
                  <a:pt x="351" y="1076"/>
                </a:cubicBezTo>
                <a:cubicBezTo>
                  <a:pt x="360" y="1084"/>
                  <a:pt x="359" y="1074"/>
                  <a:pt x="374" y="1090"/>
                </a:cubicBezTo>
                <a:cubicBezTo>
                  <a:pt x="389" y="1106"/>
                  <a:pt x="432" y="1154"/>
                  <a:pt x="444" y="1172"/>
                </a:cubicBezTo>
                <a:lnTo>
                  <a:pt x="444" y="1196"/>
                </a:lnTo>
                <a:cubicBezTo>
                  <a:pt x="446" y="1212"/>
                  <a:pt x="459" y="1251"/>
                  <a:pt x="458" y="1271"/>
                </a:cubicBezTo>
                <a:cubicBezTo>
                  <a:pt x="457" y="1291"/>
                  <a:pt x="443" y="1304"/>
                  <a:pt x="440" y="1316"/>
                </a:cubicBezTo>
                <a:cubicBezTo>
                  <a:pt x="437" y="1328"/>
                  <a:pt x="438" y="1335"/>
                  <a:pt x="441" y="1345"/>
                </a:cubicBezTo>
                <a:cubicBezTo>
                  <a:pt x="444" y="1355"/>
                  <a:pt x="455" y="1367"/>
                  <a:pt x="459" y="1376"/>
                </a:cubicBezTo>
                <a:cubicBezTo>
                  <a:pt x="463" y="1385"/>
                  <a:pt x="451" y="1400"/>
                  <a:pt x="464" y="1400"/>
                </a:cubicBezTo>
                <a:cubicBezTo>
                  <a:pt x="477" y="1400"/>
                  <a:pt x="514" y="1389"/>
                  <a:pt x="536" y="1375"/>
                </a:cubicBezTo>
                <a:cubicBezTo>
                  <a:pt x="558" y="1361"/>
                  <a:pt x="571" y="1317"/>
                  <a:pt x="594" y="1316"/>
                </a:cubicBezTo>
                <a:cubicBezTo>
                  <a:pt x="617" y="1315"/>
                  <a:pt x="654" y="1362"/>
                  <a:pt x="675" y="1370"/>
                </a:cubicBezTo>
                <a:cubicBezTo>
                  <a:pt x="696" y="1378"/>
                  <a:pt x="706" y="1372"/>
                  <a:pt x="720" y="1367"/>
                </a:cubicBezTo>
                <a:cubicBezTo>
                  <a:pt x="734" y="1362"/>
                  <a:pt x="752" y="1360"/>
                  <a:pt x="759" y="1340"/>
                </a:cubicBezTo>
                <a:cubicBezTo>
                  <a:pt x="766" y="1320"/>
                  <a:pt x="760" y="1263"/>
                  <a:pt x="764" y="1249"/>
                </a:cubicBezTo>
                <a:lnTo>
                  <a:pt x="786" y="1255"/>
                </a:lnTo>
                <a:cubicBezTo>
                  <a:pt x="794" y="1255"/>
                  <a:pt x="805" y="1256"/>
                  <a:pt x="815" y="1252"/>
                </a:cubicBezTo>
                <a:cubicBezTo>
                  <a:pt x="825" y="1248"/>
                  <a:pt x="838" y="1233"/>
                  <a:pt x="848" y="1228"/>
                </a:cubicBezTo>
                <a:cubicBezTo>
                  <a:pt x="858" y="1223"/>
                  <a:pt x="874" y="1228"/>
                  <a:pt x="873" y="1222"/>
                </a:cubicBezTo>
                <a:cubicBezTo>
                  <a:pt x="872" y="1216"/>
                  <a:pt x="846" y="1202"/>
                  <a:pt x="840" y="1193"/>
                </a:cubicBezTo>
                <a:cubicBezTo>
                  <a:pt x="834" y="1184"/>
                  <a:pt x="832" y="1176"/>
                  <a:pt x="834" y="1166"/>
                </a:cubicBezTo>
                <a:cubicBezTo>
                  <a:pt x="836" y="1156"/>
                  <a:pt x="848" y="1140"/>
                  <a:pt x="854" y="1133"/>
                </a:cubicBezTo>
                <a:cubicBezTo>
                  <a:pt x="860" y="1126"/>
                  <a:pt x="870" y="1136"/>
                  <a:pt x="873" y="1126"/>
                </a:cubicBezTo>
                <a:cubicBezTo>
                  <a:pt x="876" y="1116"/>
                  <a:pt x="871" y="1083"/>
                  <a:pt x="872" y="1072"/>
                </a:cubicBezTo>
                <a:lnTo>
                  <a:pt x="881" y="1058"/>
                </a:lnTo>
                <a:cubicBezTo>
                  <a:pt x="888" y="1059"/>
                  <a:pt x="905" y="1077"/>
                  <a:pt x="914" y="1081"/>
                </a:cubicBezTo>
                <a:cubicBezTo>
                  <a:pt x="923" y="1085"/>
                  <a:pt x="929" y="1082"/>
                  <a:pt x="936" y="1081"/>
                </a:cubicBezTo>
                <a:cubicBezTo>
                  <a:pt x="943" y="1080"/>
                  <a:pt x="952" y="1081"/>
                  <a:pt x="956" y="1076"/>
                </a:cubicBezTo>
                <a:cubicBezTo>
                  <a:pt x="960" y="1071"/>
                  <a:pt x="953" y="1054"/>
                  <a:pt x="959" y="1052"/>
                </a:cubicBezTo>
                <a:cubicBezTo>
                  <a:pt x="965" y="1050"/>
                  <a:pt x="981" y="1061"/>
                  <a:pt x="990" y="1061"/>
                </a:cubicBezTo>
                <a:cubicBezTo>
                  <a:pt x="999" y="1061"/>
                  <a:pt x="1004" y="1051"/>
                  <a:pt x="1013" y="1054"/>
                </a:cubicBezTo>
                <a:cubicBezTo>
                  <a:pt x="1022" y="1057"/>
                  <a:pt x="1036" y="1071"/>
                  <a:pt x="1047" y="1078"/>
                </a:cubicBezTo>
                <a:cubicBezTo>
                  <a:pt x="1058" y="1085"/>
                  <a:pt x="1067" y="1097"/>
                  <a:pt x="1080" y="1096"/>
                </a:cubicBezTo>
                <a:cubicBezTo>
                  <a:pt x="1093" y="1095"/>
                  <a:pt x="1109" y="1081"/>
                  <a:pt x="1124" y="1073"/>
                </a:cubicBezTo>
                <a:cubicBezTo>
                  <a:pt x="1139" y="1065"/>
                  <a:pt x="1161" y="1049"/>
                  <a:pt x="1172" y="1046"/>
                </a:cubicBezTo>
                <a:cubicBezTo>
                  <a:pt x="1183" y="1043"/>
                  <a:pt x="1182" y="1054"/>
                  <a:pt x="1188" y="1055"/>
                </a:cubicBezTo>
                <a:cubicBezTo>
                  <a:pt x="1194" y="1056"/>
                  <a:pt x="1202" y="1051"/>
                  <a:pt x="1209" y="1055"/>
                </a:cubicBezTo>
                <a:cubicBezTo>
                  <a:pt x="1216" y="1059"/>
                  <a:pt x="1220" y="1078"/>
                  <a:pt x="1227" y="1078"/>
                </a:cubicBezTo>
                <a:cubicBezTo>
                  <a:pt x="1234" y="1078"/>
                  <a:pt x="1247" y="1065"/>
                  <a:pt x="1253" y="1058"/>
                </a:cubicBezTo>
                <a:cubicBezTo>
                  <a:pt x="1259" y="1051"/>
                  <a:pt x="1259" y="1038"/>
                  <a:pt x="1263" y="1034"/>
                </a:cubicBezTo>
                <a:cubicBezTo>
                  <a:pt x="1267" y="1030"/>
                  <a:pt x="1274" y="1035"/>
                  <a:pt x="1278" y="1033"/>
                </a:cubicBezTo>
                <a:cubicBezTo>
                  <a:pt x="1282" y="1031"/>
                  <a:pt x="1284" y="1028"/>
                  <a:pt x="1286" y="1024"/>
                </a:cubicBezTo>
                <a:cubicBezTo>
                  <a:pt x="1288" y="1020"/>
                  <a:pt x="1288" y="1009"/>
                  <a:pt x="1292" y="1007"/>
                </a:cubicBezTo>
                <a:cubicBezTo>
                  <a:pt x="1296" y="1005"/>
                  <a:pt x="1306" y="1013"/>
                  <a:pt x="1313" y="1010"/>
                </a:cubicBezTo>
                <a:cubicBezTo>
                  <a:pt x="1320" y="1007"/>
                  <a:pt x="1326" y="990"/>
                  <a:pt x="1332" y="989"/>
                </a:cubicBezTo>
                <a:cubicBezTo>
                  <a:pt x="1338" y="988"/>
                  <a:pt x="1345" y="999"/>
                  <a:pt x="1347" y="1003"/>
                </a:cubicBezTo>
                <a:cubicBezTo>
                  <a:pt x="1349" y="1007"/>
                  <a:pt x="1336" y="1006"/>
                  <a:pt x="1346" y="1016"/>
                </a:cubicBezTo>
                <a:cubicBezTo>
                  <a:pt x="1356" y="1026"/>
                  <a:pt x="1393" y="1063"/>
                  <a:pt x="1409" y="1061"/>
                </a:cubicBezTo>
                <a:cubicBezTo>
                  <a:pt x="1425" y="1059"/>
                  <a:pt x="1439" y="1018"/>
                  <a:pt x="1445" y="1004"/>
                </a:cubicBezTo>
                <a:cubicBezTo>
                  <a:pt x="1451" y="990"/>
                  <a:pt x="1443" y="985"/>
                  <a:pt x="1445" y="980"/>
                </a:cubicBezTo>
                <a:cubicBezTo>
                  <a:pt x="1447" y="975"/>
                  <a:pt x="1447" y="974"/>
                  <a:pt x="1455" y="971"/>
                </a:cubicBezTo>
                <a:cubicBezTo>
                  <a:pt x="1463" y="968"/>
                  <a:pt x="1481" y="975"/>
                  <a:pt x="1493" y="965"/>
                </a:cubicBezTo>
                <a:cubicBezTo>
                  <a:pt x="1505" y="955"/>
                  <a:pt x="1517" y="923"/>
                  <a:pt x="1527" y="911"/>
                </a:cubicBezTo>
                <a:cubicBezTo>
                  <a:pt x="1537" y="899"/>
                  <a:pt x="1551" y="906"/>
                  <a:pt x="1556" y="892"/>
                </a:cubicBezTo>
                <a:cubicBezTo>
                  <a:pt x="1561" y="878"/>
                  <a:pt x="1557" y="838"/>
                  <a:pt x="1560" y="824"/>
                </a:cubicBezTo>
                <a:cubicBezTo>
                  <a:pt x="1563" y="810"/>
                  <a:pt x="1567" y="809"/>
                  <a:pt x="1577" y="809"/>
                </a:cubicBezTo>
                <a:cubicBezTo>
                  <a:pt x="1587" y="809"/>
                  <a:pt x="1608" y="823"/>
                  <a:pt x="1620" y="823"/>
                </a:cubicBezTo>
                <a:cubicBezTo>
                  <a:pt x="1632" y="823"/>
                  <a:pt x="1633" y="815"/>
                  <a:pt x="1650" y="808"/>
                </a:cubicBezTo>
                <a:cubicBezTo>
                  <a:pt x="1667" y="801"/>
                  <a:pt x="1713" y="796"/>
                  <a:pt x="1725" y="782"/>
                </a:cubicBezTo>
                <a:cubicBezTo>
                  <a:pt x="1737" y="768"/>
                  <a:pt x="1716" y="734"/>
                  <a:pt x="1724" y="724"/>
                </a:cubicBezTo>
                <a:cubicBezTo>
                  <a:pt x="1732" y="714"/>
                  <a:pt x="1760" y="726"/>
                  <a:pt x="1775" y="724"/>
                </a:cubicBezTo>
                <a:cubicBezTo>
                  <a:pt x="1790" y="722"/>
                  <a:pt x="1804" y="714"/>
                  <a:pt x="1814" y="715"/>
                </a:cubicBezTo>
                <a:cubicBezTo>
                  <a:pt x="1824" y="716"/>
                  <a:pt x="1827" y="727"/>
                  <a:pt x="1838" y="733"/>
                </a:cubicBezTo>
                <a:cubicBezTo>
                  <a:pt x="1849" y="739"/>
                  <a:pt x="1872" y="743"/>
                  <a:pt x="1883" y="752"/>
                </a:cubicBezTo>
                <a:cubicBezTo>
                  <a:pt x="1894" y="761"/>
                  <a:pt x="1893" y="780"/>
                  <a:pt x="1902" y="788"/>
                </a:cubicBezTo>
                <a:cubicBezTo>
                  <a:pt x="1911" y="796"/>
                  <a:pt x="1926" y="795"/>
                  <a:pt x="1935" y="799"/>
                </a:cubicBezTo>
                <a:cubicBezTo>
                  <a:pt x="1944" y="803"/>
                  <a:pt x="1951" y="813"/>
                  <a:pt x="1958" y="814"/>
                </a:cubicBezTo>
                <a:cubicBezTo>
                  <a:pt x="1965" y="815"/>
                  <a:pt x="1971" y="806"/>
                  <a:pt x="1977" y="806"/>
                </a:cubicBezTo>
                <a:cubicBezTo>
                  <a:pt x="1983" y="806"/>
                  <a:pt x="1985" y="813"/>
                  <a:pt x="1992" y="814"/>
                </a:cubicBezTo>
                <a:cubicBezTo>
                  <a:pt x="1999" y="815"/>
                  <a:pt x="2007" y="812"/>
                  <a:pt x="2018" y="815"/>
                </a:cubicBezTo>
                <a:cubicBezTo>
                  <a:pt x="2029" y="818"/>
                  <a:pt x="2049" y="833"/>
                  <a:pt x="2058" y="835"/>
                </a:cubicBezTo>
                <a:cubicBezTo>
                  <a:pt x="2067" y="837"/>
                  <a:pt x="2066" y="834"/>
                  <a:pt x="2073" y="830"/>
                </a:cubicBezTo>
                <a:cubicBezTo>
                  <a:pt x="2080" y="826"/>
                  <a:pt x="2094" y="813"/>
                  <a:pt x="2102" y="811"/>
                </a:cubicBezTo>
                <a:cubicBezTo>
                  <a:pt x="2110" y="809"/>
                  <a:pt x="2115" y="818"/>
                  <a:pt x="2124" y="820"/>
                </a:cubicBezTo>
                <a:cubicBezTo>
                  <a:pt x="2133" y="822"/>
                  <a:pt x="2144" y="827"/>
                  <a:pt x="2159" y="821"/>
                </a:cubicBezTo>
                <a:cubicBezTo>
                  <a:pt x="2174" y="815"/>
                  <a:pt x="2203" y="785"/>
                  <a:pt x="2217" y="785"/>
                </a:cubicBezTo>
                <a:cubicBezTo>
                  <a:pt x="2231" y="785"/>
                  <a:pt x="2235" y="812"/>
                  <a:pt x="2243" y="821"/>
                </a:cubicBezTo>
                <a:cubicBezTo>
                  <a:pt x="2251" y="830"/>
                  <a:pt x="2264" y="833"/>
                  <a:pt x="2268" y="841"/>
                </a:cubicBezTo>
                <a:cubicBezTo>
                  <a:pt x="2272" y="849"/>
                  <a:pt x="2265" y="861"/>
                  <a:pt x="2270" y="869"/>
                </a:cubicBezTo>
                <a:cubicBezTo>
                  <a:pt x="2275" y="877"/>
                  <a:pt x="2289" y="886"/>
                  <a:pt x="2298" y="890"/>
                </a:cubicBezTo>
                <a:cubicBezTo>
                  <a:pt x="2307" y="894"/>
                  <a:pt x="2311" y="898"/>
                  <a:pt x="2321" y="895"/>
                </a:cubicBezTo>
                <a:cubicBezTo>
                  <a:pt x="2331" y="892"/>
                  <a:pt x="2348" y="879"/>
                  <a:pt x="2358" y="875"/>
                </a:cubicBezTo>
                <a:cubicBezTo>
                  <a:pt x="2368" y="871"/>
                  <a:pt x="2372" y="876"/>
                  <a:pt x="2381" y="869"/>
                </a:cubicBezTo>
                <a:cubicBezTo>
                  <a:pt x="2390" y="862"/>
                  <a:pt x="2402" y="843"/>
                  <a:pt x="2411" y="830"/>
                </a:cubicBezTo>
                <a:cubicBezTo>
                  <a:pt x="2420" y="817"/>
                  <a:pt x="2423" y="806"/>
                  <a:pt x="2433" y="790"/>
                </a:cubicBezTo>
                <a:cubicBezTo>
                  <a:pt x="2443" y="774"/>
                  <a:pt x="2460" y="747"/>
                  <a:pt x="2469" y="734"/>
                </a:cubicBezTo>
                <a:cubicBezTo>
                  <a:pt x="2478" y="721"/>
                  <a:pt x="2474" y="713"/>
                  <a:pt x="2484" y="712"/>
                </a:cubicBezTo>
                <a:cubicBezTo>
                  <a:pt x="2494" y="711"/>
                  <a:pt x="2518" y="728"/>
                  <a:pt x="2528" y="727"/>
                </a:cubicBezTo>
                <a:cubicBezTo>
                  <a:pt x="2538" y="726"/>
                  <a:pt x="2542" y="716"/>
                  <a:pt x="2544" y="709"/>
                </a:cubicBezTo>
                <a:cubicBezTo>
                  <a:pt x="2546" y="702"/>
                  <a:pt x="2537" y="698"/>
                  <a:pt x="2538" y="685"/>
                </a:cubicBezTo>
                <a:cubicBezTo>
                  <a:pt x="2539" y="672"/>
                  <a:pt x="2543" y="641"/>
                  <a:pt x="2547" y="629"/>
                </a:cubicBezTo>
                <a:cubicBezTo>
                  <a:pt x="2551" y="617"/>
                  <a:pt x="2557" y="617"/>
                  <a:pt x="2561" y="611"/>
                </a:cubicBezTo>
                <a:cubicBezTo>
                  <a:pt x="2565" y="605"/>
                  <a:pt x="2569" y="599"/>
                  <a:pt x="2574" y="595"/>
                </a:cubicBezTo>
                <a:cubicBezTo>
                  <a:pt x="2579" y="591"/>
                  <a:pt x="2586" y="594"/>
                  <a:pt x="2592" y="589"/>
                </a:cubicBezTo>
                <a:cubicBezTo>
                  <a:pt x="2598" y="584"/>
                  <a:pt x="2603" y="568"/>
                  <a:pt x="2612" y="566"/>
                </a:cubicBezTo>
                <a:cubicBezTo>
                  <a:pt x="2621" y="564"/>
                  <a:pt x="2637" y="577"/>
                  <a:pt x="2648" y="574"/>
                </a:cubicBezTo>
                <a:cubicBezTo>
                  <a:pt x="2659" y="571"/>
                  <a:pt x="2669" y="559"/>
                  <a:pt x="2679" y="545"/>
                </a:cubicBezTo>
                <a:cubicBezTo>
                  <a:pt x="2689" y="531"/>
                  <a:pt x="2697" y="505"/>
                  <a:pt x="2705" y="491"/>
                </a:cubicBezTo>
                <a:cubicBezTo>
                  <a:pt x="2713" y="477"/>
                  <a:pt x="2720" y="473"/>
                  <a:pt x="2724" y="463"/>
                </a:cubicBezTo>
                <a:cubicBezTo>
                  <a:pt x="2728" y="453"/>
                  <a:pt x="2727" y="440"/>
                  <a:pt x="2730" y="430"/>
                </a:cubicBezTo>
                <a:cubicBezTo>
                  <a:pt x="2733" y="420"/>
                  <a:pt x="2730" y="417"/>
                  <a:pt x="2742" y="400"/>
                </a:cubicBezTo>
                <a:cubicBezTo>
                  <a:pt x="2754" y="383"/>
                  <a:pt x="2788" y="353"/>
                  <a:pt x="2802" y="329"/>
                </a:cubicBezTo>
                <a:cubicBezTo>
                  <a:pt x="2816" y="305"/>
                  <a:pt x="2821" y="241"/>
                  <a:pt x="2826" y="254"/>
                </a:cubicBezTo>
                <a:lnTo>
                  <a:pt x="2834" y="410"/>
                </a:lnTo>
                <a:lnTo>
                  <a:pt x="4077" y="304"/>
                </a:lnTo>
                <a:lnTo>
                  <a:pt x="4086" y="281"/>
                </a:lnTo>
                <a:cubicBezTo>
                  <a:pt x="4095" y="273"/>
                  <a:pt x="4113" y="258"/>
                  <a:pt x="4134" y="257"/>
                </a:cubicBezTo>
                <a:cubicBezTo>
                  <a:pt x="4155" y="256"/>
                  <a:pt x="4200" y="265"/>
                  <a:pt x="4211" y="277"/>
                </a:cubicBezTo>
                <a:cubicBezTo>
                  <a:pt x="4222" y="289"/>
                  <a:pt x="4203" y="315"/>
                  <a:pt x="4203" y="329"/>
                </a:cubicBezTo>
                <a:cubicBezTo>
                  <a:pt x="4203" y="343"/>
                  <a:pt x="4206" y="356"/>
                  <a:pt x="4208" y="364"/>
                </a:cubicBezTo>
                <a:cubicBezTo>
                  <a:pt x="4210" y="372"/>
                  <a:pt x="4211" y="366"/>
                  <a:pt x="4217" y="376"/>
                </a:cubicBezTo>
                <a:cubicBezTo>
                  <a:pt x="4223" y="386"/>
                  <a:pt x="4232" y="411"/>
                  <a:pt x="4242" y="422"/>
                </a:cubicBezTo>
                <a:cubicBezTo>
                  <a:pt x="4252" y="433"/>
                  <a:pt x="4264" y="431"/>
                  <a:pt x="4277" y="440"/>
                </a:cubicBezTo>
                <a:cubicBezTo>
                  <a:pt x="4290" y="449"/>
                  <a:pt x="4303" y="471"/>
                  <a:pt x="4319" y="479"/>
                </a:cubicBezTo>
                <a:cubicBezTo>
                  <a:pt x="4335" y="487"/>
                  <a:pt x="4367" y="475"/>
                  <a:pt x="4376" y="490"/>
                </a:cubicBezTo>
                <a:cubicBezTo>
                  <a:pt x="4385" y="505"/>
                  <a:pt x="4365" y="560"/>
                  <a:pt x="4371" y="571"/>
                </a:cubicBezTo>
                <a:cubicBezTo>
                  <a:pt x="4377" y="582"/>
                  <a:pt x="4402" y="579"/>
                  <a:pt x="4413" y="556"/>
                </a:cubicBezTo>
                <a:cubicBezTo>
                  <a:pt x="4424" y="533"/>
                  <a:pt x="4419" y="473"/>
                  <a:pt x="4436" y="431"/>
                </a:cubicBezTo>
                <a:cubicBezTo>
                  <a:pt x="4453" y="389"/>
                  <a:pt x="4501" y="344"/>
                  <a:pt x="4515" y="305"/>
                </a:cubicBezTo>
                <a:cubicBezTo>
                  <a:pt x="4529" y="266"/>
                  <a:pt x="4515" y="228"/>
                  <a:pt x="4518" y="196"/>
                </a:cubicBezTo>
                <a:cubicBezTo>
                  <a:pt x="4521" y="164"/>
                  <a:pt x="4530" y="142"/>
                  <a:pt x="4530" y="115"/>
                </a:cubicBezTo>
                <a:cubicBezTo>
                  <a:pt x="4530" y="88"/>
                  <a:pt x="4519" y="53"/>
                  <a:pt x="4520" y="34"/>
                </a:cubicBezTo>
                <a:lnTo>
                  <a:pt x="4536" y="2"/>
                </a:lnTo>
                <a:lnTo>
                  <a:pt x="155" y="0"/>
                </a:lnTo>
                <a:close/>
              </a:path>
            </a:pathLst>
          </a:custGeom>
          <a:solidFill>
            <a:srgbClr val="3333FF">
              <a:alpha val="50000"/>
            </a:srgbClr>
          </a:solidFill>
          <a:ln>
            <a:noFill/>
          </a:ln>
          <a:effectLst/>
          <a:extLst>
            <a:ext uri="{91240B29-F687-4F45-9708-019B960494DF}">
              <a14:hiddenLine xmlns:a14="http://schemas.microsoft.com/office/drawing/2010/main" w="952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6" name="Freeform 12"/>
          <p:cNvSpPr>
            <a:spLocks/>
          </p:cNvSpPr>
          <p:nvPr userDrawn="1"/>
        </p:nvSpPr>
        <p:spPr bwMode="auto">
          <a:xfrm>
            <a:off x="8332788" y="425450"/>
            <a:ext cx="449262" cy="790575"/>
          </a:xfrm>
          <a:custGeom>
            <a:avLst/>
            <a:gdLst>
              <a:gd name="T0" fmla="*/ 276 w 283"/>
              <a:gd name="T1" fmla="*/ 490 h 498"/>
              <a:gd name="T2" fmla="*/ 111 w 283"/>
              <a:gd name="T3" fmla="*/ 498 h 498"/>
              <a:gd name="T4" fmla="*/ 0 w 283"/>
              <a:gd name="T5" fmla="*/ 52 h 498"/>
              <a:gd name="T6" fmla="*/ 7 w 283"/>
              <a:gd name="T7" fmla="*/ 34 h 498"/>
              <a:gd name="T8" fmla="*/ 52 w 283"/>
              <a:gd name="T9" fmla="*/ 4 h 498"/>
              <a:gd name="T10" fmla="*/ 120 w 283"/>
              <a:gd name="T11" fmla="*/ 10 h 498"/>
              <a:gd name="T12" fmla="*/ 135 w 283"/>
              <a:gd name="T13" fmla="*/ 27 h 498"/>
              <a:gd name="T14" fmla="*/ 117 w 283"/>
              <a:gd name="T15" fmla="*/ 60 h 498"/>
              <a:gd name="T16" fmla="*/ 108 w 283"/>
              <a:gd name="T17" fmla="*/ 120 h 498"/>
              <a:gd name="T18" fmla="*/ 159 w 283"/>
              <a:gd name="T19" fmla="*/ 189 h 498"/>
              <a:gd name="T20" fmla="*/ 175 w 283"/>
              <a:gd name="T21" fmla="*/ 294 h 498"/>
              <a:gd name="T22" fmla="*/ 216 w 283"/>
              <a:gd name="T23" fmla="*/ 337 h 498"/>
              <a:gd name="T24" fmla="*/ 267 w 283"/>
              <a:gd name="T25" fmla="*/ 372 h 498"/>
              <a:gd name="T26" fmla="*/ 283 w 283"/>
              <a:gd name="T27" fmla="*/ 459 h 498"/>
              <a:gd name="T28" fmla="*/ 276 w 283"/>
              <a:gd name="T29" fmla="*/ 490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3" h="498">
                <a:moveTo>
                  <a:pt x="276" y="490"/>
                </a:moveTo>
                <a:lnTo>
                  <a:pt x="111" y="498"/>
                </a:lnTo>
                <a:lnTo>
                  <a:pt x="0" y="52"/>
                </a:lnTo>
                <a:lnTo>
                  <a:pt x="7" y="34"/>
                </a:lnTo>
                <a:cubicBezTo>
                  <a:pt x="16" y="26"/>
                  <a:pt x="33" y="8"/>
                  <a:pt x="52" y="4"/>
                </a:cubicBezTo>
                <a:cubicBezTo>
                  <a:pt x="71" y="0"/>
                  <a:pt x="106" y="6"/>
                  <a:pt x="120" y="10"/>
                </a:cubicBezTo>
                <a:lnTo>
                  <a:pt x="135" y="27"/>
                </a:lnTo>
                <a:cubicBezTo>
                  <a:pt x="135" y="35"/>
                  <a:pt x="121" y="45"/>
                  <a:pt x="117" y="60"/>
                </a:cubicBezTo>
                <a:cubicBezTo>
                  <a:pt x="113" y="75"/>
                  <a:pt x="101" y="99"/>
                  <a:pt x="108" y="120"/>
                </a:cubicBezTo>
                <a:cubicBezTo>
                  <a:pt x="115" y="141"/>
                  <a:pt x="148" y="160"/>
                  <a:pt x="159" y="189"/>
                </a:cubicBezTo>
                <a:cubicBezTo>
                  <a:pt x="170" y="218"/>
                  <a:pt x="166" y="269"/>
                  <a:pt x="175" y="294"/>
                </a:cubicBezTo>
                <a:cubicBezTo>
                  <a:pt x="184" y="319"/>
                  <a:pt x="201" y="324"/>
                  <a:pt x="216" y="337"/>
                </a:cubicBezTo>
                <a:cubicBezTo>
                  <a:pt x="231" y="350"/>
                  <a:pt x="256" y="352"/>
                  <a:pt x="267" y="372"/>
                </a:cubicBezTo>
                <a:cubicBezTo>
                  <a:pt x="278" y="392"/>
                  <a:pt x="281" y="439"/>
                  <a:pt x="283" y="459"/>
                </a:cubicBezTo>
                <a:lnTo>
                  <a:pt x="276" y="490"/>
                </a:lnTo>
                <a:close/>
              </a:path>
            </a:pathLst>
          </a:custGeom>
          <a:solidFill>
            <a:srgbClr val="3333FF">
              <a:alpha val="50000"/>
            </a:srgbClr>
          </a:solidFill>
          <a:ln>
            <a:noFill/>
          </a:ln>
          <a:effectLst/>
          <a:extLst>
            <a:ext uri="{91240B29-F687-4F45-9708-019B960494DF}">
              <a14:hiddenLine xmlns:a14="http://schemas.microsoft.com/office/drawing/2010/main" w="952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7" name="Freeform 13"/>
          <p:cNvSpPr>
            <a:spLocks/>
          </p:cNvSpPr>
          <p:nvPr userDrawn="1"/>
        </p:nvSpPr>
        <p:spPr bwMode="auto">
          <a:xfrm>
            <a:off x="6788150" y="514350"/>
            <a:ext cx="1982788" cy="1592263"/>
          </a:xfrm>
          <a:custGeom>
            <a:avLst/>
            <a:gdLst>
              <a:gd name="T0" fmla="*/ 0 w 1249"/>
              <a:gd name="T1" fmla="*/ 81 h 1003"/>
              <a:gd name="T2" fmla="*/ 972 w 1249"/>
              <a:gd name="T3" fmla="*/ 0 h 1003"/>
              <a:gd name="T4" fmla="*/ 1083 w 1249"/>
              <a:gd name="T5" fmla="*/ 447 h 1003"/>
              <a:gd name="T6" fmla="*/ 1248 w 1249"/>
              <a:gd name="T7" fmla="*/ 432 h 1003"/>
              <a:gd name="T8" fmla="*/ 1091 w 1249"/>
              <a:gd name="T9" fmla="*/ 965 h 1003"/>
              <a:gd name="T10" fmla="*/ 969 w 1249"/>
              <a:gd name="T11" fmla="*/ 663 h 1003"/>
              <a:gd name="T12" fmla="*/ 849 w 1249"/>
              <a:gd name="T13" fmla="*/ 588 h 1003"/>
              <a:gd name="T14" fmla="*/ 830 w 1249"/>
              <a:gd name="T15" fmla="*/ 587 h 1003"/>
              <a:gd name="T16" fmla="*/ 807 w 1249"/>
              <a:gd name="T17" fmla="*/ 579 h 1003"/>
              <a:gd name="T18" fmla="*/ 735 w 1249"/>
              <a:gd name="T19" fmla="*/ 554 h 1003"/>
              <a:gd name="T20" fmla="*/ 711 w 1249"/>
              <a:gd name="T21" fmla="*/ 546 h 1003"/>
              <a:gd name="T22" fmla="*/ 666 w 1249"/>
              <a:gd name="T23" fmla="*/ 513 h 1003"/>
              <a:gd name="T24" fmla="*/ 677 w 1249"/>
              <a:gd name="T25" fmla="*/ 453 h 1003"/>
              <a:gd name="T26" fmla="*/ 705 w 1249"/>
              <a:gd name="T27" fmla="*/ 408 h 1003"/>
              <a:gd name="T28" fmla="*/ 708 w 1249"/>
              <a:gd name="T29" fmla="*/ 383 h 1003"/>
              <a:gd name="T30" fmla="*/ 711 w 1249"/>
              <a:gd name="T31" fmla="*/ 353 h 1003"/>
              <a:gd name="T32" fmla="*/ 678 w 1249"/>
              <a:gd name="T33" fmla="*/ 308 h 1003"/>
              <a:gd name="T34" fmla="*/ 671 w 1249"/>
              <a:gd name="T35" fmla="*/ 285 h 1003"/>
              <a:gd name="T36" fmla="*/ 623 w 1249"/>
              <a:gd name="T37" fmla="*/ 269 h 1003"/>
              <a:gd name="T38" fmla="*/ 603 w 1249"/>
              <a:gd name="T39" fmla="*/ 254 h 1003"/>
              <a:gd name="T40" fmla="*/ 597 w 1249"/>
              <a:gd name="T41" fmla="*/ 221 h 1003"/>
              <a:gd name="T42" fmla="*/ 540 w 1249"/>
              <a:gd name="T43" fmla="*/ 212 h 1003"/>
              <a:gd name="T44" fmla="*/ 477 w 1249"/>
              <a:gd name="T45" fmla="*/ 264 h 1003"/>
              <a:gd name="T46" fmla="*/ 491 w 1249"/>
              <a:gd name="T47" fmla="*/ 153 h 1003"/>
              <a:gd name="T48" fmla="*/ 461 w 1249"/>
              <a:gd name="T49" fmla="*/ 120 h 1003"/>
              <a:gd name="T50" fmla="*/ 429 w 1249"/>
              <a:gd name="T51" fmla="*/ 108 h 1003"/>
              <a:gd name="T52" fmla="*/ 410 w 1249"/>
              <a:gd name="T53" fmla="*/ 104 h 1003"/>
              <a:gd name="T54" fmla="*/ 348 w 1249"/>
              <a:gd name="T55" fmla="*/ 92 h 1003"/>
              <a:gd name="T56" fmla="*/ 282 w 1249"/>
              <a:gd name="T57" fmla="*/ 135 h 1003"/>
              <a:gd name="T58" fmla="*/ 216 w 1249"/>
              <a:gd name="T59" fmla="*/ 99 h 1003"/>
              <a:gd name="T60" fmla="*/ 164 w 1249"/>
              <a:gd name="T61" fmla="*/ 158 h 1003"/>
              <a:gd name="T62" fmla="*/ 81 w 1249"/>
              <a:gd name="T63" fmla="*/ 201 h 1003"/>
              <a:gd name="T64" fmla="*/ 66 w 1249"/>
              <a:gd name="T65" fmla="*/ 227 h 1003"/>
              <a:gd name="T66" fmla="*/ 44 w 1249"/>
              <a:gd name="T67" fmla="*/ 252 h 1003"/>
              <a:gd name="T68" fmla="*/ 6 w 1249"/>
              <a:gd name="T69" fmla="*/ 252 h 1003"/>
              <a:gd name="T70" fmla="*/ 0 w 1249"/>
              <a:gd name="T71" fmla="*/ 81 h 10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49" h="1003">
                <a:moveTo>
                  <a:pt x="0" y="81"/>
                </a:moveTo>
                <a:lnTo>
                  <a:pt x="972" y="0"/>
                </a:lnTo>
                <a:lnTo>
                  <a:pt x="1083" y="447"/>
                </a:lnTo>
                <a:lnTo>
                  <a:pt x="1248" y="432"/>
                </a:lnTo>
                <a:cubicBezTo>
                  <a:pt x="1249" y="518"/>
                  <a:pt x="1137" y="927"/>
                  <a:pt x="1091" y="965"/>
                </a:cubicBezTo>
                <a:cubicBezTo>
                  <a:pt x="1045" y="1003"/>
                  <a:pt x="1009" y="726"/>
                  <a:pt x="969" y="663"/>
                </a:cubicBezTo>
                <a:lnTo>
                  <a:pt x="849" y="588"/>
                </a:lnTo>
                <a:cubicBezTo>
                  <a:pt x="826" y="575"/>
                  <a:pt x="837" y="588"/>
                  <a:pt x="830" y="587"/>
                </a:cubicBezTo>
                <a:cubicBezTo>
                  <a:pt x="823" y="586"/>
                  <a:pt x="823" y="584"/>
                  <a:pt x="807" y="579"/>
                </a:cubicBezTo>
                <a:cubicBezTo>
                  <a:pt x="791" y="574"/>
                  <a:pt x="751" y="559"/>
                  <a:pt x="735" y="554"/>
                </a:cubicBezTo>
                <a:cubicBezTo>
                  <a:pt x="719" y="549"/>
                  <a:pt x="722" y="553"/>
                  <a:pt x="711" y="546"/>
                </a:cubicBezTo>
                <a:cubicBezTo>
                  <a:pt x="700" y="539"/>
                  <a:pt x="672" y="528"/>
                  <a:pt x="666" y="513"/>
                </a:cubicBezTo>
                <a:cubicBezTo>
                  <a:pt x="660" y="498"/>
                  <a:pt x="671" y="470"/>
                  <a:pt x="677" y="453"/>
                </a:cubicBezTo>
                <a:cubicBezTo>
                  <a:pt x="683" y="436"/>
                  <a:pt x="700" y="420"/>
                  <a:pt x="705" y="408"/>
                </a:cubicBezTo>
                <a:cubicBezTo>
                  <a:pt x="710" y="396"/>
                  <a:pt x="707" y="392"/>
                  <a:pt x="708" y="383"/>
                </a:cubicBezTo>
                <a:cubicBezTo>
                  <a:pt x="709" y="374"/>
                  <a:pt x="716" y="365"/>
                  <a:pt x="711" y="353"/>
                </a:cubicBezTo>
                <a:cubicBezTo>
                  <a:pt x="706" y="341"/>
                  <a:pt x="685" y="319"/>
                  <a:pt x="678" y="308"/>
                </a:cubicBezTo>
                <a:cubicBezTo>
                  <a:pt x="671" y="297"/>
                  <a:pt x="680" y="291"/>
                  <a:pt x="671" y="285"/>
                </a:cubicBezTo>
                <a:cubicBezTo>
                  <a:pt x="662" y="279"/>
                  <a:pt x="634" y="274"/>
                  <a:pt x="623" y="269"/>
                </a:cubicBezTo>
                <a:cubicBezTo>
                  <a:pt x="612" y="264"/>
                  <a:pt x="607" y="262"/>
                  <a:pt x="603" y="254"/>
                </a:cubicBezTo>
                <a:cubicBezTo>
                  <a:pt x="599" y="246"/>
                  <a:pt x="607" y="228"/>
                  <a:pt x="597" y="221"/>
                </a:cubicBezTo>
                <a:cubicBezTo>
                  <a:pt x="587" y="214"/>
                  <a:pt x="560" y="205"/>
                  <a:pt x="540" y="212"/>
                </a:cubicBezTo>
                <a:cubicBezTo>
                  <a:pt x="520" y="219"/>
                  <a:pt x="485" y="274"/>
                  <a:pt x="477" y="264"/>
                </a:cubicBezTo>
                <a:lnTo>
                  <a:pt x="491" y="153"/>
                </a:lnTo>
                <a:lnTo>
                  <a:pt x="461" y="120"/>
                </a:lnTo>
                <a:cubicBezTo>
                  <a:pt x="451" y="113"/>
                  <a:pt x="437" y="111"/>
                  <a:pt x="429" y="108"/>
                </a:cubicBezTo>
                <a:cubicBezTo>
                  <a:pt x="421" y="105"/>
                  <a:pt x="423" y="107"/>
                  <a:pt x="410" y="104"/>
                </a:cubicBezTo>
                <a:cubicBezTo>
                  <a:pt x="397" y="101"/>
                  <a:pt x="369" y="87"/>
                  <a:pt x="348" y="92"/>
                </a:cubicBezTo>
                <a:cubicBezTo>
                  <a:pt x="327" y="97"/>
                  <a:pt x="304" y="134"/>
                  <a:pt x="282" y="135"/>
                </a:cubicBezTo>
                <a:cubicBezTo>
                  <a:pt x="260" y="136"/>
                  <a:pt x="236" y="95"/>
                  <a:pt x="216" y="99"/>
                </a:cubicBezTo>
                <a:cubicBezTo>
                  <a:pt x="196" y="103"/>
                  <a:pt x="186" y="141"/>
                  <a:pt x="164" y="158"/>
                </a:cubicBezTo>
                <a:cubicBezTo>
                  <a:pt x="142" y="175"/>
                  <a:pt x="97" y="190"/>
                  <a:pt x="81" y="201"/>
                </a:cubicBezTo>
                <a:cubicBezTo>
                  <a:pt x="65" y="212"/>
                  <a:pt x="72" y="219"/>
                  <a:pt x="66" y="227"/>
                </a:cubicBezTo>
                <a:cubicBezTo>
                  <a:pt x="60" y="235"/>
                  <a:pt x="54" y="248"/>
                  <a:pt x="44" y="252"/>
                </a:cubicBezTo>
                <a:cubicBezTo>
                  <a:pt x="34" y="256"/>
                  <a:pt x="13" y="280"/>
                  <a:pt x="6" y="252"/>
                </a:cubicBezTo>
                <a:lnTo>
                  <a:pt x="0" y="81"/>
                </a:lnTo>
                <a:close/>
              </a:path>
            </a:pathLst>
          </a:custGeom>
          <a:solidFill>
            <a:srgbClr val="3333FF">
              <a:alpha val="50000"/>
            </a:srgbClr>
          </a:solidFill>
          <a:ln>
            <a:noFill/>
          </a:ln>
          <a:effectLst/>
          <a:extLst>
            <a:ext uri="{91240B29-F687-4F45-9708-019B960494DF}">
              <a14:hiddenLine xmlns:a14="http://schemas.microsoft.com/office/drawing/2010/main" w="952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8" name="Freeform 14"/>
          <p:cNvSpPr>
            <a:spLocks/>
          </p:cNvSpPr>
          <p:nvPr userDrawn="1"/>
        </p:nvSpPr>
        <p:spPr bwMode="auto">
          <a:xfrm>
            <a:off x="2563813" y="1149350"/>
            <a:ext cx="3181350" cy="1409700"/>
          </a:xfrm>
          <a:custGeom>
            <a:avLst/>
            <a:gdLst>
              <a:gd name="T0" fmla="*/ 1379 w 2004"/>
              <a:gd name="T1" fmla="*/ 850 h 888"/>
              <a:gd name="T2" fmla="*/ 384 w 2004"/>
              <a:gd name="T3" fmla="*/ 836 h 888"/>
              <a:gd name="T4" fmla="*/ 0 w 2004"/>
              <a:gd name="T5" fmla="*/ 888 h 888"/>
              <a:gd name="T6" fmla="*/ 40 w 2004"/>
              <a:gd name="T7" fmla="*/ 828 h 888"/>
              <a:gd name="T8" fmla="*/ 108 w 2004"/>
              <a:gd name="T9" fmla="*/ 720 h 888"/>
              <a:gd name="T10" fmla="*/ 152 w 2004"/>
              <a:gd name="T11" fmla="*/ 608 h 888"/>
              <a:gd name="T12" fmla="*/ 316 w 2004"/>
              <a:gd name="T13" fmla="*/ 630 h 888"/>
              <a:gd name="T14" fmla="*/ 364 w 2004"/>
              <a:gd name="T15" fmla="*/ 540 h 888"/>
              <a:gd name="T16" fmla="*/ 426 w 2004"/>
              <a:gd name="T17" fmla="*/ 510 h 888"/>
              <a:gd name="T18" fmla="*/ 412 w 2004"/>
              <a:gd name="T19" fmla="*/ 420 h 888"/>
              <a:gd name="T20" fmla="*/ 426 w 2004"/>
              <a:gd name="T21" fmla="*/ 362 h 888"/>
              <a:gd name="T22" fmla="*/ 448 w 2004"/>
              <a:gd name="T23" fmla="*/ 346 h 888"/>
              <a:gd name="T24" fmla="*/ 498 w 2004"/>
              <a:gd name="T25" fmla="*/ 368 h 888"/>
              <a:gd name="T26" fmla="*/ 520 w 2004"/>
              <a:gd name="T27" fmla="*/ 342 h 888"/>
              <a:gd name="T28" fmla="*/ 574 w 2004"/>
              <a:gd name="T29" fmla="*/ 340 h 888"/>
              <a:gd name="T30" fmla="*/ 642 w 2004"/>
              <a:gd name="T31" fmla="*/ 382 h 888"/>
              <a:gd name="T32" fmla="*/ 748 w 2004"/>
              <a:gd name="T33" fmla="*/ 348 h 888"/>
              <a:gd name="T34" fmla="*/ 786 w 2004"/>
              <a:gd name="T35" fmla="*/ 366 h 888"/>
              <a:gd name="T36" fmla="*/ 824 w 2004"/>
              <a:gd name="T37" fmla="*/ 324 h 888"/>
              <a:gd name="T38" fmla="*/ 848 w 2004"/>
              <a:gd name="T39" fmla="*/ 296 h 888"/>
              <a:gd name="T40" fmla="*/ 886 w 2004"/>
              <a:gd name="T41" fmla="*/ 278 h 888"/>
              <a:gd name="T42" fmla="*/ 902 w 2004"/>
              <a:gd name="T43" fmla="*/ 306 h 888"/>
              <a:gd name="T44" fmla="*/ 1000 w 2004"/>
              <a:gd name="T45" fmla="*/ 296 h 888"/>
              <a:gd name="T46" fmla="*/ 1052 w 2004"/>
              <a:gd name="T47" fmla="*/ 256 h 888"/>
              <a:gd name="T48" fmla="*/ 1068 w 2004"/>
              <a:gd name="T49" fmla="*/ 216 h 888"/>
              <a:gd name="T50" fmla="*/ 1118 w 2004"/>
              <a:gd name="T51" fmla="*/ 104 h 888"/>
              <a:gd name="T52" fmla="*/ 1178 w 2004"/>
              <a:gd name="T53" fmla="*/ 112 h 888"/>
              <a:gd name="T54" fmla="*/ 1282 w 2004"/>
              <a:gd name="T55" fmla="*/ 74 h 888"/>
              <a:gd name="T56" fmla="*/ 1332 w 2004"/>
              <a:gd name="T57" fmla="*/ 10 h 888"/>
              <a:gd name="T58" fmla="*/ 1384 w 2004"/>
              <a:gd name="T59" fmla="*/ 12 h 888"/>
              <a:gd name="T60" fmla="*/ 1458 w 2004"/>
              <a:gd name="T61" fmla="*/ 80 h 888"/>
              <a:gd name="T62" fmla="*/ 1514 w 2004"/>
              <a:gd name="T63" fmla="*/ 106 h 888"/>
              <a:gd name="T64" fmla="*/ 1558 w 2004"/>
              <a:gd name="T65" fmla="*/ 104 h 888"/>
              <a:gd name="T66" fmla="*/ 1618 w 2004"/>
              <a:gd name="T67" fmla="*/ 126 h 888"/>
              <a:gd name="T68" fmla="*/ 1704 w 2004"/>
              <a:gd name="T69" fmla="*/ 108 h 888"/>
              <a:gd name="T70" fmla="*/ 1802 w 2004"/>
              <a:gd name="T71" fmla="*/ 112 h 888"/>
              <a:gd name="T72" fmla="*/ 1828 w 2004"/>
              <a:gd name="T73" fmla="*/ 162 h 888"/>
              <a:gd name="T74" fmla="*/ 1846 w 2004"/>
              <a:gd name="T75" fmla="*/ 268 h 888"/>
              <a:gd name="T76" fmla="*/ 1882 w 2004"/>
              <a:gd name="T77" fmla="*/ 352 h 888"/>
              <a:gd name="T78" fmla="*/ 1912 w 2004"/>
              <a:gd name="T79" fmla="*/ 408 h 888"/>
              <a:gd name="T80" fmla="*/ 2004 w 2004"/>
              <a:gd name="T81" fmla="*/ 494 h 888"/>
              <a:gd name="T82" fmla="*/ 1834 w 2004"/>
              <a:gd name="T83" fmla="*/ 634 h 888"/>
              <a:gd name="T84" fmla="*/ 1708 w 2004"/>
              <a:gd name="T85" fmla="*/ 760 h 888"/>
              <a:gd name="T86" fmla="*/ 1575 w 2004"/>
              <a:gd name="T87" fmla="*/ 846 h 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04" h="888">
                <a:moveTo>
                  <a:pt x="1575" y="846"/>
                </a:moveTo>
                <a:lnTo>
                  <a:pt x="1379" y="850"/>
                </a:lnTo>
                <a:lnTo>
                  <a:pt x="1176" y="846"/>
                </a:lnTo>
                <a:lnTo>
                  <a:pt x="384" y="836"/>
                </a:lnTo>
                <a:lnTo>
                  <a:pt x="390" y="888"/>
                </a:lnTo>
                <a:lnTo>
                  <a:pt x="0" y="888"/>
                </a:lnTo>
                <a:lnTo>
                  <a:pt x="24" y="866"/>
                </a:lnTo>
                <a:cubicBezTo>
                  <a:pt x="31" y="856"/>
                  <a:pt x="30" y="837"/>
                  <a:pt x="40" y="828"/>
                </a:cubicBezTo>
                <a:cubicBezTo>
                  <a:pt x="50" y="819"/>
                  <a:pt x="71" y="828"/>
                  <a:pt x="82" y="810"/>
                </a:cubicBezTo>
                <a:cubicBezTo>
                  <a:pt x="93" y="792"/>
                  <a:pt x="104" y="746"/>
                  <a:pt x="108" y="720"/>
                </a:cubicBezTo>
                <a:cubicBezTo>
                  <a:pt x="112" y="694"/>
                  <a:pt x="101" y="673"/>
                  <a:pt x="108" y="654"/>
                </a:cubicBezTo>
                <a:cubicBezTo>
                  <a:pt x="115" y="635"/>
                  <a:pt x="130" y="607"/>
                  <a:pt x="152" y="608"/>
                </a:cubicBezTo>
                <a:cubicBezTo>
                  <a:pt x="174" y="609"/>
                  <a:pt x="211" y="656"/>
                  <a:pt x="238" y="660"/>
                </a:cubicBezTo>
                <a:cubicBezTo>
                  <a:pt x="265" y="664"/>
                  <a:pt x="302" y="649"/>
                  <a:pt x="316" y="630"/>
                </a:cubicBezTo>
                <a:cubicBezTo>
                  <a:pt x="330" y="611"/>
                  <a:pt x="316" y="563"/>
                  <a:pt x="324" y="548"/>
                </a:cubicBezTo>
                <a:cubicBezTo>
                  <a:pt x="332" y="533"/>
                  <a:pt x="351" y="545"/>
                  <a:pt x="364" y="540"/>
                </a:cubicBezTo>
                <a:cubicBezTo>
                  <a:pt x="377" y="535"/>
                  <a:pt x="390" y="521"/>
                  <a:pt x="400" y="516"/>
                </a:cubicBezTo>
                <a:cubicBezTo>
                  <a:pt x="410" y="511"/>
                  <a:pt x="427" y="518"/>
                  <a:pt x="426" y="510"/>
                </a:cubicBezTo>
                <a:cubicBezTo>
                  <a:pt x="425" y="502"/>
                  <a:pt x="394" y="481"/>
                  <a:pt x="392" y="466"/>
                </a:cubicBezTo>
                <a:cubicBezTo>
                  <a:pt x="390" y="451"/>
                  <a:pt x="405" y="429"/>
                  <a:pt x="412" y="420"/>
                </a:cubicBezTo>
                <a:cubicBezTo>
                  <a:pt x="419" y="411"/>
                  <a:pt x="432" y="422"/>
                  <a:pt x="434" y="412"/>
                </a:cubicBezTo>
                <a:cubicBezTo>
                  <a:pt x="436" y="402"/>
                  <a:pt x="426" y="373"/>
                  <a:pt x="426" y="362"/>
                </a:cubicBezTo>
                <a:cubicBezTo>
                  <a:pt x="426" y="351"/>
                  <a:pt x="430" y="349"/>
                  <a:pt x="434" y="346"/>
                </a:cubicBezTo>
                <a:cubicBezTo>
                  <a:pt x="438" y="343"/>
                  <a:pt x="442" y="342"/>
                  <a:pt x="448" y="346"/>
                </a:cubicBezTo>
                <a:cubicBezTo>
                  <a:pt x="454" y="350"/>
                  <a:pt x="460" y="364"/>
                  <a:pt x="468" y="368"/>
                </a:cubicBezTo>
                <a:cubicBezTo>
                  <a:pt x="476" y="372"/>
                  <a:pt x="490" y="370"/>
                  <a:pt x="498" y="368"/>
                </a:cubicBezTo>
                <a:cubicBezTo>
                  <a:pt x="506" y="366"/>
                  <a:pt x="512" y="360"/>
                  <a:pt x="516" y="356"/>
                </a:cubicBezTo>
                <a:cubicBezTo>
                  <a:pt x="520" y="352"/>
                  <a:pt x="515" y="343"/>
                  <a:pt x="520" y="342"/>
                </a:cubicBezTo>
                <a:cubicBezTo>
                  <a:pt x="525" y="341"/>
                  <a:pt x="539" y="352"/>
                  <a:pt x="548" y="352"/>
                </a:cubicBezTo>
                <a:cubicBezTo>
                  <a:pt x="557" y="352"/>
                  <a:pt x="568" y="340"/>
                  <a:pt x="574" y="340"/>
                </a:cubicBezTo>
                <a:cubicBezTo>
                  <a:pt x="580" y="340"/>
                  <a:pt x="575" y="347"/>
                  <a:pt x="586" y="354"/>
                </a:cubicBezTo>
                <a:cubicBezTo>
                  <a:pt x="597" y="361"/>
                  <a:pt x="619" y="385"/>
                  <a:pt x="642" y="382"/>
                </a:cubicBezTo>
                <a:cubicBezTo>
                  <a:pt x="665" y="379"/>
                  <a:pt x="704" y="342"/>
                  <a:pt x="722" y="336"/>
                </a:cubicBezTo>
                <a:cubicBezTo>
                  <a:pt x="740" y="330"/>
                  <a:pt x="740" y="347"/>
                  <a:pt x="748" y="348"/>
                </a:cubicBezTo>
                <a:cubicBezTo>
                  <a:pt x="756" y="349"/>
                  <a:pt x="762" y="339"/>
                  <a:pt x="768" y="342"/>
                </a:cubicBezTo>
                <a:cubicBezTo>
                  <a:pt x="774" y="345"/>
                  <a:pt x="779" y="364"/>
                  <a:pt x="786" y="366"/>
                </a:cubicBezTo>
                <a:cubicBezTo>
                  <a:pt x="793" y="368"/>
                  <a:pt x="806" y="359"/>
                  <a:pt x="812" y="352"/>
                </a:cubicBezTo>
                <a:cubicBezTo>
                  <a:pt x="818" y="345"/>
                  <a:pt x="818" y="330"/>
                  <a:pt x="824" y="324"/>
                </a:cubicBezTo>
                <a:cubicBezTo>
                  <a:pt x="830" y="318"/>
                  <a:pt x="842" y="321"/>
                  <a:pt x="846" y="316"/>
                </a:cubicBezTo>
                <a:cubicBezTo>
                  <a:pt x="850" y="311"/>
                  <a:pt x="844" y="299"/>
                  <a:pt x="848" y="296"/>
                </a:cubicBezTo>
                <a:cubicBezTo>
                  <a:pt x="852" y="293"/>
                  <a:pt x="862" y="303"/>
                  <a:pt x="868" y="300"/>
                </a:cubicBezTo>
                <a:cubicBezTo>
                  <a:pt x="874" y="297"/>
                  <a:pt x="880" y="280"/>
                  <a:pt x="886" y="278"/>
                </a:cubicBezTo>
                <a:cubicBezTo>
                  <a:pt x="892" y="276"/>
                  <a:pt x="899" y="285"/>
                  <a:pt x="902" y="290"/>
                </a:cubicBezTo>
                <a:cubicBezTo>
                  <a:pt x="905" y="295"/>
                  <a:pt x="891" y="296"/>
                  <a:pt x="902" y="306"/>
                </a:cubicBezTo>
                <a:lnTo>
                  <a:pt x="968" y="350"/>
                </a:lnTo>
                <a:cubicBezTo>
                  <a:pt x="984" y="348"/>
                  <a:pt x="995" y="310"/>
                  <a:pt x="1000" y="296"/>
                </a:cubicBezTo>
                <a:cubicBezTo>
                  <a:pt x="1005" y="282"/>
                  <a:pt x="991" y="271"/>
                  <a:pt x="1000" y="264"/>
                </a:cubicBezTo>
                <a:cubicBezTo>
                  <a:pt x="1009" y="257"/>
                  <a:pt x="1043" y="260"/>
                  <a:pt x="1052" y="256"/>
                </a:cubicBezTo>
                <a:cubicBezTo>
                  <a:pt x="1061" y="252"/>
                  <a:pt x="1051" y="249"/>
                  <a:pt x="1054" y="242"/>
                </a:cubicBezTo>
                <a:cubicBezTo>
                  <a:pt x="1057" y="235"/>
                  <a:pt x="1058" y="227"/>
                  <a:pt x="1068" y="216"/>
                </a:cubicBezTo>
                <a:cubicBezTo>
                  <a:pt x="1078" y="205"/>
                  <a:pt x="1106" y="193"/>
                  <a:pt x="1114" y="174"/>
                </a:cubicBezTo>
                <a:lnTo>
                  <a:pt x="1118" y="104"/>
                </a:lnTo>
                <a:cubicBezTo>
                  <a:pt x="1124" y="92"/>
                  <a:pt x="1138" y="99"/>
                  <a:pt x="1148" y="100"/>
                </a:cubicBezTo>
                <a:cubicBezTo>
                  <a:pt x="1158" y="101"/>
                  <a:pt x="1167" y="113"/>
                  <a:pt x="1178" y="112"/>
                </a:cubicBezTo>
                <a:cubicBezTo>
                  <a:pt x="1189" y="111"/>
                  <a:pt x="1195" y="102"/>
                  <a:pt x="1212" y="96"/>
                </a:cubicBezTo>
                <a:cubicBezTo>
                  <a:pt x="1229" y="90"/>
                  <a:pt x="1270" y="88"/>
                  <a:pt x="1282" y="74"/>
                </a:cubicBezTo>
                <a:cubicBezTo>
                  <a:pt x="1294" y="60"/>
                  <a:pt x="1274" y="23"/>
                  <a:pt x="1282" y="12"/>
                </a:cubicBezTo>
                <a:cubicBezTo>
                  <a:pt x="1290" y="1"/>
                  <a:pt x="1317" y="12"/>
                  <a:pt x="1332" y="10"/>
                </a:cubicBezTo>
                <a:lnTo>
                  <a:pt x="1374" y="0"/>
                </a:lnTo>
                <a:cubicBezTo>
                  <a:pt x="1383" y="0"/>
                  <a:pt x="1373" y="5"/>
                  <a:pt x="1384" y="12"/>
                </a:cubicBezTo>
                <a:cubicBezTo>
                  <a:pt x="1395" y="19"/>
                  <a:pt x="1428" y="29"/>
                  <a:pt x="1440" y="40"/>
                </a:cubicBezTo>
                <a:cubicBezTo>
                  <a:pt x="1452" y="51"/>
                  <a:pt x="1450" y="73"/>
                  <a:pt x="1458" y="80"/>
                </a:cubicBezTo>
                <a:cubicBezTo>
                  <a:pt x="1466" y="87"/>
                  <a:pt x="1481" y="80"/>
                  <a:pt x="1490" y="84"/>
                </a:cubicBezTo>
                <a:cubicBezTo>
                  <a:pt x="1499" y="88"/>
                  <a:pt x="1507" y="104"/>
                  <a:pt x="1514" y="106"/>
                </a:cubicBezTo>
                <a:cubicBezTo>
                  <a:pt x="1521" y="108"/>
                  <a:pt x="1523" y="94"/>
                  <a:pt x="1530" y="94"/>
                </a:cubicBezTo>
                <a:cubicBezTo>
                  <a:pt x="1537" y="94"/>
                  <a:pt x="1549" y="102"/>
                  <a:pt x="1558" y="104"/>
                </a:cubicBezTo>
                <a:cubicBezTo>
                  <a:pt x="1567" y="106"/>
                  <a:pt x="1572" y="100"/>
                  <a:pt x="1582" y="104"/>
                </a:cubicBezTo>
                <a:cubicBezTo>
                  <a:pt x="1592" y="108"/>
                  <a:pt x="1606" y="126"/>
                  <a:pt x="1618" y="126"/>
                </a:cubicBezTo>
                <a:cubicBezTo>
                  <a:pt x="1630" y="126"/>
                  <a:pt x="1638" y="105"/>
                  <a:pt x="1652" y="102"/>
                </a:cubicBezTo>
                <a:cubicBezTo>
                  <a:pt x="1666" y="99"/>
                  <a:pt x="1684" y="113"/>
                  <a:pt x="1704" y="108"/>
                </a:cubicBezTo>
                <a:cubicBezTo>
                  <a:pt x="1724" y="103"/>
                  <a:pt x="1754" y="71"/>
                  <a:pt x="1770" y="72"/>
                </a:cubicBezTo>
                <a:cubicBezTo>
                  <a:pt x="1786" y="73"/>
                  <a:pt x="1793" y="102"/>
                  <a:pt x="1802" y="112"/>
                </a:cubicBezTo>
                <a:cubicBezTo>
                  <a:pt x="1811" y="122"/>
                  <a:pt x="1822" y="124"/>
                  <a:pt x="1826" y="132"/>
                </a:cubicBezTo>
                <a:cubicBezTo>
                  <a:pt x="1830" y="140"/>
                  <a:pt x="1824" y="154"/>
                  <a:pt x="1828" y="162"/>
                </a:cubicBezTo>
                <a:cubicBezTo>
                  <a:pt x="1832" y="170"/>
                  <a:pt x="1847" y="164"/>
                  <a:pt x="1850" y="182"/>
                </a:cubicBezTo>
                <a:cubicBezTo>
                  <a:pt x="1853" y="200"/>
                  <a:pt x="1841" y="246"/>
                  <a:pt x="1846" y="268"/>
                </a:cubicBezTo>
                <a:cubicBezTo>
                  <a:pt x="1851" y="290"/>
                  <a:pt x="1872" y="300"/>
                  <a:pt x="1878" y="314"/>
                </a:cubicBezTo>
                <a:cubicBezTo>
                  <a:pt x="1884" y="328"/>
                  <a:pt x="1877" y="341"/>
                  <a:pt x="1882" y="352"/>
                </a:cubicBezTo>
                <a:cubicBezTo>
                  <a:pt x="1887" y="363"/>
                  <a:pt x="1903" y="369"/>
                  <a:pt x="1908" y="378"/>
                </a:cubicBezTo>
                <a:cubicBezTo>
                  <a:pt x="1913" y="387"/>
                  <a:pt x="1905" y="392"/>
                  <a:pt x="1912" y="408"/>
                </a:cubicBezTo>
                <a:cubicBezTo>
                  <a:pt x="1919" y="424"/>
                  <a:pt x="1937" y="458"/>
                  <a:pt x="1952" y="472"/>
                </a:cubicBezTo>
                <a:lnTo>
                  <a:pt x="2004" y="494"/>
                </a:lnTo>
                <a:cubicBezTo>
                  <a:pt x="2001" y="503"/>
                  <a:pt x="1964" y="503"/>
                  <a:pt x="1936" y="526"/>
                </a:cubicBezTo>
                <a:cubicBezTo>
                  <a:pt x="1908" y="549"/>
                  <a:pt x="1855" y="602"/>
                  <a:pt x="1834" y="634"/>
                </a:cubicBezTo>
                <a:cubicBezTo>
                  <a:pt x="1813" y="666"/>
                  <a:pt x="1831" y="697"/>
                  <a:pt x="1810" y="718"/>
                </a:cubicBezTo>
                <a:cubicBezTo>
                  <a:pt x="1789" y="739"/>
                  <a:pt x="1731" y="745"/>
                  <a:pt x="1708" y="760"/>
                </a:cubicBezTo>
                <a:cubicBezTo>
                  <a:pt x="1685" y="775"/>
                  <a:pt x="1694" y="792"/>
                  <a:pt x="1672" y="806"/>
                </a:cubicBezTo>
                <a:cubicBezTo>
                  <a:pt x="1650" y="820"/>
                  <a:pt x="1624" y="839"/>
                  <a:pt x="1575" y="846"/>
                </a:cubicBezTo>
                <a:close/>
              </a:path>
            </a:pathLst>
          </a:custGeom>
          <a:solidFill>
            <a:srgbClr val="3333FF">
              <a:alpha val="50000"/>
            </a:srgbClr>
          </a:solidFill>
          <a:ln>
            <a:noFill/>
          </a:ln>
          <a:effectLst/>
          <a:extLst>
            <a:ext uri="{91240B29-F687-4F45-9708-019B960494DF}">
              <a14:hiddenLine xmlns:a14="http://schemas.microsoft.com/office/drawing/2010/main" w="952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9" name="Freeform 15"/>
          <p:cNvSpPr>
            <a:spLocks/>
          </p:cNvSpPr>
          <p:nvPr userDrawn="1"/>
        </p:nvSpPr>
        <p:spPr bwMode="auto">
          <a:xfrm>
            <a:off x="5487988" y="439738"/>
            <a:ext cx="2079625" cy="1693862"/>
          </a:xfrm>
          <a:custGeom>
            <a:avLst/>
            <a:gdLst>
              <a:gd name="T0" fmla="*/ 37 w 1310"/>
              <a:gd name="T1" fmla="*/ 634 h 1067"/>
              <a:gd name="T2" fmla="*/ 67 w 1310"/>
              <a:gd name="T3" fmla="*/ 615 h 1067"/>
              <a:gd name="T4" fmla="*/ 167 w 1310"/>
              <a:gd name="T5" fmla="*/ 487 h 1067"/>
              <a:gd name="T6" fmla="*/ 197 w 1310"/>
              <a:gd name="T7" fmla="*/ 448 h 1067"/>
              <a:gd name="T8" fmla="*/ 236 w 1310"/>
              <a:gd name="T9" fmla="*/ 465 h 1067"/>
              <a:gd name="T10" fmla="*/ 254 w 1310"/>
              <a:gd name="T11" fmla="*/ 423 h 1067"/>
              <a:gd name="T12" fmla="*/ 281 w 1310"/>
              <a:gd name="T13" fmla="*/ 354 h 1067"/>
              <a:gd name="T14" fmla="*/ 310 w 1310"/>
              <a:gd name="T15" fmla="*/ 328 h 1067"/>
              <a:gd name="T16" fmla="*/ 365 w 1310"/>
              <a:gd name="T17" fmla="*/ 309 h 1067"/>
              <a:gd name="T18" fmla="*/ 445 w 1310"/>
              <a:gd name="T19" fmla="*/ 190 h 1067"/>
              <a:gd name="T20" fmla="*/ 469 w 1310"/>
              <a:gd name="T21" fmla="*/ 118 h 1067"/>
              <a:gd name="T22" fmla="*/ 529 w 1310"/>
              <a:gd name="T23" fmla="*/ 27 h 1067"/>
              <a:gd name="T24" fmla="*/ 551 w 1310"/>
              <a:gd name="T25" fmla="*/ 146 h 1067"/>
              <a:gd name="T26" fmla="*/ 830 w 1310"/>
              <a:gd name="T27" fmla="*/ 220 h 1067"/>
              <a:gd name="T28" fmla="*/ 836 w 1310"/>
              <a:gd name="T29" fmla="*/ 307 h 1067"/>
              <a:gd name="T30" fmla="*/ 902 w 1310"/>
              <a:gd name="T31" fmla="*/ 250 h 1067"/>
              <a:gd name="T32" fmla="*/ 1006 w 1310"/>
              <a:gd name="T33" fmla="*/ 168 h 1067"/>
              <a:gd name="T34" fmla="*/ 1106 w 1310"/>
              <a:gd name="T35" fmla="*/ 178 h 1067"/>
              <a:gd name="T36" fmla="*/ 1291 w 1310"/>
              <a:gd name="T37" fmla="*/ 166 h 1067"/>
              <a:gd name="T38" fmla="*/ 1299 w 1310"/>
              <a:gd name="T39" fmla="*/ 306 h 1067"/>
              <a:gd name="T40" fmla="*/ 1126 w 1310"/>
              <a:gd name="T41" fmla="*/ 219 h 1067"/>
              <a:gd name="T42" fmla="*/ 1107 w 1310"/>
              <a:gd name="T43" fmla="*/ 314 h 1067"/>
              <a:gd name="T44" fmla="*/ 976 w 1310"/>
              <a:gd name="T45" fmla="*/ 454 h 1067"/>
              <a:gd name="T46" fmla="*/ 892 w 1310"/>
              <a:gd name="T47" fmla="*/ 553 h 1067"/>
              <a:gd name="T48" fmla="*/ 829 w 1310"/>
              <a:gd name="T49" fmla="*/ 537 h 1067"/>
              <a:gd name="T50" fmla="*/ 721 w 1310"/>
              <a:gd name="T51" fmla="*/ 742 h 1067"/>
              <a:gd name="T52" fmla="*/ 643 w 1310"/>
              <a:gd name="T53" fmla="*/ 876 h 1067"/>
              <a:gd name="T54" fmla="*/ 640 w 1310"/>
              <a:gd name="T55" fmla="*/ 922 h 1067"/>
              <a:gd name="T56" fmla="*/ 529 w 1310"/>
              <a:gd name="T57" fmla="*/ 973 h 1067"/>
              <a:gd name="T58" fmla="*/ 473 w 1310"/>
              <a:gd name="T59" fmla="*/ 997 h 1067"/>
              <a:gd name="T60" fmla="*/ 377 w 1310"/>
              <a:gd name="T61" fmla="*/ 1009 h 1067"/>
              <a:gd name="T62" fmla="*/ 205 w 1310"/>
              <a:gd name="T63" fmla="*/ 1032 h 1067"/>
              <a:gd name="T64" fmla="*/ 107 w 1310"/>
              <a:gd name="T65" fmla="*/ 916 h 1067"/>
              <a:gd name="T66" fmla="*/ 67 w 1310"/>
              <a:gd name="T67" fmla="*/ 823 h 1067"/>
              <a:gd name="T68" fmla="*/ 37 w 1310"/>
              <a:gd name="T69" fmla="*/ 766 h 1067"/>
              <a:gd name="T70" fmla="*/ 13 w 1310"/>
              <a:gd name="T71" fmla="*/ 642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10" h="1067">
                <a:moveTo>
                  <a:pt x="13" y="642"/>
                </a:moveTo>
                <a:cubicBezTo>
                  <a:pt x="17" y="623"/>
                  <a:pt x="30" y="636"/>
                  <a:pt x="37" y="634"/>
                </a:cubicBezTo>
                <a:cubicBezTo>
                  <a:pt x="44" y="632"/>
                  <a:pt x="50" y="633"/>
                  <a:pt x="55" y="630"/>
                </a:cubicBezTo>
                <a:cubicBezTo>
                  <a:pt x="60" y="627"/>
                  <a:pt x="58" y="620"/>
                  <a:pt x="67" y="615"/>
                </a:cubicBezTo>
                <a:cubicBezTo>
                  <a:pt x="76" y="610"/>
                  <a:pt x="93" y="618"/>
                  <a:pt x="110" y="597"/>
                </a:cubicBezTo>
                <a:cubicBezTo>
                  <a:pt x="127" y="576"/>
                  <a:pt x="155" y="507"/>
                  <a:pt x="167" y="487"/>
                </a:cubicBezTo>
                <a:cubicBezTo>
                  <a:pt x="179" y="467"/>
                  <a:pt x="177" y="481"/>
                  <a:pt x="182" y="475"/>
                </a:cubicBezTo>
                <a:cubicBezTo>
                  <a:pt x="187" y="469"/>
                  <a:pt x="190" y="452"/>
                  <a:pt x="197" y="448"/>
                </a:cubicBezTo>
                <a:cubicBezTo>
                  <a:pt x="204" y="444"/>
                  <a:pt x="218" y="450"/>
                  <a:pt x="224" y="453"/>
                </a:cubicBezTo>
                <a:cubicBezTo>
                  <a:pt x="230" y="456"/>
                  <a:pt x="230" y="464"/>
                  <a:pt x="236" y="465"/>
                </a:cubicBezTo>
                <a:cubicBezTo>
                  <a:pt x="242" y="466"/>
                  <a:pt x="257" y="467"/>
                  <a:pt x="260" y="460"/>
                </a:cubicBezTo>
                <a:cubicBezTo>
                  <a:pt x="263" y="453"/>
                  <a:pt x="254" y="437"/>
                  <a:pt x="254" y="423"/>
                </a:cubicBezTo>
                <a:cubicBezTo>
                  <a:pt x="254" y="409"/>
                  <a:pt x="253" y="384"/>
                  <a:pt x="257" y="373"/>
                </a:cubicBezTo>
                <a:cubicBezTo>
                  <a:pt x="261" y="362"/>
                  <a:pt x="275" y="361"/>
                  <a:pt x="281" y="354"/>
                </a:cubicBezTo>
                <a:cubicBezTo>
                  <a:pt x="287" y="347"/>
                  <a:pt x="287" y="335"/>
                  <a:pt x="292" y="331"/>
                </a:cubicBezTo>
                <a:cubicBezTo>
                  <a:pt x="297" y="327"/>
                  <a:pt x="304" y="333"/>
                  <a:pt x="310" y="328"/>
                </a:cubicBezTo>
                <a:cubicBezTo>
                  <a:pt x="316" y="323"/>
                  <a:pt x="320" y="306"/>
                  <a:pt x="329" y="303"/>
                </a:cubicBezTo>
                <a:cubicBezTo>
                  <a:pt x="338" y="300"/>
                  <a:pt x="350" y="320"/>
                  <a:pt x="365" y="309"/>
                </a:cubicBezTo>
                <a:cubicBezTo>
                  <a:pt x="380" y="298"/>
                  <a:pt x="405" y="257"/>
                  <a:pt x="418" y="237"/>
                </a:cubicBezTo>
                <a:cubicBezTo>
                  <a:pt x="431" y="217"/>
                  <a:pt x="441" y="203"/>
                  <a:pt x="445" y="190"/>
                </a:cubicBezTo>
                <a:cubicBezTo>
                  <a:pt x="449" y="177"/>
                  <a:pt x="441" y="168"/>
                  <a:pt x="445" y="156"/>
                </a:cubicBezTo>
                <a:cubicBezTo>
                  <a:pt x="449" y="144"/>
                  <a:pt x="458" y="131"/>
                  <a:pt x="469" y="118"/>
                </a:cubicBezTo>
                <a:cubicBezTo>
                  <a:pt x="480" y="105"/>
                  <a:pt x="502" y="90"/>
                  <a:pt x="512" y="75"/>
                </a:cubicBezTo>
                <a:cubicBezTo>
                  <a:pt x="522" y="60"/>
                  <a:pt x="524" y="39"/>
                  <a:pt x="529" y="27"/>
                </a:cubicBezTo>
                <a:lnTo>
                  <a:pt x="542" y="0"/>
                </a:lnTo>
                <a:lnTo>
                  <a:pt x="551" y="146"/>
                </a:lnTo>
                <a:lnTo>
                  <a:pt x="819" y="126"/>
                </a:lnTo>
                <a:lnTo>
                  <a:pt x="830" y="220"/>
                </a:lnTo>
                <a:lnTo>
                  <a:pt x="827" y="290"/>
                </a:lnTo>
                <a:lnTo>
                  <a:pt x="836" y="307"/>
                </a:lnTo>
                <a:cubicBezTo>
                  <a:pt x="843" y="308"/>
                  <a:pt x="857" y="306"/>
                  <a:pt x="868" y="297"/>
                </a:cubicBezTo>
                <a:cubicBezTo>
                  <a:pt x="879" y="288"/>
                  <a:pt x="883" y="266"/>
                  <a:pt x="902" y="250"/>
                </a:cubicBezTo>
                <a:cubicBezTo>
                  <a:pt x="921" y="234"/>
                  <a:pt x="968" y="215"/>
                  <a:pt x="985" y="201"/>
                </a:cubicBezTo>
                <a:cubicBezTo>
                  <a:pt x="1002" y="187"/>
                  <a:pt x="995" y="177"/>
                  <a:pt x="1006" y="168"/>
                </a:cubicBezTo>
                <a:cubicBezTo>
                  <a:pt x="1017" y="159"/>
                  <a:pt x="1034" y="145"/>
                  <a:pt x="1051" y="147"/>
                </a:cubicBezTo>
                <a:cubicBezTo>
                  <a:pt x="1068" y="149"/>
                  <a:pt x="1085" y="179"/>
                  <a:pt x="1106" y="178"/>
                </a:cubicBezTo>
                <a:cubicBezTo>
                  <a:pt x="1127" y="177"/>
                  <a:pt x="1149" y="140"/>
                  <a:pt x="1180" y="138"/>
                </a:cubicBezTo>
                <a:cubicBezTo>
                  <a:pt x="1211" y="136"/>
                  <a:pt x="1269" y="154"/>
                  <a:pt x="1291" y="166"/>
                </a:cubicBezTo>
                <a:lnTo>
                  <a:pt x="1310" y="207"/>
                </a:lnTo>
                <a:lnTo>
                  <a:pt x="1299" y="306"/>
                </a:lnTo>
                <a:cubicBezTo>
                  <a:pt x="1276" y="306"/>
                  <a:pt x="1198" y="222"/>
                  <a:pt x="1169" y="208"/>
                </a:cubicBezTo>
                <a:cubicBezTo>
                  <a:pt x="1140" y="194"/>
                  <a:pt x="1133" y="217"/>
                  <a:pt x="1126" y="219"/>
                </a:cubicBezTo>
                <a:cubicBezTo>
                  <a:pt x="1119" y="221"/>
                  <a:pt x="1129" y="203"/>
                  <a:pt x="1126" y="219"/>
                </a:cubicBezTo>
                <a:cubicBezTo>
                  <a:pt x="1123" y="235"/>
                  <a:pt x="1121" y="282"/>
                  <a:pt x="1107" y="314"/>
                </a:cubicBezTo>
                <a:cubicBezTo>
                  <a:pt x="1093" y="346"/>
                  <a:pt x="1062" y="386"/>
                  <a:pt x="1040" y="409"/>
                </a:cubicBezTo>
                <a:cubicBezTo>
                  <a:pt x="1018" y="432"/>
                  <a:pt x="997" y="434"/>
                  <a:pt x="976" y="454"/>
                </a:cubicBezTo>
                <a:cubicBezTo>
                  <a:pt x="955" y="474"/>
                  <a:pt x="928" y="515"/>
                  <a:pt x="914" y="531"/>
                </a:cubicBezTo>
                <a:cubicBezTo>
                  <a:pt x="900" y="547"/>
                  <a:pt x="902" y="548"/>
                  <a:pt x="892" y="553"/>
                </a:cubicBezTo>
                <a:cubicBezTo>
                  <a:pt x="882" y="558"/>
                  <a:pt x="863" y="562"/>
                  <a:pt x="853" y="559"/>
                </a:cubicBezTo>
                <a:cubicBezTo>
                  <a:pt x="843" y="556"/>
                  <a:pt x="841" y="540"/>
                  <a:pt x="829" y="537"/>
                </a:cubicBezTo>
                <a:cubicBezTo>
                  <a:pt x="817" y="534"/>
                  <a:pt x="800" y="507"/>
                  <a:pt x="782" y="541"/>
                </a:cubicBezTo>
                <a:cubicBezTo>
                  <a:pt x="764" y="575"/>
                  <a:pt x="744" y="690"/>
                  <a:pt x="721" y="742"/>
                </a:cubicBezTo>
                <a:cubicBezTo>
                  <a:pt x="698" y="794"/>
                  <a:pt x="659" y="828"/>
                  <a:pt x="646" y="850"/>
                </a:cubicBezTo>
                <a:cubicBezTo>
                  <a:pt x="633" y="872"/>
                  <a:pt x="641" y="869"/>
                  <a:pt x="643" y="876"/>
                </a:cubicBezTo>
                <a:cubicBezTo>
                  <a:pt x="645" y="883"/>
                  <a:pt x="661" y="884"/>
                  <a:pt x="661" y="892"/>
                </a:cubicBezTo>
                <a:cubicBezTo>
                  <a:pt x="661" y="900"/>
                  <a:pt x="650" y="911"/>
                  <a:pt x="640" y="922"/>
                </a:cubicBezTo>
                <a:cubicBezTo>
                  <a:pt x="630" y="933"/>
                  <a:pt x="619" y="950"/>
                  <a:pt x="601" y="958"/>
                </a:cubicBezTo>
                <a:cubicBezTo>
                  <a:pt x="583" y="966"/>
                  <a:pt x="544" y="971"/>
                  <a:pt x="529" y="973"/>
                </a:cubicBezTo>
                <a:cubicBezTo>
                  <a:pt x="514" y="975"/>
                  <a:pt x="518" y="966"/>
                  <a:pt x="509" y="970"/>
                </a:cubicBezTo>
                <a:cubicBezTo>
                  <a:pt x="500" y="974"/>
                  <a:pt x="487" y="989"/>
                  <a:pt x="473" y="997"/>
                </a:cubicBezTo>
                <a:cubicBezTo>
                  <a:pt x="459" y="1005"/>
                  <a:pt x="441" y="1019"/>
                  <a:pt x="425" y="1021"/>
                </a:cubicBezTo>
                <a:cubicBezTo>
                  <a:pt x="409" y="1023"/>
                  <a:pt x="400" y="1002"/>
                  <a:pt x="377" y="1009"/>
                </a:cubicBezTo>
                <a:cubicBezTo>
                  <a:pt x="354" y="1016"/>
                  <a:pt x="315" y="1059"/>
                  <a:pt x="286" y="1063"/>
                </a:cubicBezTo>
                <a:cubicBezTo>
                  <a:pt x="257" y="1067"/>
                  <a:pt x="225" y="1051"/>
                  <a:pt x="205" y="1032"/>
                </a:cubicBezTo>
                <a:cubicBezTo>
                  <a:pt x="185" y="1013"/>
                  <a:pt x="183" y="970"/>
                  <a:pt x="167" y="951"/>
                </a:cubicBezTo>
                <a:cubicBezTo>
                  <a:pt x="151" y="932"/>
                  <a:pt x="123" y="932"/>
                  <a:pt x="107" y="916"/>
                </a:cubicBezTo>
                <a:cubicBezTo>
                  <a:pt x="91" y="900"/>
                  <a:pt x="77" y="872"/>
                  <a:pt x="70" y="856"/>
                </a:cubicBezTo>
                <a:cubicBezTo>
                  <a:pt x="63" y="840"/>
                  <a:pt x="71" y="830"/>
                  <a:pt x="67" y="823"/>
                </a:cubicBezTo>
                <a:cubicBezTo>
                  <a:pt x="63" y="816"/>
                  <a:pt x="48" y="822"/>
                  <a:pt x="43" y="813"/>
                </a:cubicBezTo>
                <a:cubicBezTo>
                  <a:pt x="38" y="804"/>
                  <a:pt x="43" y="783"/>
                  <a:pt x="37" y="766"/>
                </a:cubicBezTo>
                <a:cubicBezTo>
                  <a:pt x="31" y="749"/>
                  <a:pt x="8" y="733"/>
                  <a:pt x="4" y="712"/>
                </a:cubicBezTo>
                <a:cubicBezTo>
                  <a:pt x="0" y="691"/>
                  <a:pt x="11" y="657"/>
                  <a:pt x="13" y="642"/>
                </a:cubicBezTo>
                <a:close/>
              </a:path>
            </a:pathLst>
          </a:custGeom>
          <a:solidFill>
            <a:srgbClr val="3333FF">
              <a:alpha val="50000"/>
            </a:srgbClr>
          </a:solidFill>
          <a:ln>
            <a:noFill/>
          </a:ln>
          <a:effectLst/>
          <a:extLst>
            <a:ext uri="{91240B29-F687-4F45-9708-019B960494DF}">
              <a14:hiddenLine xmlns:a14="http://schemas.microsoft.com/office/drawing/2010/main" w="952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5" name="Rectangle 21"/>
          <p:cNvSpPr>
            <a:spLocks noChangeArrowheads="1"/>
          </p:cNvSpPr>
          <p:nvPr userDrawn="1"/>
        </p:nvSpPr>
        <p:spPr bwMode="auto">
          <a:xfrm>
            <a:off x="3351213" y="25400"/>
            <a:ext cx="2190750" cy="80803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1055" name="Rectangle 31"/>
          <p:cNvSpPr>
            <a:spLocks noChangeArrowheads="1"/>
          </p:cNvSpPr>
          <p:nvPr userDrawn="1"/>
        </p:nvSpPr>
        <p:spPr bwMode="auto">
          <a:xfrm>
            <a:off x="3443288" y="104775"/>
            <a:ext cx="152400" cy="152400"/>
          </a:xfrm>
          <a:prstGeom prst="rect">
            <a:avLst/>
          </a:prstGeom>
          <a:solidFill>
            <a:srgbClr val="99CCFF"/>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6" name="Rectangle 32"/>
          <p:cNvSpPr>
            <a:spLocks noChangeArrowheads="1"/>
          </p:cNvSpPr>
          <p:nvPr userDrawn="1"/>
        </p:nvSpPr>
        <p:spPr bwMode="auto">
          <a:xfrm>
            <a:off x="3709988" y="323850"/>
            <a:ext cx="107950" cy="106363"/>
          </a:xfrm>
          <a:prstGeom prst="rect">
            <a:avLst/>
          </a:prstGeom>
          <a:solidFill>
            <a:srgbClr val="C0C0C0"/>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7" name="Oval 33"/>
          <p:cNvSpPr>
            <a:spLocks noChangeArrowheads="1"/>
          </p:cNvSpPr>
          <p:nvPr userDrawn="1"/>
        </p:nvSpPr>
        <p:spPr bwMode="auto">
          <a:xfrm>
            <a:off x="3475038" y="673100"/>
            <a:ext cx="88900" cy="88900"/>
          </a:xfrm>
          <a:prstGeom prst="ellipse">
            <a:avLst/>
          </a:prstGeom>
          <a:solidFill>
            <a:srgbClr val="99CCFF"/>
          </a:solidFill>
          <a:ln w="2540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058" name="Group 34"/>
          <p:cNvGrpSpPr>
            <a:grpSpLocks/>
          </p:cNvGrpSpPr>
          <p:nvPr userDrawn="1"/>
        </p:nvGrpSpPr>
        <p:grpSpPr bwMode="auto">
          <a:xfrm>
            <a:off x="3708400" y="498475"/>
            <a:ext cx="109538" cy="106363"/>
            <a:chOff x="2307" y="130"/>
            <a:chExt cx="69" cy="67"/>
          </a:xfrm>
        </p:grpSpPr>
        <p:sp>
          <p:nvSpPr>
            <p:cNvPr id="1059" name="Rectangle 35"/>
            <p:cNvSpPr>
              <a:spLocks noChangeArrowheads="1"/>
            </p:cNvSpPr>
            <p:nvPr userDrawn="1"/>
          </p:nvSpPr>
          <p:spPr bwMode="auto">
            <a:xfrm>
              <a:off x="2308" y="130"/>
              <a:ext cx="68" cy="67"/>
            </a:xfrm>
            <a:prstGeom prst="rect">
              <a:avLst/>
            </a:prstGeom>
            <a:solidFill>
              <a:srgbClr val="C0C0C0"/>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 name="Line 36"/>
            <p:cNvSpPr>
              <a:spLocks noChangeShapeType="1"/>
            </p:cNvSpPr>
            <p:nvPr userDrawn="1"/>
          </p:nvSpPr>
          <p:spPr bwMode="auto">
            <a:xfrm flipH="1">
              <a:off x="2307" y="131"/>
              <a:ext cx="69" cy="66"/>
            </a:xfrm>
            <a:prstGeom prst="line">
              <a:avLst/>
            </a:prstGeom>
            <a:noFill/>
            <a:ln w="25400">
              <a:solidFill>
                <a:srgbClr val="3333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061" name="Text Box 37"/>
          <p:cNvSpPr txBox="1">
            <a:spLocks noChangeArrowheads="1"/>
          </p:cNvSpPr>
          <p:nvPr userDrawn="1"/>
        </p:nvSpPr>
        <p:spPr bwMode="auto">
          <a:xfrm>
            <a:off x="3825875" y="63500"/>
            <a:ext cx="134143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a:t>Corp size and above</a:t>
            </a:r>
          </a:p>
        </p:txBody>
      </p:sp>
      <p:sp>
        <p:nvSpPr>
          <p:cNvPr id="1062" name="Text Box 38"/>
          <p:cNvSpPr txBox="1">
            <a:spLocks noChangeArrowheads="1"/>
          </p:cNvSpPr>
          <p:nvPr userDrawn="1"/>
        </p:nvSpPr>
        <p:spPr bwMode="auto">
          <a:xfrm>
            <a:off x="3825875" y="254000"/>
            <a:ext cx="132873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a:t>Corp size and below</a:t>
            </a:r>
          </a:p>
        </p:txBody>
      </p:sp>
      <p:sp>
        <p:nvSpPr>
          <p:cNvPr id="1063" name="Text Box 39"/>
          <p:cNvSpPr txBox="1">
            <a:spLocks noChangeArrowheads="1"/>
          </p:cNvSpPr>
          <p:nvPr userDrawn="1"/>
        </p:nvSpPr>
        <p:spPr bwMode="auto">
          <a:xfrm>
            <a:off x="3825875" y="415925"/>
            <a:ext cx="614363"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a:t>Cavalry</a:t>
            </a:r>
          </a:p>
        </p:txBody>
      </p:sp>
      <p:sp>
        <p:nvSpPr>
          <p:cNvPr id="1064" name="Text Box 40"/>
          <p:cNvSpPr txBox="1">
            <a:spLocks noChangeArrowheads="1"/>
          </p:cNvSpPr>
          <p:nvPr userDrawn="1"/>
        </p:nvSpPr>
        <p:spPr bwMode="auto">
          <a:xfrm>
            <a:off x="3825875" y="587375"/>
            <a:ext cx="1651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a:t>Gunboats/Ships on Rivers</a:t>
            </a:r>
          </a:p>
        </p:txBody>
      </p:sp>
      <p:sp>
        <p:nvSpPr>
          <p:cNvPr id="1065" name="Rectangle 41"/>
          <p:cNvSpPr>
            <a:spLocks noChangeArrowheads="1"/>
          </p:cNvSpPr>
          <p:nvPr userDrawn="1"/>
        </p:nvSpPr>
        <p:spPr bwMode="auto">
          <a:xfrm>
            <a:off x="3687763" y="104775"/>
            <a:ext cx="152400" cy="152400"/>
          </a:xfrm>
          <a:prstGeom prst="rect">
            <a:avLst/>
          </a:prstGeom>
          <a:solidFill>
            <a:srgbClr val="C0C0C0"/>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6" name="Rectangle 42"/>
          <p:cNvSpPr>
            <a:spLocks noChangeArrowheads="1"/>
          </p:cNvSpPr>
          <p:nvPr userDrawn="1"/>
        </p:nvSpPr>
        <p:spPr bwMode="auto">
          <a:xfrm>
            <a:off x="3465513" y="323850"/>
            <a:ext cx="107950" cy="106363"/>
          </a:xfrm>
          <a:prstGeom prst="rect">
            <a:avLst/>
          </a:prstGeom>
          <a:solidFill>
            <a:srgbClr val="99CCFF"/>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067" name="Group 43"/>
          <p:cNvGrpSpPr>
            <a:grpSpLocks/>
          </p:cNvGrpSpPr>
          <p:nvPr userDrawn="1"/>
        </p:nvGrpSpPr>
        <p:grpSpPr bwMode="auto">
          <a:xfrm>
            <a:off x="3463925" y="498475"/>
            <a:ext cx="109538" cy="106363"/>
            <a:chOff x="4571" y="304"/>
            <a:chExt cx="69" cy="67"/>
          </a:xfrm>
        </p:grpSpPr>
        <p:sp>
          <p:nvSpPr>
            <p:cNvPr id="1068" name="Rectangle 44"/>
            <p:cNvSpPr>
              <a:spLocks noChangeArrowheads="1"/>
            </p:cNvSpPr>
            <p:nvPr userDrawn="1"/>
          </p:nvSpPr>
          <p:spPr bwMode="auto">
            <a:xfrm>
              <a:off x="4572" y="304"/>
              <a:ext cx="68" cy="67"/>
            </a:xfrm>
            <a:prstGeom prst="rect">
              <a:avLst/>
            </a:prstGeom>
            <a:solidFill>
              <a:srgbClr val="99CCFF"/>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9" name="Line 45"/>
            <p:cNvSpPr>
              <a:spLocks noChangeShapeType="1"/>
            </p:cNvSpPr>
            <p:nvPr userDrawn="1"/>
          </p:nvSpPr>
          <p:spPr bwMode="auto">
            <a:xfrm flipH="1">
              <a:off x="4571" y="305"/>
              <a:ext cx="69" cy="66"/>
            </a:xfrm>
            <a:prstGeom prst="line">
              <a:avLst/>
            </a:prstGeom>
            <a:noFill/>
            <a:ln w="25400">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070" name="Oval 46"/>
          <p:cNvSpPr>
            <a:spLocks noChangeArrowheads="1"/>
          </p:cNvSpPr>
          <p:nvPr userDrawn="1"/>
        </p:nvSpPr>
        <p:spPr bwMode="auto">
          <a:xfrm>
            <a:off x="3719513" y="673100"/>
            <a:ext cx="88900" cy="88900"/>
          </a:xfrm>
          <a:prstGeom prst="ellipse">
            <a:avLst/>
          </a:prstGeom>
          <a:solidFill>
            <a:srgbClr val="C0C0C0"/>
          </a:solidFill>
          <a:ln w="25400">
            <a:solidFill>
              <a:srgbClr val="3333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8" name="Freeform 64"/>
          <p:cNvSpPr>
            <a:spLocks/>
          </p:cNvSpPr>
          <p:nvPr userDrawn="1"/>
        </p:nvSpPr>
        <p:spPr bwMode="auto">
          <a:xfrm>
            <a:off x="4891088" y="2841625"/>
            <a:ext cx="25400" cy="25400"/>
          </a:xfrm>
          <a:custGeom>
            <a:avLst/>
            <a:gdLst>
              <a:gd name="T0" fmla="*/ 0 w 16"/>
              <a:gd name="T1" fmla="*/ 9 h 16"/>
              <a:gd name="T2" fmla="*/ 8 w 16"/>
              <a:gd name="T3" fmla="*/ 0 h 16"/>
              <a:gd name="T4" fmla="*/ 16 w 16"/>
              <a:gd name="T5" fmla="*/ 9 h 16"/>
              <a:gd name="T6" fmla="*/ 8 w 16"/>
              <a:gd name="T7" fmla="*/ 16 h 16"/>
              <a:gd name="T8" fmla="*/ 0 w 16"/>
              <a:gd name="T9" fmla="*/ 9 h 16"/>
            </a:gdLst>
            <a:ahLst/>
            <a:cxnLst>
              <a:cxn ang="0">
                <a:pos x="T0" y="T1"/>
              </a:cxn>
              <a:cxn ang="0">
                <a:pos x="T2" y="T3"/>
              </a:cxn>
              <a:cxn ang="0">
                <a:pos x="T4" y="T5"/>
              </a:cxn>
              <a:cxn ang="0">
                <a:pos x="T6" y="T7"/>
              </a:cxn>
              <a:cxn ang="0">
                <a:pos x="T8" y="T9"/>
              </a:cxn>
            </a:cxnLst>
            <a:rect l="0" t="0" r="r" b="b"/>
            <a:pathLst>
              <a:path w="16" h="16">
                <a:moveTo>
                  <a:pt x="0" y="9"/>
                </a:moveTo>
                <a:cubicBezTo>
                  <a:pt x="0" y="6"/>
                  <a:pt x="5" y="0"/>
                  <a:pt x="8" y="0"/>
                </a:cubicBezTo>
                <a:cubicBezTo>
                  <a:pt x="11" y="0"/>
                  <a:pt x="16" y="6"/>
                  <a:pt x="16" y="9"/>
                </a:cubicBezTo>
                <a:cubicBezTo>
                  <a:pt x="16" y="12"/>
                  <a:pt x="11" y="16"/>
                  <a:pt x="8" y="16"/>
                </a:cubicBezTo>
                <a:cubicBezTo>
                  <a:pt x="5" y="16"/>
                  <a:pt x="2" y="10"/>
                  <a:pt x="0" y="9"/>
                </a:cubicBezTo>
                <a:close/>
              </a:path>
            </a:pathLst>
          </a:custGeom>
          <a:solidFill>
            <a:schemeClr val="bg1"/>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9" name="Text Box 65"/>
          <p:cNvSpPr txBox="1">
            <a:spLocks noChangeArrowheads="1"/>
          </p:cNvSpPr>
          <p:nvPr userDrawn="1"/>
        </p:nvSpPr>
        <p:spPr bwMode="auto">
          <a:xfrm>
            <a:off x="4802188" y="2830513"/>
            <a:ext cx="41275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400" b="1"/>
              <a:t>Knoxville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audio" Target="../media/audio2.wav"/></Relationships>
</file>

<file path=ppt/slides/_rels/slide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audio" Target="../media/audio3.wav"/><Relationship Id="rId4" Type="http://schemas.openxmlformats.org/officeDocument/2006/relationships/audio" Target="../media/audio2.wav"/></Relationships>
</file>

<file path=ppt/slides/_rels/slide5.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audio" Target="../media/audio3.wav"/><Relationship Id="rId4" Type="http://schemas.openxmlformats.org/officeDocument/2006/relationships/audio" Target="../media/audio1.wav"/></Relationships>
</file>

<file path=ppt/slides/_rels/slide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audio" Target="../media/audio3.wav"/><Relationship Id="rId4" Type="http://schemas.openxmlformats.org/officeDocument/2006/relationships/audio" Target="../media/audio1.wav"/></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4" name="Rectangle 4"/>
          <p:cNvSpPr>
            <a:spLocks noChangeArrowheads="1"/>
          </p:cNvSpPr>
          <p:nvPr/>
        </p:nvSpPr>
        <p:spPr bwMode="auto">
          <a:xfrm>
            <a:off x="660400" y="577850"/>
            <a:ext cx="7772400" cy="97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r>
              <a:rPr lang="en-US" altLang="en-US" sz="4000"/>
              <a:t>The American Civil War</a:t>
            </a:r>
            <a:br>
              <a:rPr lang="en-US" altLang="en-US" sz="4000"/>
            </a:br>
            <a:endParaRPr lang="en-US" altLang="en-US" sz="4000"/>
          </a:p>
        </p:txBody>
      </p:sp>
      <p:sp>
        <p:nvSpPr>
          <p:cNvPr id="30725" name="Rectangle 5"/>
          <p:cNvSpPr>
            <a:spLocks noChangeArrowheads="1"/>
          </p:cNvSpPr>
          <p:nvPr/>
        </p:nvSpPr>
        <p:spPr bwMode="auto">
          <a:xfrm>
            <a:off x="2319338" y="5778500"/>
            <a:ext cx="4456112" cy="881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algn="ctr">
              <a:buFontTx/>
              <a:buNone/>
            </a:pPr>
            <a:r>
              <a:rPr lang="en-US" altLang="en-US" sz="4800"/>
              <a:t>1861-1865</a:t>
            </a:r>
          </a:p>
        </p:txBody>
      </p:sp>
      <p:pic>
        <p:nvPicPr>
          <p:cNvPr id="30726" name="Picture 6" descr="new csi cres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54925" y="411163"/>
            <a:ext cx="979488" cy="1093787"/>
          </a:xfrm>
          <a:prstGeom prst="rect">
            <a:avLst/>
          </a:prstGeom>
          <a:noFill/>
          <a:extLst>
            <a:ext uri="{909E8E84-426E-40DD-AFC4-6F175D3DCCD1}">
              <a14:hiddenFill xmlns:a14="http://schemas.microsoft.com/office/drawing/2010/main">
                <a:solidFill>
                  <a:srgbClr val="FFFFFF"/>
                </a:solidFill>
              </a14:hiddenFill>
            </a:ext>
          </a:extLst>
        </p:spPr>
      </p:pic>
      <p:pic>
        <p:nvPicPr>
          <p:cNvPr id="30730" name="Picture 10" descr="20-M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8475" y="1524000"/>
            <a:ext cx="5556250" cy="403225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 name="Freeform 337"/>
          <p:cNvSpPr>
            <a:spLocks/>
          </p:cNvSpPr>
          <p:nvPr/>
        </p:nvSpPr>
        <p:spPr bwMode="auto">
          <a:xfrm>
            <a:off x="2224088" y="2343150"/>
            <a:ext cx="1595437" cy="922338"/>
          </a:xfrm>
          <a:custGeom>
            <a:avLst/>
            <a:gdLst>
              <a:gd name="T0" fmla="*/ 1005 w 1005"/>
              <a:gd name="T1" fmla="*/ 0 h 581"/>
              <a:gd name="T2" fmla="*/ 936 w 1005"/>
              <a:gd name="T3" fmla="*/ 26 h 581"/>
              <a:gd name="T4" fmla="*/ 879 w 1005"/>
              <a:gd name="T5" fmla="*/ 71 h 581"/>
              <a:gd name="T6" fmla="*/ 821 w 1005"/>
              <a:gd name="T7" fmla="*/ 122 h 581"/>
              <a:gd name="T8" fmla="*/ 759 w 1005"/>
              <a:gd name="T9" fmla="*/ 135 h 581"/>
              <a:gd name="T10" fmla="*/ 567 w 1005"/>
              <a:gd name="T11" fmla="*/ 149 h 581"/>
              <a:gd name="T12" fmla="*/ 506 w 1005"/>
              <a:gd name="T13" fmla="*/ 174 h 581"/>
              <a:gd name="T14" fmla="*/ 444 w 1005"/>
              <a:gd name="T15" fmla="*/ 213 h 581"/>
              <a:gd name="T16" fmla="*/ 357 w 1005"/>
              <a:gd name="T17" fmla="*/ 300 h 581"/>
              <a:gd name="T18" fmla="*/ 252 w 1005"/>
              <a:gd name="T19" fmla="*/ 378 h 581"/>
              <a:gd name="T20" fmla="*/ 179 w 1005"/>
              <a:gd name="T21" fmla="*/ 495 h 581"/>
              <a:gd name="T22" fmla="*/ 0 w 1005"/>
              <a:gd name="T23" fmla="*/ 581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05" h="581">
                <a:moveTo>
                  <a:pt x="1005" y="0"/>
                </a:moveTo>
                <a:cubicBezTo>
                  <a:pt x="981" y="7"/>
                  <a:pt x="957" y="14"/>
                  <a:pt x="936" y="26"/>
                </a:cubicBezTo>
                <a:cubicBezTo>
                  <a:pt x="915" y="38"/>
                  <a:pt x="898" y="55"/>
                  <a:pt x="879" y="71"/>
                </a:cubicBezTo>
                <a:cubicBezTo>
                  <a:pt x="860" y="87"/>
                  <a:pt x="841" y="111"/>
                  <a:pt x="821" y="122"/>
                </a:cubicBezTo>
                <a:cubicBezTo>
                  <a:pt x="801" y="133"/>
                  <a:pt x="801" y="131"/>
                  <a:pt x="759" y="135"/>
                </a:cubicBezTo>
                <a:cubicBezTo>
                  <a:pt x="717" y="139"/>
                  <a:pt x="609" y="143"/>
                  <a:pt x="567" y="149"/>
                </a:cubicBezTo>
                <a:cubicBezTo>
                  <a:pt x="525" y="155"/>
                  <a:pt x="526" y="163"/>
                  <a:pt x="506" y="174"/>
                </a:cubicBezTo>
                <a:cubicBezTo>
                  <a:pt x="486" y="185"/>
                  <a:pt x="469" y="192"/>
                  <a:pt x="444" y="213"/>
                </a:cubicBezTo>
                <a:cubicBezTo>
                  <a:pt x="419" y="234"/>
                  <a:pt x="389" y="272"/>
                  <a:pt x="357" y="300"/>
                </a:cubicBezTo>
                <a:cubicBezTo>
                  <a:pt x="325" y="328"/>
                  <a:pt x="281" y="346"/>
                  <a:pt x="252" y="378"/>
                </a:cubicBezTo>
                <a:cubicBezTo>
                  <a:pt x="223" y="410"/>
                  <a:pt x="221" y="461"/>
                  <a:pt x="179" y="495"/>
                </a:cubicBezTo>
                <a:cubicBezTo>
                  <a:pt x="137" y="529"/>
                  <a:pt x="37" y="563"/>
                  <a:pt x="0" y="581"/>
                </a:cubicBezTo>
              </a:path>
            </a:pathLst>
          </a:cu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69" name="Freeform 197"/>
          <p:cNvSpPr>
            <a:spLocks/>
          </p:cNvSpPr>
          <p:nvPr/>
        </p:nvSpPr>
        <p:spPr bwMode="auto">
          <a:xfrm>
            <a:off x="66675" y="9525"/>
            <a:ext cx="2674938" cy="2774950"/>
          </a:xfrm>
          <a:custGeom>
            <a:avLst/>
            <a:gdLst>
              <a:gd name="T0" fmla="*/ 0 w 1685"/>
              <a:gd name="T1" fmla="*/ 230 h 1748"/>
              <a:gd name="T2" fmla="*/ 75 w 1685"/>
              <a:gd name="T3" fmla="*/ 286 h 1748"/>
              <a:gd name="T4" fmla="*/ 159 w 1685"/>
              <a:gd name="T5" fmla="*/ 272 h 1748"/>
              <a:gd name="T6" fmla="*/ 200 w 1685"/>
              <a:gd name="T7" fmla="*/ 302 h 1748"/>
              <a:gd name="T8" fmla="*/ 167 w 1685"/>
              <a:gd name="T9" fmla="*/ 370 h 1748"/>
              <a:gd name="T10" fmla="*/ 162 w 1685"/>
              <a:gd name="T11" fmla="*/ 469 h 1748"/>
              <a:gd name="T12" fmla="*/ 236 w 1685"/>
              <a:gd name="T13" fmla="*/ 568 h 1748"/>
              <a:gd name="T14" fmla="*/ 140 w 1685"/>
              <a:gd name="T15" fmla="*/ 1477 h 1748"/>
              <a:gd name="T16" fmla="*/ 1394 w 1685"/>
              <a:gd name="T17" fmla="*/ 1633 h 1748"/>
              <a:gd name="T18" fmla="*/ 1308 w 1685"/>
              <a:gd name="T19" fmla="*/ 1745 h 1748"/>
              <a:gd name="T20" fmla="*/ 1500 w 1685"/>
              <a:gd name="T21" fmla="*/ 1714 h 1748"/>
              <a:gd name="T22" fmla="*/ 1517 w 1685"/>
              <a:gd name="T23" fmla="*/ 1657 h 1748"/>
              <a:gd name="T24" fmla="*/ 1542 w 1685"/>
              <a:gd name="T25" fmla="*/ 1637 h 1748"/>
              <a:gd name="T26" fmla="*/ 1566 w 1685"/>
              <a:gd name="T27" fmla="*/ 1598 h 1748"/>
              <a:gd name="T28" fmla="*/ 1595 w 1685"/>
              <a:gd name="T29" fmla="*/ 1579 h 1748"/>
              <a:gd name="T30" fmla="*/ 1643 w 1685"/>
              <a:gd name="T31" fmla="*/ 1532 h 1748"/>
              <a:gd name="T32" fmla="*/ 1655 w 1685"/>
              <a:gd name="T33" fmla="*/ 1499 h 1748"/>
              <a:gd name="T34" fmla="*/ 1670 w 1685"/>
              <a:gd name="T35" fmla="*/ 1468 h 1748"/>
              <a:gd name="T36" fmla="*/ 1676 w 1685"/>
              <a:gd name="T37" fmla="*/ 1390 h 1748"/>
              <a:gd name="T38" fmla="*/ 1581 w 1685"/>
              <a:gd name="T39" fmla="*/ 1408 h 1748"/>
              <a:gd name="T40" fmla="*/ 1562 w 1685"/>
              <a:gd name="T41" fmla="*/ 1354 h 1748"/>
              <a:gd name="T42" fmla="*/ 1577 w 1685"/>
              <a:gd name="T43" fmla="*/ 1265 h 1748"/>
              <a:gd name="T44" fmla="*/ 1554 w 1685"/>
              <a:gd name="T45" fmla="*/ 1162 h 1748"/>
              <a:gd name="T46" fmla="*/ 1478 w 1685"/>
              <a:gd name="T47" fmla="*/ 1090 h 1748"/>
              <a:gd name="T48" fmla="*/ 1425 w 1685"/>
              <a:gd name="T49" fmla="*/ 1039 h 1748"/>
              <a:gd name="T50" fmla="*/ 1374 w 1685"/>
              <a:gd name="T51" fmla="*/ 952 h 1748"/>
              <a:gd name="T52" fmla="*/ 1419 w 1685"/>
              <a:gd name="T53" fmla="*/ 805 h 1748"/>
              <a:gd name="T54" fmla="*/ 1373 w 1685"/>
              <a:gd name="T55" fmla="*/ 724 h 1748"/>
              <a:gd name="T56" fmla="*/ 1289 w 1685"/>
              <a:gd name="T57" fmla="*/ 653 h 1748"/>
              <a:gd name="T58" fmla="*/ 1295 w 1685"/>
              <a:gd name="T59" fmla="*/ 593 h 1748"/>
              <a:gd name="T60" fmla="*/ 1254 w 1685"/>
              <a:gd name="T61" fmla="*/ 556 h 1748"/>
              <a:gd name="T62" fmla="*/ 1208 w 1685"/>
              <a:gd name="T63" fmla="*/ 494 h 1748"/>
              <a:gd name="T64" fmla="*/ 1157 w 1685"/>
              <a:gd name="T65" fmla="*/ 412 h 1748"/>
              <a:gd name="T66" fmla="*/ 1118 w 1685"/>
              <a:gd name="T67" fmla="*/ 334 h 1748"/>
              <a:gd name="T68" fmla="*/ 1179 w 1685"/>
              <a:gd name="T69" fmla="*/ 155 h 1748"/>
              <a:gd name="T70" fmla="*/ 1208 w 1685"/>
              <a:gd name="T71" fmla="*/ 86 h 1748"/>
              <a:gd name="T72" fmla="*/ 1251 w 1685"/>
              <a:gd name="T73" fmla="*/ 67 h 1748"/>
              <a:gd name="T74" fmla="*/ 1269 w 1685"/>
              <a:gd name="T75" fmla="*/ 4 h 1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85" h="1748">
                <a:moveTo>
                  <a:pt x="5" y="0"/>
                </a:moveTo>
                <a:lnTo>
                  <a:pt x="0" y="230"/>
                </a:lnTo>
                <a:lnTo>
                  <a:pt x="18" y="239"/>
                </a:lnTo>
                <a:cubicBezTo>
                  <a:pt x="30" y="248"/>
                  <a:pt x="58" y="277"/>
                  <a:pt x="75" y="286"/>
                </a:cubicBezTo>
                <a:cubicBezTo>
                  <a:pt x="92" y="295"/>
                  <a:pt x="108" y="294"/>
                  <a:pt x="122" y="292"/>
                </a:cubicBezTo>
                <a:cubicBezTo>
                  <a:pt x="136" y="290"/>
                  <a:pt x="149" y="276"/>
                  <a:pt x="159" y="272"/>
                </a:cubicBezTo>
                <a:cubicBezTo>
                  <a:pt x="169" y="268"/>
                  <a:pt x="173" y="264"/>
                  <a:pt x="180" y="269"/>
                </a:cubicBezTo>
                <a:cubicBezTo>
                  <a:pt x="187" y="274"/>
                  <a:pt x="199" y="294"/>
                  <a:pt x="200" y="302"/>
                </a:cubicBezTo>
                <a:cubicBezTo>
                  <a:pt x="201" y="310"/>
                  <a:pt x="190" y="309"/>
                  <a:pt x="185" y="320"/>
                </a:cubicBezTo>
                <a:cubicBezTo>
                  <a:pt x="180" y="331"/>
                  <a:pt x="180" y="353"/>
                  <a:pt x="167" y="370"/>
                </a:cubicBezTo>
                <a:cubicBezTo>
                  <a:pt x="154" y="387"/>
                  <a:pt x="106" y="404"/>
                  <a:pt x="105" y="420"/>
                </a:cubicBezTo>
                <a:cubicBezTo>
                  <a:pt x="104" y="436"/>
                  <a:pt x="150" y="450"/>
                  <a:pt x="162" y="469"/>
                </a:cubicBezTo>
                <a:cubicBezTo>
                  <a:pt x="174" y="488"/>
                  <a:pt x="167" y="516"/>
                  <a:pt x="179" y="532"/>
                </a:cubicBezTo>
                <a:lnTo>
                  <a:pt x="236" y="568"/>
                </a:lnTo>
                <a:lnTo>
                  <a:pt x="153" y="1303"/>
                </a:lnTo>
                <a:lnTo>
                  <a:pt x="140" y="1477"/>
                </a:lnTo>
                <a:lnTo>
                  <a:pt x="1361" y="1572"/>
                </a:lnTo>
                <a:lnTo>
                  <a:pt x="1394" y="1633"/>
                </a:lnTo>
                <a:lnTo>
                  <a:pt x="1353" y="1666"/>
                </a:lnTo>
                <a:lnTo>
                  <a:pt x="1308" y="1745"/>
                </a:lnTo>
                <a:lnTo>
                  <a:pt x="1502" y="1748"/>
                </a:lnTo>
                <a:lnTo>
                  <a:pt x="1500" y="1714"/>
                </a:lnTo>
                <a:cubicBezTo>
                  <a:pt x="1504" y="1702"/>
                  <a:pt x="1523" y="1684"/>
                  <a:pt x="1526" y="1675"/>
                </a:cubicBezTo>
                <a:cubicBezTo>
                  <a:pt x="1529" y="1666"/>
                  <a:pt x="1518" y="1662"/>
                  <a:pt x="1517" y="1657"/>
                </a:cubicBezTo>
                <a:cubicBezTo>
                  <a:pt x="1516" y="1652"/>
                  <a:pt x="1517" y="1649"/>
                  <a:pt x="1521" y="1646"/>
                </a:cubicBezTo>
                <a:cubicBezTo>
                  <a:pt x="1525" y="1643"/>
                  <a:pt x="1537" y="1642"/>
                  <a:pt x="1542" y="1637"/>
                </a:cubicBezTo>
                <a:cubicBezTo>
                  <a:pt x="1547" y="1632"/>
                  <a:pt x="1546" y="1624"/>
                  <a:pt x="1550" y="1618"/>
                </a:cubicBezTo>
                <a:cubicBezTo>
                  <a:pt x="1554" y="1612"/>
                  <a:pt x="1564" y="1609"/>
                  <a:pt x="1566" y="1598"/>
                </a:cubicBezTo>
                <a:cubicBezTo>
                  <a:pt x="1568" y="1587"/>
                  <a:pt x="1558" y="1552"/>
                  <a:pt x="1563" y="1549"/>
                </a:cubicBezTo>
                <a:cubicBezTo>
                  <a:pt x="1568" y="1546"/>
                  <a:pt x="1586" y="1581"/>
                  <a:pt x="1595" y="1579"/>
                </a:cubicBezTo>
                <a:cubicBezTo>
                  <a:pt x="1604" y="1577"/>
                  <a:pt x="1609" y="1546"/>
                  <a:pt x="1617" y="1538"/>
                </a:cubicBezTo>
                <a:cubicBezTo>
                  <a:pt x="1625" y="1530"/>
                  <a:pt x="1638" y="1536"/>
                  <a:pt x="1643" y="1532"/>
                </a:cubicBezTo>
                <a:cubicBezTo>
                  <a:pt x="1648" y="1528"/>
                  <a:pt x="1644" y="1518"/>
                  <a:pt x="1646" y="1513"/>
                </a:cubicBezTo>
                <a:cubicBezTo>
                  <a:pt x="1648" y="1508"/>
                  <a:pt x="1653" y="1504"/>
                  <a:pt x="1655" y="1499"/>
                </a:cubicBezTo>
                <a:cubicBezTo>
                  <a:pt x="1657" y="1494"/>
                  <a:pt x="1657" y="1489"/>
                  <a:pt x="1659" y="1484"/>
                </a:cubicBezTo>
                <a:cubicBezTo>
                  <a:pt x="1661" y="1479"/>
                  <a:pt x="1668" y="1474"/>
                  <a:pt x="1670" y="1468"/>
                </a:cubicBezTo>
                <a:cubicBezTo>
                  <a:pt x="1672" y="1462"/>
                  <a:pt x="1670" y="1460"/>
                  <a:pt x="1671" y="1447"/>
                </a:cubicBezTo>
                <a:cubicBezTo>
                  <a:pt x="1672" y="1434"/>
                  <a:pt x="1685" y="1396"/>
                  <a:pt x="1676" y="1390"/>
                </a:cubicBezTo>
                <a:cubicBezTo>
                  <a:pt x="1667" y="1384"/>
                  <a:pt x="1632" y="1406"/>
                  <a:pt x="1616" y="1409"/>
                </a:cubicBezTo>
                <a:cubicBezTo>
                  <a:pt x="1600" y="1412"/>
                  <a:pt x="1587" y="1413"/>
                  <a:pt x="1581" y="1408"/>
                </a:cubicBezTo>
                <a:lnTo>
                  <a:pt x="1578" y="1378"/>
                </a:lnTo>
                <a:lnTo>
                  <a:pt x="1562" y="1354"/>
                </a:lnTo>
                <a:lnTo>
                  <a:pt x="1562" y="1322"/>
                </a:lnTo>
                <a:lnTo>
                  <a:pt x="1577" y="1265"/>
                </a:lnTo>
                <a:lnTo>
                  <a:pt x="1568" y="1186"/>
                </a:lnTo>
                <a:cubicBezTo>
                  <a:pt x="1564" y="1169"/>
                  <a:pt x="1565" y="1176"/>
                  <a:pt x="1554" y="1162"/>
                </a:cubicBezTo>
                <a:cubicBezTo>
                  <a:pt x="1543" y="1148"/>
                  <a:pt x="1515" y="1114"/>
                  <a:pt x="1502" y="1102"/>
                </a:cubicBezTo>
                <a:cubicBezTo>
                  <a:pt x="1489" y="1090"/>
                  <a:pt x="1486" y="1097"/>
                  <a:pt x="1478" y="1090"/>
                </a:cubicBezTo>
                <a:cubicBezTo>
                  <a:pt x="1470" y="1083"/>
                  <a:pt x="1463" y="1072"/>
                  <a:pt x="1454" y="1063"/>
                </a:cubicBezTo>
                <a:cubicBezTo>
                  <a:pt x="1445" y="1054"/>
                  <a:pt x="1437" y="1049"/>
                  <a:pt x="1425" y="1039"/>
                </a:cubicBezTo>
                <a:cubicBezTo>
                  <a:pt x="1413" y="1029"/>
                  <a:pt x="1387" y="1017"/>
                  <a:pt x="1379" y="1003"/>
                </a:cubicBezTo>
                <a:cubicBezTo>
                  <a:pt x="1371" y="989"/>
                  <a:pt x="1367" y="975"/>
                  <a:pt x="1374" y="952"/>
                </a:cubicBezTo>
                <a:cubicBezTo>
                  <a:pt x="1381" y="929"/>
                  <a:pt x="1415" y="886"/>
                  <a:pt x="1422" y="862"/>
                </a:cubicBezTo>
                <a:cubicBezTo>
                  <a:pt x="1429" y="838"/>
                  <a:pt x="1419" y="823"/>
                  <a:pt x="1419" y="805"/>
                </a:cubicBezTo>
                <a:cubicBezTo>
                  <a:pt x="1419" y="787"/>
                  <a:pt x="1433" y="764"/>
                  <a:pt x="1425" y="751"/>
                </a:cubicBezTo>
                <a:cubicBezTo>
                  <a:pt x="1417" y="738"/>
                  <a:pt x="1389" y="728"/>
                  <a:pt x="1373" y="724"/>
                </a:cubicBezTo>
                <a:cubicBezTo>
                  <a:pt x="1357" y="720"/>
                  <a:pt x="1343" y="740"/>
                  <a:pt x="1329" y="728"/>
                </a:cubicBezTo>
                <a:cubicBezTo>
                  <a:pt x="1315" y="716"/>
                  <a:pt x="1293" y="669"/>
                  <a:pt x="1289" y="653"/>
                </a:cubicBezTo>
                <a:cubicBezTo>
                  <a:pt x="1285" y="637"/>
                  <a:pt x="1301" y="639"/>
                  <a:pt x="1302" y="629"/>
                </a:cubicBezTo>
                <a:cubicBezTo>
                  <a:pt x="1303" y="619"/>
                  <a:pt x="1297" y="601"/>
                  <a:pt x="1295" y="593"/>
                </a:cubicBezTo>
                <a:cubicBezTo>
                  <a:pt x="1293" y="585"/>
                  <a:pt x="1294" y="587"/>
                  <a:pt x="1287" y="581"/>
                </a:cubicBezTo>
                <a:cubicBezTo>
                  <a:pt x="1280" y="575"/>
                  <a:pt x="1262" y="561"/>
                  <a:pt x="1254" y="556"/>
                </a:cubicBezTo>
                <a:cubicBezTo>
                  <a:pt x="1246" y="551"/>
                  <a:pt x="1249" y="560"/>
                  <a:pt x="1241" y="550"/>
                </a:cubicBezTo>
                <a:cubicBezTo>
                  <a:pt x="1233" y="540"/>
                  <a:pt x="1216" y="505"/>
                  <a:pt x="1208" y="494"/>
                </a:cubicBezTo>
                <a:cubicBezTo>
                  <a:pt x="1200" y="483"/>
                  <a:pt x="1199" y="499"/>
                  <a:pt x="1191" y="485"/>
                </a:cubicBezTo>
                <a:cubicBezTo>
                  <a:pt x="1183" y="471"/>
                  <a:pt x="1167" y="432"/>
                  <a:pt x="1157" y="412"/>
                </a:cubicBezTo>
                <a:cubicBezTo>
                  <a:pt x="1147" y="392"/>
                  <a:pt x="1136" y="381"/>
                  <a:pt x="1130" y="368"/>
                </a:cubicBezTo>
                <a:cubicBezTo>
                  <a:pt x="1124" y="355"/>
                  <a:pt x="1115" y="362"/>
                  <a:pt x="1118" y="334"/>
                </a:cubicBezTo>
                <a:cubicBezTo>
                  <a:pt x="1121" y="306"/>
                  <a:pt x="1141" y="229"/>
                  <a:pt x="1151" y="199"/>
                </a:cubicBezTo>
                <a:cubicBezTo>
                  <a:pt x="1161" y="169"/>
                  <a:pt x="1172" y="169"/>
                  <a:pt x="1179" y="155"/>
                </a:cubicBezTo>
                <a:cubicBezTo>
                  <a:pt x="1186" y="141"/>
                  <a:pt x="1186" y="123"/>
                  <a:pt x="1191" y="112"/>
                </a:cubicBezTo>
                <a:cubicBezTo>
                  <a:pt x="1196" y="101"/>
                  <a:pt x="1202" y="92"/>
                  <a:pt x="1208" y="86"/>
                </a:cubicBezTo>
                <a:cubicBezTo>
                  <a:pt x="1214" y="80"/>
                  <a:pt x="1223" y="80"/>
                  <a:pt x="1230" y="77"/>
                </a:cubicBezTo>
                <a:cubicBezTo>
                  <a:pt x="1237" y="74"/>
                  <a:pt x="1245" y="77"/>
                  <a:pt x="1251" y="67"/>
                </a:cubicBezTo>
                <a:cubicBezTo>
                  <a:pt x="1257" y="57"/>
                  <a:pt x="1265" y="29"/>
                  <a:pt x="1268" y="19"/>
                </a:cubicBezTo>
                <a:lnTo>
                  <a:pt x="1269" y="4"/>
                </a:lnTo>
                <a:lnTo>
                  <a:pt x="5" y="0"/>
                </a:lnTo>
                <a:close/>
              </a:path>
            </a:pathLst>
          </a:custGeom>
          <a:solidFill>
            <a:srgbClr val="3333FF">
              <a:alpha val="50000"/>
            </a:srgbClr>
          </a:solidFill>
          <a:ln>
            <a:noFill/>
          </a:ln>
          <a:effectLst/>
          <a:extLst>
            <a:ext uri="{91240B29-F687-4F45-9708-019B960494DF}">
              <a14:hiddenLine xmlns:a14="http://schemas.microsoft.com/office/drawing/2010/main" w="952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7" name="Freeform 5" descr="Wide upward diagonal"/>
          <p:cNvSpPr>
            <a:spLocks/>
          </p:cNvSpPr>
          <p:nvPr/>
        </p:nvSpPr>
        <p:spPr bwMode="auto">
          <a:xfrm>
            <a:off x="61913" y="25400"/>
            <a:ext cx="2674937" cy="2774950"/>
          </a:xfrm>
          <a:custGeom>
            <a:avLst/>
            <a:gdLst>
              <a:gd name="T0" fmla="*/ 0 w 1685"/>
              <a:gd name="T1" fmla="*/ 230 h 1748"/>
              <a:gd name="T2" fmla="*/ 75 w 1685"/>
              <a:gd name="T3" fmla="*/ 286 h 1748"/>
              <a:gd name="T4" fmla="*/ 159 w 1685"/>
              <a:gd name="T5" fmla="*/ 272 h 1748"/>
              <a:gd name="T6" fmla="*/ 200 w 1685"/>
              <a:gd name="T7" fmla="*/ 302 h 1748"/>
              <a:gd name="T8" fmla="*/ 167 w 1685"/>
              <a:gd name="T9" fmla="*/ 370 h 1748"/>
              <a:gd name="T10" fmla="*/ 162 w 1685"/>
              <a:gd name="T11" fmla="*/ 469 h 1748"/>
              <a:gd name="T12" fmla="*/ 236 w 1685"/>
              <a:gd name="T13" fmla="*/ 568 h 1748"/>
              <a:gd name="T14" fmla="*/ 140 w 1685"/>
              <a:gd name="T15" fmla="*/ 1477 h 1748"/>
              <a:gd name="T16" fmla="*/ 1394 w 1685"/>
              <a:gd name="T17" fmla="*/ 1633 h 1748"/>
              <a:gd name="T18" fmla="*/ 1308 w 1685"/>
              <a:gd name="T19" fmla="*/ 1745 h 1748"/>
              <a:gd name="T20" fmla="*/ 1500 w 1685"/>
              <a:gd name="T21" fmla="*/ 1714 h 1748"/>
              <a:gd name="T22" fmla="*/ 1517 w 1685"/>
              <a:gd name="T23" fmla="*/ 1657 h 1748"/>
              <a:gd name="T24" fmla="*/ 1542 w 1685"/>
              <a:gd name="T25" fmla="*/ 1637 h 1748"/>
              <a:gd name="T26" fmla="*/ 1566 w 1685"/>
              <a:gd name="T27" fmla="*/ 1598 h 1748"/>
              <a:gd name="T28" fmla="*/ 1595 w 1685"/>
              <a:gd name="T29" fmla="*/ 1579 h 1748"/>
              <a:gd name="T30" fmla="*/ 1643 w 1685"/>
              <a:gd name="T31" fmla="*/ 1532 h 1748"/>
              <a:gd name="T32" fmla="*/ 1655 w 1685"/>
              <a:gd name="T33" fmla="*/ 1499 h 1748"/>
              <a:gd name="T34" fmla="*/ 1670 w 1685"/>
              <a:gd name="T35" fmla="*/ 1468 h 1748"/>
              <a:gd name="T36" fmla="*/ 1676 w 1685"/>
              <a:gd name="T37" fmla="*/ 1390 h 1748"/>
              <a:gd name="T38" fmla="*/ 1581 w 1685"/>
              <a:gd name="T39" fmla="*/ 1408 h 1748"/>
              <a:gd name="T40" fmla="*/ 1562 w 1685"/>
              <a:gd name="T41" fmla="*/ 1354 h 1748"/>
              <a:gd name="T42" fmla="*/ 1577 w 1685"/>
              <a:gd name="T43" fmla="*/ 1265 h 1748"/>
              <a:gd name="T44" fmla="*/ 1554 w 1685"/>
              <a:gd name="T45" fmla="*/ 1162 h 1748"/>
              <a:gd name="T46" fmla="*/ 1478 w 1685"/>
              <a:gd name="T47" fmla="*/ 1090 h 1748"/>
              <a:gd name="T48" fmla="*/ 1425 w 1685"/>
              <a:gd name="T49" fmla="*/ 1039 h 1748"/>
              <a:gd name="T50" fmla="*/ 1374 w 1685"/>
              <a:gd name="T51" fmla="*/ 952 h 1748"/>
              <a:gd name="T52" fmla="*/ 1419 w 1685"/>
              <a:gd name="T53" fmla="*/ 805 h 1748"/>
              <a:gd name="T54" fmla="*/ 1373 w 1685"/>
              <a:gd name="T55" fmla="*/ 724 h 1748"/>
              <a:gd name="T56" fmla="*/ 1289 w 1685"/>
              <a:gd name="T57" fmla="*/ 653 h 1748"/>
              <a:gd name="T58" fmla="*/ 1295 w 1685"/>
              <a:gd name="T59" fmla="*/ 593 h 1748"/>
              <a:gd name="T60" fmla="*/ 1254 w 1685"/>
              <a:gd name="T61" fmla="*/ 556 h 1748"/>
              <a:gd name="T62" fmla="*/ 1208 w 1685"/>
              <a:gd name="T63" fmla="*/ 494 h 1748"/>
              <a:gd name="T64" fmla="*/ 1157 w 1685"/>
              <a:gd name="T65" fmla="*/ 412 h 1748"/>
              <a:gd name="T66" fmla="*/ 1118 w 1685"/>
              <a:gd name="T67" fmla="*/ 334 h 1748"/>
              <a:gd name="T68" fmla="*/ 1179 w 1685"/>
              <a:gd name="T69" fmla="*/ 155 h 1748"/>
              <a:gd name="T70" fmla="*/ 1208 w 1685"/>
              <a:gd name="T71" fmla="*/ 86 h 1748"/>
              <a:gd name="T72" fmla="*/ 1251 w 1685"/>
              <a:gd name="T73" fmla="*/ 67 h 1748"/>
              <a:gd name="T74" fmla="*/ 1269 w 1685"/>
              <a:gd name="T75" fmla="*/ 4 h 1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85" h="1748">
                <a:moveTo>
                  <a:pt x="5" y="0"/>
                </a:moveTo>
                <a:lnTo>
                  <a:pt x="0" y="230"/>
                </a:lnTo>
                <a:lnTo>
                  <a:pt x="18" y="239"/>
                </a:lnTo>
                <a:cubicBezTo>
                  <a:pt x="30" y="248"/>
                  <a:pt x="58" y="277"/>
                  <a:pt x="75" y="286"/>
                </a:cubicBezTo>
                <a:cubicBezTo>
                  <a:pt x="92" y="295"/>
                  <a:pt x="108" y="294"/>
                  <a:pt x="122" y="292"/>
                </a:cubicBezTo>
                <a:cubicBezTo>
                  <a:pt x="136" y="290"/>
                  <a:pt x="149" y="276"/>
                  <a:pt x="159" y="272"/>
                </a:cubicBezTo>
                <a:cubicBezTo>
                  <a:pt x="169" y="268"/>
                  <a:pt x="173" y="264"/>
                  <a:pt x="180" y="269"/>
                </a:cubicBezTo>
                <a:cubicBezTo>
                  <a:pt x="187" y="274"/>
                  <a:pt x="199" y="294"/>
                  <a:pt x="200" y="302"/>
                </a:cubicBezTo>
                <a:cubicBezTo>
                  <a:pt x="201" y="310"/>
                  <a:pt x="190" y="309"/>
                  <a:pt x="185" y="320"/>
                </a:cubicBezTo>
                <a:cubicBezTo>
                  <a:pt x="180" y="331"/>
                  <a:pt x="180" y="353"/>
                  <a:pt x="167" y="370"/>
                </a:cubicBezTo>
                <a:cubicBezTo>
                  <a:pt x="154" y="387"/>
                  <a:pt x="106" y="404"/>
                  <a:pt x="105" y="420"/>
                </a:cubicBezTo>
                <a:cubicBezTo>
                  <a:pt x="104" y="436"/>
                  <a:pt x="150" y="450"/>
                  <a:pt x="162" y="469"/>
                </a:cubicBezTo>
                <a:cubicBezTo>
                  <a:pt x="174" y="488"/>
                  <a:pt x="167" y="516"/>
                  <a:pt x="179" y="532"/>
                </a:cubicBezTo>
                <a:lnTo>
                  <a:pt x="236" y="568"/>
                </a:lnTo>
                <a:lnTo>
                  <a:pt x="153" y="1303"/>
                </a:lnTo>
                <a:lnTo>
                  <a:pt x="140" y="1477"/>
                </a:lnTo>
                <a:lnTo>
                  <a:pt x="1361" y="1572"/>
                </a:lnTo>
                <a:lnTo>
                  <a:pt x="1394" y="1633"/>
                </a:lnTo>
                <a:lnTo>
                  <a:pt x="1353" y="1666"/>
                </a:lnTo>
                <a:lnTo>
                  <a:pt x="1308" y="1745"/>
                </a:lnTo>
                <a:lnTo>
                  <a:pt x="1502" y="1748"/>
                </a:lnTo>
                <a:lnTo>
                  <a:pt x="1500" y="1714"/>
                </a:lnTo>
                <a:cubicBezTo>
                  <a:pt x="1504" y="1702"/>
                  <a:pt x="1523" y="1684"/>
                  <a:pt x="1526" y="1675"/>
                </a:cubicBezTo>
                <a:cubicBezTo>
                  <a:pt x="1529" y="1666"/>
                  <a:pt x="1518" y="1662"/>
                  <a:pt x="1517" y="1657"/>
                </a:cubicBezTo>
                <a:cubicBezTo>
                  <a:pt x="1516" y="1652"/>
                  <a:pt x="1517" y="1649"/>
                  <a:pt x="1521" y="1646"/>
                </a:cubicBezTo>
                <a:cubicBezTo>
                  <a:pt x="1525" y="1643"/>
                  <a:pt x="1537" y="1642"/>
                  <a:pt x="1542" y="1637"/>
                </a:cubicBezTo>
                <a:cubicBezTo>
                  <a:pt x="1547" y="1632"/>
                  <a:pt x="1546" y="1624"/>
                  <a:pt x="1550" y="1618"/>
                </a:cubicBezTo>
                <a:cubicBezTo>
                  <a:pt x="1554" y="1612"/>
                  <a:pt x="1564" y="1609"/>
                  <a:pt x="1566" y="1598"/>
                </a:cubicBezTo>
                <a:cubicBezTo>
                  <a:pt x="1568" y="1587"/>
                  <a:pt x="1558" y="1552"/>
                  <a:pt x="1563" y="1549"/>
                </a:cubicBezTo>
                <a:cubicBezTo>
                  <a:pt x="1568" y="1546"/>
                  <a:pt x="1586" y="1581"/>
                  <a:pt x="1595" y="1579"/>
                </a:cubicBezTo>
                <a:cubicBezTo>
                  <a:pt x="1604" y="1577"/>
                  <a:pt x="1609" y="1546"/>
                  <a:pt x="1617" y="1538"/>
                </a:cubicBezTo>
                <a:cubicBezTo>
                  <a:pt x="1625" y="1530"/>
                  <a:pt x="1638" y="1536"/>
                  <a:pt x="1643" y="1532"/>
                </a:cubicBezTo>
                <a:cubicBezTo>
                  <a:pt x="1648" y="1528"/>
                  <a:pt x="1644" y="1518"/>
                  <a:pt x="1646" y="1513"/>
                </a:cubicBezTo>
                <a:cubicBezTo>
                  <a:pt x="1648" y="1508"/>
                  <a:pt x="1653" y="1504"/>
                  <a:pt x="1655" y="1499"/>
                </a:cubicBezTo>
                <a:cubicBezTo>
                  <a:pt x="1657" y="1494"/>
                  <a:pt x="1657" y="1489"/>
                  <a:pt x="1659" y="1484"/>
                </a:cubicBezTo>
                <a:cubicBezTo>
                  <a:pt x="1661" y="1479"/>
                  <a:pt x="1668" y="1474"/>
                  <a:pt x="1670" y="1468"/>
                </a:cubicBezTo>
                <a:cubicBezTo>
                  <a:pt x="1672" y="1462"/>
                  <a:pt x="1670" y="1460"/>
                  <a:pt x="1671" y="1447"/>
                </a:cubicBezTo>
                <a:cubicBezTo>
                  <a:pt x="1672" y="1434"/>
                  <a:pt x="1685" y="1396"/>
                  <a:pt x="1676" y="1390"/>
                </a:cubicBezTo>
                <a:cubicBezTo>
                  <a:pt x="1667" y="1384"/>
                  <a:pt x="1632" y="1406"/>
                  <a:pt x="1616" y="1409"/>
                </a:cubicBezTo>
                <a:cubicBezTo>
                  <a:pt x="1600" y="1412"/>
                  <a:pt x="1587" y="1413"/>
                  <a:pt x="1581" y="1408"/>
                </a:cubicBezTo>
                <a:lnTo>
                  <a:pt x="1578" y="1378"/>
                </a:lnTo>
                <a:lnTo>
                  <a:pt x="1562" y="1354"/>
                </a:lnTo>
                <a:lnTo>
                  <a:pt x="1562" y="1322"/>
                </a:lnTo>
                <a:lnTo>
                  <a:pt x="1577" y="1265"/>
                </a:lnTo>
                <a:lnTo>
                  <a:pt x="1568" y="1186"/>
                </a:lnTo>
                <a:cubicBezTo>
                  <a:pt x="1564" y="1169"/>
                  <a:pt x="1565" y="1176"/>
                  <a:pt x="1554" y="1162"/>
                </a:cubicBezTo>
                <a:cubicBezTo>
                  <a:pt x="1543" y="1148"/>
                  <a:pt x="1515" y="1114"/>
                  <a:pt x="1502" y="1102"/>
                </a:cubicBezTo>
                <a:cubicBezTo>
                  <a:pt x="1489" y="1090"/>
                  <a:pt x="1486" y="1097"/>
                  <a:pt x="1478" y="1090"/>
                </a:cubicBezTo>
                <a:cubicBezTo>
                  <a:pt x="1470" y="1083"/>
                  <a:pt x="1463" y="1072"/>
                  <a:pt x="1454" y="1063"/>
                </a:cubicBezTo>
                <a:cubicBezTo>
                  <a:pt x="1445" y="1054"/>
                  <a:pt x="1437" y="1049"/>
                  <a:pt x="1425" y="1039"/>
                </a:cubicBezTo>
                <a:cubicBezTo>
                  <a:pt x="1413" y="1029"/>
                  <a:pt x="1387" y="1017"/>
                  <a:pt x="1379" y="1003"/>
                </a:cubicBezTo>
                <a:cubicBezTo>
                  <a:pt x="1371" y="989"/>
                  <a:pt x="1367" y="975"/>
                  <a:pt x="1374" y="952"/>
                </a:cubicBezTo>
                <a:cubicBezTo>
                  <a:pt x="1381" y="929"/>
                  <a:pt x="1415" y="886"/>
                  <a:pt x="1422" y="862"/>
                </a:cubicBezTo>
                <a:cubicBezTo>
                  <a:pt x="1429" y="838"/>
                  <a:pt x="1419" y="823"/>
                  <a:pt x="1419" y="805"/>
                </a:cubicBezTo>
                <a:cubicBezTo>
                  <a:pt x="1419" y="787"/>
                  <a:pt x="1433" y="764"/>
                  <a:pt x="1425" y="751"/>
                </a:cubicBezTo>
                <a:cubicBezTo>
                  <a:pt x="1417" y="738"/>
                  <a:pt x="1389" y="728"/>
                  <a:pt x="1373" y="724"/>
                </a:cubicBezTo>
                <a:cubicBezTo>
                  <a:pt x="1357" y="720"/>
                  <a:pt x="1343" y="740"/>
                  <a:pt x="1329" y="728"/>
                </a:cubicBezTo>
                <a:cubicBezTo>
                  <a:pt x="1315" y="716"/>
                  <a:pt x="1293" y="669"/>
                  <a:pt x="1289" y="653"/>
                </a:cubicBezTo>
                <a:cubicBezTo>
                  <a:pt x="1285" y="637"/>
                  <a:pt x="1301" y="639"/>
                  <a:pt x="1302" y="629"/>
                </a:cubicBezTo>
                <a:cubicBezTo>
                  <a:pt x="1303" y="619"/>
                  <a:pt x="1297" y="601"/>
                  <a:pt x="1295" y="593"/>
                </a:cubicBezTo>
                <a:cubicBezTo>
                  <a:pt x="1293" y="585"/>
                  <a:pt x="1294" y="587"/>
                  <a:pt x="1287" y="581"/>
                </a:cubicBezTo>
                <a:cubicBezTo>
                  <a:pt x="1280" y="575"/>
                  <a:pt x="1262" y="561"/>
                  <a:pt x="1254" y="556"/>
                </a:cubicBezTo>
                <a:cubicBezTo>
                  <a:pt x="1246" y="551"/>
                  <a:pt x="1249" y="560"/>
                  <a:pt x="1241" y="550"/>
                </a:cubicBezTo>
                <a:cubicBezTo>
                  <a:pt x="1233" y="540"/>
                  <a:pt x="1216" y="505"/>
                  <a:pt x="1208" y="494"/>
                </a:cubicBezTo>
                <a:cubicBezTo>
                  <a:pt x="1200" y="483"/>
                  <a:pt x="1199" y="499"/>
                  <a:pt x="1191" y="485"/>
                </a:cubicBezTo>
                <a:cubicBezTo>
                  <a:pt x="1183" y="471"/>
                  <a:pt x="1167" y="432"/>
                  <a:pt x="1157" y="412"/>
                </a:cubicBezTo>
                <a:cubicBezTo>
                  <a:pt x="1147" y="392"/>
                  <a:pt x="1136" y="381"/>
                  <a:pt x="1130" y="368"/>
                </a:cubicBezTo>
                <a:cubicBezTo>
                  <a:pt x="1124" y="355"/>
                  <a:pt x="1115" y="362"/>
                  <a:pt x="1118" y="334"/>
                </a:cubicBezTo>
                <a:cubicBezTo>
                  <a:pt x="1121" y="306"/>
                  <a:pt x="1141" y="229"/>
                  <a:pt x="1151" y="199"/>
                </a:cubicBezTo>
                <a:cubicBezTo>
                  <a:pt x="1161" y="169"/>
                  <a:pt x="1172" y="169"/>
                  <a:pt x="1179" y="155"/>
                </a:cubicBezTo>
                <a:cubicBezTo>
                  <a:pt x="1186" y="141"/>
                  <a:pt x="1186" y="123"/>
                  <a:pt x="1191" y="112"/>
                </a:cubicBezTo>
                <a:cubicBezTo>
                  <a:pt x="1196" y="101"/>
                  <a:pt x="1202" y="92"/>
                  <a:pt x="1208" y="86"/>
                </a:cubicBezTo>
                <a:cubicBezTo>
                  <a:pt x="1214" y="80"/>
                  <a:pt x="1223" y="80"/>
                  <a:pt x="1230" y="77"/>
                </a:cubicBezTo>
                <a:cubicBezTo>
                  <a:pt x="1237" y="74"/>
                  <a:pt x="1245" y="77"/>
                  <a:pt x="1251" y="67"/>
                </a:cubicBezTo>
                <a:cubicBezTo>
                  <a:pt x="1257" y="57"/>
                  <a:pt x="1265" y="29"/>
                  <a:pt x="1268" y="19"/>
                </a:cubicBezTo>
                <a:lnTo>
                  <a:pt x="1269" y="4"/>
                </a:lnTo>
                <a:lnTo>
                  <a:pt x="5" y="0"/>
                </a:lnTo>
                <a:close/>
              </a:path>
            </a:pathLst>
          </a:custGeom>
          <a:pattFill prst="wdUpDiag">
            <a:fgClr>
              <a:srgbClr val="3333FF">
                <a:alpha val="50000"/>
              </a:srgbClr>
            </a:fgClr>
            <a:bgClr>
              <a:srgbClr val="5F5F5F">
                <a:alpha val="50000"/>
              </a:srgbClr>
            </a:bgClr>
          </a:pattFill>
          <a:ln>
            <a:noFill/>
          </a:ln>
          <a:effectLst/>
          <a:extLst>
            <a:ext uri="{91240B29-F687-4F45-9708-019B960494DF}">
              <a14:hiddenLine xmlns:a14="http://schemas.microsoft.com/office/drawing/2010/main" w="952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3202" name="Group 130"/>
          <p:cNvGrpSpPr>
            <a:grpSpLocks/>
          </p:cNvGrpSpPr>
          <p:nvPr/>
        </p:nvGrpSpPr>
        <p:grpSpPr bwMode="auto">
          <a:xfrm>
            <a:off x="0" y="2870200"/>
            <a:ext cx="1409700" cy="3987800"/>
            <a:chOff x="0" y="1823"/>
            <a:chExt cx="888" cy="2512"/>
          </a:xfrm>
        </p:grpSpPr>
        <p:sp>
          <p:nvSpPr>
            <p:cNvPr id="3133" name="Rectangle 61"/>
            <p:cNvSpPr>
              <a:spLocks noChangeArrowheads="1"/>
            </p:cNvSpPr>
            <p:nvPr/>
          </p:nvSpPr>
          <p:spPr bwMode="auto">
            <a:xfrm>
              <a:off x="50" y="1836"/>
              <a:ext cx="809" cy="249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3134" name="Text Box 62"/>
            <p:cNvSpPr txBox="1">
              <a:spLocks noChangeArrowheads="1"/>
            </p:cNvSpPr>
            <p:nvPr/>
          </p:nvSpPr>
          <p:spPr bwMode="auto">
            <a:xfrm>
              <a:off x="389" y="4156"/>
              <a:ext cx="303"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b="1">
                  <a:solidFill>
                    <a:schemeClr val="accent2"/>
                  </a:solidFill>
                </a:rPr>
                <a:t>U.S</a:t>
              </a:r>
              <a:r>
                <a:rPr lang="en-US" altLang="en-US" sz="1200" b="1"/>
                <a:t>.</a:t>
              </a:r>
            </a:p>
          </p:txBody>
        </p:sp>
        <p:sp>
          <p:nvSpPr>
            <p:cNvPr id="3136" name="Line 64"/>
            <p:cNvSpPr>
              <a:spLocks noChangeShapeType="1"/>
            </p:cNvSpPr>
            <p:nvPr/>
          </p:nvSpPr>
          <p:spPr bwMode="auto">
            <a:xfrm>
              <a:off x="146" y="4159"/>
              <a:ext cx="691"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38" name="Line 66"/>
            <p:cNvSpPr>
              <a:spLocks noChangeShapeType="1"/>
            </p:cNvSpPr>
            <p:nvPr/>
          </p:nvSpPr>
          <p:spPr bwMode="auto">
            <a:xfrm>
              <a:off x="333" y="2159"/>
              <a:ext cx="0" cy="198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39" name="Line 67"/>
            <p:cNvSpPr>
              <a:spLocks noChangeShapeType="1"/>
            </p:cNvSpPr>
            <p:nvPr/>
          </p:nvSpPr>
          <p:spPr bwMode="auto">
            <a:xfrm>
              <a:off x="237" y="3755"/>
              <a:ext cx="19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40" name="Line 68"/>
            <p:cNvSpPr>
              <a:spLocks noChangeShapeType="1"/>
            </p:cNvSpPr>
            <p:nvPr/>
          </p:nvSpPr>
          <p:spPr bwMode="auto">
            <a:xfrm>
              <a:off x="237" y="3957"/>
              <a:ext cx="19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41" name="Line 69"/>
            <p:cNvSpPr>
              <a:spLocks noChangeShapeType="1"/>
            </p:cNvSpPr>
            <p:nvPr/>
          </p:nvSpPr>
          <p:spPr bwMode="auto">
            <a:xfrm>
              <a:off x="269" y="2444"/>
              <a:ext cx="128"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42" name="Line 70"/>
            <p:cNvSpPr>
              <a:spLocks noChangeShapeType="1"/>
            </p:cNvSpPr>
            <p:nvPr/>
          </p:nvSpPr>
          <p:spPr bwMode="auto">
            <a:xfrm>
              <a:off x="269" y="2646"/>
              <a:ext cx="128"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46" name="Text Box 74"/>
            <p:cNvSpPr txBox="1">
              <a:spLocks noChangeArrowheads="1"/>
            </p:cNvSpPr>
            <p:nvPr/>
          </p:nvSpPr>
          <p:spPr bwMode="auto">
            <a:xfrm>
              <a:off x="63" y="1823"/>
              <a:ext cx="75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200" u="sng"/>
                <a:t>Troop Strength</a:t>
              </a:r>
            </a:p>
            <a:p>
              <a:pPr algn="ctr"/>
              <a:r>
                <a:rPr lang="en-US" altLang="en-US" sz="1200"/>
                <a:t>(Thousands)</a:t>
              </a:r>
            </a:p>
          </p:txBody>
        </p:sp>
        <p:sp>
          <p:nvSpPr>
            <p:cNvPr id="3147" name="Line 75"/>
            <p:cNvSpPr>
              <a:spLocks noChangeShapeType="1"/>
            </p:cNvSpPr>
            <p:nvPr/>
          </p:nvSpPr>
          <p:spPr bwMode="auto">
            <a:xfrm>
              <a:off x="237" y="2143"/>
              <a:ext cx="19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48" name="Line 76"/>
            <p:cNvSpPr>
              <a:spLocks noChangeShapeType="1"/>
            </p:cNvSpPr>
            <p:nvPr/>
          </p:nvSpPr>
          <p:spPr bwMode="auto">
            <a:xfrm>
              <a:off x="269" y="2243"/>
              <a:ext cx="128"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49" name="Text Box 77"/>
            <p:cNvSpPr txBox="1">
              <a:spLocks noChangeArrowheads="1"/>
            </p:cNvSpPr>
            <p:nvPr/>
          </p:nvSpPr>
          <p:spPr bwMode="auto">
            <a:xfrm>
              <a:off x="0" y="2060"/>
              <a:ext cx="27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t>100</a:t>
              </a:r>
            </a:p>
          </p:txBody>
        </p:sp>
        <p:sp>
          <p:nvSpPr>
            <p:cNvPr id="3150" name="Text Box 78"/>
            <p:cNvSpPr txBox="1">
              <a:spLocks noChangeArrowheads="1"/>
            </p:cNvSpPr>
            <p:nvPr/>
          </p:nvSpPr>
          <p:spPr bwMode="auto">
            <a:xfrm>
              <a:off x="585" y="4156"/>
              <a:ext cx="303"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b="1">
                  <a:solidFill>
                    <a:srgbClr val="333333"/>
                  </a:solidFill>
                </a:rPr>
                <a:t>C.S.</a:t>
              </a:r>
            </a:p>
          </p:txBody>
        </p:sp>
        <p:sp>
          <p:nvSpPr>
            <p:cNvPr id="3151" name="Text Box 79"/>
            <p:cNvSpPr txBox="1">
              <a:spLocks noChangeArrowheads="1"/>
            </p:cNvSpPr>
            <p:nvPr/>
          </p:nvSpPr>
          <p:spPr bwMode="auto">
            <a:xfrm>
              <a:off x="53" y="2261"/>
              <a:ext cx="22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t>90</a:t>
              </a:r>
            </a:p>
          </p:txBody>
        </p:sp>
        <p:sp>
          <p:nvSpPr>
            <p:cNvPr id="3152" name="Text Box 80"/>
            <p:cNvSpPr txBox="1">
              <a:spLocks noChangeArrowheads="1"/>
            </p:cNvSpPr>
            <p:nvPr/>
          </p:nvSpPr>
          <p:spPr bwMode="auto">
            <a:xfrm>
              <a:off x="53" y="2463"/>
              <a:ext cx="22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t>80</a:t>
              </a:r>
            </a:p>
          </p:txBody>
        </p:sp>
        <p:sp>
          <p:nvSpPr>
            <p:cNvPr id="3153" name="Text Box 81"/>
            <p:cNvSpPr txBox="1">
              <a:spLocks noChangeArrowheads="1"/>
            </p:cNvSpPr>
            <p:nvPr/>
          </p:nvSpPr>
          <p:spPr bwMode="auto">
            <a:xfrm>
              <a:off x="53" y="2665"/>
              <a:ext cx="22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t>70</a:t>
              </a:r>
            </a:p>
          </p:txBody>
        </p:sp>
        <p:sp>
          <p:nvSpPr>
            <p:cNvPr id="3154" name="Text Box 82"/>
            <p:cNvSpPr txBox="1">
              <a:spLocks noChangeArrowheads="1"/>
            </p:cNvSpPr>
            <p:nvPr/>
          </p:nvSpPr>
          <p:spPr bwMode="auto">
            <a:xfrm>
              <a:off x="53" y="2867"/>
              <a:ext cx="22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t>60</a:t>
              </a:r>
            </a:p>
          </p:txBody>
        </p:sp>
        <p:sp>
          <p:nvSpPr>
            <p:cNvPr id="3155" name="Text Box 83"/>
            <p:cNvSpPr txBox="1">
              <a:spLocks noChangeArrowheads="1"/>
            </p:cNvSpPr>
            <p:nvPr/>
          </p:nvSpPr>
          <p:spPr bwMode="auto">
            <a:xfrm>
              <a:off x="53" y="3068"/>
              <a:ext cx="22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t>50</a:t>
              </a:r>
            </a:p>
          </p:txBody>
        </p:sp>
        <p:sp>
          <p:nvSpPr>
            <p:cNvPr id="3156" name="Text Box 84"/>
            <p:cNvSpPr txBox="1">
              <a:spLocks noChangeArrowheads="1"/>
            </p:cNvSpPr>
            <p:nvPr/>
          </p:nvSpPr>
          <p:spPr bwMode="auto">
            <a:xfrm>
              <a:off x="53" y="3270"/>
              <a:ext cx="22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t>40</a:t>
              </a:r>
            </a:p>
          </p:txBody>
        </p:sp>
        <p:sp>
          <p:nvSpPr>
            <p:cNvPr id="3157" name="Text Box 85"/>
            <p:cNvSpPr txBox="1">
              <a:spLocks noChangeArrowheads="1"/>
            </p:cNvSpPr>
            <p:nvPr/>
          </p:nvSpPr>
          <p:spPr bwMode="auto">
            <a:xfrm>
              <a:off x="53" y="3472"/>
              <a:ext cx="22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t>30</a:t>
              </a:r>
            </a:p>
          </p:txBody>
        </p:sp>
        <p:sp>
          <p:nvSpPr>
            <p:cNvPr id="3158" name="Text Box 86"/>
            <p:cNvSpPr txBox="1">
              <a:spLocks noChangeArrowheads="1"/>
            </p:cNvSpPr>
            <p:nvPr/>
          </p:nvSpPr>
          <p:spPr bwMode="auto">
            <a:xfrm>
              <a:off x="53" y="3674"/>
              <a:ext cx="22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t>20</a:t>
              </a:r>
            </a:p>
          </p:txBody>
        </p:sp>
        <p:sp>
          <p:nvSpPr>
            <p:cNvPr id="3159" name="Text Box 87"/>
            <p:cNvSpPr txBox="1">
              <a:spLocks noChangeArrowheads="1"/>
            </p:cNvSpPr>
            <p:nvPr/>
          </p:nvSpPr>
          <p:spPr bwMode="auto">
            <a:xfrm>
              <a:off x="53" y="3876"/>
              <a:ext cx="22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t>10</a:t>
              </a:r>
            </a:p>
          </p:txBody>
        </p:sp>
        <p:sp>
          <p:nvSpPr>
            <p:cNvPr id="3160" name="Line 88"/>
            <p:cNvSpPr>
              <a:spLocks noChangeShapeType="1"/>
            </p:cNvSpPr>
            <p:nvPr/>
          </p:nvSpPr>
          <p:spPr bwMode="auto">
            <a:xfrm>
              <a:off x="237" y="2344"/>
              <a:ext cx="19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61" name="Line 89"/>
            <p:cNvSpPr>
              <a:spLocks noChangeShapeType="1"/>
            </p:cNvSpPr>
            <p:nvPr/>
          </p:nvSpPr>
          <p:spPr bwMode="auto">
            <a:xfrm>
              <a:off x="237" y="2546"/>
              <a:ext cx="19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62" name="Line 90"/>
            <p:cNvSpPr>
              <a:spLocks noChangeShapeType="1"/>
            </p:cNvSpPr>
            <p:nvPr/>
          </p:nvSpPr>
          <p:spPr bwMode="auto">
            <a:xfrm>
              <a:off x="237" y="2747"/>
              <a:ext cx="19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63" name="Line 91"/>
            <p:cNvSpPr>
              <a:spLocks noChangeShapeType="1"/>
            </p:cNvSpPr>
            <p:nvPr/>
          </p:nvSpPr>
          <p:spPr bwMode="auto">
            <a:xfrm>
              <a:off x="237" y="2949"/>
              <a:ext cx="19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64" name="Line 92"/>
            <p:cNvSpPr>
              <a:spLocks noChangeShapeType="1"/>
            </p:cNvSpPr>
            <p:nvPr/>
          </p:nvSpPr>
          <p:spPr bwMode="auto">
            <a:xfrm>
              <a:off x="237" y="3151"/>
              <a:ext cx="19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65" name="Line 93"/>
            <p:cNvSpPr>
              <a:spLocks noChangeShapeType="1"/>
            </p:cNvSpPr>
            <p:nvPr/>
          </p:nvSpPr>
          <p:spPr bwMode="auto">
            <a:xfrm>
              <a:off x="237" y="3352"/>
              <a:ext cx="19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66" name="Line 94"/>
            <p:cNvSpPr>
              <a:spLocks noChangeShapeType="1"/>
            </p:cNvSpPr>
            <p:nvPr/>
          </p:nvSpPr>
          <p:spPr bwMode="auto">
            <a:xfrm>
              <a:off x="237" y="3554"/>
              <a:ext cx="19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68" name="Line 96"/>
            <p:cNvSpPr>
              <a:spLocks noChangeShapeType="1"/>
            </p:cNvSpPr>
            <p:nvPr/>
          </p:nvSpPr>
          <p:spPr bwMode="auto">
            <a:xfrm>
              <a:off x="269" y="2848"/>
              <a:ext cx="128"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69" name="Line 97"/>
            <p:cNvSpPr>
              <a:spLocks noChangeShapeType="1"/>
            </p:cNvSpPr>
            <p:nvPr/>
          </p:nvSpPr>
          <p:spPr bwMode="auto">
            <a:xfrm>
              <a:off x="269" y="3049"/>
              <a:ext cx="128"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0" name="Line 98"/>
            <p:cNvSpPr>
              <a:spLocks noChangeShapeType="1"/>
            </p:cNvSpPr>
            <p:nvPr/>
          </p:nvSpPr>
          <p:spPr bwMode="auto">
            <a:xfrm>
              <a:off x="269" y="3251"/>
              <a:ext cx="128"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1" name="Line 99"/>
            <p:cNvSpPr>
              <a:spLocks noChangeShapeType="1"/>
            </p:cNvSpPr>
            <p:nvPr/>
          </p:nvSpPr>
          <p:spPr bwMode="auto">
            <a:xfrm>
              <a:off x="269" y="3654"/>
              <a:ext cx="128"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3" name="Line 101"/>
            <p:cNvSpPr>
              <a:spLocks noChangeShapeType="1"/>
            </p:cNvSpPr>
            <p:nvPr/>
          </p:nvSpPr>
          <p:spPr bwMode="auto">
            <a:xfrm>
              <a:off x="269" y="4058"/>
              <a:ext cx="128"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4" name="Line 102"/>
            <p:cNvSpPr>
              <a:spLocks noChangeShapeType="1"/>
            </p:cNvSpPr>
            <p:nvPr/>
          </p:nvSpPr>
          <p:spPr bwMode="auto">
            <a:xfrm>
              <a:off x="269" y="3856"/>
              <a:ext cx="128"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5" name="Line 103"/>
            <p:cNvSpPr>
              <a:spLocks noChangeShapeType="1"/>
            </p:cNvSpPr>
            <p:nvPr/>
          </p:nvSpPr>
          <p:spPr bwMode="auto">
            <a:xfrm>
              <a:off x="269" y="3453"/>
              <a:ext cx="128"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074" name="Rectangle 2"/>
          <p:cNvSpPr>
            <a:spLocks noChangeArrowheads="1"/>
          </p:cNvSpPr>
          <p:nvPr/>
        </p:nvSpPr>
        <p:spPr bwMode="auto">
          <a:xfrm>
            <a:off x="2387600" y="2890838"/>
            <a:ext cx="107950" cy="106362"/>
          </a:xfrm>
          <a:prstGeom prst="rect">
            <a:avLst/>
          </a:prstGeom>
          <a:solidFill>
            <a:srgbClr val="C0C0C0"/>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5" name="Rectangle 3"/>
          <p:cNvSpPr>
            <a:spLocks noChangeArrowheads="1"/>
          </p:cNvSpPr>
          <p:nvPr/>
        </p:nvSpPr>
        <p:spPr bwMode="auto">
          <a:xfrm>
            <a:off x="3298825" y="2495550"/>
            <a:ext cx="107950" cy="106363"/>
          </a:xfrm>
          <a:prstGeom prst="rect">
            <a:avLst/>
          </a:prstGeom>
          <a:solidFill>
            <a:srgbClr val="C0C0C0"/>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6" name="Rectangle 4"/>
          <p:cNvSpPr>
            <a:spLocks noChangeArrowheads="1"/>
          </p:cNvSpPr>
          <p:nvPr/>
        </p:nvSpPr>
        <p:spPr bwMode="auto">
          <a:xfrm>
            <a:off x="3133725" y="2495550"/>
            <a:ext cx="107950" cy="106363"/>
          </a:xfrm>
          <a:prstGeom prst="rect">
            <a:avLst/>
          </a:prstGeom>
          <a:solidFill>
            <a:srgbClr val="C0C0C0"/>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078" name="Group 6"/>
          <p:cNvGrpSpPr>
            <a:grpSpLocks/>
          </p:cNvGrpSpPr>
          <p:nvPr/>
        </p:nvGrpSpPr>
        <p:grpSpPr bwMode="auto">
          <a:xfrm>
            <a:off x="3143250" y="2505075"/>
            <a:ext cx="90488" cy="90488"/>
            <a:chOff x="3805" y="4082"/>
            <a:chExt cx="57" cy="57"/>
          </a:xfrm>
        </p:grpSpPr>
        <p:grpSp>
          <p:nvGrpSpPr>
            <p:cNvPr id="3079" name="Group 7"/>
            <p:cNvGrpSpPr>
              <a:grpSpLocks/>
            </p:cNvGrpSpPr>
            <p:nvPr/>
          </p:nvGrpSpPr>
          <p:grpSpPr bwMode="auto">
            <a:xfrm>
              <a:off x="3805" y="4082"/>
              <a:ext cx="57" cy="57"/>
              <a:chOff x="3805" y="4082"/>
              <a:chExt cx="57" cy="57"/>
            </a:xfrm>
          </p:grpSpPr>
          <p:sp>
            <p:nvSpPr>
              <p:cNvPr id="3080" name="Line 8"/>
              <p:cNvSpPr>
                <a:spLocks noChangeShapeType="1"/>
              </p:cNvSpPr>
              <p:nvPr/>
            </p:nvSpPr>
            <p:spPr bwMode="auto">
              <a:xfrm flipV="1">
                <a:off x="3805" y="4083"/>
                <a:ext cx="57" cy="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81" name="Line 9"/>
              <p:cNvSpPr>
                <a:spLocks noChangeShapeType="1"/>
              </p:cNvSpPr>
              <p:nvPr/>
            </p:nvSpPr>
            <p:spPr bwMode="auto">
              <a:xfrm rot="16200000" flipV="1">
                <a:off x="3804" y="4084"/>
                <a:ext cx="57" cy="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082" name="Rectangle 10"/>
            <p:cNvSpPr>
              <a:spLocks noChangeArrowheads="1"/>
            </p:cNvSpPr>
            <p:nvPr/>
          </p:nvSpPr>
          <p:spPr bwMode="auto">
            <a:xfrm>
              <a:off x="3820" y="4098"/>
              <a:ext cx="27" cy="27"/>
            </a:xfrm>
            <a:prstGeom prst="rect">
              <a:avLst/>
            </a:prstGeom>
            <a:solidFill>
              <a:srgbClr val="808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083" name="Group 11"/>
          <p:cNvGrpSpPr>
            <a:grpSpLocks/>
          </p:cNvGrpSpPr>
          <p:nvPr/>
        </p:nvGrpSpPr>
        <p:grpSpPr bwMode="auto">
          <a:xfrm>
            <a:off x="3309938" y="2505075"/>
            <a:ext cx="90487" cy="90488"/>
            <a:chOff x="3805" y="4082"/>
            <a:chExt cx="57" cy="57"/>
          </a:xfrm>
        </p:grpSpPr>
        <p:grpSp>
          <p:nvGrpSpPr>
            <p:cNvPr id="3084" name="Group 12"/>
            <p:cNvGrpSpPr>
              <a:grpSpLocks/>
            </p:cNvGrpSpPr>
            <p:nvPr/>
          </p:nvGrpSpPr>
          <p:grpSpPr bwMode="auto">
            <a:xfrm>
              <a:off x="3805" y="4082"/>
              <a:ext cx="57" cy="57"/>
              <a:chOff x="3805" y="4082"/>
              <a:chExt cx="57" cy="57"/>
            </a:xfrm>
          </p:grpSpPr>
          <p:sp>
            <p:nvSpPr>
              <p:cNvPr id="3085" name="Line 13"/>
              <p:cNvSpPr>
                <a:spLocks noChangeShapeType="1"/>
              </p:cNvSpPr>
              <p:nvPr/>
            </p:nvSpPr>
            <p:spPr bwMode="auto">
              <a:xfrm flipV="1">
                <a:off x="3805" y="4083"/>
                <a:ext cx="57" cy="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86" name="Line 14"/>
              <p:cNvSpPr>
                <a:spLocks noChangeShapeType="1"/>
              </p:cNvSpPr>
              <p:nvPr/>
            </p:nvSpPr>
            <p:spPr bwMode="auto">
              <a:xfrm rot="16200000" flipV="1">
                <a:off x="3804" y="4084"/>
                <a:ext cx="57" cy="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087" name="Rectangle 15"/>
            <p:cNvSpPr>
              <a:spLocks noChangeArrowheads="1"/>
            </p:cNvSpPr>
            <p:nvPr/>
          </p:nvSpPr>
          <p:spPr bwMode="auto">
            <a:xfrm>
              <a:off x="3820" y="4098"/>
              <a:ext cx="27" cy="27"/>
            </a:xfrm>
            <a:prstGeom prst="rect">
              <a:avLst/>
            </a:prstGeom>
            <a:solidFill>
              <a:srgbClr val="808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090" name="Rectangle 18"/>
          <p:cNvSpPr>
            <a:spLocks noChangeArrowheads="1"/>
          </p:cNvSpPr>
          <p:nvPr/>
        </p:nvSpPr>
        <p:spPr bwMode="auto">
          <a:xfrm>
            <a:off x="7877175" y="869950"/>
            <a:ext cx="152400" cy="152400"/>
          </a:xfrm>
          <a:prstGeom prst="rect">
            <a:avLst/>
          </a:prstGeom>
          <a:solidFill>
            <a:srgbClr val="99CCFF"/>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1" name="Rectangle 19"/>
          <p:cNvSpPr>
            <a:spLocks noChangeArrowheads="1"/>
          </p:cNvSpPr>
          <p:nvPr/>
        </p:nvSpPr>
        <p:spPr bwMode="auto">
          <a:xfrm>
            <a:off x="7613650" y="1144588"/>
            <a:ext cx="152400" cy="152400"/>
          </a:xfrm>
          <a:prstGeom prst="rect">
            <a:avLst/>
          </a:prstGeom>
          <a:solidFill>
            <a:srgbClr val="969696"/>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5" name="Oval 23"/>
          <p:cNvSpPr>
            <a:spLocks noChangeArrowheads="1"/>
          </p:cNvSpPr>
          <p:nvPr/>
        </p:nvSpPr>
        <p:spPr bwMode="auto">
          <a:xfrm>
            <a:off x="2816225" y="2063750"/>
            <a:ext cx="88900" cy="88900"/>
          </a:xfrm>
          <a:prstGeom prst="ellipse">
            <a:avLst/>
          </a:prstGeom>
          <a:solidFill>
            <a:srgbClr val="99CCFF"/>
          </a:solidFill>
          <a:ln w="2540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6" name="Rectangle 24"/>
          <p:cNvSpPr>
            <a:spLocks noChangeArrowheads="1"/>
          </p:cNvSpPr>
          <p:nvPr/>
        </p:nvSpPr>
        <p:spPr bwMode="auto">
          <a:xfrm>
            <a:off x="6508750" y="1133475"/>
            <a:ext cx="107950" cy="106363"/>
          </a:xfrm>
          <a:prstGeom prst="rect">
            <a:avLst/>
          </a:prstGeom>
          <a:solidFill>
            <a:srgbClr val="99CCFF"/>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7" name="Rectangle 25"/>
          <p:cNvSpPr>
            <a:spLocks noChangeArrowheads="1"/>
          </p:cNvSpPr>
          <p:nvPr/>
        </p:nvSpPr>
        <p:spPr bwMode="auto">
          <a:xfrm>
            <a:off x="7362825" y="931863"/>
            <a:ext cx="107950" cy="106362"/>
          </a:xfrm>
          <a:prstGeom prst="rect">
            <a:avLst/>
          </a:prstGeom>
          <a:solidFill>
            <a:srgbClr val="C0C0C0"/>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8" name="Rectangle 26"/>
          <p:cNvSpPr>
            <a:spLocks noChangeArrowheads="1"/>
          </p:cNvSpPr>
          <p:nvPr/>
        </p:nvSpPr>
        <p:spPr bwMode="auto">
          <a:xfrm>
            <a:off x="7397750" y="714375"/>
            <a:ext cx="107950" cy="106363"/>
          </a:xfrm>
          <a:prstGeom prst="rect">
            <a:avLst/>
          </a:prstGeom>
          <a:solidFill>
            <a:srgbClr val="99CCFF"/>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00" name="AutoShape 28"/>
          <p:cNvSpPr>
            <a:spLocks noChangeArrowheads="1"/>
          </p:cNvSpPr>
          <p:nvPr/>
        </p:nvSpPr>
        <p:spPr bwMode="auto">
          <a:xfrm>
            <a:off x="5527675" y="1212850"/>
            <a:ext cx="1924050" cy="566738"/>
          </a:xfrm>
          <a:prstGeom prst="roundRect">
            <a:avLst>
              <a:gd name="adj" fmla="val 16667"/>
            </a:avLst>
          </a:prstGeom>
          <a:solidFill>
            <a:srgbClr val="C0C0C0"/>
          </a:solidFill>
          <a:ln w="9525">
            <a:solidFill>
              <a:srgbClr val="3333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400">
                <a:latin typeface="Times New Roman" panose="02020603050405020304" pitchFamily="18" charset="0"/>
              </a:rPr>
              <a:t>Battle of 1</a:t>
            </a:r>
            <a:r>
              <a:rPr lang="en-US" altLang="en-US" sz="1400" baseline="30000">
                <a:latin typeface="Times New Roman" panose="02020603050405020304" pitchFamily="18" charset="0"/>
              </a:rPr>
              <a:t>st</a:t>
            </a:r>
            <a:r>
              <a:rPr lang="en-US" altLang="en-US" sz="1400">
                <a:latin typeface="Times New Roman" panose="02020603050405020304" pitchFamily="18" charset="0"/>
              </a:rPr>
              <a:t> Bull Run </a:t>
            </a:r>
          </a:p>
          <a:p>
            <a:pPr algn="ctr"/>
            <a:r>
              <a:rPr lang="en-US" altLang="en-US" sz="1400">
                <a:latin typeface="Times New Roman" panose="02020603050405020304" pitchFamily="18" charset="0"/>
              </a:rPr>
              <a:t>(21 July 1861)</a:t>
            </a:r>
          </a:p>
        </p:txBody>
      </p:sp>
      <p:sp>
        <p:nvSpPr>
          <p:cNvPr id="3101" name="AutoShape 29"/>
          <p:cNvSpPr>
            <a:spLocks noChangeArrowheads="1"/>
          </p:cNvSpPr>
          <p:nvPr/>
        </p:nvSpPr>
        <p:spPr bwMode="auto">
          <a:xfrm>
            <a:off x="1554163" y="1412875"/>
            <a:ext cx="1292225" cy="508000"/>
          </a:xfrm>
          <a:prstGeom prst="roundRect">
            <a:avLst>
              <a:gd name="adj" fmla="val 16667"/>
            </a:avLst>
          </a:prstGeom>
          <a:solidFill>
            <a:srgbClr val="99CC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400" u="sng">
                <a:solidFill>
                  <a:schemeClr val="accent2"/>
                </a:solidFill>
                <a:latin typeface="Times New Roman" panose="02020603050405020304" pitchFamily="18" charset="0"/>
              </a:rPr>
              <a:t>Halleck </a:t>
            </a:r>
          </a:p>
          <a:p>
            <a:pPr algn="ctr"/>
            <a:r>
              <a:rPr lang="en-US" altLang="en-US" sz="1400">
                <a:solidFill>
                  <a:schemeClr val="accent2"/>
                </a:solidFill>
                <a:latin typeface="Times New Roman" panose="02020603050405020304" pitchFamily="18" charset="0"/>
              </a:rPr>
              <a:t>Dept of the MO</a:t>
            </a:r>
          </a:p>
        </p:txBody>
      </p:sp>
      <p:sp>
        <p:nvSpPr>
          <p:cNvPr id="3111" name="Rectangle 39"/>
          <p:cNvSpPr>
            <a:spLocks noChangeArrowheads="1"/>
          </p:cNvSpPr>
          <p:nvPr/>
        </p:nvSpPr>
        <p:spPr bwMode="auto">
          <a:xfrm>
            <a:off x="2530475" y="2500313"/>
            <a:ext cx="107950" cy="106362"/>
          </a:xfrm>
          <a:prstGeom prst="rect">
            <a:avLst/>
          </a:prstGeom>
          <a:solidFill>
            <a:srgbClr val="C0C0C0"/>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12" name="Rectangle 40"/>
          <p:cNvSpPr>
            <a:spLocks noChangeArrowheads="1"/>
          </p:cNvSpPr>
          <p:nvPr/>
        </p:nvSpPr>
        <p:spPr bwMode="auto">
          <a:xfrm>
            <a:off x="4052888" y="1878013"/>
            <a:ext cx="152400" cy="152400"/>
          </a:xfrm>
          <a:prstGeom prst="rect">
            <a:avLst/>
          </a:prstGeom>
          <a:solidFill>
            <a:srgbClr val="99CCFF"/>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13" name="Rectangle 41"/>
          <p:cNvSpPr>
            <a:spLocks noChangeArrowheads="1"/>
          </p:cNvSpPr>
          <p:nvPr/>
        </p:nvSpPr>
        <p:spPr bwMode="auto">
          <a:xfrm>
            <a:off x="2682875" y="2347913"/>
            <a:ext cx="107950" cy="106362"/>
          </a:xfrm>
          <a:prstGeom prst="rect">
            <a:avLst/>
          </a:prstGeom>
          <a:solidFill>
            <a:srgbClr val="C0C0C0"/>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14" name="Rectangle 42"/>
          <p:cNvSpPr>
            <a:spLocks noChangeArrowheads="1"/>
          </p:cNvSpPr>
          <p:nvPr/>
        </p:nvSpPr>
        <p:spPr bwMode="auto">
          <a:xfrm>
            <a:off x="3859213" y="2247900"/>
            <a:ext cx="107950" cy="106363"/>
          </a:xfrm>
          <a:prstGeom prst="rect">
            <a:avLst/>
          </a:prstGeom>
          <a:solidFill>
            <a:srgbClr val="C0C0C0"/>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115" name="Group 43"/>
          <p:cNvGrpSpPr>
            <a:grpSpLocks/>
          </p:cNvGrpSpPr>
          <p:nvPr/>
        </p:nvGrpSpPr>
        <p:grpSpPr bwMode="auto">
          <a:xfrm>
            <a:off x="2395538" y="2900363"/>
            <a:ext cx="90487" cy="90487"/>
            <a:chOff x="3805" y="4082"/>
            <a:chExt cx="57" cy="57"/>
          </a:xfrm>
        </p:grpSpPr>
        <p:grpSp>
          <p:nvGrpSpPr>
            <p:cNvPr id="3116" name="Group 44"/>
            <p:cNvGrpSpPr>
              <a:grpSpLocks/>
            </p:cNvGrpSpPr>
            <p:nvPr/>
          </p:nvGrpSpPr>
          <p:grpSpPr bwMode="auto">
            <a:xfrm>
              <a:off x="3805" y="4082"/>
              <a:ext cx="57" cy="57"/>
              <a:chOff x="3805" y="4082"/>
              <a:chExt cx="57" cy="57"/>
            </a:xfrm>
          </p:grpSpPr>
          <p:sp>
            <p:nvSpPr>
              <p:cNvPr id="3117" name="Line 45"/>
              <p:cNvSpPr>
                <a:spLocks noChangeShapeType="1"/>
              </p:cNvSpPr>
              <p:nvPr/>
            </p:nvSpPr>
            <p:spPr bwMode="auto">
              <a:xfrm flipV="1">
                <a:off x="3805" y="4083"/>
                <a:ext cx="57" cy="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18" name="Line 46"/>
              <p:cNvSpPr>
                <a:spLocks noChangeShapeType="1"/>
              </p:cNvSpPr>
              <p:nvPr/>
            </p:nvSpPr>
            <p:spPr bwMode="auto">
              <a:xfrm rot="16200000" flipV="1">
                <a:off x="3804" y="4084"/>
                <a:ext cx="57" cy="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119" name="Rectangle 47"/>
            <p:cNvSpPr>
              <a:spLocks noChangeArrowheads="1"/>
            </p:cNvSpPr>
            <p:nvPr/>
          </p:nvSpPr>
          <p:spPr bwMode="auto">
            <a:xfrm>
              <a:off x="3820" y="4098"/>
              <a:ext cx="27" cy="27"/>
            </a:xfrm>
            <a:prstGeom prst="rect">
              <a:avLst/>
            </a:prstGeom>
            <a:solidFill>
              <a:srgbClr val="808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120" name="Line 48"/>
          <p:cNvSpPr>
            <a:spLocks noChangeShapeType="1"/>
          </p:cNvSpPr>
          <p:nvPr/>
        </p:nvSpPr>
        <p:spPr bwMode="auto">
          <a:xfrm>
            <a:off x="2824163" y="1019175"/>
            <a:ext cx="461962" cy="1290638"/>
          </a:xfrm>
          <a:prstGeom prst="line">
            <a:avLst/>
          </a:prstGeom>
          <a:noFill/>
          <a:ln w="31750">
            <a:solidFill>
              <a:srgbClr val="000080"/>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22" name="AutoShape 50"/>
          <p:cNvSpPr>
            <a:spLocks noChangeArrowheads="1"/>
          </p:cNvSpPr>
          <p:nvPr/>
        </p:nvSpPr>
        <p:spPr bwMode="auto">
          <a:xfrm>
            <a:off x="3381375" y="1158875"/>
            <a:ext cx="1249363" cy="508000"/>
          </a:xfrm>
          <a:prstGeom prst="roundRect">
            <a:avLst>
              <a:gd name="adj" fmla="val 16667"/>
            </a:avLst>
          </a:prstGeom>
          <a:solidFill>
            <a:srgbClr val="99CC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400" u="sng">
                <a:solidFill>
                  <a:schemeClr val="accent2"/>
                </a:solidFill>
                <a:latin typeface="Times New Roman" panose="02020603050405020304" pitchFamily="18" charset="0"/>
              </a:rPr>
              <a:t>Buell</a:t>
            </a:r>
          </a:p>
          <a:p>
            <a:pPr algn="ctr"/>
            <a:r>
              <a:rPr lang="en-US" altLang="en-US" sz="1400">
                <a:solidFill>
                  <a:schemeClr val="accent2"/>
                </a:solidFill>
                <a:latin typeface="Times New Roman" panose="02020603050405020304" pitchFamily="18" charset="0"/>
              </a:rPr>
              <a:t>Dept of the OHIO</a:t>
            </a:r>
          </a:p>
        </p:txBody>
      </p:sp>
      <p:sp>
        <p:nvSpPr>
          <p:cNvPr id="3126" name="AutoShape 54"/>
          <p:cNvSpPr>
            <a:spLocks noChangeArrowheads="1"/>
          </p:cNvSpPr>
          <p:nvPr/>
        </p:nvSpPr>
        <p:spPr bwMode="auto">
          <a:xfrm>
            <a:off x="2800350" y="2681288"/>
            <a:ext cx="1023938" cy="290512"/>
          </a:xfrm>
          <a:prstGeom prst="roundRect">
            <a:avLst>
              <a:gd name="adj" fmla="val 16667"/>
            </a:avLst>
          </a:prstGeom>
          <a:solidFill>
            <a:srgbClr val="C0C0C0"/>
          </a:solidFill>
          <a:ln w="9525">
            <a:solidFill>
              <a:srgbClr val="3333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400" u="sng">
                <a:solidFill>
                  <a:srgbClr val="333333"/>
                </a:solidFill>
                <a:latin typeface="Times New Roman" panose="02020603050405020304" pitchFamily="18" charset="0"/>
              </a:rPr>
              <a:t>A.S. Johnston</a:t>
            </a:r>
          </a:p>
        </p:txBody>
      </p:sp>
      <p:sp>
        <p:nvSpPr>
          <p:cNvPr id="3127" name="AutoShape 55"/>
          <p:cNvSpPr>
            <a:spLocks noChangeArrowheads="1"/>
          </p:cNvSpPr>
          <p:nvPr/>
        </p:nvSpPr>
        <p:spPr bwMode="auto">
          <a:xfrm>
            <a:off x="7091363" y="398463"/>
            <a:ext cx="692150" cy="201612"/>
          </a:xfrm>
          <a:prstGeom prst="roundRect">
            <a:avLst>
              <a:gd name="adj" fmla="val 16667"/>
            </a:avLst>
          </a:prstGeom>
          <a:solidFill>
            <a:srgbClr val="99CC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a:solidFill>
                  <a:schemeClr val="accent2"/>
                </a:solidFill>
                <a:latin typeface="Times New Roman" panose="02020603050405020304" pitchFamily="18" charset="0"/>
              </a:rPr>
              <a:t>Patterson</a:t>
            </a:r>
          </a:p>
        </p:txBody>
      </p:sp>
      <p:sp>
        <p:nvSpPr>
          <p:cNvPr id="3128" name="AutoShape 56"/>
          <p:cNvSpPr>
            <a:spLocks noChangeArrowheads="1"/>
          </p:cNvSpPr>
          <p:nvPr/>
        </p:nvSpPr>
        <p:spPr bwMode="auto">
          <a:xfrm>
            <a:off x="8042275" y="609600"/>
            <a:ext cx="777875" cy="260350"/>
          </a:xfrm>
          <a:prstGeom prst="roundRect">
            <a:avLst>
              <a:gd name="adj" fmla="val 16667"/>
            </a:avLst>
          </a:prstGeom>
          <a:solidFill>
            <a:srgbClr val="99CC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400" u="sng">
                <a:solidFill>
                  <a:schemeClr val="accent2"/>
                </a:solidFill>
                <a:latin typeface="Times New Roman" panose="02020603050405020304" pitchFamily="18" charset="0"/>
              </a:rPr>
              <a:t>McDowell</a:t>
            </a:r>
          </a:p>
        </p:txBody>
      </p:sp>
      <p:sp>
        <p:nvSpPr>
          <p:cNvPr id="3129" name="AutoShape 57"/>
          <p:cNvSpPr>
            <a:spLocks noChangeArrowheads="1"/>
          </p:cNvSpPr>
          <p:nvPr/>
        </p:nvSpPr>
        <p:spPr bwMode="auto">
          <a:xfrm>
            <a:off x="5715000" y="930275"/>
            <a:ext cx="763588" cy="217488"/>
          </a:xfrm>
          <a:prstGeom prst="roundRect">
            <a:avLst>
              <a:gd name="adj" fmla="val 16667"/>
            </a:avLst>
          </a:prstGeom>
          <a:solidFill>
            <a:srgbClr val="99CC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a:solidFill>
                  <a:schemeClr val="accent2"/>
                </a:solidFill>
                <a:latin typeface="Times New Roman" panose="02020603050405020304" pitchFamily="18" charset="0"/>
              </a:rPr>
              <a:t>McClellan</a:t>
            </a:r>
          </a:p>
        </p:txBody>
      </p:sp>
      <p:sp>
        <p:nvSpPr>
          <p:cNvPr id="3131" name="AutoShape 59"/>
          <p:cNvSpPr>
            <a:spLocks noChangeArrowheads="1"/>
          </p:cNvSpPr>
          <p:nvPr/>
        </p:nvSpPr>
        <p:spPr bwMode="auto">
          <a:xfrm>
            <a:off x="7783513" y="1304925"/>
            <a:ext cx="922337" cy="247650"/>
          </a:xfrm>
          <a:prstGeom prst="roundRect">
            <a:avLst>
              <a:gd name="adj" fmla="val 16667"/>
            </a:avLst>
          </a:prstGeom>
          <a:solidFill>
            <a:srgbClr val="C0C0C0"/>
          </a:solidFill>
          <a:ln w="9525">
            <a:solidFill>
              <a:srgbClr val="3333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400" u="sng">
                <a:solidFill>
                  <a:srgbClr val="333333"/>
                </a:solidFill>
                <a:latin typeface="Times New Roman" panose="02020603050405020304" pitchFamily="18" charset="0"/>
              </a:rPr>
              <a:t>Beauregard</a:t>
            </a:r>
          </a:p>
        </p:txBody>
      </p:sp>
      <p:sp>
        <p:nvSpPr>
          <p:cNvPr id="3137" name="Rectangle 65"/>
          <p:cNvSpPr>
            <a:spLocks noChangeArrowheads="1"/>
          </p:cNvSpPr>
          <p:nvPr/>
        </p:nvSpPr>
        <p:spPr bwMode="auto">
          <a:xfrm>
            <a:off x="776288" y="5465763"/>
            <a:ext cx="131762" cy="1100137"/>
          </a:xfrm>
          <a:prstGeom prst="rect">
            <a:avLst/>
          </a:prstGeom>
          <a:solidFill>
            <a:srgbClr val="99CCFF"/>
          </a:solidFill>
          <a:ln w="9525">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45" name="Rectangle 73"/>
          <p:cNvSpPr>
            <a:spLocks noChangeArrowheads="1"/>
          </p:cNvSpPr>
          <p:nvPr/>
        </p:nvSpPr>
        <p:spPr bwMode="auto">
          <a:xfrm>
            <a:off x="1025525" y="5934075"/>
            <a:ext cx="127000" cy="631825"/>
          </a:xfrm>
          <a:prstGeom prst="rect">
            <a:avLst/>
          </a:prstGeom>
          <a:solidFill>
            <a:srgbClr val="C0C0C0"/>
          </a:solidFill>
          <a:ln w="9525">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177" name="Group 105"/>
          <p:cNvGrpSpPr>
            <a:grpSpLocks/>
          </p:cNvGrpSpPr>
          <p:nvPr/>
        </p:nvGrpSpPr>
        <p:grpSpPr bwMode="auto">
          <a:xfrm>
            <a:off x="2049463" y="6192838"/>
            <a:ext cx="90487" cy="90487"/>
            <a:chOff x="3805" y="4082"/>
            <a:chExt cx="57" cy="57"/>
          </a:xfrm>
        </p:grpSpPr>
        <p:grpSp>
          <p:nvGrpSpPr>
            <p:cNvPr id="3178" name="Group 106"/>
            <p:cNvGrpSpPr>
              <a:grpSpLocks/>
            </p:cNvGrpSpPr>
            <p:nvPr/>
          </p:nvGrpSpPr>
          <p:grpSpPr bwMode="auto">
            <a:xfrm>
              <a:off x="3805" y="4082"/>
              <a:ext cx="57" cy="57"/>
              <a:chOff x="3805" y="4082"/>
              <a:chExt cx="57" cy="57"/>
            </a:xfrm>
          </p:grpSpPr>
          <p:sp>
            <p:nvSpPr>
              <p:cNvPr id="3179" name="Line 107"/>
              <p:cNvSpPr>
                <a:spLocks noChangeShapeType="1"/>
              </p:cNvSpPr>
              <p:nvPr/>
            </p:nvSpPr>
            <p:spPr bwMode="auto">
              <a:xfrm flipV="1">
                <a:off x="3805" y="4083"/>
                <a:ext cx="57" cy="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80" name="Line 108"/>
              <p:cNvSpPr>
                <a:spLocks noChangeShapeType="1"/>
              </p:cNvSpPr>
              <p:nvPr/>
            </p:nvSpPr>
            <p:spPr bwMode="auto">
              <a:xfrm rot="16200000" flipV="1">
                <a:off x="3804" y="4084"/>
                <a:ext cx="57" cy="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181" name="Rectangle 109"/>
            <p:cNvSpPr>
              <a:spLocks noChangeArrowheads="1"/>
            </p:cNvSpPr>
            <p:nvPr/>
          </p:nvSpPr>
          <p:spPr bwMode="auto">
            <a:xfrm>
              <a:off x="3820" y="4098"/>
              <a:ext cx="27" cy="27"/>
            </a:xfrm>
            <a:prstGeom prst="rect">
              <a:avLst/>
            </a:prstGeom>
            <a:solidFill>
              <a:srgbClr val="808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182" name="Group 110"/>
          <p:cNvGrpSpPr>
            <a:grpSpLocks/>
          </p:cNvGrpSpPr>
          <p:nvPr/>
        </p:nvGrpSpPr>
        <p:grpSpPr bwMode="auto">
          <a:xfrm>
            <a:off x="8253413" y="2008188"/>
            <a:ext cx="90487" cy="90487"/>
            <a:chOff x="3805" y="4082"/>
            <a:chExt cx="57" cy="57"/>
          </a:xfrm>
        </p:grpSpPr>
        <p:grpSp>
          <p:nvGrpSpPr>
            <p:cNvPr id="3183" name="Group 111"/>
            <p:cNvGrpSpPr>
              <a:grpSpLocks/>
            </p:cNvGrpSpPr>
            <p:nvPr/>
          </p:nvGrpSpPr>
          <p:grpSpPr bwMode="auto">
            <a:xfrm>
              <a:off x="3805" y="4082"/>
              <a:ext cx="57" cy="57"/>
              <a:chOff x="3805" y="4082"/>
              <a:chExt cx="57" cy="57"/>
            </a:xfrm>
          </p:grpSpPr>
          <p:sp>
            <p:nvSpPr>
              <p:cNvPr id="3184" name="Line 112"/>
              <p:cNvSpPr>
                <a:spLocks noChangeShapeType="1"/>
              </p:cNvSpPr>
              <p:nvPr/>
            </p:nvSpPr>
            <p:spPr bwMode="auto">
              <a:xfrm flipV="1">
                <a:off x="3805" y="4083"/>
                <a:ext cx="57" cy="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85" name="Line 113"/>
              <p:cNvSpPr>
                <a:spLocks noChangeShapeType="1"/>
              </p:cNvSpPr>
              <p:nvPr/>
            </p:nvSpPr>
            <p:spPr bwMode="auto">
              <a:xfrm rot="16200000" flipV="1">
                <a:off x="3804" y="4084"/>
                <a:ext cx="57" cy="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186" name="Rectangle 114"/>
            <p:cNvSpPr>
              <a:spLocks noChangeArrowheads="1"/>
            </p:cNvSpPr>
            <p:nvPr/>
          </p:nvSpPr>
          <p:spPr bwMode="auto">
            <a:xfrm>
              <a:off x="3820" y="4098"/>
              <a:ext cx="27" cy="27"/>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187" name="Group 115"/>
          <p:cNvGrpSpPr>
            <a:grpSpLocks/>
          </p:cNvGrpSpPr>
          <p:nvPr/>
        </p:nvGrpSpPr>
        <p:grpSpPr bwMode="auto">
          <a:xfrm>
            <a:off x="6316663" y="5011738"/>
            <a:ext cx="90487" cy="90487"/>
            <a:chOff x="3805" y="4082"/>
            <a:chExt cx="57" cy="57"/>
          </a:xfrm>
        </p:grpSpPr>
        <p:grpSp>
          <p:nvGrpSpPr>
            <p:cNvPr id="3188" name="Group 116"/>
            <p:cNvGrpSpPr>
              <a:grpSpLocks/>
            </p:cNvGrpSpPr>
            <p:nvPr/>
          </p:nvGrpSpPr>
          <p:grpSpPr bwMode="auto">
            <a:xfrm>
              <a:off x="3805" y="4082"/>
              <a:ext cx="57" cy="57"/>
              <a:chOff x="3805" y="4082"/>
              <a:chExt cx="57" cy="57"/>
            </a:xfrm>
          </p:grpSpPr>
          <p:sp>
            <p:nvSpPr>
              <p:cNvPr id="3189" name="Line 117"/>
              <p:cNvSpPr>
                <a:spLocks noChangeShapeType="1"/>
              </p:cNvSpPr>
              <p:nvPr/>
            </p:nvSpPr>
            <p:spPr bwMode="auto">
              <a:xfrm flipV="1">
                <a:off x="3805" y="4083"/>
                <a:ext cx="57" cy="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90" name="Line 118"/>
              <p:cNvSpPr>
                <a:spLocks noChangeShapeType="1"/>
              </p:cNvSpPr>
              <p:nvPr/>
            </p:nvSpPr>
            <p:spPr bwMode="auto">
              <a:xfrm rot="16200000" flipV="1">
                <a:off x="3804" y="4084"/>
                <a:ext cx="57" cy="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191" name="Rectangle 119"/>
            <p:cNvSpPr>
              <a:spLocks noChangeArrowheads="1"/>
            </p:cNvSpPr>
            <p:nvPr/>
          </p:nvSpPr>
          <p:spPr bwMode="auto">
            <a:xfrm>
              <a:off x="3820" y="4098"/>
              <a:ext cx="27" cy="27"/>
            </a:xfrm>
            <a:prstGeom prst="rect">
              <a:avLst/>
            </a:prstGeom>
            <a:solidFill>
              <a:srgbClr val="808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192" name="Group 120"/>
          <p:cNvGrpSpPr>
            <a:grpSpLocks/>
          </p:cNvGrpSpPr>
          <p:nvPr/>
        </p:nvGrpSpPr>
        <p:grpSpPr bwMode="auto">
          <a:xfrm>
            <a:off x="7624763" y="3792538"/>
            <a:ext cx="90487" cy="90487"/>
            <a:chOff x="3805" y="4082"/>
            <a:chExt cx="57" cy="57"/>
          </a:xfrm>
        </p:grpSpPr>
        <p:grpSp>
          <p:nvGrpSpPr>
            <p:cNvPr id="3193" name="Group 121"/>
            <p:cNvGrpSpPr>
              <a:grpSpLocks/>
            </p:cNvGrpSpPr>
            <p:nvPr/>
          </p:nvGrpSpPr>
          <p:grpSpPr bwMode="auto">
            <a:xfrm>
              <a:off x="3805" y="4082"/>
              <a:ext cx="57" cy="57"/>
              <a:chOff x="3805" y="4082"/>
              <a:chExt cx="57" cy="57"/>
            </a:xfrm>
          </p:grpSpPr>
          <p:sp>
            <p:nvSpPr>
              <p:cNvPr id="3194" name="Line 122"/>
              <p:cNvSpPr>
                <a:spLocks noChangeShapeType="1"/>
              </p:cNvSpPr>
              <p:nvPr/>
            </p:nvSpPr>
            <p:spPr bwMode="auto">
              <a:xfrm flipV="1">
                <a:off x="3805" y="4083"/>
                <a:ext cx="57" cy="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95" name="Line 123"/>
              <p:cNvSpPr>
                <a:spLocks noChangeShapeType="1"/>
              </p:cNvSpPr>
              <p:nvPr/>
            </p:nvSpPr>
            <p:spPr bwMode="auto">
              <a:xfrm rot="16200000" flipV="1">
                <a:off x="3804" y="4084"/>
                <a:ext cx="57" cy="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196" name="Rectangle 124"/>
            <p:cNvSpPr>
              <a:spLocks noChangeArrowheads="1"/>
            </p:cNvSpPr>
            <p:nvPr/>
          </p:nvSpPr>
          <p:spPr bwMode="auto">
            <a:xfrm>
              <a:off x="3820" y="4098"/>
              <a:ext cx="27" cy="27"/>
            </a:xfrm>
            <a:prstGeom prst="rect">
              <a:avLst/>
            </a:prstGeom>
            <a:solidFill>
              <a:srgbClr val="808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197" name="Group 125"/>
          <p:cNvGrpSpPr>
            <a:grpSpLocks/>
          </p:cNvGrpSpPr>
          <p:nvPr/>
        </p:nvGrpSpPr>
        <p:grpSpPr bwMode="auto">
          <a:xfrm>
            <a:off x="2189163" y="6167438"/>
            <a:ext cx="90487" cy="90487"/>
            <a:chOff x="3805" y="4082"/>
            <a:chExt cx="57" cy="57"/>
          </a:xfrm>
        </p:grpSpPr>
        <p:grpSp>
          <p:nvGrpSpPr>
            <p:cNvPr id="3198" name="Group 126"/>
            <p:cNvGrpSpPr>
              <a:grpSpLocks/>
            </p:cNvGrpSpPr>
            <p:nvPr/>
          </p:nvGrpSpPr>
          <p:grpSpPr bwMode="auto">
            <a:xfrm>
              <a:off x="3805" y="4082"/>
              <a:ext cx="57" cy="57"/>
              <a:chOff x="3805" y="4082"/>
              <a:chExt cx="57" cy="57"/>
            </a:xfrm>
          </p:grpSpPr>
          <p:sp>
            <p:nvSpPr>
              <p:cNvPr id="3199" name="Line 127"/>
              <p:cNvSpPr>
                <a:spLocks noChangeShapeType="1"/>
              </p:cNvSpPr>
              <p:nvPr/>
            </p:nvSpPr>
            <p:spPr bwMode="auto">
              <a:xfrm flipV="1">
                <a:off x="3805" y="4083"/>
                <a:ext cx="57" cy="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00" name="Line 128"/>
              <p:cNvSpPr>
                <a:spLocks noChangeShapeType="1"/>
              </p:cNvSpPr>
              <p:nvPr/>
            </p:nvSpPr>
            <p:spPr bwMode="auto">
              <a:xfrm rot="16200000" flipV="1">
                <a:off x="3804" y="4084"/>
                <a:ext cx="57" cy="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201" name="Rectangle 129"/>
            <p:cNvSpPr>
              <a:spLocks noChangeArrowheads="1"/>
            </p:cNvSpPr>
            <p:nvPr/>
          </p:nvSpPr>
          <p:spPr bwMode="auto">
            <a:xfrm>
              <a:off x="3820" y="4098"/>
              <a:ext cx="27" cy="27"/>
            </a:xfrm>
            <a:prstGeom prst="rect">
              <a:avLst/>
            </a:prstGeom>
            <a:solidFill>
              <a:srgbClr val="808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203" name="Rectangle 131"/>
          <p:cNvSpPr>
            <a:spLocks noChangeArrowheads="1"/>
          </p:cNvSpPr>
          <p:nvPr/>
        </p:nvSpPr>
        <p:spPr bwMode="auto">
          <a:xfrm>
            <a:off x="2901950" y="2189163"/>
            <a:ext cx="107950" cy="106362"/>
          </a:xfrm>
          <a:prstGeom prst="rect">
            <a:avLst/>
          </a:prstGeom>
          <a:solidFill>
            <a:srgbClr val="99CCFF"/>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04" name="Rectangle 132"/>
          <p:cNvSpPr>
            <a:spLocks noChangeArrowheads="1"/>
          </p:cNvSpPr>
          <p:nvPr/>
        </p:nvSpPr>
        <p:spPr bwMode="auto">
          <a:xfrm>
            <a:off x="3086100" y="2119313"/>
            <a:ext cx="107950" cy="106362"/>
          </a:xfrm>
          <a:prstGeom prst="rect">
            <a:avLst/>
          </a:prstGeom>
          <a:solidFill>
            <a:srgbClr val="99CCFF"/>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05" name="Rectangle 133"/>
          <p:cNvSpPr>
            <a:spLocks noChangeArrowheads="1"/>
          </p:cNvSpPr>
          <p:nvPr/>
        </p:nvSpPr>
        <p:spPr bwMode="auto">
          <a:xfrm>
            <a:off x="1025525" y="5514975"/>
            <a:ext cx="127000" cy="422275"/>
          </a:xfrm>
          <a:prstGeom prst="rect">
            <a:avLst/>
          </a:prstGeom>
          <a:solidFill>
            <a:srgbClr val="C0C0C0"/>
          </a:solidFill>
          <a:ln w="9525">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06" name="AutoShape 134"/>
          <p:cNvSpPr>
            <a:spLocks noChangeArrowheads="1"/>
          </p:cNvSpPr>
          <p:nvPr/>
        </p:nvSpPr>
        <p:spPr bwMode="auto">
          <a:xfrm>
            <a:off x="6553200" y="777875"/>
            <a:ext cx="763588" cy="217488"/>
          </a:xfrm>
          <a:prstGeom prst="roundRect">
            <a:avLst>
              <a:gd name="adj" fmla="val 16667"/>
            </a:avLst>
          </a:prstGeom>
          <a:solidFill>
            <a:srgbClr val="C0C0C0"/>
          </a:solidFill>
          <a:ln w="9525">
            <a:solidFill>
              <a:srgbClr val="3333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a:latin typeface="Times New Roman" panose="02020603050405020304" pitchFamily="18" charset="0"/>
              </a:rPr>
              <a:t>J. Johnston</a:t>
            </a:r>
          </a:p>
        </p:txBody>
      </p:sp>
      <p:sp>
        <p:nvSpPr>
          <p:cNvPr id="3207" name="Text Box 135"/>
          <p:cNvSpPr txBox="1">
            <a:spLocks noChangeArrowheads="1"/>
          </p:cNvSpPr>
          <p:nvPr/>
        </p:nvSpPr>
        <p:spPr bwMode="auto">
          <a:xfrm>
            <a:off x="6724650" y="6018213"/>
            <a:ext cx="18859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b="1"/>
              <a:t>Opening Moves</a:t>
            </a:r>
          </a:p>
          <a:p>
            <a:pPr algn="ctr"/>
            <a:r>
              <a:rPr lang="en-US" altLang="en-US" b="1"/>
              <a:t>East</a:t>
            </a:r>
          </a:p>
        </p:txBody>
      </p:sp>
      <p:sp>
        <p:nvSpPr>
          <p:cNvPr id="3208" name="AutoShape 136"/>
          <p:cNvSpPr>
            <a:spLocks noChangeArrowheads="1"/>
          </p:cNvSpPr>
          <p:nvPr/>
        </p:nvSpPr>
        <p:spPr bwMode="auto">
          <a:xfrm>
            <a:off x="7643813" y="960438"/>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209" name="Group 137"/>
          <p:cNvGrpSpPr>
            <a:grpSpLocks/>
          </p:cNvGrpSpPr>
          <p:nvPr/>
        </p:nvGrpSpPr>
        <p:grpSpPr bwMode="auto">
          <a:xfrm>
            <a:off x="7359650" y="901700"/>
            <a:ext cx="109538" cy="106363"/>
            <a:chOff x="2307" y="130"/>
            <a:chExt cx="69" cy="67"/>
          </a:xfrm>
        </p:grpSpPr>
        <p:sp>
          <p:nvSpPr>
            <p:cNvPr id="3210" name="Rectangle 138"/>
            <p:cNvSpPr>
              <a:spLocks noChangeArrowheads="1"/>
            </p:cNvSpPr>
            <p:nvPr/>
          </p:nvSpPr>
          <p:spPr bwMode="auto">
            <a:xfrm>
              <a:off x="2308" y="130"/>
              <a:ext cx="68" cy="67"/>
            </a:xfrm>
            <a:prstGeom prst="rect">
              <a:avLst/>
            </a:prstGeom>
            <a:solidFill>
              <a:srgbClr val="C0C0C0"/>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11" name="Line 139"/>
            <p:cNvSpPr>
              <a:spLocks noChangeShapeType="1"/>
            </p:cNvSpPr>
            <p:nvPr/>
          </p:nvSpPr>
          <p:spPr bwMode="auto">
            <a:xfrm flipH="1">
              <a:off x="2307" y="131"/>
              <a:ext cx="69" cy="66"/>
            </a:xfrm>
            <a:prstGeom prst="line">
              <a:avLst/>
            </a:prstGeom>
            <a:noFill/>
            <a:ln w="25400">
              <a:solidFill>
                <a:srgbClr val="3333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212" name="Text Box 140"/>
          <p:cNvSpPr txBox="1">
            <a:spLocks noChangeArrowheads="1"/>
          </p:cNvSpPr>
          <p:nvPr/>
        </p:nvSpPr>
        <p:spPr bwMode="auto">
          <a:xfrm>
            <a:off x="6653213" y="6240463"/>
            <a:ext cx="2301875" cy="3365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1600" b="1"/>
              <a:t>Coastal Actions</a:t>
            </a:r>
          </a:p>
        </p:txBody>
      </p:sp>
      <p:sp>
        <p:nvSpPr>
          <p:cNvPr id="3213" name="Rectangle 141"/>
          <p:cNvSpPr>
            <a:spLocks noChangeArrowheads="1"/>
          </p:cNvSpPr>
          <p:nvPr/>
        </p:nvSpPr>
        <p:spPr bwMode="auto">
          <a:xfrm>
            <a:off x="4341813" y="2039938"/>
            <a:ext cx="107950" cy="106362"/>
          </a:xfrm>
          <a:prstGeom prst="rect">
            <a:avLst/>
          </a:prstGeom>
          <a:solidFill>
            <a:srgbClr val="99CCFF"/>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14" name="Rectangle 142"/>
          <p:cNvSpPr>
            <a:spLocks noChangeArrowheads="1"/>
          </p:cNvSpPr>
          <p:nvPr/>
        </p:nvSpPr>
        <p:spPr bwMode="auto">
          <a:xfrm>
            <a:off x="2632075" y="2108200"/>
            <a:ext cx="107950" cy="106363"/>
          </a:xfrm>
          <a:prstGeom prst="rect">
            <a:avLst/>
          </a:prstGeom>
          <a:solidFill>
            <a:srgbClr val="99CCFF"/>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15" name="Rectangle 143"/>
          <p:cNvSpPr>
            <a:spLocks noChangeArrowheads="1"/>
          </p:cNvSpPr>
          <p:nvPr/>
        </p:nvSpPr>
        <p:spPr bwMode="auto">
          <a:xfrm>
            <a:off x="693738" y="5135563"/>
            <a:ext cx="131762" cy="1427162"/>
          </a:xfrm>
          <a:prstGeom prst="rect">
            <a:avLst/>
          </a:prstGeom>
          <a:solidFill>
            <a:srgbClr val="99CCFF"/>
          </a:solidFill>
          <a:ln w="9525">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16" name="Rectangle 144"/>
          <p:cNvSpPr>
            <a:spLocks noChangeArrowheads="1"/>
          </p:cNvSpPr>
          <p:nvPr/>
        </p:nvSpPr>
        <p:spPr bwMode="auto">
          <a:xfrm>
            <a:off x="893763" y="3652838"/>
            <a:ext cx="131762" cy="2909887"/>
          </a:xfrm>
          <a:prstGeom prst="rect">
            <a:avLst/>
          </a:prstGeom>
          <a:solidFill>
            <a:srgbClr val="99CCFF"/>
          </a:solidFill>
          <a:ln w="9525">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17" name="Rectangle 145"/>
          <p:cNvSpPr>
            <a:spLocks noChangeArrowheads="1"/>
          </p:cNvSpPr>
          <p:nvPr/>
        </p:nvSpPr>
        <p:spPr bwMode="auto">
          <a:xfrm>
            <a:off x="1076325" y="5222875"/>
            <a:ext cx="127000" cy="1343025"/>
          </a:xfrm>
          <a:prstGeom prst="rect">
            <a:avLst/>
          </a:prstGeom>
          <a:solidFill>
            <a:srgbClr val="C0C0C0"/>
          </a:solidFill>
          <a:ln w="9525">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18" name="Rectangle 146"/>
          <p:cNvSpPr>
            <a:spLocks noChangeArrowheads="1"/>
          </p:cNvSpPr>
          <p:nvPr/>
        </p:nvSpPr>
        <p:spPr bwMode="auto">
          <a:xfrm>
            <a:off x="3500438" y="2286000"/>
            <a:ext cx="107950" cy="106363"/>
          </a:xfrm>
          <a:prstGeom prst="rect">
            <a:avLst/>
          </a:prstGeom>
          <a:solidFill>
            <a:srgbClr val="C0C0C0"/>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21" name="AutoShape 149"/>
          <p:cNvSpPr>
            <a:spLocks noChangeArrowheads="1"/>
          </p:cNvSpPr>
          <p:nvPr/>
        </p:nvSpPr>
        <p:spPr bwMode="auto">
          <a:xfrm>
            <a:off x="828675" y="2019300"/>
            <a:ext cx="1755775" cy="566738"/>
          </a:xfrm>
          <a:prstGeom prst="roundRect">
            <a:avLst>
              <a:gd name="adj" fmla="val 16667"/>
            </a:avLst>
          </a:prstGeom>
          <a:solidFill>
            <a:srgbClr val="99CC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400">
                <a:latin typeface="Times New Roman" panose="02020603050405020304" pitchFamily="18" charset="0"/>
              </a:rPr>
              <a:t>Forts Henry&amp; Donelson</a:t>
            </a:r>
          </a:p>
          <a:p>
            <a:pPr algn="ctr"/>
            <a:r>
              <a:rPr lang="en-US" altLang="en-US" sz="1400">
                <a:latin typeface="Times New Roman" panose="02020603050405020304" pitchFamily="18" charset="0"/>
              </a:rPr>
              <a:t>(2-16 Feb 1862)</a:t>
            </a:r>
          </a:p>
        </p:txBody>
      </p:sp>
      <p:grpSp>
        <p:nvGrpSpPr>
          <p:cNvPr id="3222" name="Group 150"/>
          <p:cNvGrpSpPr>
            <a:grpSpLocks/>
          </p:cNvGrpSpPr>
          <p:nvPr/>
        </p:nvGrpSpPr>
        <p:grpSpPr bwMode="auto">
          <a:xfrm>
            <a:off x="3143250" y="2498725"/>
            <a:ext cx="90488" cy="90488"/>
            <a:chOff x="3805" y="4082"/>
            <a:chExt cx="57" cy="57"/>
          </a:xfrm>
        </p:grpSpPr>
        <p:grpSp>
          <p:nvGrpSpPr>
            <p:cNvPr id="3223" name="Group 151"/>
            <p:cNvGrpSpPr>
              <a:grpSpLocks/>
            </p:cNvGrpSpPr>
            <p:nvPr/>
          </p:nvGrpSpPr>
          <p:grpSpPr bwMode="auto">
            <a:xfrm>
              <a:off x="3805" y="4082"/>
              <a:ext cx="57" cy="57"/>
              <a:chOff x="3805" y="4082"/>
              <a:chExt cx="57" cy="57"/>
            </a:xfrm>
          </p:grpSpPr>
          <p:sp>
            <p:nvSpPr>
              <p:cNvPr id="3224" name="Line 152"/>
              <p:cNvSpPr>
                <a:spLocks noChangeShapeType="1"/>
              </p:cNvSpPr>
              <p:nvPr/>
            </p:nvSpPr>
            <p:spPr bwMode="auto">
              <a:xfrm flipV="1">
                <a:off x="3805" y="4083"/>
                <a:ext cx="57" cy="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25" name="Line 153"/>
              <p:cNvSpPr>
                <a:spLocks noChangeShapeType="1"/>
              </p:cNvSpPr>
              <p:nvPr/>
            </p:nvSpPr>
            <p:spPr bwMode="auto">
              <a:xfrm rot="16200000" flipV="1">
                <a:off x="3804" y="4084"/>
                <a:ext cx="57" cy="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226" name="Rectangle 154"/>
            <p:cNvSpPr>
              <a:spLocks noChangeArrowheads="1"/>
            </p:cNvSpPr>
            <p:nvPr/>
          </p:nvSpPr>
          <p:spPr bwMode="auto">
            <a:xfrm>
              <a:off x="3820" y="4098"/>
              <a:ext cx="27" cy="27"/>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228" name="Group 156"/>
          <p:cNvGrpSpPr>
            <a:grpSpLocks/>
          </p:cNvGrpSpPr>
          <p:nvPr/>
        </p:nvGrpSpPr>
        <p:grpSpPr bwMode="auto">
          <a:xfrm>
            <a:off x="3308350" y="2498725"/>
            <a:ext cx="90488" cy="90488"/>
            <a:chOff x="3805" y="4082"/>
            <a:chExt cx="57" cy="57"/>
          </a:xfrm>
        </p:grpSpPr>
        <p:grpSp>
          <p:nvGrpSpPr>
            <p:cNvPr id="3229" name="Group 157"/>
            <p:cNvGrpSpPr>
              <a:grpSpLocks/>
            </p:cNvGrpSpPr>
            <p:nvPr/>
          </p:nvGrpSpPr>
          <p:grpSpPr bwMode="auto">
            <a:xfrm>
              <a:off x="3805" y="4082"/>
              <a:ext cx="57" cy="57"/>
              <a:chOff x="3805" y="4082"/>
              <a:chExt cx="57" cy="57"/>
            </a:xfrm>
          </p:grpSpPr>
          <p:sp>
            <p:nvSpPr>
              <p:cNvPr id="3230" name="Line 158"/>
              <p:cNvSpPr>
                <a:spLocks noChangeShapeType="1"/>
              </p:cNvSpPr>
              <p:nvPr/>
            </p:nvSpPr>
            <p:spPr bwMode="auto">
              <a:xfrm flipV="1">
                <a:off x="3805" y="4083"/>
                <a:ext cx="57" cy="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31" name="Line 159"/>
              <p:cNvSpPr>
                <a:spLocks noChangeShapeType="1"/>
              </p:cNvSpPr>
              <p:nvPr/>
            </p:nvSpPr>
            <p:spPr bwMode="auto">
              <a:xfrm rot="16200000" flipV="1">
                <a:off x="3804" y="4084"/>
                <a:ext cx="57" cy="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232" name="Rectangle 160"/>
            <p:cNvSpPr>
              <a:spLocks noChangeArrowheads="1"/>
            </p:cNvSpPr>
            <p:nvPr/>
          </p:nvSpPr>
          <p:spPr bwMode="auto">
            <a:xfrm>
              <a:off x="3820" y="4098"/>
              <a:ext cx="27" cy="27"/>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233" name="Rectangle 161"/>
          <p:cNvSpPr>
            <a:spLocks noChangeArrowheads="1"/>
          </p:cNvSpPr>
          <p:nvPr/>
        </p:nvSpPr>
        <p:spPr bwMode="auto">
          <a:xfrm>
            <a:off x="3176588" y="2497138"/>
            <a:ext cx="152400" cy="152400"/>
          </a:xfrm>
          <a:prstGeom prst="rect">
            <a:avLst/>
          </a:prstGeom>
          <a:solidFill>
            <a:srgbClr val="99CCFF"/>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34" name="Rectangle 162"/>
          <p:cNvSpPr>
            <a:spLocks noChangeArrowheads="1"/>
          </p:cNvSpPr>
          <p:nvPr/>
        </p:nvSpPr>
        <p:spPr bwMode="auto">
          <a:xfrm>
            <a:off x="2801938" y="3357563"/>
            <a:ext cx="152400" cy="152400"/>
          </a:xfrm>
          <a:prstGeom prst="rect">
            <a:avLst/>
          </a:prstGeom>
          <a:solidFill>
            <a:srgbClr val="C0C0C0"/>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35" name="Rectangle 163"/>
          <p:cNvSpPr>
            <a:spLocks noChangeArrowheads="1"/>
          </p:cNvSpPr>
          <p:nvPr/>
        </p:nvSpPr>
        <p:spPr bwMode="auto">
          <a:xfrm>
            <a:off x="1944688" y="6080125"/>
            <a:ext cx="107950" cy="106363"/>
          </a:xfrm>
          <a:prstGeom prst="rect">
            <a:avLst/>
          </a:prstGeom>
          <a:solidFill>
            <a:srgbClr val="C0C0C0"/>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36" name="Rectangle 164"/>
          <p:cNvSpPr>
            <a:spLocks noChangeArrowheads="1"/>
          </p:cNvSpPr>
          <p:nvPr/>
        </p:nvSpPr>
        <p:spPr bwMode="auto">
          <a:xfrm>
            <a:off x="2954338" y="5594350"/>
            <a:ext cx="107950" cy="106363"/>
          </a:xfrm>
          <a:prstGeom prst="rect">
            <a:avLst/>
          </a:prstGeom>
          <a:solidFill>
            <a:srgbClr val="C0C0C0"/>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19" name="Rectangle 147"/>
          <p:cNvSpPr>
            <a:spLocks noChangeArrowheads="1"/>
          </p:cNvSpPr>
          <p:nvPr/>
        </p:nvSpPr>
        <p:spPr bwMode="auto">
          <a:xfrm>
            <a:off x="3124200" y="2382838"/>
            <a:ext cx="107950" cy="106362"/>
          </a:xfrm>
          <a:prstGeom prst="rect">
            <a:avLst/>
          </a:prstGeom>
          <a:solidFill>
            <a:srgbClr val="99CCFF"/>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37" name="AutoShape 165"/>
          <p:cNvSpPr>
            <a:spLocks noChangeArrowheads="1"/>
          </p:cNvSpPr>
          <p:nvPr/>
        </p:nvSpPr>
        <p:spPr bwMode="auto">
          <a:xfrm>
            <a:off x="2505075" y="3611563"/>
            <a:ext cx="1023938" cy="290512"/>
          </a:xfrm>
          <a:prstGeom prst="roundRect">
            <a:avLst>
              <a:gd name="adj" fmla="val 16667"/>
            </a:avLst>
          </a:prstGeom>
          <a:solidFill>
            <a:srgbClr val="C0C0C0"/>
          </a:solidFill>
          <a:ln w="9525">
            <a:solidFill>
              <a:srgbClr val="3333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400" u="sng">
                <a:solidFill>
                  <a:srgbClr val="333333"/>
                </a:solidFill>
                <a:latin typeface="Times New Roman" panose="02020603050405020304" pitchFamily="18" charset="0"/>
              </a:rPr>
              <a:t>A.S. Johnston</a:t>
            </a:r>
          </a:p>
        </p:txBody>
      </p:sp>
      <p:sp>
        <p:nvSpPr>
          <p:cNvPr id="3220" name="AutoShape 148"/>
          <p:cNvSpPr>
            <a:spLocks noChangeArrowheads="1"/>
          </p:cNvSpPr>
          <p:nvPr/>
        </p:nvSpPr>
        <p:spPr bwMode="auto">
          <a:xfrm>
            <a:off x="3008313" y="2395538"/>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27" name="AutoShape 155"/>
          <p:cNvSpPr>
            <a:spLocks noChangeArrowheads="1"/>
          </p:cNvSpPr>
          <p:nvPr/>
        </p:nvSpPr>
        <p:spPr bwMode="auto">
          <a:xfrm>
            <a:off x="3214688" y="2403475"/>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238" name="Group 166"/>
          <p:cNvGrpSpPr>
            <a:grpSpLocks/>
          </p:cNvGrpSpPr>
          <p:nvPr/>
        </p:nvGrpSpPr>
        <p:grpSpPr bwMode="auto">
          <a:xfrm>
            <a:off x="7672388" y="974725"/>
            <a:ext cx="361950" cy="269875"/>
            <a:chOff x="5369" y="3038"/>
            <a:chExt cx="228" cy="170"/>
          </a:xfrm>
        </p:grpSpPr>
        <p:sp>
          <p:nvSpPr>
            <p:cNvPr id="3239" name="Freeform 167"/>
            <p:cNvSpPr>
              <a:spLocks/>
            </p:cNvSpPr>
            <p:nvPr/>
          </p:nvSpPr>
          <p:spPr bwMode="auto">
            <a:xfrm>
              <a:off x="5369" y="3171"/>
              <a:ext cx="216" cy="37"/>
            </a:xfrm>
            <a:custGeom>
              <a:avLst/>
              <a:gdLst>
                <a:gd name="T0" fmla="*/ 32 w 216"/>
                <a:gd name="T1" fmla="*/ 37 h 37"/>
                <a:gd name="T2" fmla="*/ 198 w 216"/>
                <a:gd name="T3" fmla="*/ 37 h 37"/>
                <a:gd name="T4" fmla="*/ 216 w 216"/>
                <a:gd name="T5" fmla="*/ 0 h 37"/>
                <a:gd name="T6" fmla="*/ 126 w 216"/>
                <a:gd name="T7" fmla="*/ 1 h 37"/>
                <a:gd name="T8" fmla="*/ 40 w 216"/>
                <a:gd name="T9" fmla="*/ 1 h 37"/>
                <a:gd name="T10" fmla="*/ 0 w 216"/>
                <a:gd name="T11" fmla="*/ 0 h 37"/>
                <a:gd name="T12" fmla="*/ 32 w 216"/>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216" h="37">
                  <a:moveTo>
                    <a:pt x="32" y="37"/>
                  </a:moveTo>
                  <a:lnTo>
                    <a:pt x="198" y="37"/>
                  </a:lnTo>
                  <a:lnTo>
                    <a:pt x="216" y="0"/>
                  </a:lnTo>
                  <a:lnTo>
                    <a:pt x="126" y="1"/>
                  </a:lnTo>
                  <a:lnTo>
                    <a:pt x="40" y="1"/>
                  </a:lnTo>
                  <a:lnTo>
                    <a:pt x="0" y="0"/>
                  </a:lnTo>
                  <a:lnTo>
                    <a:pt x="32" y="37"/>
                  </a:lnTo>
                  <a:close/>
                </a:path>
              </a:pathLst>
            </a:cu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40" name="Line 168"/>
            <p:cNvSpPr>
              <a:spLocks noChangeShapeType="1"/>
            </p:cNvSpPr>
            <p:nvPr/>
          </p:nvSpPr>
          <p:spPr bwMode="auto">
            <a:xfrm>
              <a:off x="5426" y="3067"/>
              <a:ext cx="3" cy="1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41" name="Freeform 169"/>
            <p:cNvSpPr>
              <a:spLocks/>
            </p:cNvSpPr>
            <p:nvPr/>
          </p:nvSpPr>
          <p:spPr bwMode="auto">
            <a:xfrm>
              <a:off x="5490" y="3038"/>
              <a:ext cx="3" cy="129"/>
            </a:xfrm>
            <a:custGeom>
              <a:avLst/>
              <a:gdLst>
                <a:gd name="T0" fmla="*/ 0 w 3"/>
                <a:gd name="T1" fmla="*/ 0 h 129"/>
                <a:gd name="T2" fmla="*/ 3 w 3"/>
                <a:gd name="T3" fmla="*/ 129 h 129"/>
              </a:gdLst>
              <a:ahLst/>
              <a:cxnLst>
                <a:cxn ang="0">
                  <a:pos x="T0" y="T1"/>
                </a:cxn>
                <a:cxn ang="0">
                  <a:pos x="T2" y="T3"/>
                </a:cxn>
              </a:cxnLst>
              <a:rect l="0" t="0" r="r" b="b"/>
              <a:pathLst>
                <a:path w="3" h="129">
                  <a:moveTo>
                    <a:pt x="0" y="0"/>
                  </a:moveTo>
                  <a:lnTo>
                    <a:pt x="3" y="129"/>
                  </a:lnTo>
                </a:path>
              </a:pathLst>
            </a:custGeom>
            <a:noFill/>
            <a:ln w="9525">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42" name="Line 170"/>
            <p:cNvSpPr>
              <a:spLocks noChangeShapeType="1"/>
            </p:cNvSpPr>
            <p:nvPr/>
          </p:nvSpPr>
          <p:spPr bwMode="auto">
            <a:xfrm>
              <a:off x="5555" y="3094"/>
              <a:ext cx="3" cy="6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43" name="Freeform 171"/>
            <p:cNvSpPr>
              <a:spLocks/>
            </p:cNvSpPr>
            <p:nvPr/>
          </p:nvSpPr>
          <p:spPr bwMode="auto">
            <a:xfrm>
              <a:off x="5451" y="3080"/>
              <a:ext cx="100" cy="91"/>
            </a:xfrm>
            <a:custGeom>
              <a:avLst/>
              <a:gdLst>
                <a:gd name="T0" fmla="*/ 7 w 36"/>
                <a:gd name="T1" fmla="*/ 1 h 33"/>
                <a:gd name="T2" fmla="*/ 0 w 36"/>
                <a:gd name="T3" fmla="*/ 15 h 33"/>
                <a:gd name="T4" fmla="*/ 6 w 36"/>
                <a:gd name="T5" fmla="*/ 33 h 33"/>
                <a:gd name="T6" fmla="*/ 32 w 36"/>
                <a:gd name="T7" fmla="*/ 22 h 33"/>
                <a:gd name="T8" fmla="*/ 27 w 36"/>
                <a:gd name="T9" fmla="*/ 12 h 33"/>
                <a:gd name="T10" fmla="*/ 33 w 36"/>
                <a:gd name="T11" fmla="*/ 0 h 33"/>
                <a:gd name="T12" fmla="*/ 7 w 36"/>
                <a:gd name="T13" fmla="*/ 1 h 33"/>
              </a:gdLst>
              <a:ahLst/>
              <a:cxnLst>
                <a:cxn ang="0">
                  <a:pos x="T0" y="T1"/>
                </a:cxn>
                <a:cxn ang="0">
                  <a:pos x="T2" y="T3"/>
                </a:cxn>
                <a:cxn ang="0">
                  <a:pos x="T4" y="T5"/>
                </a:cxn>
                <a:cxn ang="0">
                  <a:pos x="T6" y="T7"/>
                </a:cxn>
                <a:cxn ang="0">
                  <a:pos x="T8" y="T9"/>
                </a:cxn>
                <a:cxn ang="0">
                  <a:pos x="T10" y="T11"/>
                </a:cxn>
                <a:cxn ang="0">
                  <a:pos x="T12" y="T13"/>
                </a:cxn>
              </a:cxnLst>
              <a:rect l="0" t="0" r="r" b="b"/>
              <a:pathLst>
                <a:path w="36" h="33">
                  <a:moveTo>
                    <a:pt x="7" y="1"/>
                  </a:moveTo>
                  <a:cubicBezTo>
                    <a:pt x="2" y="3"/>
                    <a:pt x="0" y="10"/>
                    <a:pt x="0" y="15"/>
                  </a:cubicBezTo>
                  <a:cubicBezTo>
                    <a:pt x="0" y="20"/>
                    <a:pt x="1" y="32"/>
                    <a:pt x="6" y="33"/>
                  </a:cubicBezTo>
                  <a:lnTo>
                    <a:pt x="32" y="22"/>
                  </a:lnTo>
                  <a:cubicBezTo>
                    <a:pt x="35" y="19"/>
                    <a:pt x="27" y="16"/>
                    <a:pt x="27" y="12"/>
                  </a:cubicBezTo>
                  <a:cubicBezTo>
                    <a:pt x="27" y="8"/>
                    <a:pt x="36" y="2"/>
                    <a:pt x="33" y="0"/>
                  </a:cubicBezTo>
                  <a:lnTo>
                    <a:pt x="7" y="1"/>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44" name="Freeform 172"/>
            <p:cNvSpPr>
              <a:spLocks/>
            </p:cNvSpPr>
            <p:nvPr/>
          </p:nvSpPr>
          <p:spPr bwMode="auto">
            <a:xfrm>
              <a:off x="5379" y="3086"/>
              <a:ext cx="78" cy="81"/>
            </a:xfrm>
            <a:custGeom>
              <a:avLst/>
              <a:gdLst>
                <a:gd name="T0" fmla="*/ 8 w 28"/>
                <a:gd name="T1" fmla="*/ 0 h 29"/>
                <a:gd name="T2" fmla="*/ 0 w 28"/>
                <a:gd name="T3" fmla="*/ 13 h 29"/>
                <a:gd name="T4" fmla="*/ 7 w 28"/>
                <a:gd name="T5" fmla="*/ 29 h 29"/>
                <a:gd name="T6" fmla="*/ 25 w 28"/>
                <a:gd name="T7" fmla="*/ 24 h 29"/>
                <a:gd name="T8" fmla="*/ 20 w 28"/>
                <a:gd name="T9" fmla="*/ 14 h 29"/>
                <a:gd name="T10" fmla="*/ 26 w 28"/>
                <a:gd name="T11" fmla="*/ 0 h 29"/>
                <a:gd name="T12" fmla="*/ 8 w 28"/>
                <a:gd name="T13" fmla="*/ 0 h 29"/>
              </a:gdLst>
              <a:ahLst/>
              <a:cxnLst>
                <a:cxn ang="0">
                  <a:pos x="T0" y="T1"/>
                </a:cxn>
                <a:cxn ang="0">
                  <a:pos x="T2" y="T3"/>
                </a:cxn>
                <a:cxn ang="0">
                  <a:pos x="T4" y="T5"/>
                </a:cxn>
                <a:cxn ang="0">
                  <a:pos x="T6" y="T7"/>
                </a:cxn>
                <a:cxn ang="0">
                  <a:pos x="T8" y="T9"/>
                </a:cxn>
                <a:cxn ang="0">
                  <a:pos x="T10" y="T11"/>
                </a:cxn>
                <a:cxn ang="0">
                  <a:pos x="T12" y="T13"/>
                </a:cxn>
              </a:cxnLst>
              <a:rect l="0" t="0" r="r" b="b"/>
              <a:pathLst>
                <a:path w="28" h="29">
                  <a:moveTo>
                    <a:pt x="8" y="0"/>
                  </a:moveTo>
                  <a:cubicBezTo>
                    <a:pt x="2" y="2"/>
                    <a:pt x="0" y="8"/>
                    <a:pt x="0" y="13"/>
                  </a:cubicBezTo>
                  <a:cubicBezTo>
                    <a:pt x="0" y="17"/>
                    <a:pt x="4" y="27"/>
                    <a:pt x="7" y="29"/>
                  </a:cubicBezTo>
                  <a:lnTo>
                    <a:pt x="25" y="24"/>
                  </a:lnTo>
                  <a:cubicBezTo>
                    <a:pt x="27" y="22"/>
                    <a:pt x="20" y="18"/>
                    <a:pt x="20" y="14"/>
                  </a:cubicBezTo>
                  <a:cubicBezTo>
                    <a:pt x="20" y="10"/>
                    <a:pt x="28" y="2"/>
                    <a:pt x="26" y="0"/>
                  </a:cubicBezTo>
                  <a:lnTo>
                    <a:pt x="8" y="0"/>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45" name="Freeform 173"/>
            <p:cNvSpPr>
              <a:spLocks/>
            </p:cNvSpPr>
            <p:nvPr/>
          </p:nvSpPr>
          <p:spPr bwMode="auto">
            <a:xfrm>
              <a:off x="5520" y="3105"/>
              <a:ext cx="77" cy="61"/>
            </a:xfrm>
            <a:custGeom>
              <a:avLst/>
              <a:gdLst>
                <a:gd name="T0" fmla="*/ 6 w 28"/>
                <a:gd name="T1" fmla="*/ 0 h 22"/>
                <a:gd name="T2" fmla="*/ 0 w 28"/>
                <a:gd name="T3" fmla="*/ 12 h 22"/>
                <a:gd name="T4" fmla="*/ 8 w 28"/>
                <a:gd name="T5" fmla="*/ 22 h 22"/>
                <a:gd name="T6" fmla="*/ 26 w 28"/>
                <a:gd name="T7" fmla="*/ 17 h 22"/>
                <a:gd name="T8" fmla="*/ 21 w 28"/>
                <a:gd name="T9" fmla="*/ 7 h 22"/>
                <a:gd name="T10" fmla="*/ 24 w 28"/>
                <a:gd name="T11" fmla="*/ 0 h 22"/>
                <a:gd name="T12" fmla="*/ 6 w 28"/>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28" h="22">
                  <a:moveTo>
                    <a:pt x="6" y="0"/>
                  </a:moveTo>
                  <a:cubicBezTo>
                    <a:pt x="2" y="3"/>
                    <a:pt x="0" y="8"/>
                    <a:pt x="0" y="12"/>
                  </a:cubicBezTo>
                  <a:cubicBezTo>
                    <a:pt x="0" y="16"/>
                    <a:pt x="4" y="21"/>
                    <a:pt x="8" y="22"/>
                  </a:cubicBezTo>
                  <a:lnTo>
                    <a:pt x="26" y="17"/>
                  </a:lnTo>
                  <a:cubicBezTo>
                    <a:pt x="28" y="15"/>
                    <a:pt x="21" y="10"/>
                    <a:pt x="21" y="7"/>
                  </a:cubicBezTo>
                  <a:cubicBezTo>
                    <a:pt x="21" y="4"/>
                    <a:pt x="26" y="1"/>
                    <a:pt x="24" y="0"/>
                  </a:cubicBezTo>
                  <a:lnTo>
                    <a:pt x="6" y="0"/>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46" name="Freeform 174"/>
            <p:cNvSpPr>
              <a:spLocks/>
            </p:cNvSpPr>
            <p:nvPr/>
          </p:nvSpPr>
          <p:spPr bwMode="auto">
            <a:xfrm>
              <a:off x="5461" y="3051"/>
              <a:ext cx="53" cy="41"/>
            </a:xfrm>
            <a:custGeom>
              <a:avLst/>
              <a:gdLst>
                <a:gd name="T0" fmla="*/ 16 w 53"/>
                <a:gd name="T1" fmla="*/ 0 h 41"/>
                <a:gd name="T2" fmla="*/ 1 w 53"/>
                <a:gd name="T3" fmla="*/ 22 h 41"/>
                <a:gd name="T4" fmla="*/ 23 w 53"/>
                <a:gd name="T5" fmla="*/ 41 h 41"/>
                <a:gd name="T6" fmla="*/ 51 w 53"/>
                <a:gd name="T7" fmla="*/ 30 h 41"/>
                <a:gd name="T8" fmla="*/ 38 w 53"/>
                <a:gd name="T9" fmla="*/ 18 h 41"/>
                <a:gd name="T10" fmla="*/ 43 w 53"/>
                <a:gd name="T11" fmla="*/ 0 h 41"/>
                <a:gd name="T12" fmla="*/ 16 w 5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53" h="41">
                  <a:moveTo>
                    <a:pt x="16" y="0"/>
                  </a:moveTo>
                  <a:cubicBezTo>
                    <a:pt x="9" y="8"/>
                    <a:pt x="0" y="15"/>
                    <a:pt x="1" y="22"/>
                  </a:cubicBezTo>
                  <a:cubicBezTo>
                    <a:pt x="2" y="29"/>
                    <a:pt x="15" y="41"/>
                    <a:pt x="23" y="41"/>
                  </a:cubicBezTo>
                  <a:lnTo>
                    <a:pt x="51" y="30"/>
                  </a:lnTo>
                  <a:cubicBezTo>
                    <a:pt x="53" y="26"/>
                    <a:pt x="39" y="23"/>
                    <a:pt x="38" y="18"/>
                  </a:cubicBezTo>
                  <a:cubicBezTo>
                    <a:pt x="37" y="13"/>
                    <a:pt x="47" y="3"/>
                    <a:pt x="43" y="0"/>
                  </a:cubicBezTo>
                  <a:lnTo>
                    <a:pt x="16" y="0"/>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247" name="Rectangle 175"/>
          <p:cNvSpPr>
            <a:spLocks noChangeArrowheads="1"/>
          </p:cNvSpPr>
          <p:nvPr/>
        </p:nvSpPr>
        <p:spPr bwMode="auto">
          <a:xfrm>
            <a:off x="8223250" y="1971675"/>
            <a:ext cx="152400" cy="152400"/>
          </a:xfrm>
          <a:prstGeom prst="rect">
            <a:avLst/>
          </a:prstGeom>
          <a:solidFill>
            <a:srgbClr val="99CCFF"/>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48" name="AutoShape 176"/>
          <p:cNvSpPr>
            <a:spLocks noChangeArrowheads="1"/>
          </p:cNvSpPr>
          <p:nvPr/>
        </p:nvSpPr>
        <p:spPr bwMode="auto">
          <a:xfrm>
            <a:off x="2886075" y="3168650"/>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49" name="AutoShape 177"/>
          <p:cNvSpPr>
            <a:spLocks noChangeArrowheads="1"/>
          </p:cNvSpPr>
          <p:nvPr/>
        </p:nvSpPr>
        <p:spPr bwMode="auto">
          <a:xfrm>
            <a:off x="1219200" y="3016250"/>
            <a:ext cx="1358900" cy="566738"/>
          </a:xfrm>
          <a:prstGeom prst="roundRect">
            <a:avLst>
              <a:gd name="adj" fmla="val 16667"/>
            </a:avLst>
          </a:prstGeom>
          <a:solidFill>
            <a:srgbClr val="99CC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400">
                <a:latin typeface="Times New Roman" panose="02020603050405020304" pitchFamily="18" charset="0"/>
              </a:rPr>
              <a:t>Shiloh</a:t>
            </a:r>
          </a:p>
          <a:p>
            <a:pPr algn="ctr"/>
            <a:r>
              <a:rPr lang="en-US" altLang="en-US" sz="1400">
                <a:latin typeface="Times New Roman" panose="02020603050405020304" pitchFamily="18" charset="0"/>
              </a:rPr>
              <a:t>(6-7 April 1862)</a:t>
            </a:r>
          </a:p>
        </p:txBody>
      </p:sp>
      <p:sp>
        <p:nvSpPr>
          <p:cNvPr id="3250" name="AutoShape 178"/>
          <p:cNvSpPr>
            <a:spLocks noChangeArrowheads="1"/>
          </p:cNvSpPr>
          <p:nvPr/>
        </p:nvSpPr>
        <p:spPr bwMode="auto">
          <a:xfrm>
            <a:off x="2909888" y="3182938"/>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51" name="AutoShape 179"/>
          <p:cNvSpPr>
            <a:spLocks noChangeArrowheads="1"/>
          </p:cNvSpPr>
          <p:nvPr/>
        </p:nvSpPr>
        <p:spPr bwMode="auto">
          <a:xfrm>
            <a:off x="2436813" y="2414588"/>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52" name="Rectangle 180"/>
          <p:cNvSpPr>
            <a:spLocks noChangeArrowheads="1"/>
          </p:cNvSpPr>
          <p:nvPr/>
        </p:nvSpPr>
        <p:spPr bwMode="auto">
          <a:xfrm>
            <a:off x="779463" y="5529263"/>
            <a:ext cx="131762" cy="1027112"/>
          </a:xfrm>
          <a:prstGeom prst="rect">
            <a:avLst/>
          </a:prstGeom>
          <a:solidFill>
            <a:srgbClr val="99CCFF"/>
          </a:solidFill>
          <a:ln w="9525">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53" name="Rectangle 181"/>
          <p:cNvSpPr>
            <a:spLocks noChangeArrowheads="1"/>
          </p:cNvSpPr>
          <p:nvPr/>
        </p:nvSpPr>
        <p:spPr bwMode="auto">
          <a:xfrm>
            <a:off x="1076325" y="5299075"/>
            <a:ext cx="127000" cy="1263650"/>
          </a:xfrm>
          <a:prstGeom prst="rect">
            <a:avLst/>
          </a:prstGeom>
          <a:solidFill>
            <a:srgbClr val="C0C0C0"/>
          </a:solidFill>
          <a:ln w="9525">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54" name="Rectangle 182"/>
          <p:cNvSpPr>
            <a:spLocks noChangeArrowheads="1"/>
          </p:cNvSpPr>
          <p:nvPr/>
        </p:nvSpPr>
        <p:spPr bwMode="auto">
          <a:xfrm>
            <a:off x="779463" y="4833938"/>
            <a:ext cx="131762" cy="1728787"/>
          </a:xfrm>
          <a:prstGeom prst="rect">
            <a:avLst/>
          </a:prstGeom>
          <a:solidFill>
            <a:srgbClr val="99CCFF"/>
          </a:solidFill>
          <a:ln w="9525">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55" name="Rectangle 183"/>
          <p:cNvSpPr>
            <a:spLocks noChangeArrowheads="1"/>
          </p:cNvSpPr>
          <p:nvPr/>
        </p:nvSpPr>
        <p:spPr bwMode="auto">
          <a:xfrm>
            <a:off x="1076325" y="5457825"/>
            <a:ext cx="127000" cy="1098550"/>
          </a:xfrm>
          <a:prstGeom prst="rect">
            <a:avLst/>
          </a:prstGeom>
          <a:solidFill>
            <a:srgbClr val="C0C0C0"/>
          </a:solidFill>
          <a:ln w="9525">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56" name="AutoShape 184"/>
          <p:cNvSpPr>
            <a:spLocks noChangeArrowheads="1"/>
          </p:cNvSpPr>
          <p:nvPr/>
        </p:nvSpPr>
        <p:spPr bwMode="auto">
          <a:xfrm>
            <a:off x="8115300" y="2154238"/>
            <a:ext cx="763588" cy="217487"/>
          </a:xfrm>
          <a:prstGeom prst="roundRect">
            <a:avLst>
              <a:gd name="adj" fmla="val 16667"/>
            </a:avLst>
          </a:prstGeom>
          <a:solidFill>
            <a:srgbClr val="99CC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u="sng">
                <a:solidFill>
                  <a:schemeClr val="accent2"/>
                </a:solidFill>
                <a:latin typeface="Times New Roman" panose="02020603050405020304" pitchFamily="18" charset="0"/>
              </a:rPr>
              <a:t>McClellan</a:t>
            </a:r>
          </a:p>
        </p:txBody>
      </p:sp>
      <p:sp>
        <p:nvSpPr>
          <p:cNvPr id="3257" name="AutoShape 185"/>
          <p:cNvSpPr>
            <a:spLocks noChangeArrowheads="1"/>
          </p:cNvSpPr>
          <p:nvPr/>
        </p:nvSpPr>
        <p:spPr bwMode="auto">
          <a:xfrm>
            <a:off x="6962775" y="1878013"/>
            <a:ext cx="763588" cy="217487"/>
          </a:xfrm>
          <a:prstGeom prst="roundRect">
            <a:avLst>
              <a:gd name="adj" fmla="val 16667"/>
            </a:avLst>
          </a:prstGeom>
          <a:solidFill>
            <a:srgbClr val="C0C0C0"/>
          </a:solidFill>
          <a:ln w="9525">
            <a:solidFill>
              <a:srgbClr val="3333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u="sng">
                <a:latin typeface="Times New Roman" panose="02020603050405020304" pitchFamily="18" charset="0"/>
              </a:rPr>
              <a:t>J. Johnston</a:t>
            </a:r>
          </a:p>
        </p:txBody>
      </p:sp>
      <p:sp>
        <p:nvSpPr>
          <p:cNvPr id="3258" name="AutoShape 186"/>
          <p:cNvSpPr>
            <a:spLocks noChangeArrowheads="1"/>
          </p:cNvSpPr>
          <p:nvPr/>
        </p:nvSpPr>
        <p:spPr bwMode="auto">
          <a:xfrm>
            <a:off x="2463800" y="1446213"/>
            <a:ext cx="1111250" cy="508000"/>
          </a:xfrm>
          <a:prstGeom prst="roundRect">
            <a:avLst>
              <a:gd name="adj" fmla="val 16667"/>
            </a:avLst>
          </a:prstGeom>
          <a:solidFill>
            <a:srgbClr val="99CC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400" u="sng">
                <a:solidFill>
                  <a:schemeClr val="accent2"/>
                </a:solidFill>
                <a:latin typeface="Times New Roman" panose="02020603050405020304" pitchFamily="18" charset="0"/>
              </a:rPr>
              <a:t>Halleck </a:t>
            </a:r>
          </a:p>
          <a:p>
            <a:pPr algn="ctr"/>
            <a:r>
              <a:rPr lang="en-US" altLang="en-US" sz="1400">
                <a:solidFill>
                  <a:schemeClr val="accent2"/>
                </a:solidFill>
                <a:latin typeface="Times New Roman" panose="02020603050405020304" pitchFamily="18" charset="0"/>
              </a:rPr>
              <a:t>Dept of the MI</a:t>
            </a:r>
          </a:p>
        </p:txBody>
      </p:sp>
      <p:sp>
        <p:nvSpPr>
          <p:cNvPr id="3259" name="AutoShape 187"/>
          <p:cNvSpPr>
            <a:spLocks noChangeArrowheads="1"/>
          </p:cNvSpPr>
          <p:nvPr/>
        </p:nvSpPr>
        <p:spPr bwMode="auto">
          <a:xfrm>
            <a:off x="2562225" y="2930525"/>
            <a:ext cx="442913" cy="203200"/>
          </a:xfrm>
          <a:prstGeom prst="roundRect">
            <a:avLst>
              <a:gd name="adj" fmla="val 16667"/>
            </a:avLst>
          </a:prstGeom>
          <a:solidFill>
            <a:srgbClr val="99CC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a:solidFill>
                  <a:schemeClr val="accent2"/>
                </a:solidFill>
                <a:latin typeface="Times New Roman" panose="02020603050405020304" pitchFamily="18" charset="0"/>
              </a:rPr>
              <a:t>Grant</a:t>
            </a:r>
          </a:p>
        </p:txBody>
      </p:sp>
      <p:sp>
        <p:nvSpPr>
          <p:cNvPr id="3260" name="AutoShape 188"/>
          <p:cNvSpPr>
            <a:spLocks noChangeArrowheads="1"/>
          </p:cNvSpPr>
          <p:nvPr/>
        </p:nvSpPr>
        <p:spPr bwMode="auto">
          <a:xfrm>
            <a:off x="3519488" y="3109913"/>
            <a:ext cx="442912" cy="203200"/>
          </a:xfrm>
          <a:prstGeom prst="roundRect">
            <a:avLst>
              <a:gd name="adj" fmla="val 16667"/>
            </a:avLst>
          </a:prstGeom>
          <a:solidFill>
            <a:srgbClr val="99CC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a:solidFill>
                  <a:schemeClr val="accent2"/>
                </a:solidFill>
                <a:latin typeface="Times New Roman" panose="02020603050405020304" pitchFamily="18" charset="0"/>
              </a:rPr>
              <a:t>Buell</a:t>
            </a:r>
          </a:p>
        </p:txBody>
      </p:sp>
      <p:sp>
        <p:nvSpPr>
          <p:cNvPr id="3261" name="AutoShape 189"/>
          <p:cNvSpPr>
            <a:spLocks noChangeArrowheads="1"/>
          </p:cNvSpPr>
          <p:nvPr/>
        </p:nvSpPr>
        <p:spPr bwMode="auto">
          <a:xfrm>
            <a:off x="1957388" y="2200275"/>
            <a:ext cx="442912" cy="203200"/>
          </a:xfrm>
          <a:prstGeom prst="roundRect">
            <a:avLst>
              <a:gd name="adj" fmla="val 16667"/>
            </a:avLst>
          </a:prstGeom>
          <a:solidFill>
            <a:srgbClr val="99CC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a:solidFill>
                  <a:schemeClr val="accent2"/>
                </a:solidFill>
                <a:latin typeface="Times New Roman" panose="02020603050405020304" pitchFamily="18" charset="0"/>
              </a:rPr>
              <a:t>Pope</a:t>
            </a:r>
          </a:p>
        </p:txBody>
      </p:sp>
      <p:sp>
        <p:nvSpPr>
          <p:cNvPr id="3263" name="Rectangle 191"/>
          <p:cNvSpPr>
            <a:spLocks noChangeArrowheads="1"/>
          </p:cNvSpPr>
          <p:nvPr/>
        </p:nvSpPr>
        <p:spPr bwMode="auto">
          <a:xfrm>
            <a:off x="7108825" y="1252538"/>
            <a:ext cx="107950" cy="106362"/>
          </a:xfrm>
          <a:prstGeom prst="rect">
            <a:avLst/>
          </a:prstGeom>
          <a:solidFill>
            <a:srgbClr val="C0C0C0"/>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64" name="AutoShape 192"/>
          <p:cNvSpPr>
            <a:spLocks noChangeArrowheads="1"/>
          </p:cNvSpPr>
          <p:nvPr/>
        </p:nvSpPr>
        <p:spPr bwMode="auto">
          <a:xfrm>
            <a:off x="2484438" y="3978275"/>
            <a:ext cx="922337" cy="247650"/>
          </a:xfrm>
          <a:prstGeom prst="roundRect">
            <a:avLst>
              <a:gd name="adj" fmla="val 16667"/>
            </a:avLst>
          </a:prstGeom>
          <a:solidFill>
            <a:srgbClr val="C0C0C0"/>
          </a:solidFill>
          <a:ln w="9525">
            <a:solidFill>
              <a:srgbClr val="3333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400" u="sng">
                <a:solidFill>
                  <a:srgbClr val="333333"/>
                </a:solidFill>
                <a:latin typeface="Times New Roman" panose="02020603050405020304" pitchFamily="18" charset="0"/>
              </a:rPr>
              <a:t>Beauregard</a:t>
            </a:r>
          </a:p>
        </p:txBody>
      </p:sp>
      <p:sp>
        <p:nvSpPr>
          <p:cNvPr id="3265" name="Rectangle 193"/>
          <p:cNvSpPr>
            <a:spLocks noChangeArrowheads="1"/>
          </p:cNvSpPr>
          <p:nvPr/>
        </p:nvSpPr>
        <p:spPr bwMode="auto">
          <a:xfrm>
            <a:off x="679450" y="2413000"/>
            <a:ext cx="152400" cy="152400"/>
          </a:xfrm>
          <a:prstGeom prst="rect">
            <a:avLst/>
          </a:prstGeom>
          <a:solidFill>
            <a:srgbClr val="99CCFF"/>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66" name="Rectangle 194"/>
          <p:cNvSpPr>
            <a:spLocks noChangeArrowheads="1"/>
          </p:cNvSpPr>
          <p:nvPr/>
        </p:nvSpPr>
        <p:spPr bwMode="auto">
          <a:xfrm>
            <a:off x="460375" y="2432050"/>
            <a:ext cx="152400" cy="152400"/>
          </a:xfrm>
          <a:prstGeom prst="rect">
            <a:avLst/>
          </a:prstGeom>
          <a:solidFill>
            <a:srgbClr val="969696"/>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67" name="AutoShape 195"/>
          <p:cNvSpPr>
            <a:spLocks noChangeArrowheads="1"/>
          </p:cNvSpPr>
          <p:nvPr/>
        </p:nvSpPr>
        <p:spPr bwMode="auto">
          <a:xfrm>
            <a:off x="515938" y="2363788"/>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68" name="AutoShape 196"/>
          <p:cNvSpPr>
            <a:spLocks noChangeArrowheads="1"/>
          </p:cNvSpPr>
          <p:nvPr/>
        </p:nvSpPr>
        <p:spPr bwMode="auto">
          <a:xfrm>
            <a:off x="93663" y="1801813"/>
            <a:ext cx="1924050" cy="566737"/>
          </a:xfrm>
          <a:prstGeom prst="roundRect">
            <a:avLst>
              <a:gd name="adj" fmla="val 16667"/>
            </a:avLst>
          </a:prstGeom>
          <a:solidFill>
            <a:srgbClr val="99CC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400">
                <a:latin typeface="Times New Roman" panose="02020603050405020304" pitchFamily="18" charset="0"/>
              </a:rPr>
              <a:t>Battle of Pea Ridge </a:t>
            </a:r>
          </a:p>
          <a:p>
            <a:pPr algn="ctr"/>
            <a:r>
              <a:rPr lang="en-US" altLang="en-US" sz="1400">
                <a:latin typeface="Times New Roman" panose="02020603050405020304" pitchFamily="18" charset="0"/>
              </a:rPr>
              <a:t>(6-8 March 1862)</a:t>
            </a:r>
          </a:p>
        </p:txBody>
      </p:sp>
      <p:grpSp>
        <p:nvGrpSpPr>
          <p:cNvPr id="3270" name="Group 198"/>
          <p:cNvGrpSpPr>
            <a:grpSpLocks/>
          </p:cNvGrpSpPr>
          <p:nvPr/>
        </p:nvGrpSpPr>
        <p:grpSpPr bwMode="auto">
          <a:xfrm>
            <a:off x="8693150" y="2333625"/>
            <a:ext cx="361950" cy="269875"/>
            <a:chOff x="5369" y="3038"/>
            <a:chExt cx="228" cy="170"/>
          </a:xfrm>
        </p:grpSpPr>
        <p:sp>
          <p:nvSpPr>
            <p:cNvPr id="3271" name="Freeform 199"/>
            <p:cNvSpPr>
              <a:spLocks/>
            </p:cNvSpPr>
            <p:nvPr/>
          </p:nvSpPr>
          <p:spPr bwMode="auto">
            <a:xfrm>
              <a:off x="5369" y="3171"/>
              <a:ext cx="216" cy="37"/>
            </a:xfrm>
            <a:custGeom>
              <a:avLst/>
              <a:gdLst>
                <a:gd name="T0" fmla="*/ 32 w 216"/>
                <a:gd name="T1" fmla="*/ 37 h 37"/>
                <a:gd name="T2" fmla="*/ 198 w 216"/>
                <a:gd name="T3" fmla="*/ 37 h 37"/>
                <a:gd name="T4" fmla="*/ 216 w 216"/>
                <a:gd name="T5" fmla="*/ 0 h 37"/>
                <a:gd name="T6" fmla="*/ 126 w 216"/>
                <a:gd name="T7" fmla="*/ 1 h 37"/>
                <a:gd name="T8" fmla="*/ 40 w 216"/>
                <a:gd name="T9" fmla="*/ 1 h 37"/>
                <a:gd name="T10" fmla="*/ 0 w 216"/>
                <a:gd name="T11" fmla="*/ 0 h 37"/>
                <a:gd name="T12" fmla="*/ 32 w 216"/>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216" h="37">
                  <a:moveTo>
                    <a:pt x="32" y="37"/>
                  </a:moveTo>
                  <a:lnTo>
                    <a:pt x="198" y="37"/>
                  </a:lnTo>
                  <a:lnTo>
                    <a:pt x="216" y="0"/>
                  </a:lnTo>
                  <a:lnTo>
                    <a:pt x="126" y="1"/>
                  </a:lnTo>
                  <a:lnTo>
                    <a:pt x="40" y="1"/>
                  </a:lnTo>
                  <a:lnTo>
                    <a:pt x="0" y="0"/>
                  </a:lnTo>
                  <a:lnTo>
                    <a:pt x="32" y="37"/>
                  </a:lnTo>
                  <a:close/>
                </a:path>
              </a:pathLst>
            </a:cu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72" name="Line 200"/>
            <p:cNvSpPr>
              <a:spLocks noChangeShapeType="1"/>
            </p:cNvSpPr>
            <p:nvPr/>
          </p:nvSpPr>
          <p:spPr bwMode="auto">
            <a:xfrm>
              <a:off x="5426" y="3067"/>
              <a:ext cx="3" cy="1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73" name="Freeform 201"/>
            <p:cNvSpPr>
              <a:spLocks/>
            </p:cNvSpPr>
            <p:nvPr/>
          </p:nvSpPr>
          <p:spPr bwMode="auto">
            <a:xfrm>
              <a:off x="5490" y="3038"/>
              <a:ext cx="3" cy="129"/>
            </a:xfrm>
            <a:custGeom>
              <a:avLst/>
              <a:gdLst>
                <a:gd name="T0" fmla="*/ 0 w 3"/>
                <a:gd name="T1" fmla="*/ 0 h 129"/>
                <a:gd name="T2" fmla="*/ 3 w 3"/>
                <a:gd name="T3" fmla="*/ 129 h 129"/>
              </a:gdLst>
              <a:ahLst/>
              <a:cxnLst>
                <a:cxn ang="0">
                  <a:pos x="T0" y="T1"/>
                </a:cxn>
                <a:cxn ang="0">
                  <a:pos x="T2" y="T3"/>
                </a:cxn>
              </a:cxnLst>
              <a:rect l="0" t="0" r="r" b="b"/>
              <a:pathLst>
                <a:path w="3" h="129">
                  <a:moveTo>
                    <a:pt x="0" y="0"/>
                  </a:moveTo>
                  <a:lnTo>
                    <a:pt x="3" y="129"/>
                  </a:lnTo>
                </a:path>
              </a:pathLst>
            </a:custGeom>
            <a:noFill/>
            <a:ln w="9525">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74" name="Line 202"/>
            <p:cNvSpPr>
              <a:spLocks noChangeShapeType="1"/>
            </p:cNvSpPr>
            <p:nvPr/>
          </p:nvSpPr>
          <p:spPr bwMode="auto">
            <a:xfrm>
              <a:off x="5555" y="3094"/>
              <a:ext cx="3" cy="6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75" name="Freeform 203"/>
            <p:cNvSpPr>
              <a:spLocks/>
            </p:cNvSpPr>
            <p:nvPr/>
          </p:nvSpPr>
          <p:spPr bwMode="auto">
            <a:xfrm>
              <a:off x="5451" y="3080"/>
              <a:ext cx="100" cy="91"/>
            </a:xfrm>
            <a:custGeom>
              <a:avLst/>
              <a:gdLst>
                <a:gd name="T0" fmla="*/ 7 w 36"/>
                <a:gd name="T1" fmla="*/ 1 h 33"/>
                <a:gd name="T2" fmla="*/ 0 w 36"/>
                <a:gd name="T3" fmla="*/ 15 h 33"/>
                <a:gd name="T4" fmla="*/ 6 w 36"/>
                <a:gd name="T5" fmla="*/ 33 h 33"/>
                <a:gd name="T6" fmla="*/ 32 w 36"/>
                <a:gd name="T7" fmla="*/ 22 h 33"/>
                <a:gd name="T8" fmla="*/ 27 w 36"/>
                <a:gd name="T9" fmla="*/ 12 h 33"/>
                <a:gd name="T10" fmla="*/ 33 w 36"/>
                <a:gd name="T11" fmla="*/ 0 h 33"/>
                <a:gd name="T12" fmla="*/ 7 w 36"/>
                <a:gd name="T13" fmla="*/ 1 h 33"/>
              </a:gdLst>
              <a:ahLst/>
              <a:cxnLst>
                <a:cxn ang="0">
                  <a:pos x="T0" y="T1"/>
                </a:cxn>
                <a:cxn ang="0">
                  <a:pos x="T2" y="T3"/>
                </a:cxn>
                <a:cxn ang="0">
                  <a:pos x="T4" y="T5"/>
                </a:cxn>
                <a:cxn ang="0">
                  <a:pos x="T6" y="T7"/>
                </a:cxn>
                <a:cxn ang="0">
                  <a:pos x="T8" y="T9"/>
                </a:cxn>
                <a:cxn ang="0">
                  <a:pos x="T10" y="T11"/>
                </a:cxn>
                <a:cxn ang="0">
                  <a:pos x="T12" y="T13"/>
                </a:cxn>
              </a:cxnLst>
              <a:rect l="0" t="0" r="r" b="b"/>
              <a:pathLst>
                <a:path w="36" h="33">
                  <a:moveTo>
                    <a:pt x="7" y="1"/>
                  </a:moveTo>
                  <a:cubicBezTo>
                    <a:pt x="2" y="3"/>
                    <a:pt x="0" y="10"/>
                    <a:pt x="0" y="15"/>
                  </a:cubicBezTo>
                  <a:cubicBezTo>
                    <a:pt x="0" y="20"/>
                    <a:pt x="1" y="32"/>
                    <a:pt x="6" y="33"/>
                  </a:cubicBezTo>
                  <a:lnTo>
                    <a:pt x="32" y="22"/>
                  </a:lnTo>
                  <a:cubicBezTo>
                    <a:pt x="35" y="19"/>
                    <a:pt x="27" y="16"/>
                    <a:pt x="27" y="12"/>
                  </a:cubicBezTo>
                  <a:cubicBezTo>
                    <a:pt x="27" y="8"/>
                    <a:pt x="36" y="2"/>
                    <a:pt x="33" y="0"/>
                  </a:cubicBezTo>
                  <a:lnTo>
                    <a:pt x="7" y="1"/>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76" name="Freeform 204"/>
            <p:cNvSpPr>
              <a:spLocks/>
            </p:cNvSpPr>
            <p:nvPr/>
          </p:nvSpPr>
          <p:spPr bwMode="auto">
            <a:xfrm>
              <a:off x="5379" y="3086"/>
              <a:ext cx="78" cy="81"/>
            </a:xfrm>
            <a:custGeom>
              <a:avLst/>
              <a:gdLst>
                <a:gd name="T0" fmla="*/ 8 w 28"/>
                <a:gd name="T1" fmla="*/ 0 h 29"/>
                <a:gd name="T2" fmla="*/ 0 w 28"/>
                <a:gd name="T3" fmla="*/ 13 h 29"/>
                <a:gd name="T4" fmla="*/ 7 w 28"/>
                <a:gd name="T5" fmla="*/ 29 h 29"/>
                <a:gd name="T6" fmla="*/ 25 w 28"/>
                <a:gd name="T7" fmla="*/ 24 h 29"/>
                <a:gd name="T8" fmla="*/ 20 w 28"/>
                <a:gd name="T9" fmla="*/ 14 h 29"/>
                <a:gd name="T10" fmla="*/ 26 w 28"/>
                <a:gd name="T11" fmla="*/ 0 h 29"/>
                <a:gd name="T12" fmla="*/ 8 w 28"/>
                <a:gd name="T13" fmla="*/ 0 h 29"/>
              </a:gdLst>
              <a:ahLst/>
              <a:cxnLst>
                <a:cxn ang="0">
                  <a:pos x="T0" y="T1"/>
                </a:cxn>
                <a:cxn ang="0">
                  <a:pos x="T2" y="T3"/>
                </a:cxn>
                <a:cxn ang="0">
                  <a:pos x="T4" y="T5"/>
                </a:cxn>
                <a:cxn ang="0">
                  <a:pos x="T6" y="T7"/>
                </a:cxn>
                <a:cxn ang="0">
                  <a:pos x="T8" y="T9"/>
                </a:cxn>
                <a:cxn ang="0">
                  <a:pos x="T10" y="T11"/>
                </a:cxn>
                <a:cxn ang="0">
                  <a:pos x="T12" y="T13"/>
                </a:cxn>
              </a:cxnLst>
              <a:rect l="0" t="0" r="r" b="b"/>
              <a:pathLst>
                <a:path w="28" h="29">
                  <a:moveTo>
                    <a:pt x="8" y="0"/>
                  </a:moveTo>
                  <a:cubicBezTo>
                    <a:pt x="2" y="2"/>
                    <a:pt x="0" y="8"/>
                    <a:pt x="0" y="13"/>
                  </a:cubicBezTo>
                  <a:cubicBezTo>
                    <a:pt x="0" y="17"/>
                    <a:pt x="4" y="27"/>
                    <a:pt x="7" y="29"/>
                  </a:cubicBezTo>
                  <a:lnTo>
                    <a:pt x="25" y="24"/>
                  </a:lnTo>
                  <a:cubicBezTo>
                    <a:pt x="27" y="22"/>
                    <a:pt x="20" y="18"/>
                    <a:pt x="20" y="14"/>
                  </a:cubicBezTo>
                  <a:cubicBezTo>
                    <a:pt x="20" y="10"/>
                    <a:pt x="28" y="2"/>
                    <a:pt x="26" y="0"/>
                  </a:cubicBezTo>
                  <a:lnTo>
                    <a:pt x="8" y="0"/>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77" name="Freeform 205"/>
            <p:cNvSpPr>
              <a:spLocks/>
            </p:cNvSpPr>
            <p:nvPr/>
          </p:nvSpPr>
          <p:spPr bwMode="auto">
            <a:xfrm>
              <a:off x="5520" y="3105"/>
              <a:ext cx="77" cy="61"/>
            </a:xfrm>
            <a:custGeom>
              <a:avLst/>
              <a:gdLst>
                <a:gd name="T0" fmla="*/ 6 w 28"/>
                <a:gd name="T1" fmla="*/ 0 h 22"/>
                <a:gd name="T2" fmla="*/ 0 w 28"/>
                <a:gd name="T3" fmla="*/ 12 h 22"/>
                <a:gd name="T4" fmla="*/ 8 w 28"/>
                <a:gd name="T5" fmla="*/ 22 h 22"/>
                <a:gd name="T6" fmla="*/ 26 w 28"/>
                <a:gd name="T7" fmla="*/ 17 h 22"/>
                <a:gd name="T8" fmla="*/ 21 w 28"/>
                <a:gd name="T9" fmla="*/ 7 h 22"/>
                <a:gd name="T10" fmla="*/ 24 w 28"/>
                <a:gd name="T11" fmla="*/ 0 h 22"/>
                <a:gd name="T12" fmla="*/ 6 w 28"/>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28" h="22">
                  <a:moveTo>
                    <a:pt x="6" y="0"/>
                  </a:moveTo>
                  <a:cubicBezTo>
                    <a:pt x="2" y="3"/>
                    <a:pt x="0" y="8"/>
                    <a:pt x="0" y="12"/>
                  </a:cubicBezTo>
                  <a:cubicBezTo>
                    <a:pt x="0" y="16"/>
                    <a:pt x="4" y="21"/>
                    <a:pt x="8" y="22"/>
                  </a:cubicBezTo>
                  <a:lnTo>
                    <a:pt x="26" y="17"/>
                  </a:lnTo>
                  <a:cubicBezTo>
                    <a:pt x="28" y="15"/>
                    <a:pt x="21" y="10"/>
                    <a:pt x="21" y="7"/>
                  </a:cubicBezTo>
                  <a:cubicBezTo>
                    <a:pt x="21" y="4"/>
                    <a:pt x="26" y="1"/>
                    <a:pt x="24" y="0"/>
                  </a:cubicBezTo>
                  <a:lnTo>
                    <a:pt x="6" y="0"/>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78" name="Freeform 206"/>
            <p:cNvSpPr>
              <a:spLocks/>
            </p:cNvSpPr>
            <p:nvPr/>
          </p:nvSpPr>
          <p:spPr bwMode="auto">
            <a:xfrm>
              <a:off x="5461" y="3051"/>
              <a:ext cx="53" cy="41"/>
            </a:xfrm>
            <a:custGeom>
              <a:avLst/>
              <a:gdLst>
                <a:gd name="T0" fmla="*/ 16 w 53"/>
                <a:gd name="T1" fmla="*/ 0 h 41"/>
                <a:gd name="T2" fmla="*/ 1 w 53"/>
                <a:gd name="T3" fmla="*/ 22 h 41"/>
                <a:gd name="T4" fmla="*/ 23 w 53"/>
                <a:gd name="T5" fmla="*/ 41 h 41"/>
                <a:gd name="T6" fmla="*/ 51 w 53"/>
                <a:gd name="T7" fmla="*/ 30 h 41"/>
                <a:gd name="T8" fmla="*/ 38 w 53"/>
                <a:gd name="T9" fmla="*/ 18 h 41"/>
                <a:gd name="T10" fmla="*/ 43 w 53"/>
                <a:gd name="T11" fmla="*/ 0 h 41"/>
                <a:gd name="T12" fmla="*/ 16 w 5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53" h="41">
                  <a:moveTo>
                    <a:pt x="16" y="0"/>
                  </a:moveTo>
                  <a:cubicBezTo>
                    <a:pt x="9" y="8"/>
                    <a:pt x="0" y="15"/>
                    <a:pt x="1" y="22"/>
                  </a:cubicBezTo>
                  <a:cubicBezTo>
                    <a:pt x="2" y="29"/>
                    <a:pt x="15" y="41"/>
                    <a:pt x="23" y="41"/>
                  </a:cubicBezTo>
                  <a:lnTo>
                    <a:pt x="51" y="30"/>
                  </a:lnTo>
                  <a:cubicBezTo>
                    <a:pt x="53" y="26"/>
                    <a:pt x="39" y="23"/>
                    <a:pt x="38" y="18"/>
                  </a:cubicBezTo>
                  <a:cubicBezTo>
                    <a:pt x="37" y="13"/>
                    <a:pt x="47" y="3"/>
                    <a:pt x="43" y="0"/>
                  </a:cubicBezTo>
                  <a:lnTo>
                    <a:pt x="16" y="0"/>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279" name="Group 207"/>
          <p:cNvGrpSpPr>
            <a:grpSpLocks/>
          </p:cNvGrpSpPr>
          <p:nvPr/>
        </p:nvGrpSpPr>
        <p:grpSpPr bwMode="auto">
          <a:xfrm>
            <a:off x="8585200" y="2870200"/>
            <a:ext cx="361950" cy="269875"/>
            <a:chOff x="5369" y="3038"/>
            <a:chExt cx="228" cy="170"/>
          </a:xfrm>
        </p:grpSpPr>
        <p:sp>
          <p:nvSpPr>
            <p:cNvPr id="3280" name="Freeform 208"/>
            <p:cNvSpPr>
              <a:spLocks/>
            </p:cNvSpPr>
            <p:nvPr/>
          </p:nvSpPr>
          <p:spPr bwMode="auto">
            <a:xfrm>
              <a:off x="5369" y="3171"/>
              <a:ext cx="216" cy="37"/>
            </a:xfrm>
            <a:custGeom>
              <a:avLst/>
              <a:gdLst>
                <a:gd name="T0" fmla="*/ 32 w 216"/>
                <a:gd name="T1" fmla="*/ 37 h 37"/>
                <a:gd name="T2" fmla="*/ 198 w 216"/>
                <a:gd name="T3" fmla="*/ 37 h 37"/>
                <a:gd name="T4" fmla="*/ 216 w 216"/>
                <a:gd name="T5" fmla="*/ 0 h 37"/>
                <a:gd name="T6" fmla="*/ 126 w 216"/>
                <a:gd name="T7" fmla="*/ 1 h 37"/>
                <a:gd name="T8" fmla="*/ 40 w 216"/>
                <a:gd name="T9" fmla="*/ 1 h 37"/>
                <a:gd name="T10" fmla="*/ 0 w 216"/>
                <a:gd name="T11" fmla="*/ 0 h 37"/>
                <a:gd name="T12" fmla="*/ 32 w 216"/>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216" h="37">
                  <a:moveTo>
                    <a:pt x="32" y="37"/>
                  </a:moveTo>
                  <a:lnTo>
                    <a:pt x="198" y="37"/>
                  </a:lnTo>
                  <a:lnTo>
                    <a:pt x="216" y="0"/>
                  </a:lnTo>
                  <a:lnTo>
                    <a:pt x="126" y="1"/>
                  </a:lnTo>
                  <a:lnTo>
                    <a:pt x="40" y="1"/>
                  </a:lnTo>
                  <a:lnTo>
                    <a:pt x="0" y="0"/>
                  </a:lnTo>
                  <a:lnTo>
                    <a:pt x="32" y="37"/>
                  </a:lnTo>
                  <a:close/>
                </a:path>
              </a:pathLst>
            </a:cu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81" name="Line 209"/>
            <p:cNvSpPr>
              <a:spLocks noChangeShapeType="1"/>
            </p:cNvSpPr>
            <p:nvPr/>
          </p:nvSpPr>
          <p:spPr bwMode="auto">
            <a:xfrm>
              <a:off x="5426" y="3067"/>
              <a:ext cx="3" cy="1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82" name="Freeform 210"/>
            <p:cNvSpPr>
              <a:spLocks/>
            </p:cNvSpPr>
            <p:nvPr/>
          </p:nvSpPr>
          <p:spPr bwMode="auto">
            <a:xfrm>
              <a:off x="5490" y="3038"/>
              <a:ext cx="3" cy="129"/>
            </a:xfrm>
            <a:custGeom>
              <a:avLst/>
              <a:gdLst>
                <a:gd name="T0" fmla="*/ 0 w 3"/>
                <a:gd name="T1" fmla="*/ 0 h 129"/>
                <a:gd name="T2" fmla="*/ 3 w 3"/>
                <a:gd name="T3" fmla="*/ 129 h 129"/>
              </a:gdLst>
              <a:ahLst/>
              <a:cxnLst>
                <a:cxn ang="0">
                  <a:pos x="T0" y="T1"/>
                </a:cxn>
                <a:cxn ang="0">
                  <a:pos x="T2" y="T3"/>
                </a:cxn>
              </a:cxnLst>
              <a:rect l="0" t="0" r="r" b="b"/>
              <a:pathLst>
                <a:path w="3" h="129">
                  <a:moveTo>
                    <a:pt x="0" y="0"/>
                  </a:moveTo>
                  <a:lnTo>
                    <a:pt x="3" y="129"/>
                  </a:lnTo>
                </a:path>
              </a:pathLst>
            </a:custGeom>
            <a:noFill/>
            <a:ln w="9525">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83" name="Line 211"/>
            <p:cNvSpPr>
              <a:spLocks noChangeShapeType="1"/>
            </p:cNvSpPr>
            <p:nvPr/>
          </p:nvSpPr>
          <p:spPr bwMode="auto">
            <a:xfrm>
              <a:off x="5555" y="3094"/>
              <a:ext cx="3" cy="6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84" name="Freeform 212"/>
            <p:cNvSpPr>
              <a:spLocks/>
            </p:cNvSpPr>
            <p:nvPr/>
          </p:nvSpPr>
          <p:spPr bwMode="auto">
            <a:xfrm>
              <a:off x="5451" y="3080"/>
              <a:ext cx="100" cy="91"/>
            </a:xfrm>
            <a:custGeom>
              <a:avLst/>
              <a:gdLst>
                <a:gd name="T0" fmla="*/ 7 w 36"/>
                <a:gd name="T1" fmla="*/ 1 h 33"/>
                <a:gd name="T2" fmla="*/ 0 w 36"/>
                <a:gd name="T3" fmla="*/ 15 h 33"/>
                <a:gd name="T4" fmla="*/ 6 w 36"/>
                <a:gd name="T5" fmla="*/ 33 h 33"/>
                <a:gd name="T6" fmla="*/ 32 w 36"/>
                <a:gd name="T7" fmla="*/ 22 h 33"/>
                <a:gd name="T8" fmla="*/ 27 w 36"/>
                <a:gd name="T9" fmla="*/ 12 h 33"/>
                <a:gd name="T10" fmla="*/ 33 w 36"/>
                <a:gd name="T11" fmla="*/ 0 h 33"/>
                <a:gd name="T12" fmla="*/ 7 w 36"/>
                <a:gd name="T13" fmla="*/ 1 h 33"/>
              </a:gdLst>
              <a:ahLst/>
              <a:cxnLst>
                <a:cxn ang="0">
                  <a:pos x="T0" y="T1"/>
                </a:cxn>
                <a:cxn ang="0">
                  <a:pos x="T2" y="T3"/>
                </a:cxn>
                <a:cxn ang="0">
                  <a:pos x="T4" y="T5"/>
                </a:cxn>
                <a:cxn ang="0">
                  <a:pos x="T6" y="T7"/>
                </a:cxn>
                <a:cxn ang="0">
                  <a:pos x="T8" y="T9"/>
                </a:cxn>
                <a:cxn ang="0">
                  <a:pos x="T10" y="T11"/>
                </a:cxn>
                <a:cxn ang="0">
                  <a:pos x="T12" y="T13"/>
                </a:cxn>
              </a:cxnLst>
              <a:rect l="0" t="0" r="r" b="b"/>
              <a:pathLst>
                <a:path w="36" h="33">
                  <a:moveTo>
                    <a:pt x="7" y="1"/>
                  </a:moveTo>
                  <a:cubicBezTo>
                    <a:pt x="2" y="3"/>
                    <a:pt x="0" y="10"/>
                    <a:pt x="0" y="15"/>
                  </a:cubicBezTo>
                  <a:cubicBezTo>
                    <a:pt x="0" y="20"/>
                    <a:pt x="1" y="32"/>
                    <a:pt x="6" y="33"/>
                  </a:cubicBezTo>
                  <a:lnTo>
                    <a:pt x="32" y="22"/>
                  </a:lnTo>
                  <a:cubicBezTo>
                    <a:pt x="35" y="19"/>
                    <a:pt x="27" y="16"/>
                    <a:pt x="27" y="12"/>
                  </a:cubicBezTo>
                  <a:cubicBezTo>
                    <a:pt x="27" y="8"/>
                    <a:pt x="36" y="2"/>
                    <a:pt x="33" y="0"/>
                  </a:cubicBezTo>
                  <a:lnTo>
                    <a:pt x="7" y="1"/>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85" name="Freeform 213"/>
            <p:cNvSpPr>
              <a:spLocks/>
            </p:cNvSpPr>
            <p:nvPr/>
          </p:nvSpPr>
          <p:spPr bwMode="auto">
            <a:xfrm>
              <a:off x="5379" y="3086"/>
              <a:ext cx="78" cy="81"/>
            </a:xfrm>
            <a:custGeom>
              <a:avLst/>
              <a:gdLst>
                <a:gd name="T0" fmla="*/ 8 w 28"/>
                <a:gd name="T1" fmla="*/ 0 h 29"/>
                <a:gd name="T2" fmla="*/ 0 w 28"/>
                <a:gd name="T3" fmla="*/ 13 h 29"/>
                <a:gd name="T4" fmla="*/ 7 w 28"/>
                <a:gd name="T5" fmla="*/ 29 h 29"/>
                <a:gd name="T6" fmla="*/ 25 w 28"/>
                <a:gd name="T7" fmla="*/ 24 h 29"/>
                <a:gd name="T8" fmla="*/ 20 w 28"/>
                <a:gd name="T9" fmla="*/ 14 h 29"/>
                <a:gd name="T10" fmla="*/ 26 w 28"/>
                <a:gd name="T11" fmla="*/ 0 h 29"/>
                <a:gd name="T12" fmla="*/ 8 w 28"/>
                <a:gd name="T13" fmla="*/ 0 h 29"/>
              </a:gdLst>
              <a:ahLst/>
              <a:cxnLst>
                <a:cxn ang="0">
                  <a:pos x="T0" y="T1"/>
                </a:cxn>
                <a:cxn ang="0">
                  <a:pos x="T2" y="T3"/>
                </a:cxn>
                <a:cxn ang="0">
                  <a:pos x="T4" y="T5"/>
                </a:cxn>
                <a:cxn ang="0">
                  <a:pos x="T6" y="T7"/>
                </a:cxn>
                <a:cxn ang="0">
                  <a:pos x="T8" y="T9"/>
                </a:cxn>
                <a:cxn ang="0">
                  <a:pos x="T10" y="T11"/>
                </a:cxn>
                <a:cxn ang="0">
                  <a:pos x="T12" y="T13"/>
                </a:cxn>
              </a:cxnLst>
              <a:rect l="0" t="0" r="r" b="b"/>
              <a:pathLst>
                <a:path w="28" h="29">
                  <a:moveTo>
                    <a:pt x="8" y="0"/>
                  </a:moveTo>
                  <a:cubicBezTo>
                    <a:pt x="2" y="2"/>
                    <a:pt x="0" y="8"/>
                    <a:pt x="0" y="13"/>
                  </a:cubicBezTo>
                  <a:cubicBezTo>
                    <a:pt x="0" y="17"/>
                    <a:pt x="4" y="27"/>
                    <a:pt x="7" y="29"/>
                  </a:cubicBezTo>
                  <a:lnTo>
                    <a:pt x="25" y="24"/>
                  </a:lnTo>
                  <a:cubicBezTo>
                    <a:pt x="27" y="22"/>
                    <a:pt x="20" y="18"/>
                    <a:pt x="20" y="14"/>
                  </a:cubicBezTo>
                  <a:cubicBezTo>
                    <a:pt x="20" y="10"/>
                    <a:pt x="28" y="2"/>
                    <a:pt x="26" y="0"/>
                  </a:cubicBezTo>
                  <a:lnTo>
                    <a:pt x="8" y="0"/>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86" name="Freeform 214"/>
            <p:cNvSpPr>
              <a:spLocks/>
            </p:cNvSpPr>
            <p:nvPr/>
          </p:nvSpPr>
          <p:spPr bwMode="auto">
            <a:xfrm>
              <a:off x="5520" y="3105"/>
              <a:ext cx="77" cy="61"/>
            </a:xfrm>
            <a:custGeom>
              <a:avLst/>
              <a:gdLst>
                <a:gd name="T0" fmla="*/ 6 w 28"/>
                <a:gd name="T1" fmla="*/ 0 h 22"/>
                <a:gd name="T2" fmla="*/ 0 w 28"/>
                <a:gd name="T3" fmla="*/ 12 h 22"/>
                <a:gd name="T4" fmla="*/ 8 w 28"/>
                <a:gd name="T5" fmla="*/ 22 h 22"/>
                <a:gd name="T6" fmla="*/ 26 w 28"/>
                <a:gd name="T7" fmla="*/ 17 h 22"/>
                <a:gd name="T8" fmla="*/ 21 w 28"/>
                <a:gd name="T9" fmla="*/ 7 h 22"/>
                <a:gd name="T10" fmla="*/ 24 w 28"/>
                <a:gd name="T11" fmla="*/ 0 h 22"/>
                <a:gd name="T12" fmla="*/ 6 w 28"/>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28" h="22">
                  <a:moveTo>
                    <a:pt x="6" y="0"/>
                  </a:moveTo>
                  <a:cubicBezTo>
                    <a:pt x="2" y="3"/>
                    <a:pt x="0" y="8"/>
                    <a:pt x="0" y="12"/>
                  </a:cubicBezTo>
                  <a:cubicBezTo>
                    <a:pt x="0" y="16"/>
                    <a:pt x="4" y="21"/>
                    <a:pt x="8" y="22"/>
                  </a:cubicBezTo>
                  <a:lnTo>
                    <a:pt x="26" y="17"/>
                  </a:lnTo>
                  <a:cubicBezTo>
                    <a:pt x="28" y="15"/>
                    <a:pt x="21" y="10"/>
                    <a:pt x="21" y="7"/>
                  </a:cubicBezTo>
                  <a:cubicBezTo>
                    <a:pt x="21" y="4"/>
                    <a:pt x="26" y="1"/>
                    <a:pt x="24" y="0"/>
                  </a:cubicBezTo>
                  <a:lnTo>
                    <a:pt x="6" y="0"/>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87" name="Freeform 215"/>
            <p:cNvSpPr>
              <a:spLocks/>
            </p:cNvSpPr>
            <p:nvPr/>
          </p:nvSpPr>
          <p:spPr bwMode="auto">
            <a:xfrm>
              <a:off x="5461" y="3051"/>
              <a:ext cx="53" cy="41"/>
            </a:xfrm>
            <a:custGeom>
              <a:avLst/>
              <a:gdLst>
                <a:gd name="T0" fmla="*/ 16 w 53"/>
                <a:gd name="T1" fmla="*/ 0 h 41"/>
                <a:gd name="T2" fmla="*/ 1 w 53"/>
                <a:gd name="T3" fmla="*/ 22 h 41"/>
                <a:gd name="T4" fmla="*/ 23 w 53"/>
                <a:gd name="T5" fmla="*/ 41 h 41"/>
                <a:gd name="T6" fmla="*/ 51 w 53"/>
                <a:gd name="T7" fmla="*/ 30 h 41"/>
                <a:gd name="T8" fmla="*/ 38 w 53"/>
                <a:gd name="T9" fmla="*/ 18 h 41"/>
                <a:gd name="T10" fmla="*/ 43 w 53"/>
                <a:gd name="T11" fmla="*/ 0 h 41"/>
                <a:gd name="T12" fmla="*/ 16 w 5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53" h="41">
                  <a:moveTo>
                    <a:pt x="16" y="0"/>
                  </a:moveTo>
                  <a:cubicBezTo>
                    <a:pt x="9" y="8"/>
                    <a:pt x="0" y="15"/>
                    <a:pt x="1" y="22"/>
                  </a:cubicBezTo>
                  <a:cubicBezTo>
                    <a:pt x="2" y="29"/>
                    <a:pt x="15" y="41"/>
                    <a:pt x="23" y="41"/>
                  </a:cubicBezTo>
                  <a:lnTo>
                    <a:pt x="51" y="30"/>
                  </a:lnTo>
                  <a:cubicBezTo>
                    <a:pt x="53" y="26"/>
                    <a:pt x="39" y="23"/>
                    <a:pt x="38" y="18"/>
                  </a:cubicBezTo>
                  <a:cubicBezTo>
                    <a:pt x="37" y="13"/>
                    <a:pt x="47" y="3"/>
                    <a:pt x="43" y="0"/>
                  </a:cubicBezTo>
                  <a:lnTo>
                    <a:pt x="16" y="0"/>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288" name="Group 216"/>
          <p:cNvGrpSpPr>
            <a:grpSpLocks/>
          </p:cNvGrpSpPr>
          <p:nvPr/>
        </p:nvGrpSpPr>
        <p:grpSpPr bwMode="auto">
          <a:xfrm>
            <a:off x="8401050" y="3273425"/>
            <a:ext cx="361950" cy="269875"/>
            <a:chOff x="5369" y="3038"/>
            <a:chExt cx="228" cy="170"/>
          </a:xfrm>
        </p:grpSpPr>
        <p:sp>
          <p:nvSpPr>
            <p:cNvPr id="3289" name="Freeform 217"/>
            <p:cNvSpPr>
              <a:spLocks/>
            </p:cNvSpPr>
            <p:nvPr/>
          </p:nvSpPr>
          <p:spPr bwMode="auto">
            <a:xfrm>
              <a:off x="5369" y="3171"/>
              <a:ext cx="216" cy="37"/>
            </a:xfrm>
            <a:custGeom>
              <a:avLst/>
              <a:gdLst>
                <a:gd name="T0" fmla="*/ 32 w 216"/>
                <a:gd name="T1" fmla="*/ 37 h 37"/>
                <a:gd name="T2" fmla="*/ 198 w 216"/>
                <a:gd name="T3" fmla="*/ 37 h 37"/>
                <a:gd name="T4" fmla="*/ 216 w 216"/>
                <a:gd name="T5" fmla="*/ 0 h 37"/>
                <a:gd name="T6" fmla="*/ 126 w 216"/>
                <a:gd name="T7" fmla="*/ 1 h 37"/>
                <a:gd name="T8" fmla="*/ 40 w 216"/>
                <a:gd name="T9" fmla="*/ 1 h 37"/>
                <a:gd name="T10" fmla="*/ 0 w 216"/>
                <a:gd name="T11" fmla="*/ 0 h 37"/>
                <a:gd name="T12" fmla="*/ 32 w 216"/>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216" h="37">
                  <a:moveTo>
                    <a:pt x="32" y="37"/>
                  </a:moveTo>
                  <a:lnTo>
                    <a:pt x="198" y="37"/>
                  </a:lnTo>
                  <a:lnTo>
                    <a:pt x="216" y="0"/>
                  </a:lnTo>
                  <a:lnTo>
                    <a:pt x="126" y="1"/>
                  </a:lnTo>
                  <a:lnTo>
                    <a:pt x="40" y="1"/>
                  </a:lnTo>
                  <a:lnTo>
                    <a:pt x="0" y="0"/>
                  </a:lnTo>
                  <a:lnTo>
                    <a:pt x="32" y="37"/>
                  </a:lnTo>
                  <a:close/>
                </a:path>
              </a:pathLst>
            </a:cu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90" name="Line 218"/>
            <p:cNvSpPr>
              <a:spLocks noChangeShapeType="1"/>
            </p:cNvSpPr>
            <p:nvPr/>
          </p:nvSpPr>
          <p:spPr bwMode="auto">
            <a:xfrm>
              <a:off x="5426" y="3067"/>
              <a:ext cx="3" cy="1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91" name="Freeform 219"/>
            <p:cNvSpPr>
              <a:spLocks/>
            </p:cNvSpPr>
            <p:nvPr/>
          </p:nvSpPr>
          <p:spPr bwMode="auto">
            <a:xfrm>
              <a:off x="5490" y="3038"/>
              <a:ext cx="3" cy="129"/>
            </a:xfrm>
            <a:custGeom>
              <a:avLst/>
              <a:gdLst>
                <a:gd name="T0" fmla="*/ 0 w 3"/>
                <a:gd name="T1" fmla="*/ 0 h 129"/>
                <a:gd name="T2" fmla="*/ 3 w 3"/>
                <a:gd name="T3" fmla="*/ 129 h 129"/>
              </a:gdLst>
              <a:ahLst/>
              <a:cxnLst>
                <a:cxn ang="0">
                  <a:pos x="T0" y="T1"/>
                </a:cxn>
                <a:cxn ang="0">
                  <a:pos x="T2" y="T3"/>
                </a:cxn>
              </a:cxnLst>
              <a:rect l="0" t="0" r="r" b="b"/>
              <a:pathLst>
                <a:path w="3" h="129">
                  <a:moveTo>
                    <a:pt x="0" y="0"/>
                  </a:moveTo>
                  <a:lnTo>
                    <a:pt x="3" y="129"/>
                  </a:lnTo>
                </a:path>
              </a:pathLst>
            </a:custGeom>
            <a:noFill/>
            <a:ln w="9525">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92" name="Line 220"/>
            <p:cNvSpPr>
              <a:spLocks noChangeShapeType="1"/>
            </p:cNvSpPr>
            <p:nvPr/>
          </p:nvSpPr>
          <p:spPr bwMode="auto">
            <a:xfrm>
              <a:off x="5555" y="3094"/>
              <a:ext cx="3" cy="6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93" name="Freeform 221"/>
            <p:cNvSpPr>
              <a:spLocks/>
            </p:cNvSpPr>
            <p:nvPr/>
          </p:nvSpPr>
          <p:spPr bwMode="auto">
            <a:xfrm>
              <a:off x="5451" y="3080"/>
              <a:ext cx="100" cy="91"/>
            </a:xfrm>
            <a:custGeom>
              <a:avLst/>
              <a:gdLst>
                <a:gd name="T0" fmla="*/ 7 w 36"/>
                <a:gd name="T1" fmla="*/ 1 h 33"/>
                <a:gd name="T2" fmla="*/ 0 w 36"/>
                <a:gd name="T3" fmla="*/ 15 h 33"/>
                <a:gd name="T4" fmla="*/ 6 w 36"/>
                <a:gd name="T5" fmla="*/ 33 h 33"/>
                <a:gd name="T6" fmla="*/ 32 w 36"/>
                <a:gd name="T7" fmla="*/ 22 h 33"/>
                <a:gd name="T8" fmla="*/ 27 w 36"/>
                <a:gd name="T9" fmla="*/ 12 h 33"/>
                <a:gd name="T10" fmla="*/ 33 w 36"/>
                <a:gd name="T11" fmla="*/ 0 h 33"/>
                <a:gd name="T12" fmla="*/ 7 w 36"/>
                <a:gd name="T13" fmla="*/ 1 h 33"/>
              </a:gdLst>
              <a:ahLst/>
              <a:cxnLst>
                <a:cxn ang="0">
                  <a:pos x="T0" y="T1"/>
                </a:cxn>
                <a:cxn ang="0">
                  <a:pos x="T2" y="T3"/>
                </a:cxn>
                <a:cxn ang="0">
                  <a:pos x="T4" y="T5"/>
                </a:cxn>
                <a:cxn ang="0">
                  <a:pos x="T6" y="T7"/>
                </a:cxn>
                <a:cxn ang="0">
                  <a:pos x="T8" y="T9"/>
                </a:cxn>
                <a:cxn ang="0">
                  <a:pos x="T10" y="T11"/>
                </a:cxn>
                <a:cxn ang="0">
                  <a:pos x="T12" y="T13"/>
                </a:cxn>
              </a:cxnLst>
              <a:rect l="0" t="0" r="r" b="b"/>
              <a:pathLst>
                <a:path w="36" h="33">
                  <a:moveTo>
                    <a:pt x="7" y="1"/>
                  </a:moveTo>
                  <a:cubicBezTo>
                    <a:pt x="2" y="3"/>
                    <a:pt x="0" y="10"/>
                    <a:pt x="0" y="15"/>
                  </a:cubicBezTo>
                  <a:cubicBezTo>
                    <a:pt x="0" y="20"/>
                    <a:pt x="1" y="32"/>
                    <a:pt x="6" y="33"/>
                  </a:cubicBezTo>
                  <a:lnTo>
                    <a:pt x="32" y="22"/>
                  </a:lnTo>
                  <a:cubicBezTo>
                    <a:pt x="35" y="19"/>
                    <a:pt x="27" y="16"/>
                    <a:pt x="27" y="12"/>
                  </a:cubicBezTo>
                  <a:cubicBezTo>
                    <a:pt x="27" y="8"/>
                    <a:pt x="36" y="2"/>
                    <a:pt x="33" y="0"/>
                  </a:cubicBezTo>
                  <a:lnTo>
                    <a:pt x="7" y="1"/>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94" name="Freeform 222"/>
            <p:cNvSpPr>
              <a:spLocks/>
            </p:cNvSpPr>
            <p:nvPr/>
          </p:nvSpPr>
          <p:spPr bwMode="auto">
            <a:xfrm>
              <a:off x="5379" y="3086"/>
              <a:ext cx="78" cy="81"/>
            </a:xfrm>
            <a:custGeom>
              <a:avLst/>
              <a:gdLst>
                <a:gd name="T0" fmla="*/ 8 w 28"/>
                <a:gd name="T1" fmla="*/ 0 h 29"/>
                <a:gd name="T2" fmla="*/ 0 w 28"/>
                <a:gd name="T3" fmla="*/ 13 h 29"/>
                <a:gd name="T4" fmla="*/ 7 w 28"/>
                <a:gd name="T5" fmla="*/ 29 h 29"/>
                <a:gd name="T6" fmla="*/ 25 w 28"/>
                <a:gd name="T7" fmla="*/ 24 h 29"/>
                <a:gd name="T8" fmla="*/ 20 w 28"/>
                <a:gd name="T9" fmla="*/ 14 h 29"/>
                <a:gd name="T10" fmla="*/ 26 w 28"/>
                <a:gd name="T11" fmla="*/ 0 h 29"/>
                <a:gd name="T12" fmla="*/ 8 w 28"/>
                <a:gd name="T13" fmla="*/ 0 h 29"/>
              </a:gdLst>
              <a:ahLst/>
              <a:cxnLst>
                <a:cxn ang="0">
                  <a:pos x="T0" y="T1"/>
                </a:cxn>
                <a:cxn ang="0">
                  <a:pos x="T2" y="T3"/>
                </a:cxn>
                <a:cxn ang="0">
                  <a:pos x="T4" y="T5"/>
                </a:cxn>
                <a:cxn ang="0">
                  <a:pos x="T6" y="T7"/>
                </a:cxn>
                <a:cxn ang="0">
                  <a:pos x="T8" y="T9"/>
                </a:cxn>
                <a:cxn ang="0">
                  <a:pos x="T10" y="T11"/>
                </a:cxn>
                <a:cxn ang="0">
                  <a:pos x="T12" y="T13"/>
                </a:cxn>
              </a:cxnLst>
              <a:rect l="0" t="0" r="r" b="b"/>
              <a:pathLst>
                <a:path w="28" h="29">
                  <a:moveTo>
                    <a:pt x="8" y="0"/>
                  </a:moveTo>
                  <a:cubicBezTo>
                    <a:pt x="2" y="2"/>
                    <a:pt x="0" y="8"/>
                    <a:pt x="0" y="13"/>
                  </a:cubicBezTo>
                  <a:cubicBezTo>
                    <a:pt x="0" y="17"/>
                    <a:pt x="4" y="27"/>
                    <a:pt x="7" y="29"/>
                  </a:cubicBezTo>
                  <a:lnTo>
                    <a:pt x="25" y="24"/>
                  </a:lnTo>
                  <a:cubicBezTo>
                    <a:pt x="27" y="22"/>
                    <a:pt x="20" y="18"/>
                    <a:pt x="20" y="14"/>
                  </a:cubicBezTo>
                  <a:cubicBezTo>
                    <a:pt x="20" y="10"/>
                    <a:pt x="28" y="2"/>
                    <a:pt x="26" y="0"/>
                  </a:cubicBezTo>
                  <a:lnTo>
                    <a:pt x="8" y="0"/>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95" name="Freeform 223"/>
            <p:cNvSpPr>
              <a:spLocks/>
            </p:cNvSpPr>
            <p:nvPr/>
          </p:nvSpPr>
          <p:spPr bwMode="auto">
            <a:xfrm>
              <a:off x="5520" y="3105"/>
              <a:ext cx="77" cy="61"/>
            </a:xfrm>
            <a:custGeom>
              <a:avLst/>
              <a:gdLst>
                <a:gd name="T0" fmla="*/ 6 w 28"/>
                <a:gd name="T1" fmla="*/ 0 h 22"/>
                <a:gd name="T2" fmla="*/ 0 w 28"/>
                <a:gd name="T3" fmla="*/ 12 h 22"/>
                <a:gd name="T4" fmla="*/ 8 w 28"/>
                <a:gd name="T5" fmla="*/ 22 h 22"/>
                <a:gd name="T6" fmla="*/ 26 w 28"/>
                <a:gd name="T7" fmla="*/ 17 h 22"/>
                <a:gd name="T8" fmla="*/ 21 w 28"/>
                <a:gd name="T9" fmla="*/ 7 h 22"/>
                <a:gd name="T10" fmla="*/ 24 w 28"/>
                <a:gd name="T11" fmla="*/ 0 h 22"/>
                <a:gd name="T12" fmla="*/ 6 w 28"/>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28" h="22">
                  <a:moveTo>
                    <a:pt x="6" y="0"/>
                  </a:moveTo>
                  <a:cubicBezTo>
                    <a:pt x="2" y="3"/>
                    <a:pt x="0" y="8"/>
                    <a:pt x="0" y="12"/>
                  </a:cubicBezTo>
                  <a:cubicBezTo>
                    <a:pt x="0" y="16"/>
                    <a:pt x="4" y="21"/>
                    <a:pt x="8" y="22"/>
                  </a:cubicBezTo>
                  <a:lnTo>
                    <a:pt x="26" y="17"/>
                  </a:lnTo>
                  <a:cubicBezTo>
                    <a:pt x="28" y="15"/>
                    <a:pt x="21" y="10"/>
                    <a:pt x="21" y="7"/>
                  </a:cubicBezTo>
                  <a:cubicBezTo>
                    <a:pt x="21" y="4"/>
                    <a:pt x="26" y="1"/>
                    <a:pt x="24" y="0"/>
                  </a:cubicBezTo>
                  <a:lnTo>
                    <a:pt x="6" y="0"/>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96" name="Freeform 224"/>
            <p:cNvSpPr>
              <a:spLocks/>
            </p:cNvSpPr>
            <p:nvPr/>
          </p:nvSpPr>
          <p:spPr bwMode="auto">
            <a:xfrm>
              <a:off x="5461" y="3051"/>
              <a:ext cx="53" cy="41"/>
            </a:xfrm>
            <a:custGeom>
              <a:avLst/>
              <a:gdLst>
                <a:gd name="T0" fmla="*/ 16 w 53"/>
                <a:gd name="T1" fmla="*/ 0 h 41"/>
                <a:gd name="T2" fmla="*/ 1 w 53"/>
                <a:gd name="T3" fmla="*/ 22 h 41"/>
                <a:gd name="T4" fmla="*/ 23 w 53"/>
                <a:gd name="T5" fmla="*/ 41 h 41"/>
                <a:gd name="T6" fmla="*/ 51 w 53"/>
                <a:gd name="T7" fmla="*/ 30 h 41"/>
                <a:gd name="T8" fmla="*/ 38 w 53"/>
                <a:gd name="T9" fmla="*/ 18 h 41"/>
                <a:gd name="T10" fmla="*/ 43 w 53"/>
                <a:gd name="T11" fmla="*/ 0 h 41"/>
                <a:gd name="T12" fmla="*/ 16 w 5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53" h="41">
                  <a:moveTo>
                    <a:pt x="16" y="0"/>
                  </a:moveTo>
                  <a:cubicBezTo>
                    <a:pt x="9" y="8"/>
                    <a:pt x="0" y="15"/>
                    <a:pt x="1" y="22"/>
                  </a:cubicBezTo>
                  <a:cubicBezTo>
                    <a:pt x="2" y="29"/>
                    <a:pt x="15" y="41"/>
                    <a:pt x="23" y="41"/>
                  </a:cubicBezTo>
                  <a:lnTo>
                    <a:pt x="51" y="30"/>
                  </a:lnTo>
                  <a:cubicBezTo>
                    <a:pt x="53" y="26"/>
                    <a:pt x="39" y="23"/>
                    <a:pt x="38" y="18"/>
                  </a:cubicBezTo>
                  <a:cubicBezTo>
                    <a:pt x="37" y="13"/>
                    <a:pt x="47" y="3"/>
                    <a:pt x="43" y="0"/>
                  </a:cubicBezTo>
                  <a:lnTo>
                    <a:pt x="16" y="0"/>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297" name="Group 225"/>
          <p:cNvGrpSpPr>
            <a:grpSpLocks/>
          </p:cNvGrpSpPr>
          <p:nvPr/>
        </p:nvGrpSpPr>
        <p:grpSpPr bwMode="auto">
          <a:xfrm>
            <a:off x="7905750" y="3756025"/>
            <a:ext cx="361950" cy="269875"/>
            <a:chOff x="5369" y="3038"/>
            <a:chExt cx="228" cy="170"/>
          </a:xfrm>
        </p:grpSpPr>
        <p:sp>
          <p:nvSpPr>
            <p:cNvPr id="3298" name="Freeform 226"/>
            <p:cNvSpPr>
              <a:spLocks/>
            </p:cNvSpPr>
            <p:nvPr/>
          </p:nvSpPr>
          <p:spPr bwMode="auto">
            <a:xfrm>
              <a:off x="5369" y="3171"/>
              <a:ext cx="216" cy="37"/>
            </a:xfrm>
            <a:custGeom>
              <a:avLst/>
              <a:gdLst>
                <a:gd name="T0" fmla="*/ 32 w 216"/>
                <a:gd name="T1" fmla="*/ 37 h 37"/>
                <a:gd name="T2" fmla="*/ 198 w 216"/>
                <a:gd name="T3" fmla="*/ 37 h 37"/>
                <a:gd name="T4" fmla="*/ 216 w 216"/>
                <a:gd name="T5" fmla="*/ 0 h 37"/>
                <a:gd name="T6" fmla="*/ 126 w 216"/>
                <a:gd name="T7" fmla="*/ 1 h 37"/>
                <a:gd name="T8" fmla="*/ 40 w 216"/>
                <a:gd name="T9" fmla="*/ 1 h 37"/>
                <a:gd name="T10" fmla="*/ 0 w 216"/>
                <a:gd name="T11" fmla="*/ 0 h 37"/>
                <a:gd name="T12" fmla="*/ 32 w 216"/>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216" h="37">
                  <a:moveTo>
                    <a:pt x="32" y="37"/>
                  </a:moveTo>
                  <a:lnTo>
                    <a:pt x="198" y="37"/>
                  </a:lnTo>
                  <a:lnTo>
                    <a:pt x="216" y="0"/>
                  </a:lnTo>
                  <a:lnTo>
                    <a:pt x="126" y="1"/>
                  </a:lnTo>
                  <a:lnTo>
                    <a:pt x="40" y="1"/>
                  </a:lnTo>
                  <a:lnTo>
                    <a:pt x="0" y="0"/>
                  </a:lnTo>
                  <a:lnTo>
                    <a:pt x="32" y="37"/>
                  </a:lnTo>
                  <a:close/>
                </a:path>
              </a:pathLst>
            </a:cu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99" name="Line 227"/>
            <p:cNvSpPr>
              <a:spLocks noChangeShapeType="1"/>
            </p:cNvSpPr>
            <p:nvPr/>
          </p:nvSpPr>
          <p:spPr bwMode="auto">
            <a:xfrm>
              <a:off x="5426" y="3067"/>
              <a:ext cx="3" cy="1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00" name="Freeform 228"/>
            <p:cNvSpPr>
              <a:spLocks/>
            </p:cNvSpPr>
            <p:nvPr/>
          </p:nvSpPr>
          <p:spPr bwMode="auto">
            <a:xfrm>
              <a:off x="5490" y="3038"/>
              <a:ext cx="3" cy="129"/>
            </a:xfrm>
            <a:custGeom>
              <a:avLst/>
              <a:gdLst>
                <a:gd name="T0" fmla="*/ 0 w 3"/>
                <a:gd name="T1" fmla="*/ 0 h 129"/>
                <a:gd name="T2" fmla="*/ 3 w 3"/>
                <a:gd name="T3" fmla="*/ 129 h 129"/>
              </a:gdLst>
              <a:ahLst/>
              <a:cxnLst>
                <a:cxn ang="0">
                  <a:pos x="T0" y="T1"/>
                </a:cxn>
                <a:cxn ang="0">
                  <a:pos x="T2" y="T3"/>
                </a:cxn>
              </a:cxnLst>
              <a:rect l="0" t="0" r="r" b="b"/>
              <a:pathLst>
                <a:path w="3" h="129">
                  <a:moveTo>
                    <a:pt x="0" y="0"/>
                  </a:moveTo>
                  <a:lnTo>
                    <a:pt x="3" y="129"/>
                  </a:lnTo>
                </a:path>
              </a:pathLst>
            </a:custGeom>
            <a:noFill/>
            <a:ln w="9525">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01" name="Line 229"/>
            <p:cNvSpPr>
              <a:spLocks noChangeShapeType="1"/>
            </p:cNvSpPr>
            <p:nvPr/>
          </p:nvSpPr>
          <p:spPr bwMode="auto">
            <a:xfrm>
              <a:off x="5555" y="3094"/>
              <a:ext cx="3" cy="6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02" name="Freeform 230"/>
            <p:cNvSpPr>
              <a:spLocks/>
            </p:cNvSpPr>
            <p:nvPr/>
          </p:nvSpPr>
          <p:spPr bwMode="auto">
            <a:xfrm>
              <a:off x="5451" y="3080"/>
              <a:ext cx="100" cy="91"/>
            </a:xfrm>
            <a:custGeom>
              <a:avLst/>
              <a:gdLst>
                <a:gd name="T0" fmla="*/ 7 w 36"/>
                <a:gd name="T1" fmla="*/ 1 h 33"/>
                <a:gd name="T2" fmla="*/ 0 w 36"/>
                <a:gd name="T3" fmla="*/ 15 h 33"/>
                <a:gd name="T4" fmla="*/ 6 w 36"/>
                <a:gd name="T5" fmla="*/ 33 h 33"/>
                <a:gd name="T6" fmla="*/ 32 w 36"/>
                <a:gd name="T7" fmla="*/ 22 h 33"/>
                <a:gd name="T8" fmla="*/ 27 w 36"/>
                <a:gd name="T9" fmla="*/ 12 h 33"/>
                <a:gd name="T10" fmla="*/ 33 w 36"/>
                <a:gd name="T11" fmla="*/ 0 h 33"/>
                <a:gd name="T12" fmla="*/ 7 w 36"/>
                <a:gd name="T13" fmla="*/ 1 h 33"/>
              </a:gdLst>
              <a:ahLst/>
              <a:cxnLst>
                <a:cxn ang="0">
                  <a:pos x="T0" y="T1"/>
                </a:cxn>
                <a:cxn ang="0">
                  <a:pos x="T2" y="T3"/>
                </a:cxn>
                <a:cxn ang="0">
                  <a:pos x="T4" y="T5"/>
                </a:cxn>
                <a:cxn ang="0">
                  <a:pos x="T6" y="T7"/>
                </a:cxn>
                <a:cxn ang="0">
                  <a:pos x="T8" y="T9"/>
                </a:cxn>
                <a:cxn ang="0">
                  <a:pos x="T10" y="T11"/>
                </a:cxn>
                <a:cxn ang="0">
                  <a:pos x="T12" y="T13"/>
                </a:cxn>
              </a:cxnLst>
              <a:rect l="0" t="0" r="r" b="b"/>
              <a:pathLst>
                <a:path w="36" h="33">
                  <a:moveTo>
                    <a:pt x="7" y="1"/>
                  </a:moveTo>
                  <a:cubicBezTo>
                    <a:pt x="2" y="3"/>
                    <a:pt x="0" y="10"/>
                    <a:pt x="0" y="15"/>
                  </a:cubicBezTo>
                  <a:cubicBezTo>
                    <a:pt x="0" y="20"/>
                    <a:pt x="1" y="32"/>
                    <a:pt x="6" y="33"/>
                  </a:cubicBezTo>
                  <a:lnTo>
                    <a:pt x="32" y="22"/>
                  </a:lnTo>
                  <a:cubicBezTo>
                    <a:pt x="35" y="19"/>
                    <a:pt x="27" y="16"/>
                    <a:pt x="27" y="12"/>
                  </a:cubicBezTo>
                  <a:cubicBezTo>
                    <a:pt x="27" y="8"/>
                    <a:pt x="36" y="2"/>
                    <a:pt x="33" y="0"/>
                  </a:cubicBezTo>
                  <a:lnTo>
                    <a:pt x="7" y="1"/>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03" name="Freeform 231"/>
            <p:cNvSpPr>
              <a:spLocks/>
            </p:cNvSpPr>
            <p:nvPr/>
          </p:nvSpPr>
          <p:spPr bwMode="auto">
            <a:xfrm>
              <a:off x="5379" y="3086"/>
              <a:ext cx="78" cy="81"/>
            </a:xfrm>
            <a:custGeom>
              <a:avLst/>
              <a:gdLst>
                <a:gd name="T0" fmla="*/ 8 w 28"/>
                <a:gd name="T1" fmla="*/ 0 h 29"/>
                <a:gd name="T2" fmla="*/ 0 w 28"/>
                <a:gd name="T3" fmla="*/ 13 h 29"/>
                <a:gd name="T4" fmla="*/ 7 w 28"/>
                <a:gd name="T5" fmla="*/ 29 h 29"/>
                <a:gd name="T6" fmla="*/ 25 w 28"/>
                <a:gd name="T7" fmla="*/ 24 h 29"/>
                <a:gd name="T8" fmla="*/ 20 w 28"/>
                <a:gd name="T9" fmla="*/ 14 h 29"/>
                <a:gd name="T10" fmla="*/ 26 w 28"/>
                <a:gd name="T11" fmla="*/ 0 h 29"/>
                <a:gd name="T12" fmla="*/ 8 w 28"/>
                <a:gd name="T13" fmla="*/ 0 h 29"/>
              </a:gdLst>
              <a:ahLst/>
              <a:cxnLst>
                <a:cxn ang="0">
                  <a:pos x="T0" y="T1"/>
                </a:cxn>
                <a:cxn ang="0">
                  <a:pos x="T2" y="T3"/>
                </a:cxn>
                <a:cxn ang="0">
                  <a:pos x="T4" y="T5"/>
                </a:cxn>
                <a:cxn ang="0">
                  <a:pos x="T6" y="T7"/>
                </a:cxn>
                <a:cxn ang="0">
                  <a:pos x="T8" y="T9"/>
                </a:cxn>
                <a:cxn ang="0">
                  <a:pos x="T10" y="T11"/>
                </a:cxn>
                <a:cxn ang="0">
                  <a:pos x="T12" y="T13"/>
                </a:cxn>
              </a:cxnLst>
              <a:rect l="0" t="0" r="r" b="b"/>
              <a:pathLst>
                <a:path w="28" h="29">
                  <a:moveTo>
                    <a:pt x="8" y="0"/>
                  </a:moveTo>
                  <a:cubicBezTo>
                    <a:pt x="2" y="2"/>
                    <a:pt x="0" y="8"/>
                    <a:pt x="0" y="13"/>
                  </a:cubicBezTo>
                  <a:cubicBezTo>
                    <a:pt x="0" y="17"/>
                    <a:pt x="4" y="27"/>
                    <a:pt x="7" y="29"/>
                  </a:cubicBezTo>
                  <a:lnTo>
                    <a:pt x="25" y="24"/>
                  </a:lnTo>
                  <a:cubicBezTo>
                    <a:pt x="27" y="22"/>
                    <a:pt x="20" y="18"/>
                    <a:pt x="20" y="14"/>
                  </a:cubicBezTo>
                  <a:cubicBezTo>
                    <a:pt x="20" y="10"/>
                    <a:pt x="28" y="2"/>
                    <a:pt x="26" y="0"/>
                  </a:cubicBezTo>
                  <a:lnTo>
                    <a:pt x="8" y="0"/>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04" name="Freeform 232"/>
            <p:cNvSpPr>
              <a:spLocks/>
            </p:cNvSpPr>
            <p:nvPr/>
          </p:nvSpPr>
          <p:spPr bwMode="auto">
            <a:xfrm>
              <a:off x="5520" y="3105"/>
              <a:ext cx="77" cy="61"/>
            </a:xfrm>
            <a:custGeom>
              <a:avLst/>
              <a:gdLst>
                <a:gd name="T0" fmla="*/ 6 w 28"/>
                <a:gd name="T1" fmla="*/ 0 h 22"/>
                <a:gd name="T2" fmla="*/ 0 w 28"/>
                <a:gd name="T3" fmla="*/ 12 h 22"/>
                <a:gd name="T4" fmla="*/ 8 w 28"/>
                <a:gd name="T5" fmla="*/ 22 h 22"/>
                <a:gd name="T6" fmla="*/ 26 w 28"/>
                <a:gd name="T7" fmla="*/ 17 h 22"/>
                <a:gd name="T8" fmla="*/ 21 w 28"/>
                <a:gd name="T9" fmla="*/ 7 h 22"/>
                <a:gd name="T10" fmla="*/ 24 w 28"/>
                <a:gd name="T11" fmla="*/ 0 h 22"/>
                <a:gd name="T12" fmla="*/ 6 w 28"/>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28" h="22">
                  <a:moveTo>
                    <a:pt x="6" y="0"/>
                  </a:moveTo>
                  <a:cubicBezTo>
                    <a:pt x="2" y="3"/>
                    <a:pt x="0" y="8"/>
                    <a:pt x="0" y="12"/>
                  </a:cubicBezTo>
                  <a:cubicBezTo>
                    <a:pt x="0" y="16"/>
                    <a:pt x="4" y="21"/>
                    <a:pt x="8" y="22"/>
                  </a:cubicBezTo>
                  <a:lnTo>
                    <a:pt x="26" y="17"/>
                  </a:lnTo>
                  <a:cubicBezTo>
                    <a:pt x="28" y="15"/>
                    <a:pt x="21" y="10"/>
                    <a:pt x="21" y="7"/>
                  </a:cubicBezTo>
                  <a:cubicBezTo>
                    <a:pt x="21" y="4"/>
                    <a:pt x="26" y="1"/>
                    <a:pt x="24" y="0"/>
                  </a:cubicBezTo>
                  <a:lnTo>
                    <a:pt x="6" y="0"/>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05" name="Freeform 233"/>
            <p:cNvSpPr>
              <a:spLocks/>
            </p:cNvSpPr>
            <p:nvPr/>
          </p:nvSpPr>
          <p:spPr bwMode="auto">
            <a:xfrm>
              <a:off x="5461" y="3051"/>
              <a:ext cx="53" cy="41"/>
            </a:xfrm>
            <a:custGeom>
              <a:avLst/>
              <a:gdLst>
                <a:gd name="T0" fmla="*/ 16 w 53"/>
                <a:gd name="T1" fmla="*/ 0 h 41"/>
                <a:gd name="T2" fmla="*/ 1 w 53"/>
                <a:gd name="T3" fmla="*/ 22 h 41"/>
                <a:gd name="T4" fmla="*/ 23 w 53"/>
                <a:gd name="T5" fmla="*/ 41 h 41"/>
                <a:gd name="T6" fmla="*/ 51 w 53"/>
                <a:gd name="T7" fmla="*/ 30 h 41"/>
                <a:gd name="T8" fmla="*/ 38 w 53"/>
                <a:gd name="T9" fmla="*/ 18 h 41"/>
                <a:gd name="T10" fmla="*/ 43 w 53"/>
                <a:gd name="T11" fmla="*/ 0 h 41"/>
                <a:gd name="T12" fmla="*/ 16 w 5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53" h="41">
                  <a:moveTo>
                    <a:pt x="16" y="0"/>
                  </a:moveTo>
                  <a:cubicBezTo>
                    <a:pt x="9" y="8"/>
                    <a:pt x="0" y="15"/>
                    <a:pt x="1" y="22"/>
                  </a:cubicBezTo>
                  <a:cubicBezTo>
                    <a:pt x="2" y="29"/>
                    <a:pt x="15" y="41"/>
                    <a:pt x="23" y="41"/>
                  </a:cubicBezTo>
                  <a:lnTo>
                    <a:pt x="51" y="30"/>
                  </a:lnTo>
                  <a:cubicBezTo>
                    <a:pt x="53" y="26"/>
                    <a:pt x="39" y="23"/>
                    <a:pt x="38" y="18"/>
                  </a:cubicBezTo>
                  <a:cubicBezTo>
                    <a:pt x="37" y="13"/>
                    <a:pt x="47" y="3"/>
                    <a:pt x="43" y="0"/>
                  </a:cubicBezTo>
                  <a:lnTo>
                    <a:pt x="16" y="0"/>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306" name="Group 234"/>
          <p:cNvGrpSpPr>
            <a:grpSpLocks/>
          </p:cNvGrpSpPr>
          <p:nvPr/>
        </p:nvGrpSpPr>
        <p:grpSpPr bwMode="auto">
          <a:xfrm>
            <a:off x="7131050" y="4581525"/>
            <a:ext cx="361950" cy="269875"/>
            <a:chOff x="5369" y="3038"/>
            <a:chExt cx="228" cy="170"/>
          </a:xfrm>
        </p:grpSpPr>
        <p:sp>
          <p:nvSpPr>
            <p:cNvPr id="3307" name="Freeform 235"/>
            <p:cNvSpPr>
              <a:spLocks/>
            </p:cNvSpPr>
            <p:nvPr/>
          </p:nvSpPr>
          <p:spPr bwMode="auto">
            <a:xfrm>
              <a:off x="5369" y="3171"/>
              <a:ext cx="216" cy="37"/>
            </a:xfrm>
            <a:custGeom>
              <a:avLst/>
              <a:gdLst>
                <a:gd name="T0" fmla="*/ 32 w 216"/>
                <a:gd name="T1" fmla="*/ 37 h 37"/>
                <a:gd name="T2" fmla="*/ 198 w 216"/>
                <a:gd name="T3" fmla="*/ 37 h 37"/>
                <a:gd name="T4" fmla="*/ 216 w 216"/>
                <a:gd name="T5" fmla="*/ 0 h 37"/>
                <a:gd name="T6" fmla="*/ 126 w 216"/>
                <a:gd name="T7" fmla="*/ 1 h 37"/>
                <a:gd name="T8" fmla="*/ 40 w 216"/>
                <a:gd name="T9" fmla="*/ 1 h 37"/>
                <a:gd name="T10" fmla="*/ 0 w 216"/>
                <a:gd name="T11" fmla="*/ 0 h 37"/>
                <a:gd name="T12" fmla="*/ 32 w 216"/>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216" h="37">
                  <a:moveTo>
                    <a:pt x="32" y="37"/>
                  </a:moveTo>
                  <a:lnTo>
                    <a:pt x="198" y="37"/>
                  </a:lnTo>
                  <a:lnTo>
                    <a:pt x="216" y="0"/>
                  </a:lnTo>
                  <a:lnTo>
                    <a:pt x="126" y="1"/>
                  </a:lnTo>
                  <a:lnTo>
                    <a:pt x="40" y="1"/>
                  </a:lnTo>
                  <a:lnTo>
                    <a:pt x="0" y="0"/>
                  </a:lnTo>
                  <a:lnTo>
                    <a:pt x="32" y="37"/>
                  </a:lnTo>
                  <a:close/>
                </a:path>
              </a:pathLst>
            </a:cu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08" name="Line 236"/>
            <p:cNvSpPr>
              <a:spLocks noChangeShapeType="1"/>
            </p:cNvSpPr>
            <p:nvPr/>
          </p:nvSpPr>
          <p:spPr bwMode="auto">
            <a:xfrm>
              <a:off x="5426" y="3067"/>
              <a:ext cx="3" cy="1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09" name="Freeform 237"/>
            <p:cNvSpPr>
              <a:spLocks/>
            </p:cNvSpPr>
            <p:nvPr/>
          </p:nvSpPr>
          <p:spPr bwMode="auto">
            <a:xfrm>
              <a:off x="5490" y="3038"/>
              <a:ext cx="3" cy="129"/>
            </a:xfrm>
            <a:custGeom>
              <a:avLst/>
              <a:gdLst>
                <a:gd name="T0" fmla="*/ 0 w 3"/>
                <a:gd name="T1" fmla="*/ 0 h 129"/>
                <a:gd name="T2" fmla="*/ 3 w 3"/>
                <a:gd name="T3" fmla="*/ 129 h 129"/>
              </a:gdLst>
              <a:ahLst/>
              <a:cxnLst>
                <a:cxn ang="0">
                  <a:pos x="T0" y="T1"/>
                </a:cxn>
                <a:cxn ang="0">
                  <a:pos x="T2" y="T3"/>
                </a:cxn>
              </a:cxnLst>
              <a:rect l="0" t="0" r="r" b="b"/>
              <a:pathLst>
                <a:path w="3" h="129">
                  <a:moveTo>
                    <a:pt x="0" y="0"/>
                  </a:moveTo>
                  <a:lnTo>
                    <a:pt x="3" y="129"/>
                  </a:lnTo>
                </a:path>
              </a:pathLst>
            </a:custGeom>
            <a:noFill/>
            <a:ln w="9525">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10" name="Line 238"/>
            <p:cNvSpPr>
              <a:spLocks noChangeShapeType="1"/>
            </p:cNvSpPr>
            <p:nvPr/>
          </p:nvSpPr>
          <p:spPr bwMode="auto">
            <a:xfrm>
              <a:off x="5555" y="3094"/>
              <a:ext cx="3" cy="6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11" name="Freeform 239"/>
            <p:cNvSpPr>
              <a:spLocks/>
            </p:cNvSpPr>
            <p:nvPr/>
          </p:nvSpPr>
          <p:spPr bwMode="auto">
            <a:xfrm>
              <a:off x="5451" y="3080"/>
              <a:ext cx="100" cy="91"/>
            </a:xfrm>
            <a:custGeom>
              <a:avLst/>
              <a:gdLst>
                <a:gd name="T0" fmla="*/ 7 w 36"/>
                <a:gd name="T1" fmla="*/ 1 h 33"/>
                <a:gd name="T2" fmla="*/ 0 w 36"/>
                <a:gd name="T3" fmla="*/ 15 h 33"/>
                <a:gd name="T4" fmla="*/ 6 w 36"/>
                <a:gd name="T5" fmla="*/ 33 h 33"/>
                <a:gd name="T6" fmla="*/ 32 w 36"/>
                <a:gd name="T7" fmla="*/ 22 h 33"/>
                <a:gd name="T8" fmla="*/ 27 w 36"/>
                <a:gd name="T9" fmla="*/ 12 h 33"/>
                <a:gd name="T10" fmla="*/ 33 w 36"/>
                <a:gd name="T11" fmla="*/ 0 h 33"/>
                <a:gd name="T12" fmla="*/ 7 w 36"/>
                <a:gd name="T13" fmla="*/ 1 h 33"/>
              </a:gdLst>
              <a:ahLst/>
              <a:cxnLst>
                <a:cxn ang="0">
                  <a:pos x="T0" y="T1"/>
                </a:cxn>
                <a:cxn ang="0">
                  <a:pos x="T2" y="T3"/>
                </a:cxn>
                <a:cxn ang="0">
                  <a:pos x="T4" y="T5"/>
                </a:cxn>
                <a:cxn ang="0">
                  <a:pos x="T6" y="T7"/>
                </a:cxn>
                <a:cxn ang="0">
                  <a:pos x="T8" y="T9"/>
                </a:cxn>
                <a:cxn ang="0">
                  <a:pos x="T10" y="T11"/>
                </a:cxn>
                <a:cxn ang="0">
                  <a:pos x="T12" y="T13"/>
                </a:cxn>
              </a:cxnLst>
              <a:rect l="0" t="0" r="r" b="b"/>
              <a:pathLst>
                <a:path w="36" h="33">
                  <a:moveTo>
                    <a:pt x="7" y="1"/>
                  </a:moveTo>
                  <a:cubicBezTo>
                    <a:pt x="2" y="3"/>
                    <a:pt x="0" y="10"/>
                    <a:pt x="0" y="15"/>
                  </a:cubicBezTo>
                  <a:cubicBezTo>
                    <a:pt x="0" y="20"/>
                    <a:pt x="1" y="32"/>
                    <a:pt x="6" y="33"/>
                  </a:cubicBezTo>
                  <a:lnTo>
                    <a:pt x="32" y="22"/>
                  </a:lnTo>
                  <a:cubicBezTo>
                    <a:pt x="35" y="19"/>
                    <a:pt x="27" y="16"/>
                    <a:pt x="27" y="12"/>
                  </a:cubicBezTo>
                  <a:cubicBezTo>
                    <a:pt x="27" y="8"/>
                    <a:pt x="36" y="2"/>
                    <a:pt x="33" y="0"/>
                  </a:cubicBezTo>
                  <a:lnTo>
                    <a:pt x="7" y="1"/>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12" name="Freeform 240"/>
            <p:cNvSpPr>
              <a:spLocks/>
            </p:cNvSpPr>
            <p:nvPr/>
          </p:nvSpPr>
          <p:spPr bwMode="auto">
            <a:xfrm>
              <a:off x="5379" y="3086"/>
              <a:ext cx="78" cy="81"/>
            </a:xfrm>
            <a:custGeom>
              <a:avLst/>
              <a:gdLst>
                <a:gd name="T0" fmla="*/ 8 w 28"/>
                <a:gd name="T1" fmla="*/ 0 h 29"/>
                <a:gd name="T2" fmla="*/ 0 w 28"/>
                <a:gd name="T3" fmla="*/ 13 h 29"/>
                <a:gd name="T4" fmla="*/ 7 w 28"/>
                <a:gd name="T5" fmla="*/ 29 h 29"/>
                <a:gd name="T6" fmla="*/ 25 w 28"/>
                <a:gd name="T7" fmla="*/ 24 h 29"/>
                <a:gd name="T8" fmla="*/ 20 w 28"/>
                <a:gd name="T9" fmla="*/ 14 h 29"/>
                <a:gd name="T10" fmla="*/ 26 w 28"/>
                <a:gd name="T11" fmla="*/ 0 h 29"/>
                <a:gd name="T12" fmla="*/ 8 w 28"/>
                <a:gd name="T13" fmla="*/ 0 h 29"/>
              </a:gdLst>
              <a:ahLst/>
              <a:cxnLst>
                <a:cxn ang="0">
                  <a:pos x="T0" y="T1"/>
                </a:cxn>
                <a:cxn ang="0">
                  <a:pos x="T2" y="T3"/>
                </a:cxn>
                <a:cxn ang="0">
                  <a:pos x="T4" y="T5"/>
                </a:cxn>
                <a:cxn ang="0">
                  <a:pos x="T6" y="T7"/>
                </a:cxn>
                <a:cxn ang="0">
                  <a:pos x="T8" y="T9"/>
                </a:cxn>
                <a:cxn ang="0">
                  <a:pos x="T10" y="T11"/>
                </a:cxn>
                <a:cxn ang="0">
                  <a:pos x="T12" y="T13"/>
                </a:cxn>
              </a:cxnLst>
              <a:rect l="0" t="0" r="r" b="b"/>
              <a:pathLst>
                <a:path w="28" h="29">
                  <a:moveTo>
                    <a:pt x="8" y="0"/>
                  </a:moveTo>
                  <a:cubicBezTo>
                    <a:pt x="2" y="2"/>
                    <a:pt x="0" y="8"/>
                    <a:pt x="0" y="13"/>
                  </a:cubicBezTo>
                  <a:cubicBezTo>
                    <a:pt x="0" y="17"/>
                    <a:pt x="4" y="27"/>
                    <a:pt x="7" y="29"/>
                  </a:cubicBezTo>
                  <a:lnTo>
                    <a:pt x="25" y="24"/>
                  </a:lnTo>
                  <a:cubicBezTo>
                    <a:pt x="27" y="22"/>
                    <a:pt x="20" y="18"/>
                    <a:pt x="20" y="14"/>
                  </a:cubicBezTo>
                  <a:cubicBezTo>
                    <a:pt x="20" y="10"/>
                    <a:pt x="28" y="2"/>
                    <a:pt x="26" y="0"/>
                  </a:cubicBezTo>
                  <a:lnTo>
                    <a:pt x="8" y="0"/>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13" name="Freeform 241"/>
            <p:cNvSpPr>
              <a:spLocks/>
            </p:cNvSpPr>
            <p:nvPr/>
          </p:nvSpPr>
          <p:spPr bwMode="auto">
            <a:xfrm>
              <a:off x="5520" y="3105"/>
              <a:ext cx="77" cy="61"/>
            </a:xfrm>
            <a:custGeom>
              <a:avLst/>
              <a:gdLst>
                <a:gd name="T0" fmla="*/ 6 w 28"/>
                <a:gd name="T1" fmla="*/ 0 h 22"/>
                <a:gd name="T2" fmla="*/ 0 w 28"/>
                <a:gd name="T3" fmla="*/ 12 h 22"/>
                <a:gd name="T4" fmla="*/ 8 w 28"/>
                <a:gd name="T5" fmla="*/ 22 h 22"/>
                <a:gd name="T6" fmla="*/ 26 w 28"/>
                <a:gd name="T7" fmla="*/ 17 h 22"/>
                <a:gd name="T8" fmla="*/ 21 w 28"/>
                <a:gd name="T9" fmla="*/ 7 h 22"/>
                <a:gd name="T10" fmla="*/ 24 w 28"/>
                <a:gd name="T11" fmla="*/ 0 h 22"/>
                <a:gd name="T12" fmla="*/ 6 w 28"/>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28" h="22">
                  <a:moveTo>
                    <a:pt x="6" y="0"/>
                  </a:moveTo>
                  <a:cubicBezTo>
                    <a:pt x="2" y="3"/>
                    <a:pt x="0" y="8"/>
                    <a:pt x="0" y="12"/>
                  </a:cubicBezTo>
                  <a:cubicBezTo>
                    <a:pt x="0" y="16"/>
                    <a:pt x="4" y="21"/>
                    <a:pt x="8" y="22"/>
                  </a:cubicBezTo>
                  <a:lnTo>
                    <a:pt x="26" y="17"/>
                  </a:lnTo>
                  <a:cubicBezTo>
                    <a:pt x="28" y="15"/>
                    <a:pt x="21" y="10"/>
                    <a:pt x="21" y="7"/>
                  </a:cubicBezTo>
                  <a:cubicBezTo>
                    <a:pt x="21" y="4"/>
                    <a:pt x="26" y="1"/>
                    <a:pt x="24" y="0"/>
                  </a:cubicBezTo>
                  <a:lnTo>
                    <a:pt x="6" y="0"/>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14" name="Freeform 242"/>
            <p:cNvSpPr>
              <a:spLocks/>
            </p:cNvSpPr>
            <p:nvPr/>
          </p:nvSpPr>
          <p:spPr bwMode="auto">
            <a:xfrm>
              <a:off x="5461" y="3051"/>
              <a:ext cx="53" cy="41"/>
            </a:xfrm>
            <a:custGeom>
              <a:avLst/>
              <a:gdLst>
                <a:gd name="T0" fmla="*/ 16 w 53"/>
                <a:gd name="T1" fmla="*/ 0 h 41"/>
                <a:gd name="T2" fmla="*/ 1 w 53"/>
                <a:gd name="T3" fmla="*/ 22 h 41"/>
                <a:gd name="T4" fmla="*/ 23 w 53"/>
                <a:gd name="T5" fmla="*/ 41 h 41"/>
                <a:gd name="T6" fmla="*/ 51 w 53"/>
                <a:gd name="T7" fmla="*/ 30 h 41"/>
                <a:gd name="T8" fmla="*/ 38 w 53"/>
                <a:gd name="T9" fmla="*/ 18 h 41"/>
                <a:gd name="T10" fmla="*/ 43 w 53"/>
                <a:gd name="T11" fmla="*/ 0 h 41"/>
                <a:gd name="T12" fmla="*/ 16 w 5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53" h="41">
                  <a:moveTo>
                    <a:pt x="16" y="0"/>
                  </a:moveTo>
                  <a:cubicBezTo>
                    <a:pt x="9" y="8"/>
                    <a:pt x="0" y="15"/>
                    <a:pt x="1" y="22"/>
                  </a:cubicBezTo>
                  <a:cubicBezTo>
                    <a:pt x="2" y="29"/>
                    <a:pt x="15" y="41"/>
                    <a:pt x="23" y="41"/>
                  </a:cubicBezTo>
                  <a:lnTo>
                    <a:pt x="51" y="30"/>
                  </a:lnTo>
                  <a:cubicBezTo>
                    <a:pt x="53" y="26"/>
                    <a:pt x="39" y="23"/>
                    <a:pt x="38" y="18"/>
                  </a:cubicBezTo>
                  <a:cubicBezTo>
                    <a:pt x="37" y="13"/>
                    <a:pt x="47" y="3"/>
                    <a:pt x="43" y="0"/>
                  </a:cubicBezTo>
                  <a:lnTo>
                    <a:pt x="16" y="0"/>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315" name="Group 243"/>
          <p:cNvGrpSpPr>
            <a:grpSpLocks/>
          </p:cNvGrpSpPr>
          <p:nvPr/>
        </p:nvGrpSpPr>
        <p:grpSpPr bwMode="auto">
          <a:xfrm>
            <a:off x="6813550" y="4810125"/>
            <a:ext cx="361950" cy="269875"/>
            <a:chOff x="5369" y="3038"/>
            <a:chExt cx="228" cy="170"/>
          </a:xfrm>
        </p:grpSpPr>
        <p:sp>
          <p:nvSpPr>
            <p:cNvPr id="3316" name="Freeform 244"/>
            <p:cNvSpPr>
              <a:spLocks/>
            </p:cNvSpPr>
            <p:nvPr/>
          </p:nvSpPr>
          <p:spPr bwMode="auto">
            <a:xfrm>
              <a:off x="5369" y="3171"/>
              <a:ext cx="216" cy="37"/>
            </a:xfrm>
            <a:custGeom>
              <a:avLst/>
              <a:gdLst>
                <a:gd name="T0" fmla="*/ 32 w 216"/>
                <a:gd name="T1" fmla="*/ 37 h 37"/>
                <a:gd name="T2" fmla="*/ 198 w 216"/>
                <a:gd name="T3" fmla="*/ 37 h 37"/>
                <a:gd name="T4" fmla="*/ 216 w 216"/>
                <a:gd name="T5" fmla="*/ 0 h 37"/>
                <a:gd name="T6" fmla="*/ 126 w 216"/>
                <a:gd name="T7" fmla="*/ 1 h 37"/>
                <a:gd name="T8" fmla="*/ 40 w 216"/>
                <a:gd name="T9" fmla="*/ 1 h 37"/>
                <a:gd name="T10" fmla="*/ 0 w 216"/>
                <a:gd name="T11" fmla="*/ 0 h 37"/>
                <a:gd name="T12" fmla="*/ 32 w 216"/>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216" h="37">
                  <a:moveTo>
                    <a:pt x="32" y="37"/>
                  </a:moveTo>
                  <a:lnTo>
                    <a:pt x="198" y="37"/>
                  </a:lnTo>
                  <a:lnTo>
                    <a:pt x="216" y="0"/>
                  </a:lnTo>
                  <a:lnTo>
                    <a:pt x="126" y="1"/>
                  </a:lnTo>
                  <a:lnTo>
                    <a:pt x="40" y="1"/>
                  </a:lnTo>
                  <a:lnTo>
                    <a:pt x="0" y="0"/>
                  </a:lnTo>
                  <a:lnTo>
                    <a:pt x="32" y="37"/>
                  </a:lnTo>
                  <a:close/>
                </a:path>
              </a:pathLst>
            </a:cu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17" name="Line 245"/>
            <p:cNvSpPr>
              <a:spLocks noChangeShapeType="1"/>
            </p:cNvSpPr>
            <p:nvPr/>
          </p:nvSpPr>
          <p:spPr bwMode="auto">
            <a:xfrm>
              <a:off x="5426" y="3067"/>
              <a:ext cx="3" cy="1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18" name="Freeform 246"/>
            <p:cNvSpPr>
              <a:spLocks/>
            </p:cNvSpPr>
            <p:nvPr/>
          </p:nvSpPr>
          <p:spPr bwMode="auto">
            <a:xfrm>
              <a:off x="5490" y="3038"/>
              <a:ext cx="3" cy="129"/>
            </a:xfrm>
            <a:custGeom>
              <a:avLst/>
              <a:gdLst>
                <a:gd name="T0" fmla="*/ 0 w 3"/>
                <a:gd name="T1" fmla="*/ 0 h 129"/>
                <a:gd name="T2" fmla="*/ 3 w 3"/>
                <a:gd name="T3" fmla="*/ 129 h 129"/>
              </a:gdLst>
              <a:ahLst/>
              <a:cxnLst>
                <a:cxn ang="0">
                  <a:pos x="T0" y="T1"/>
                </a:cxn>
                <a:cxn ang="0">
                  <a:pos x="T2" y="T3"/>
                </a:cxn>
              </a:cxnLst>
              <a:rect l="0" t="0" r="r" b="b"/>
              <a:pathLst>
                <a:path w="3" h="129">
                  <a:moveTo>
                    <a:pt x="0" y="0"/>
                  </a:moveTo>
                  <a:lnTo>
                    <a:pt x="3" y="129"/>
                  </a:lnTo>
                </a:path>
              </a:pathLst>
            </a:custGeom>
            <a:noFill/>
            <a:ln w="9525">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19" name="Line 247"/>
            <p:cNvSpPr>
              <a:spLocks noChangeShapeType="1"/>
            </p:cNvSpPr>
            <p:nvPr/>
          </p:nvSpPr>
          <p:spPr bwMode="auto">
            <a:xfrm>
              <a:off x="5555" y="3094"/>
              <a:ext cx="3" cy="6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20" name="Freeform 248"/>
            <p:cNvSpPr>
              <a:spLocks/>
            </p:cNvSpPr>
            <p:nvPr/>
          </p:nvSpPr>
          <p:spPr bwMode="auto">
            <a:xfrm>
              <a:off x="5451" y="3080"/>
              <a:ext cx="100" cy="91"/>
            </a:xfrm>
            <a:custGeom>
              <a:avLst/>
              <a:gdLst>
                <a:gd name="T0" fmla="*/ 7 w 36"/>
                <a:gd name="T1" fmla="*/ 1 h 33"/>
                <a:gd name="T2" fmla="*/ 0 w 36"/>
                <a:gd name="T3" fmla="*/ 15 h 33"/>
                <a:gd name="T4" fmla="*/ 6 w 36"/>
                <a:gd name="T5" fmla="*/ 33 h 33"/>
                <a:gd name="T6" fmla="*/ 32 w 36"/>
                <a:gd name="T7" fmla="*/ 22 h 33"/>
                <a:gd name="T8" fmla="*/ 27 w 36"/>
                <a:gd name="T9" fmla="*/ 12 h 33"/>
                <a:gd name="T10" fmla="*/ 33 w 36"/>
                <a:gd name="T11" fmla="*/ 0 h 33"/>
                <a:gd name="T12" fmla="*/ 7 w 36"/>
                <a:gd name="T13" fmla="*/ 1 h 33"/>
              </a:gdLst>
              <a:ahLst/>
              <a:cxnLst>
                <a:cxn ang="0">
                  <a:pos x="T0" y="T1"/>
                </a:cxn>
                <a:cxn ang="0">
                  <a:pos x="T2" y="T3"/>
                </a:cxn>
                <a:cxn ang="0">
                  <a:pos x="T4" y="T5"/>
                </a:cxn>
                <a:cxn ang="0">
                  <a:pos x="T6" y="T7"/>
                </a:cxn>
                <a:cxn ang="0">
                  <a:pos x="T8" y="T9"/>
                </a:cxn>
                <a:cxn ang="0">
                  <a:pos x="T10" y="T11"/>
                </a:cxn>
                <a:cxn ang="0">
                  <a:pos x="T12" y="T13"/>
                </a:cxn>
              </a:cxnLst>
              <a:rect l="0" t="0" r="r" b="b"/>
              <a:pathLst>
                <a:path w="36" h="33">
                  <a:moveTo>
                    <a:pt x="7" y="1"/>
                  </a:moveTo>
                  <a:cubicBezTo>
                    <a:pt x="2" y="3"/>
                    <a:pt x="0" y="10"/>
                    <a:pt x="0" y="15"/>
                  </a:cubicBezTo>
                  <a:cubicBezTo>
                    <a:pt x="0" y="20"/>
                    <a:pt x="1" y="32"/>
                    <a:pt x="6" y="33"/>
                  </a:cubicBezTo>
                  <a:lnTo>
                    <a:pt x="32" y="22"/>
                  </a:lnTo>
                  <a:cubicBezTo>
                    <a:pt x="35" y="19"/>
                    <a:pt x="27" y="16"/>
                    <a:pt x="27" y="12"/>
                  </a:cubicBezTo>
                  <a:cubicBezTo>
                    <a:pt x="27" y="8"/>
                    <a:pt x="36" y="2"/>
                    <a:pt x="33" y="0"/>
                  </a:cubicBezTo>
                  <a:lnTo>
                    <a:pt x="7" y="1"/>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21" name="Freeform 249"/>
            <p:cNvSpPr>
              <a:spLocks/>
            </p:cNvSpPr>
            <p:nvPr/>
          </p:nvSpPr>
          <p:spPr bwMode="auto">
            <a:xfrm>
              <a:off x="5379" y="3086"/>
              <a:ext cx="78" cy="81"/>
            </a:xfrm>
            <a:custGeom>
              <a:avLst/>
              <a:gdLst>
                <a:gd name="T0" fmla="*/ 8 w 28"/>
                <a:gd name="T1" fmla="*/ 0 h 29"/>
                <a:gd name="T2" fmla="*/ 0 w 28"/>
                <a:gd name="T3" fmla="*/ 13 h 29"/>
                <a:gd name="T4" fmla="*/ 7 w 28"/>
                <a:gd name="T5" fmla="*/ 29 h 29"/>
                <a:gd name="T6" fmla="*/ 25 w 28"/>
                <a:gd name="T7" fmla="*/ 24 h 29"/>
                <a:gd name="T8" fmla="*/ 20 w 28"/>
                <a:gd name="T9" fmla="*/ 14 h 29"/>
                <a:gd name="T10" fmla="*/ 26 w 28"/>
                <a:gd name="T11" fmla="*/ 0 h 29"/>
                <a:gd name="T12" fmla="*/ 8 w 28"/>
                <a:gd name="T13" fmla="*/ 0 h 29"/>
              </a:gdLst>
              <a:ahLst/>
              <a:cxnLst>
                <a:cxn ang="0">
                  <a:pos x="T0" y="T1"/>
                </a:cxn>
                <a:cxn ang="0">
                  <a:pos x="T2" y="T3"/>
                </a:cxn>
                <a:cxn ang="0">
                  <a:pos x="T4" y="T5"/>
                </a:cxn>
                <a:cxn ang="0">
                  <a:pos x="T6" y="T7"/>
                </a:cxn>
                <a:cxn ang="0">
                  <a:pos x="T8" y="T9"/>
                </a:cxn>
                <a:cxn ang="0">
                  <a:pos x="T10" y="T11"/>
                </a:cxn>
                <a:cxn ang="0">
                  <a:pos x="T12" y="T13"/>
                </a:cxn>
              </a:cxnLst>
              <a:rect l="0" t="0" r="r" b="b"/>
              <a:pathLst>
                <a:path w="28" h="29">
                  <a:moveTo>
                    <a:pt x="8" y="0"/>
                  </a:moveTo>
                  <a:cubicBezTo>
                    <a:pt x="2" y="2"/>
                    <a:pt x="0" y="8"/>
                    <a:pt x="0" y="13"/>
                  </a:cubicBezTo>
                  <a:cubicBezTo>
                    <a:pt x="0" y="17"/>
                    <a:pt x="4" y="27"/>
                    <a:pt x="7" y="29"/>
                  </a:cubicBezTo>
                  <a:lnTo>
                    <a:pt x="25" y="24"/>
                  </a:lnTo>
                  <a:cubicBezTo>
                    <a:pt x="27" y="22"/>
                    <a:pt x="20" y="18"/>
                    <a:pt x="20" y="14"/>
                  </a:cubicBezTo>
                  <a:cubicBezTo>
                    <a:pt x="20" y="10"/>
                    <a:pt x="28" y="2"/>
                    <a:pt x="26" y="0"/>
                  </a:cubicBezTo>
                  <a:lnTo>
                    <a:pt x="8" y="0"/>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22" name="Freeform 250"/>
            <p:cNvSpPr>
              <a:spLocks/>
            </p:cNvSpPr>
            <p:nvPr/>
          </p:nvSpPr>
          <p:spPr bwMode="auto">
            <a:xfrm>
              <a:off x="5520" y="3105"/>
              <a:ext cx="77" cy="61"/>
            </a:xfrm>
            <a:custGeom>
              <a:avLst/>
              <a:gdLst>
                <a:gd name="T0" fmla="*/ 6 w 28"/>
                <a:gd name="T1" fmla="*/ 0 h 22"/>
                <a:gd name="T2" fmla="*/ 0 w 28"/>
                <a:gd name="T3" fmla="*/ 12 h 22"/>
                <a:gd name="T4" fmla="*/ 8 w 28"/>
                <a:gd name="T5" fmla="*/ 22 h 22"/>
                <a:gd name="T6" fmla="*/ 26 w 28"/>
                <a:gd name="T7" fmla="*/ 17 h 22"/>
                <a:gd name="T8" fmla="*/ 21 w 28"/>
                <a:gd name="T9" fmla="*/ 7 h 22"/>
                <a:gd name="T10" fmla="*/ 24 w 28"/>
                <a:gd name="T11" fmla="*/ 0 h 22"/>
                <a:gd name="T12" fmla="*/ 6 w 28"/>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28" h="22">
                  <a:moveTo>
                    <a:pt x="6" y="0"/>
                  </a:moveTo>
                  <a:cubicBezTo>
                    <a:pt x="2" y="3"/>
                    <a:pt x="0" y="8"/>
                    <a:pt x="0" y="12"/>
                  </a:cubicBezTo>
                  <a:cubicBezTo>
                    <a:pt x="0" y="16"/>
                    <a:pt x="4" y="21"/>
                    <a:pt x="8" y="22"/>
                  </a:cubicBezTo>
                  <a:lnTo>
                    <a:pt x="26" y="17"/>
                  </a:lnTo>
                  <a:cubicBezTo>
                    <a:pt x="28" y="15"/>
                    <a:pt x="21" y="10"/>
                    <a:pt x="21" y="7"/>
                  </a:cubicBezTo>
                  <a:cubicBezTo>
                    <a:pt x="21" y="4"/>
                    <a:pt x="26" y="1"/>
                    <a:pt x="24" y="0"/>
                  </a:cubicBezTo>
                  <a:lnTo>
                    <a:pt x="6" y="0"/>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23" name="Freeform 251"/>
            <p:cNvSpPr>
              <a:spLocks/>
            </p:cNvSpPr>
            <p:nvPr/>
          </p:nvSpPr>
          <p:spPr bwMode="auto">
            <a:xfrm>
              <a:off x="5461" y="3051"/>
              <a:ext cx="53" cy="41"/>
            </a:xfrm>
            <a:custGeom>
              <a:avLst/>
              <a:gdLst>
                <a:gd name="T0" fmla="*/ 16 w 53"/>
                <a:gd name="T1" fmla="*/ 0 h 41"/>
                <a:gd name="T2" fmla="*/ 1 w 53"/>
                <a:gd name="T3" fmla="*/ 22 h 41"/>
                <a:gd name="T4" fmla="*/ 23 w 53"/>
                <a:gd name="T5" fmla="*/ 41 h 41"/>
                <a:gd name="T6" fmla="*/ 51 w 53"/>
                <a:gd name="T7" fmla="*/ 30 h 41"/>
                <a:gd name="T8" fmla="*/ 38 w 53"/>
                <a:gd name="T9" fmla="*/ 18 h 41"/>
                <a:gd name="T10" fmla="*/ 43 w 53"/>
                <a:gd name="T11" fmla="*/ 0 h 41"/>
                <a:gd name="T12" fmla="*/ 16 w 5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53" h="41">
                  <a:moveTo>
                    <a:pt x="16" y="0"/>
                  </a:moveTo>
                  <a:cubicBezTo>
                    <a:pt x="9" y="8"/>
                    <a:pt x="0" y="15"/>
                    <a:pt x="1" y="22"/>
                  </a:cubicBezTo>
                  <a:cubicBezTo>
                    <a:pt x="2" y="29"/>
                    <a:pt x="15" y="41"/>
                    <a:pt x="23" y="41"/>
                  </a:cubicBezTo>
                  <a:lnTo>
                    <a:pt x="51" y="30"/>
                  </a:lnTo>
                  <a:cubicBezTo>
                    <a:pt x="53" y="26"/>
                    <a:pt x="39" y="23"/>
                    <a:pt x="38" y="18"/>
                  </a:cubicBezTo>
                  <a:cubicBezTo>
                    <a:pt x="37" y="13"/>
                    <a:pt x="47" y="3"/>
                    <a:pt x="43" y="0"/>
                  </a:cubicBezTo>
                  <a:lnTo>
                    <a:pt x="16" y="0"/>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324" name="Group 252"/>
          <p:cNvGrpSpPr>
            <a:grpSpLocks/>
          </p:cNvGrpSpPr>
          <p:nvPr/>
        </p:nvGrpSpPr>
        <p:grpSpPr bwMode="auto">
          <a:xfrm>
            <a:off x="6419850" y="5076825"/>
            <a:ext cx="361950" cy="269875"/>
            <a:chOff x="5369" y="3038"/>
            <a:chExt cx="228" cy="170"/>
          </a:xfrm>
        </p:grpSpPr>
        <p:sp>
          <p:nvSpPr>
            <p:cNvPr id="3325" name="Freeform 253"/>
            <p:cNvSpPr>
              <a:spLocks/>
            </p:cNvSpPr>
            <p:nvPr/>
          </p:nvSpPr>
          <p:spPr bwMode="auto">
            <a:xfrm>
              <a:off x="5369" y="3171"/>
              <a:ext cx="216" cy="37"/>
            </a:xfrm>
            <a:custGeom>
              <a:avLst/>
              <a:gdLst>
                <a:gd name="T0" fmla="*/ 32 w 216"/>
                <a:gd name="T1" fmla="*/ 37 h 37"/>
                <a:gd name="T2" fmla="*/ 198 w 216"/>
                <a:gd name="T3" fmla="*/ 37 h 37"/>
                <a:gd name="T4" fmla="*/ 216 w 216"/>
                <a:gd name="T5" fmla="*/ 0 h 37"/>
                <a:gd name="T6" fmla="*/ 126 w 216"/>
                <a:gd name="T7" fmla="*/ 1 h 37"/>
                <a:gd name="T8" fmla="*/ 40 w 216"/>
                <a:gd name="T9" fmla="*/ 1 h 37"/>
                <a:gd name="T10" fmla="*/ 0 w 216"/>
                <a:gd name="T11" fmla="*/ 0 h 37"/>
                <a:gd name="T12" fmla="*/ 32 w 216"/>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216" h="37">
                  <a:moveTo>
                    <a:pt x="32" y="37"/>
                  </a:moveTo>
                  <a:lnTo>
                    <a:pt x="198" y="37"/>
                  </a:lnTo>
                  <a:lnTo>
                    <a:pt x="216" y="0"/>
                  </a:lnTo>
                  <a:lnTo>
                    <a:pt x="126" y="1"/>
                  </a:lnTo>
                  <a:lnTo>
                    <a:pt x="40" y="1"/>
                  </a:lnTo>
                  <a:lnTo>
                    <a:pt x="0" y="0"/>
                  </a:lnTo>
                  <a:lnTo>
                    <a:pt x="32" y="37"/>
                  </a:lnTo>
                  <a:close/>
                </a:path>
              </a:pathLst>
            </a:cu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26" name="Line 254"/>
            <p:cNvSpPr>
              <a:spLocks noChangeShapeType="1"/>
            </p:cNvSpPr>
            <p:nvPr/>
          </p:nvSpPr>
          <p:spPr bwMode="auto">
            <a:xfrm>
              <a:off x="5426" y="3067"/>
              <a:ext cx="3" cy="1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27" name="Freeform 255"/>
            <p:cNvSpPr>
              <a:spLocks/>
            </p:cNvSpPr>
            <p:nvPr/>
          </p:nvSpPr>
          <p:spPr bwMode="auto">
            <a:xfrm>
              <a:off x="5490" y="3038"/>
              <a:ext cx="3" cy="129"/>
            </a:xfrm>
            <a:custGeom>
              <a:avLst/>
              <a:gdLst>
                <a:gd name="T0" fmla="*/ 0 w 3"/>
                <a:gd name="T1" fmla="*/ 0 h 129"/>
                <a:gd name="T2" fmla="*/ 3 w 3"/>
                <a:gd name="T3" fmla="*/ 129 h 129"/>
              </a:gdLst>
              <a:ahLst/>
              <a:cxnLst>
                <a:cxn ang="0">
                  <a:pos x="T0" y="T1"/>
                </a:cxn>
                <a:cxn ang="0">
                  <a:pos x="T2" y="T3"/>
                </a:cxn>
              </a:cxnLst>
              <a:rect l="0" t="0" r="r" b="b"/>
              <a:pathLst>
                <a:path w="3" h="129">
                  <a:moveTo>
                    <a:pt x="0" y="0"/>
                  </a:moveTo>
                  <a:lnTo>
                    <a:pt x="3" y="129"/>
                  </a:lnTo>
                </a:path>
              </a:pathLst>
            </a:custGeom>
            <a:noFill/>
            <a:ln w="9525">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28" name="Line 256"/>
            <p:cNvSpPr>
              <a:spLocks noChangeShapeType="1"/>
            </p:cNvSpPr>
            <p:nvPr/>
          </p:nvSpPr>
          <p:spPr bwMode="auto">
            <a:xfrm>
              <a:off x="5555" y="3094"/>
              <a:ext cx="3" cy="6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29" name="Freeform 257"/>
            <p:cNvSpPr>
              <a:spLocks/>
            </p:cNvSpPr>
            <p:nvPr/>
          </p:nvSpPr>
          <p:spPr bwMode="auto">
            <a:xfrm>
              <a:off x="5451" y="3080"/>
              <a:ext cx="100" cy="91"/>
            </a:xfrm>
            <a:custGeom>
              <a:avLst/>
              <a:gdLst>
                <a:gd name="T0" fmla="*/ 7 w 36"/>
                <a:gd name="T1" fmla="*/ 1 h 33"/>
                <a:gd name="T2" fmla="*/ 0 w 36"/>
                <a:gd name="T3" fmla="*/ 15 h 33"/>
                <a:gd name="T4" fmla="*/ 6 w 36"/>
                <a:gd name="T5" fmla="*/ 33 h 33"/>
                <a:gd name="T6" fmla="*/ 32 w 36"/>
                <a:gd name="T7" fmla="*/ 22 h 33"/>
                <a:gd name="T8" fmla="*/ 27 w 36"/>
                <a:gd name="T9" fmla="*/ 12 h 33"/>
                <a:gd name="T10" fmla="*/ 33 w 36"/>
                <a:gd name="T11" fmla="*/ 0 h 33"/>
                <a:gd name="T12" fmla="*/ 7 w 36"/>
                <a:gd name="T13" fmla="*/ 1 h 33"/>
              </a:gdLst>
              <a:ahLst/>
              <a:cxnLst>
                <a:cxn ang="0">
                  <a:pos x="T0" y="T1"/>
                </a:cxn>
                <a:cxn ang="0">
                  <a:pos x="T2" y="T3"/>
                </a:cxn>
                <a:cxn ang="0">
                  <a:pos x="T4" y="T5"/>
                </a:cxn>
                <a:cxn ang="0">
                  <a:pos x="T6" y="T7"/>
                </a:cxn>
                <a:cxn ang="0">
                  <a:pos x="T8" y="T9"/>
                </a:cxn>
                <a:cxn ang="0">
                  <a:pos x="T10" y="T11"/>
                </a:cxn>
                <a:cxn ang="0">
                  <a:pos x="T12" y="T13"/>
                </a:cxn>
              </a:cxnLst>
              <a:rect l="0" t="0" r="r" b="b"/>
              <a:pathLst>
                <a:path w="36" h="33">
                  <a:moveTo>
                    <a:pt x="7" y="1"/>
                  </a:moveTo>
                  <a:cubicBezTo>
                    <a:pt x="2" y="3"/>
                    <a:pt x="0" y="10"/>
                    <a:pt x="0" y="15"/>
                  </a:cubicBezTo>
                  <a:cubicBezTo>
                    <a:pt x="0" y="20"/>
                    <a:pt x="1" y="32"/>
                    <a:pt x="6" y="33"/>
                  </a:cubicBezTo>
                  <a:lnTo>
                    <a:pt x="32" y="22"/>
                  </a:lnTo>
                  <a:cubicBezTo>
                    <a:pt x="35" y="19"/>
                    <a:pt x="27" y="16"/>
                    <a:pt x="27" y="12"/>
                  </a:cubicBezTo>
                  <a:cubicBezTo>
                    <a:pt x="27" y="8"/>
                    <a:pt x="36" y="2"/>
                    <a:pt x="33" y="0"/>
                  </a:cubicBezTo>
                  <a:lnTo>
                    <a:pt x="7" y="1"/>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30" name="Freeform 258"/>
            <p:cNvSpPr>
              <a:spLocks/>
            </p:cNvSpPr>
            <p:nvPr/>
          </p:nvSpPr>
          <p:spPr bwMode="auto">
            <a:xfrm>
              <a:off x="5379" y="3086"/>
              <a:ext cx="78" cy="81"/>
            </a:xfrm>
            <a:custGeom>
              <a:avLst/>
              <a:gdLst>
                <a:gd name="T0" fmla="*/ 8 w 28"/>
                <a:gd name="T1" fmla="*/ 0 h 29"/>
                <a:gd name="T2" fmla="*/ 0 w 28"/>
                <a:gd name="T3" fmla="*/ 13 h 29"/>
                <a:gd name="T4" fmla="*/ 7 w 28"/>
                <a:gd name="T5" fmla="*/ 29 h 29"/>
                <a:gd name="T6" fmla="*/ 25 w 28"/>
                <a:gd name="T7" fmla="*/ 24 h 29"/>
                <a:gd name="T8" fmla="*/ 20 w 28"/>
                <a:gd name="T9" fmla="*/ 14 h 29"/>
                <a:gd name="T10" fmla="*/ 26 w 28"/>
                <a:gd name="T11" fmla="*/ 0 h 29"/>
                <a:gd name="T12" fmla="*/ 8 w 28"/>
                <a:gd name="T13" fmla="*/ 0 h 29"/>
              </a:gdLst>
              <a:ahLst/>
              <a:cxnLst>
                <a:cxn ang="0">
                  <a:pos x="T0" y="T1"/>
                </a:cxn>
                <a:cxn ang="0">
                  <a:pos x="T2" y="T3"/>
                </a:cxn>
                <a:cxn ang="0">
                  <a:pos x="T4" y="T5"/>
                </a:cxn>
                <a:cxn ang="0">
                  <a:pos x="T6" y="T7"/>
                </a:cxn>
                <a:cxn ang="0">
                  <a:pos x="T8" y="T9"/>
                </a:cxn>
                <a:cxn ang="0">
                  <a:pos x="T10" y="T11"/>
                </a:cxn>
                <a:cxn ang="0">
                  <a:pos x="T12" y="T13"/>
                </a:cxn>
              </a:cxnLst>
              <a:rect l="0" t="0" r="r" b="b"/>
              <a:pathLst>
                <a:path w="28" h="29">
                  <a:moveTo>
                    <a:pt x="8" y="0"/>
                  </a:moveTo>
                  <a:cubicBezTo>
                    <a:pt x="2" y="2"/>
                    <a:pt x="0" y="8"/>
                    <a:pt x="0" y="13"/>
                  </a:cubicBezTo>
                  <a:cubicBezTo>
                    <a:pt x="0" y="17"/>
                    <a:pt x="4" y="27"/>
                    <a:pt x="7" y="29"/>
                  </a:cubicBezTo>
                  <a:lnTo>
                    <a:pt x="25" y="24"/>
                  </a:lnTo>
                  <a:cubicBezTo>
                    <a:pt x="27" y="22"/>
                    <a:pt x="20" y="18"/>
                    <a:pt x="20" y="14"/>
                  </a:cubicBezTo>
                  <a:cubicBezTo>
                    <a:pt x="20" y="10"/>
                    <a:pt x="28" y="2"/>
                    <a:pt x="26" y="0"/>
                  </a:cubicBezTo>
                  <a:lnTo>
                    <a:pt x="8" y="0"/>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31" name="Freeform 259"/>
            <p:cNvSpPr>
              <a:spLocks/>
            </p:cNvSpPr>
            <p:nvPr/>
          </p:nvSpPr>
          <p:spPr bwMode="auto">
            <a:xfrm>
              <a:off x="5520" y="3105"/>
              <a:ext cx="77" cy="61"/>
            </a:xfrm>
            <a:custGeom>
              <a:avLst/>
              <a:gdLst>
                <a:gd name="T0" fmla="*/ 6 w 28"/>
                <a:gd name="T1" fmla="*/ 0 h 22"/>
                <a:gd name="T2" fmla="*/ 0 w 28"/>
                <a:gd name="T3" fmla="*/ 12 h 22"/>
                <a:gd name="T4" fmla="*/ 8 w 28"/>
                <a:gd name="T5" fmla="*/ 22 h 22"/>
                <a:gd name="T6" fmla="*/ 26 w 28"/>
                <a:gd name="T7" fmla="*/ 17 h 22"/>
                <a:gd name="T8" fmla="*/ 21 w 28"/>
                <a:gd name="T9" fmla="*/ 7 h 22"/>
                <a:gd name="T10" fmla="*/ 24 w 28"/>
                <a:gd name="T11" fmla="*/ 0 h 22"/>
                <a:gd name="T12" fmla="*/ 6 w 28"/>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28" h="22">
                  <a:moveTo>
                    <a:pt x="6" y="0"/>
                  </a:moveTo>
                  <a:cubicBezTo>
                    <a:pt x="2" y="3"/>
                    <a:pt x="0" y="8"/>
                    <a:pt x="0" y="12"/>
                  </a:cubicBezTo>
                  <a:cubicBezTo>
                    <a:pt x="0" y="16"/>
                    <a:pt x="4" y="21"/>
                    <a:pt x="8" y="22"/>
                  </a:cubicBezTo>
                  <a:lnTo>
                    <a:pt x="26" y="17"/>
                  </a:lnTo>
                  <a:cubicBezTo>
                    <a:pt x="28" y="15"/>
                    <a:pt x="21" y="10"/>
                    <a:pt x="21" y="7"/>
                  </a:cubicBezTo>
                  <a:cubicBezTo>
                    <a:pt x="21" y="4"/>
                    <a:pt x="26" y="1"/>
                    <a:pt x="24" y="0"/>
                  </a:cubicBezTo>
                  <a:lnTo>
                    <a:pt x="6" y="0"/>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32" name="Freeform 260"/>
            <p:cNvSpPr>
              <a:spLocks/>
            </p:cNvSpPr>
            <p:nvPr/>
          </p:nvSpPr>
          <p:spPr bwMode="auto">
            <a:xfrm>
              <a:off x="5461" y="3051"/>
              <a:ext cx="53" cy="41"/>
            </a:xfrm>
            <a:custGeom>
              <a:avLst/>
              <a:gdLst>
                <a:gd name="T0" fmla="*/ 16 w 53"/>
                <a:gd name="T1" fmla="*/ 0 h 41"/>
                <a:gd name="T2" fmla="*/ 1 w 53"/>
                <a:gd name="T3" fmla="*/ 22 h 41"/>
                <a:gd name="T4" fmla="*/ 23 w 53"/>
                <a:gd name="T5" fmla="*/ 41 h 41"/>
                <a:gd name="T6" fmla="*/ 51 w 53"/>
                <a:gd name="T7" fmla="*/ 30 h 41"/>
                <a:gd name="T8" fmla="*/ 38 w 53"/>
                <a:gd name="T9" fmla="*/ 18 h 41"/>
                <a:gd name="T10" fmla="*/ 43 w 53"/>
                <a:gd name="T11" fmla="*/ 0 h 41"/>
                <a:gd name="T12" fmla="*/ 16 w 5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53" h="41">
                  <a:moveTo>
                    <a:pt x="16" y="0"/>
                  </a:moveTo>
                  <a:cubicBezTo>
                    <a:pt x="9" y="8"/>
                    <a:pt x="0" y="15"/>
                    <a:pt x="1" y="22"/>
                  </a:cubicBezTo>
                  <a:cubicBezTo>
                    <a:pt x="2" y="29"/>
                    <a:pt x="15" y="41"/>
                    <a:pt x="23" y="41"/>
                  </a:cubicBezTo>
                  <a:lnTo>
                    <a:pt x="51" y="30"/>
                  </a:lnTo>
                  <a:cubicBezTo>
                    <a:pt x="53" y="26"/>
                    <a:pt x="39" y="23"/>
                    <a:pt x="38" y="18"/>
                  </a:cubicBezTo>
                  <a:cubicBezTo>
                    <a:pt x="37" y="13"/>
                    <a:pt x="47" y="3"/>
                    <a:pt x="43" y="0"/>
                  </a:cubicBezTo>
                  <a:lnTo>
                    <a:pt x="16" y="0"/>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333" name="Group 261"/>
          <p:cNvGrpSpPr>
            <a:grpSpLocks/>
          </p:cNvGrpSpPr>
          <p:nvPr/>
        </p:nvGrpSpPr>
        <p:grpSpPr bwMode="auto">
          <a:xfrm>
            <a:off x="6203950" y="5737225"/>
            <a:ext cx="361950" cy="269875"/>
            <a:chOff x="5369" y="3038"/>
            <a:chExt cx="228" cy="170"/>
          </a:xfrm>
        </p:grpSpPr>
        <p:sp>
          <p:nvSpPr>
            <p:cNvPr id="3334" name="Freeform 262"/>
            <p:cNvSpPr>
              <a:spLocks/>
            </p:cNvSpPr>
            <p:nvPr/>
          </p:nvSpPr>
          <p:spPr bwMode="auto">
            <a:xfrm>
              <a:off x="5369" y="3171"/>
              <a:ext cx="216" cy="37"/>
            </a:xfrm>
            <a:custGeom>
              <a:avLst/>
              <a:gdLst>
                <a:gd name="T0" fmla="*/ 32 w 216"/>
                <a:gd name="T1" fmla="*/ 37 h 37"/>
                <a:gd name="T2" fmla="*/ 198 w 216"/>
                <a:gd name="T3" fmla="*/ 37 h 37"/>
                <a:gd name="T4" fmla="*/ 216 w 216"/>
                <a:gd name="T5" fmla="*/ 0 h 37"/>
                <a:gd name="T6" fmla="*/ 126 w 216"/>
                <a:gd name="T7" fmla="*/ 1 h 37"/>
                <a:gd name="T8" fmla="*/ 40 w 216"/>
                <a:gd name="T9" fmla="*/ 1 h 37"/>
                <a:gd name="T10" fmla="*/ 0 w 216"/>
                <a:gd name="T11" fmla="*/ 0 h 37"/>
                <a:gd name="T12" fmla="*/ 32 w 216"/>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216" h="37">
                  <a:moveTo>
                    <a:pt x="32" y="37"/>
                  </a:moveTo>
                  <a:lnTo>
                    <a:pt x="198" y="37"/>
                  </a:lnTo>
                  <a:lnTo>
                    <a:pt x="216" y="0"/>
                  </a:lnTo>
                  <a:lnTo>
                    <a:pt x="126" y="1"/>
                  </a:lnTo>
                  <a:lnTo>
                    <a:pt x="40" y="1"/>
                  </a:lnTo>
                  <a:lnTo>
                    <a:pt x="0" y="0"/>
                  </a:lnTo>
                  <a:lnTo>
                    <a:pt x="32" y="37"/>
                  </a:lnTo>
                  <a:close/>
                </a:path>
              </a:pathLst>
            </a:cu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35" name="Line 263"/>
            <p:cNvSpPr>
              <a:spLocks noChangeShapeType="1"/>
            </p:cNvSpPr>
            <p:nvPr/>
          </p:nvSpPr>
          <p:spPr bwMode="auto">
            <a:xfrm>
              <a:off x="5426" y="3067"/>
              <a:ext cx="3" cy="1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36" name="Freeform 264"/>
            <p:cNvSpPr>
              <a:spLocks/>
            </p:cNvSpPr>
            <p:nvPr/>
          </p:nvSpPr>
          <p:spPr bwMode="auto">
            <a:xfrm>
              <a:off x="5490" y="3038"/>
              <a:ext cx="3" cy="129"/>
            </a:xfrm>
            <a:custGeom>
              <a:avLst/>
              <a:gdLst>
                <a:gd name="T0" fmla="*/ 0 w 3"/>
                <a:gd name="T1" fmla="*/ 0 h 129"/>
                <a:gd name="T2" fmla="*/ 3 w 3"/>
                <a:gd name="T3" fmla="*/ 129 h 129"/>
              </a:gdLst>
              <a:ahLst/>
              <a:cxnLst>
                <a:cxn ang="0">
                  <a:pos x="T0" y="T1"/>
                </a:cxn>
                <a:cxn ang="0">
                  <a:pos x="T2" y="T3"/>
                </a:cxn>
              </a:cxnLst>
              <a:rect l="0" t="0" r="r" b="b"/>
              <a:pathLst>
                <a:path w="3" h="129">
                  <a:moveTo>
                    <a:pt x="0" y="0"/>
                  </a:moveTo>
                  <a:lnTo>
                    <a:pt x="3" y="129"/>
                  </a:lnTo>
                </a:path>
              </a:pathLst>
            </a:custGeom>
            <a:noFill/>
            <a:ln w="9525">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37" name="Line 265"/>
            <p:cNvSpPr>
              <a:spLocks noChangeShapeType="1"/>
            </p:cNvSpPr>
            <p:nvPr/>
          </p:nvSpPr>
          <p:spPr bwMode="auto">
            <a:xfrm>
              <a:off x="5555" y="3094"/>
              <a:ext cx="3" cy="6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38" name="Freeform 266"/>
            <p:cNvSpPr>
              <a:spLocks/>
            </p:cNvSpPr>
            <p:nvPr/>
          </p:nvSpPr>
          <p:spPr bwMode="auto">
            <a:xfrm>
              <a:off x="5451" y="3080"/>
              <a:ext cx="100" cy="91"/>
            </a:xfrm>
            <a:custGeom>
              <a:avLst/>
              <a:gdLst>
                <a:gd name="T0" fmla="*/ 7 w 36"/>
                <a:gd name="T1" fmla="*/ 1 h 33"/>
                <a:gd name="T2" fmla="*/ 0 w 36"/>
                <a:gd name="T3" fmla="*/ 15 h 33"/>
                <a:gd name="T4" fmla="*/ 6 w 36"/>
                <a:gd name="T5" fmla="*/ 33 h 33"/>
                <a:gd name="T6" fmla="*/ 32 w 36"/>
                <a:gd name="T7" fmla="*/ 22 h 33"/>
                <a:gd name="T8" fmla="*/ 27 w 36"/>
                <a:gd name="T9" fmla="*/ 12 h 33"/>
                <a:gd name="T10" fmla="*/ 33 w 36"/>
                <a:gd name="T11" fmla="*/ 0 h 33"/>
                <a:gd name="T12" fmla="*/ 7 w 36"/>
                <a:gd name="T13" fmla="*/ 1 h 33"/>
              </a:gdLst>
              <a:ahLst/>
              <a:cxnLst>
                <a:cxn ang="0">
                  <a:pos x="T0" y="T1"/>
                </a:cxn>
                <a:cxn ang="0">
                  <a:pos x="T2" y="T3"/>
                </a:cxn>
                <a:cxn ang="0">
                  <a:pos x="T4" y="T5"/>
                </a:cxn>
                <a:cxn ang="0">
                  <a:pos x="T6" y="T7"/>
                </a:cxn>
                <a:cxn ang="0">
                  <a:pos x="T8" y="T9"/>
                </a:cxn>
                <a:cxn ang="0">
                  <a:pos x="T10" y="T11"/>
                </a:cxn>
                <a:cxn ang="0">
                  <a:pos x="T12" y="T13"/>
                </a:cxn>
              </a:cxnLst>
              <a:rect l="0" t="0" r="r" b="b"/>
              <a:pathLst>
                <a:path w="36" h="33">
                  <a:moveTo>
                    <a:pt x="7" y="1"/>
                  </a:moveTo>
                  <a:cubicBezTo>
                    <a:pt x="2" y="3"/>
                    <a:pt x="0" y="10"/>
                    <a:pt x="0" y="15"/>
                  </a:cubicBezTo>
                  <a:cubicBezTo>
                    <a:pt x="0" y="20"/>
                    <a:pt x="1" y="32"/>
                    <a:pt x="6" y="33"/>
                  </a:cubicBezTo>
                  <a:lnTo>
                    <a:pt x="32" y="22"/>
                  </a:lnTo>
                  <a:cubicBezTo>
                    <a:pt x="35" y="19"/>
                    <a:pt x="27" y="16"/>
                    <a:pt x="27" y="12"/>
                  </a:cubicBezTo>
                  <a:cubicBezTo>
                    <a:pt x="27" y="8"/>
                    <a:pt x="36" y="2"/>
                    <a:pt x="33" y="0"/>
                  </a:cubicBezTo>
                  <a:lnTo>
                    <a:pt x="7" y="1"/>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39" name="Freeform 267"/>
            <p:cNvSpPr>
              <a:spLocks/>
            </p:cNvSpPr>
            <p:nvPr/>
          </p:nvSpPr>
          <p:spPr bwMode="auto">
            <a:xfrm>
              <a:off x="5379" y="3086"/>
              <a:ext cx="78" cy="81"/>
            </a:xfrm>
            <a:custGeom>
              <a:avLst/>
              <a:gdLst>
                <a:gd name="T0" fmla="*/ 8 w 28"/>
                <a:gd name="T1" fmla="*/ 0 h 29"/>
                <a:gd name="T2" fmla="*/ 0 w 28"/>
                <a:gd name="T3" fmla="*/ 13 h 29"/>
                <a:gd name="T4" fmla="*/ 7 w 28"/>
                <a:gd name="T5" fmla="*/ 29 h 29"/>
                <a:gd name="T6" fmla="*/ 25 w 28"/>
                <a:gd name="T7" fmla="*/ 24 h 29"/>
                <a:gd name="T8" fmla="*/ 20 w 28"/>
                <a:gd name="T9" fmla="*/ 14 h 29"/>
                <a:gd name="T10" fmla="*/ 26 w 28"/>
                <a:gd name="T11" fmla="*/ 0 h 29"/>
                <a:gd name="T12" fmla="*/ 8 w 28"/>
                <a:gd name="T13" fmla="*/ 0 h 29"/>
              </a:gdLst>
              <a:ahLst/>
              <a:cxnLst>
                <a:cxn ang="0">
                  <a:pos x="T0" y="T1"/>
                </a:cxn>
                <a:cxn ang="0">
                  <a:pos x="T2" y="T3"/>
                </a:cxn>
                <a:cxn ang="0">
                  <a:pos x="T4" y="T5"/>
                </a:cxn>
                <a:cxn ang="0">
                  <a:pos x="T6" y="T7"/>
                </a:cxn>
                <a:cxn ang="0">
                  <a:pos x="T8" y="T9"/>
                </a:cxn>
                <a:cxn ang="0">
                  <a:pos x="T10" y="T11"/>
                </a:cxn>
                <a:cxn ang="0">
                  <a:pos x="T12" y="T13"/>
                </a:cxn>
              </a:cxnLst>
              <a:rect l="0" t="0" r="r" b="b"/>
              <a:pathLst>
                <a:path w="28" h="29">
                  <a:moveTo>
                    <a:pt x="8" y="0"/>
                  </a:moveTo>
                  <a:cubicBezTo>
                    <a:pt x="2" y="2"/>
                    <a:pt x="0" y="8"/>
                    <a:pt x="0" y="13"/>
                  </a:cubicBezTo>
                  <a:cubicBezTo>
                    <a:pt x="0" y="17"/>
                    <a:pt x="4" y="27"/>
                    <a:pt x="7" y="29"/>
                  </a:cubicBezTo>
                  <a:lnTo>
                    <a:pt x="25" y="24"/>
                  </a:lnTo>
                  <a:cubicBezTo>
                    <a:pt x="27" y="22"/>
                    <a:pt x="20" y="18"/>
                    <a:pt x="20" y="14"/>
                  </a:cubicBezTo>
                  <a:cubicBezTo>
                    <a:pt x="20" y="10"/>
                    <a:pt x="28" y="2"/>
                    <a:pt x="26" y="0"/>
                  </a:cubicBezTo>
                  <a:lnTo>
                    <a:pt x="8" y="0"/>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40" name="Freeform 268"/>
            <p:cNvSpPr>
              <a:spLocks/>
            </p:cNvSpPr>
            <p:nvPr/>
          </p:nvSpPr>
          <p:spPr bwMode="auto">
            <a:xfrm>
              <a:off x="5520" y="3105"/>
              <a:ext cx="77" cy="61"/>
            </a:xfrm>
            <a:custGeom>
              <a:avLst/>
              <a:gdLst>
                <a:gd name="T0" fmla="*/ 6 w 28"/>
                <a:gd name="T1" fmla="*/ 0 h 22"/>
                <a:gd name="T2" fmla="*/ 0 w 28"/>
                <a:gd name="T3" fmla="*/ 12 h 22"/>
                <a:gd name="T4" fmla="*/ 8 w 28"/>
                <a:gd name="T5" fmla="*/ 22 h 22"/>
                <a:gd name="T6" fmla="*/ 26 w 28"/>
                <a:gd name="T7" fmla="*/ 17 h 22"/>
                <a:gd name="T8" fmla="*/ 21 w 28"/>
                <a:gd name="T9" fmla="*/ 7 h 22"/>
                <a:gd name="T10" fmla="*/ 24 w 28"/>
                <a:gd name="T11" fmla="*/ 0 h 22"/>
                <a:gd name="T12" fmla="*/ 6 w 28"/>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28" h="22">
                  <a:moveTo>
                    <a:pt x="6" y="0"/>
                  </a:moveTo>
                  <a:cubicBezTo>
                    <a:pt x="2" y="3"/>
                    <a:pt x="0" y="8"/>
                    <a:pt x="0" y="12"/>
                  </a:cubicBezTo>
                  <a:cubicBezTo>
                    <a:pt x="0" y="16"/>
                    <a:pt x="4" y="21"/>
                    <a:pt x="8" y="22"/>
                  </a:cubicBezTo>
                  <a:lnTo>
                    <a:pt x="26" y="17"/>
                  </a:lnTo>
                  <a:cubicBezTo>
                    <a:pt x="28" y="15"/>
                    <a:pt x="21" y="10"/>
                    <a:pt x="21" y="7"/>
                  </a:cubicBezTo>
                  <a:cubicBezTo>
                    <a:pt x="21" y="4"/>
                    <a:pt x="26" y="1"/>
                    <a:pt x="24" y="0"/>
                  </a:cubicBezTo>
                  <a:lnTo>
                    <a:pt x="6" y="0"/>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41" name="Freeform 269"/>
            <p:cNvSpPr>
              <a:spLocks/>
            </p:cNvSpPr>
            <p:nvPr/>
          </p:nvSpPr>
          <p:spPr bwMode="auto">
            <a:xfrm>
              <a:off x="5461" y="3051"/>
              <a:ext cx="53" cy="41"/>
            </a:xfrm>
            <a:custGeom>
              <a:avLst/>
              <a:gdLst>
                <a:gd name="T0" fmla="*/ 16 w 53"/>
                <a:gd name="T1" fmla="*/ 0 h 41"/>
                <a:gd name="T2" fmla="*/ 1 w 53"/>
                <a:gd name="T3" fmla="*/ 22 h 41"/>
                <a:gd name="T4" fmla="*/ 23 w 53"/>
                <a:gd name="T5" fmla="*/ 41 h 41"/>
                <a:gd name="T6" fmla="*/ 51 w 53"/>
                <a:gd name="T7" fmla="*/ 30 h 41"/>
                <a:gd name="T8" fmla="*/ 38 w 53"/>
                <a:gd name="T9" fmla="*/ 18 h 41"/>
                <a:gd name="T10" fmla="*/ 43 w 53"/>
                <a:gd name="T11" fmla="*/ 0 h 41"/>
                <a:gd name="T12" fmla="*/ 16 w 5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53" h="41">
                  <a:moveTo>
                    <a:pt x="16" y="0"/>
                  </a:moveTo>
                  <a:cubicBezTo>
                    <a:pt x="9" y="8"/>
                    <a:pt x="0" y="15"/>
                    <a:pt x="1" y="22"/>
                  </a:cubicBezTo>
                  <a:cubicBezTo>
                    <a:pt x="2" y="29"/>
                    <a:pt x="15" y="41"/>
                    <a:pt x="23" y="41"/>
                  </a:cubicBezTo>
                  <a:lnTo>
                    <a:pt x="51" y="30"/>
                  </a:lnTo>
                  <a:cubicBezTo>
                    <a:pt x="53" y="26"/>
                    <a:pt x="39" y="23"/>
                    <a:pt x="38" y="18"/>
                  </a:cubicBezTo>
                  <a:cubicBezTo>
                    <a:pt x="37" y="13"/>
                    <a:pt x="47" y="3"/>
                    <a:pt x="43" y="0"/>
                  </a:cubicBezTo>
                  <a:lnTo>
                    <a:pt x="16" y="0"/>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342" name="Group 270"/>
          <p:cNvGrpSpPr>
            <a:grpSpLocks/>
          </p:cNvGrpSpPr>
          <p:nvPr/>
        </p:nvGrpSpPr>
        <p:grpSpPr bwMode="auto">
          <a:xfrm>
            <a:off x="4616450" y="6410325"/>
            <a:ext cx="361950" cy="269875"/>
            <a:chOff x="5369" y="3038"/>
            <a:chExt cx="228" cy="170"/>
          </a:xfrm>
        </p:grpSpPr>
        <p:sp>
          <p:nvSpPr>
            <p:cNvPr id="3343" name="Freeform 271"/>
            <p:cNvSpPr>
              <a:spLocks/>
            </p:cNvSpPr>
            <p:nvPr/>
          </p:nvSpPr>
          <p:spPr bwMode="auto">
            <a:xfrm>
              <a:off x="5369" y="3171"/>
              <a:ext cx="216" cy="37"/>
            </a:xfrm>
            <a:custGeom>
              <a:avLst/>
              <a:gdLst>
                <a:gd name="T0" fmla="*/ 32 w 216"/>
                <a:gd name="T1" fmla="*/ 37 h 37"/>
                <a:gd name="T2" fmla="*/ 198 w 216"/>
                <a:gd name="T3" fmla="*/ 37 h 37"/>
                <a:gd name="T4" fmla="*/ 216 w 216"/>
                <a:gd name="T5" fmla="*/ 0 h 37"/>
                <a:gd name="T6" fmla="*/ 126 w 216"/>
                <a:gd name="T7" fmla="*/ 1 h 37"/>
                <a:gd name="T8" fmla="*/ 40 w 216"/>
                <a:gd name="T9" fmla="*/ 1 h 37"/>
                <a:gd name="T10" fmla="*/ 0 w 216"/>
                <a:gd name="T11" fmla="*/ 0 h 37"/>
                <a:gd name="T12" fmla="*/ 32 w 216"/>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216" h="37">
                  <a:moveTo>
                    <a:pt x="32" y="37"/>
                  </a:moveTo>
                  <a:lnTo>
                    <a:pt x="198" y="37"/>
                  </a:lnTo>
                  <a:lnTo>
                    <a:pt x="216" y="0"/>
                  </a:lnTo>
                  <a:lnTo>
                    <a:pt x="126" y="1"/>
                  </a:lnTo>
                  <a:lnTo>
                    <a:pt x="40" y="1"/>
                  </a:lnTo>
                  <a:lnTo>
                    <a:pt x="0" y="0"/>
                  </a:lnTo>
                  <a:lnTo>
                    <a:pt x="32" y="37"/>
                  </a:lnTo>
                  <a:close/>
                </a:path>
              </a:pathLst>
            </a:cu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44" name="Line 272"/>
            <p:cNvSpPr>
              <a:spLocks noChangeShapeType="1"/>
            </p:cNvSpPr>
            <p:nvPr/>
          </p:nvSpPr>
          <p:spPr bwMode="auto">
            <a:xfrm>
              <a:off x="5426" y="3067"/>
              <a:ext cx="3" cy="1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45" name="Freeform 273"/>
            <p:cNvSpPr>
              <a:spLocks/>
            </p:cNvSpPr>
            <p:nvPr/>
          </p:nvSpPr>
          <p:spPr bwMode="auto">
            <a:xfrm>
              <a:off x="5490" y="3038"/>
              <a:ext cx="3" cy="129"/>
            </a:xfrm>
            <a:custGeom>
              <a:avLst/>
              <a:gdLst>
                <a:gd name="T0" fmla="*/ 0 w 3"/>
                <a:gd name="T1" fmla="*/ 0 h 129"/>
                <a:gd name="T2" fmla="*/ 3 w 3"/>
                <a:gd name="T3" fmla="*/ 129 h 129"/>
              </a:gdLst>
              <a:ahLst/>
              <a:cxnLst>
                <a:cxn ang="0">
                  <a:pos x="T0" y="T1"/>
                </a:cxn>
                <a:cxn ang="0">
                  <a:pos x="T2" y="T3"/>
                </a:cxn>
              </a:cxnLst>
              <a:rect l="0" t="0" r="r" b="b"/>
              <a:pathLst>
                <a:path w="3" h="129">
                  <a:moveTo>
                    <a:pt x="0" y="0"/>
                  </a:moveTo>
                  <a:lnTo>
                    <a:pt x="3" y="129"/>
                  </a:lnTo>
                </a:path>
              </a:pathLst>
            </a:custGeom>
            <a:noFill/>
            <a:ln w="9525">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46" name="Line 274"/>
            <p:cNvSpPr>
              <a:spLocks noChangeShapeType="1"/>
            </p:cNvSpPr>
            <p:nvPr/>
          </p:nvSpPr>
          <p:spPr bwMode="auto">
            <a:xfrm>
              <a:off x="5555" y="3094"/>
              <a:ext cx="3" cy="6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47" name="Freeform 275"/>
            <p:cNvSpPr>
              <a:spLocks/>
            </p:cNvSpPr>
            <p:nvPr/>
          </p:nvSpPr>
          <p:spPr bwMode="auto">
            <a:xfrm>
              <a:off x="5451" y="3080"/>
              <a:ext cx="100" cy="91"/>
            </a:xfrm>
            <a:custGeom>
              <a:avLst/>
              <a:gdLst>
                <a:gd name="T0" fmla="*/ 7 w 36"/>
                <a:gd name="T1" fmla="*/ 1 h 33"/>
                <a:gd name="T2" fmla="*/ 0 w 36"/>
                <a:gd name="T3" fmla="*/ 15 h 33"/>
                <a:gd name="T4" fmla="*/ 6 w 36"/>
                <a:gd name="T5" fmla="*/ 33 h 33"/>
                <a:gd name="T6" fmla="*/ 32 w 36"/>
                <a:gd name="T7" fmla="*/ 22 h 33"/>
                <a:gd name="T8" fmla="*/ 27 w 36"/>
                <a:gd name="T9" fmla="*/ 12 h 33"/>
                <a:gd name="T10" fmla="*/ 33 w 36"/>
                <a:gd name="T11" fmla="*/ 0 h 33"/>
                <a:gd name="T12" fmla="*/ 7 w 36"/>
                <a:gd name="T13" fmla="*/ 1 h 33"/>
              </a:gdLst>
              <a:ahLst/>
              <a:cxnLst>
                <a:cxn ang="0">
                  <a:pos x="T0" y="T1"/>
                </a:cxn>
                <a:cxn ang="0">
                  <a:pos x="T2" y="T3"/>
                </a:cxn>
                <a:cxn ang="0">
                  <a:pos x="T4" y="T5"/>
                </a:cxn>
                <a:cxn ang="0">
                  <a:pos x="T6" y="T7"/>
                </a:cxn>
                <a:cxn ang="0">
                  <a:pos x="T8" y="T9"/>
                </a:cxn>
                <a:cxn ang="0">
                  <a:pos x="T10" y="T11"/>
                </a:cxn>
                <a:cxn ang="0">
                  <a:pos x="T12" y="T13"/>
                </a:cxn>
              </a:cxnLst>
              <a:rect l="0" t="0" r="r" b="b"/>
              <a:pathLst>
                <a:path w="36" h="33">
                  <a:moveTo>
                    <a:pt x="7" y="1"/>
                  </a:moveTo>
                  <a:cubicBezTo>
                    <a:pt x="2" y="3"/>
                    <a:pt x="0" y="10"/>
                    <a:pt x="0" y="15"/>
                  </a:cubicBezTo>
                  <a:cubicBezTo>
                    <a:pt x="0" y="20"/>
                    <a:pt x="1" y="32"/>
                    <a:pt x="6" y="33"/>
                  </a:cubicBezTo>
                  <a:lnTo>
                    <a:pt x="32" y="22"/>
                  </a:lnTo>
                  <a:cubicBezTo>
                    <a:pt x="35" y="19"/>
                    <a:pt x="27" y="16"/>
                    <a:pt x="27" y="12"/>
                  </a:cubicBezTo>
                  <a:cubicBezTo>
                    <a:pt x="27" y="8"/>
                    <a:pt x="36" y="2"/>
                    <a:pt x="33" y="0"/>
                  </a:cubicBezTo>
                  <a:lnTo>
                    <a:pt x="7" y="1"/>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48" name="Freeform 276"/>
            <p:cNvSpPr>
              <a:spLocks/>
            </p:cNvSpPr>
            <p:nvPr/>
          </p:nvSpPr>
          <p:spPr bwMode="auto">
            <a:xfrm>
              <a:off x="5379" y="3086"/>
              <a:ext cx="78" cy="81"/>
            </a:xfrm>
            <a:custGeom>
              <a:avLst/>
              <a:gdLst>
                <a:gd name="T0" fmla="*/ 8 w 28"/>
                <a:gd name="T1" fmla="*/ 0 h 29"/>
                <a:gd name="T2" fmla="*/ 0 w 28"/>
                <a:gd name="T3" fmla="*/ 13 h 29"/>
                <a:gd name="T4" fmla="*/ 7 w 28"/>
                <a:gd name="T5" fmla="*/ 29 h 29"/>
                <a:gd name="T6" fmla="*/ 25 w 28"/>
                <a:gd name="T7" fmla="*/ 24 h 29"/>
                <a:gd name="T8" fmla="*/ 20 w 28"/>
                <a:gd name="T9" fmla="*/ 14 h 29"/>
                <a:gd name="T10" fmla="*/ 26 w 28"/>
                <a:gd name="T11" fmla="*/ 0 h 29"/>
                <a:gd name="T12" fmla="*/ 8 w 28"/>
                <a:gd name="T13" fmla="*/ 0 h 29"/>
              </a:gdLst>
              <a:ahLst/>
              <a:cxnLst>
                <a:cxn ang="0">
                  <a:pos x="T0" y="T1"/>
                </a:cxn>
                <a:cxn ang="0">
                  <a:pos x="T2" y="T3"/>
                </a:cxn>
                <a:cxn ang="0">
                  <a:pos x="T4" y="T5"/>
                </a:cxn>
                <a:cxn ang="0">
                  <a:pos x="T6" y="T7"/>
                </a:cxn>
                <a:cxn ang="0">
                  <a:pos x="T8" y="T9"/>
                </a:cxn>
                <a:cxn ang="0">
                  <a:pos x="T10" y="T11"/>
                </a:cxn>
                <a:cxn ang="0">
                  <a:pos x="T12" y="T13"/>
                </a:cxn>
              </a:cxnLst>
              <a:rect l="0" t="0" r="r" b="b"/>
              <a:pathLst>
                <a:path w="28" h="29">
                  <a:moveTo>
                    <a:pt x="8" y="0"/>
                  </a:moveTo>
                  <a:cubicBezTo>
                    <a:pt x="2" y="2"/>
                    <a:pt x="0" y="8"/>
                    <a:pt x="0" y="13"/>
                  </a:cubicBezTo>
                  <a:cubicBezTo>
                    <a:pt x="0" y="17"/>
                    <a:pt x="4" y="27"/>
                    <a:pt x="7" y="29"/>
                  </a:cubicBezTo>
                  <a:lnTo>
                    <a:pt x="25" y="24"/>
                  </a:lnTo>
                  <a:cubicBezTo>
                    <a:pt x="27" y="22"/>
                    <a:pt x="20" y="18"/>
                    <a:pt x="20" y="14"/>
                  </a:cubicBezTo>
                  <a:cubicBezTo>
                    <a:pt x="20" y="10"/>
                    <a:pt x="28" y="2"/>
                    <a:pt x="26" y="0"/>
                  </a:cubicBezTo>
                  <a:lnTo>
                    <a:pt x="8" y="0"/>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49" name="Freeform 277"/>
            <p:cNvSpPr>
              <a:spLocks/>
            </p:cNvSpPr>
            <p:nvPr/>
          </p:nvSpPr>
          <p:spPr bwMode="auto">
            <a:xfrm>
              <a:off x="5520" y="3105"/>
              <a:ext cx="77" cy="61"/>
            </a:xfrm>
            <a:custGeom>
              <a:avLst/>
              <a:gdLst>
                <a:gd name="T0" fmla="*/ 6 w 28"/>
                <a:gd name="T1" fmla="*/ 0 h 22"/>
                <a:gd name="T2" fmla="*/ 0 w 28"/>
                <a:gd name="T3" fmla="*/ 12 h 22"/>
                <a:gd name="T4" fmla="*/ 8 w 28"/>
                <a:gd name="T5" fmla="*/ 22 h 22"/>
                <a:gd name="T6" fmla="*/ 26 w 28"/>
                <a:gd name="T7" fmla="*/ 17 h 22"/>
                <a:gd name="T8" fmla="*/ 21 w 28"/>
                <a:gd name="T9" fmla="*/ 7 h 22"/>
                <a:gd name="T10" fmla="*/ 24 w 28"/>
                <a:gd name="T11" fmla="*/ 0 h 22"/>
                <a:gd name="T12" fmla="*/ 6 w 28"/>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28" h="22">
                  <a:moveTo>
                    <a:pt x="6" y="0"/>
                  </a:moveTo>
                  <a:cubicBezTo>
                    <a:pt x="2" y="3"/>
                    <a:pt x="0" y="8"/>
                    <a:pt x="0" y="12"/>
                  </a:cubicBezTo>
                  <a:cubicBezTo>
                    <a:pt x="0" y="16"/>
                    <a:pt x="4" y="21"/>
                    <a:pt x="8" y="22"/>
                  </a:cubicBezTo>
                  <a:lnTo>
                    <a:pt x="26" y="17"/>
                  </a:lnTo>
                  <a:cubicBezTo>
                    <a:pt x="28" y="15"/>
                    <a:pt x="21" y="10"/>
                    <a:pt x="21" y="7"/>
                  </a:cubicBezTo>
                  <a:cubicBezTo>
                    <a:pt x="21" y="4"/>
                    <a:pt x="26" y="1"/>
                    <a:pt x="24" y="0"/>
                  </a:cubicBezTo>
                  <a:lnTo>
                    <a:pt x="6" y="0"/>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50" name="Freeform 278"/>
            <p:cNvSpPr>
              <a:spLocks/>
            </p:cNvSpPr>
            <p:nvPr/>
          </p:nvSpPr>
          <p:spPr bwMode="auto">
            <a:xfrm>
              <a:off x="5461" y="3051"/>
              <a:ext cx="53" cy="41"/>
            </a:xfrm>
            <a:custGeom>
              <a:avLst/>
              <a:gdLst>
                <a:gd name="T0" fmla="*/ 16 w 53"/>
                <a:gd name="T1" fmla="*/ 0 h 41"/>
                <a:gd name="T2" fmla="*/ 1 w 53"/>
                <a:gd name="T3" fmla="*/ 22 h 41"/>
                <a:gd name="T4" fmla="*/ 23 w 53"/>
                <a:gd name="T5" fmla="*/ 41 h 41"/>
                <a:gd name="T6" fmla="*/ 51 w 53"/>
                <a:gd name="T7" fmla="*/ 30 h 41"/>
                <a:gd name="T8" fmla="*/ 38 w 53"/>
                <a:gd name="T9" fmla="*/ 18 h 41"/>
                <a:gd name="T10" fmla="*/ 43 w 53"/>
                <a:gd name="T11" fmla="*/ 0 h 41"/>
                <a:gd name="T12" fmla="*/ 16 w 5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53" h="41">
                  <a:moveTo>
                    <a:pt x="16" y="0"/>
                  </a:moveTo>
                  <a:cubicBezTo>
                    <a:pt x="9" y="8"/>
                    <a:pt x="0" y="15"/>
                    <a:pt x="1" y="22"/>
                  </a:cubicBezTo>
                  <a:cubicBezTo>
                    <a:pt x="2" y="29"/>
                    <a:pt x="15" y="41"/>
                    <a:pt x="23" y="41"/>
                  </a:cubicBezTo>
                  <a:lnTo>
                    <a:pt x="51" y="30"/>
                  </a:lnTo>
                  <a:cubicBezTo>
                    <a:pt x="53" y="26"/>
                    <a:pt x="39" y="23"/>
                    <a:pt x="38" y="18"/>
                  </a:cubicBezTo>
                  <a:cubicBezTo>
                    <a:pt x="37" y="13"/>
                    <a:pt x="47" y="3"/>
                    <a:pt x="43" y="0"/>
                  </a:cubicBezTo>
                  <a:lnTo>
                    <a:pt x="16" y="0"/>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351" name="Group 279"/>
          <p:cNvGrpSpPr>
            <a:grpSpLocks/>
          </p:cNvGrpSpPr>
          <p:nvPr/>
        </p:nvGrpSpPr>
        <p:grpSpPr bwMode="auto">
          <a:xfrm>
            <a:off x="3346450" y="6130925"/>
            <a:ext cx="361950" cy="269875"/>
            <a:chOff x="5369" y="3038"/>
            <a:chExt cx="228" cy="170"/>
          </a:xfrm>
        </p:grpSpPr>
        <p:sp>
          <p:nvSpPr>
            <p:cNvPr id="3352" name="Freeform 280"/>
            <p:cNvSpPr>
              <a:spLocks/>
            </p:cNvSpPr>
            <p:nvPr/>
          </p:nvSpPr>
          <p:spPr bwMode="auto">
            <a:xfrm>
              <a:off x="5369" y="3171"/>
              <a:ext cx="216" cy="37"/>
            </a:xfrm>
            <a:custGeom>
              <a:avLst/>
              <a:gdLst>
                <a:gd name="T0" fmla="*/ 32 w 216"/>
                <a:gd name="T1" fmla="*/ 37 h 37"/>
                <a:gd name="T2" fmla="*/ 198 w 216"/>
                <a:gd name="T3" fmla="*/ 37 h 37"/>
                <a:gd name="T4" fmla="*/ 216 w 216"/>
                <a:gd name="T5" fmla="*/ 0 h 37"/>
                <a:gd name="T6" fmla="*/ 126 w 216"/>
                <a:gd name="T7" fmla="*/ 1 h 37"/>
                <a:gd name="T8" fmla="*/ 40 w 216"/>
                <a:gd name="T9" fmla="*/ 1 h 37"/>
                <a:gd name="T10" fmla="*/ 0 w 216"/>
                <a:gd name="T11" fmla="*/ 0 h 37"/>
                <a:gd name="T12" fmla="*/ 32 w 216"/>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216" h="37">
                  <a:moveTo>
                    <a:pt x="32" y="37"/>
                  </a:moveTo>
                  <a:lnTo>
                    <a:pt x="198" y="37"/>
                  </a:lnTo>
                  <a:lnTo>
                    <a:pt x="216" y="0"/>
                  </a:lnTo>
                  <a:lnTo>
                    <a:pt x="126" y="1"/>
                  </a:lnTo>
                  <a:lnTo>
                    <a:pt x="40" y="1"/>
                  </a:lnTo>
                  <a:lnTo>
                    <a:pt x="0" y="0"/>
                  </a:lnTo>
                  <a:lnTo>
                    <a:pt x="32" y="37"/>
                  </a:lnTo>
                  <a:close/>
                </a:path>
              </a:pathLst>
            </a:cu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53" name="Line 281"/>
            <p:cNvSpPr>
              <a:spLocks noChangeShapeType="1"/>
            </p:cNvSpPr>
            <p:nvPr/>
          </p:nvSpPr>
          <p:spPr bwMode="auto">
            <a:xfrm>
              <a:off x="5426" y="3067"/>
              <a:ext cx="3" cy="1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54" name="Freeform 282"/>
            <p:cNvSpPr>
              <a:spLocks/>
            </p:cNvSpPr>
            <p:nvPr/>
          </p:nvSpPr>
          <p:spPr bwMode="auto">
            <a:xfrm>
              <a:off x="5490" y="3038"/>
              <a:ext cx="3" cy="129"/>
            </a:xfrm>
            <a:custGeom>
              <a:avLst/>
              <a:gdLst>
                <a:gd name="T0" fmla="*/ 0 w 3"/>
                <a:gd name="T1" fmla="*/ 0 h 129"/>
                <a:gd name="T2" fmla="*/ 3 w 3"/>
                <a:gd name="T3" fmla="*/ 129 h 129"/>
              </a:gdLst>
              <a:ahLst/>
              <a:cxnLst>
                <a:cxn ang="0">
                  <a:pos x="T0" y="T1"/>
                </a:cxn>
                <a:cxn ang="0">
                  <a:pos x="T2" y="T3"/>
                </a:cxn>
              </a:cxnLst>
              <a:rect l="0" t="0" r="r" b="b"/>
              <a:pathLst>
                <a:path w="3" h="129">
                  <a:moveTo>
                    <a:pt x="0" y="0"/>
                  </a:moveTo>
                  <a:lnTo>
                    <a:pt x="3" y="129"/>
                  </a:lnTo>
                </a:path>
              </a:pathLst>
            </a:custGeom>
            <a:noFill/>
            <a:ln w="9525">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55" name="Line 283"/>
            <p:cNvSpPr>
              <a:spLocks noChangeShapeType="1"/>
            </p:cNvSpPr>
            <p:nvPr/>
          </p:nvSpPr>
          <p:spPr bwMode="auto">
            <a:xfrm>
              <a:off x="5555" y="3094"/>
              <a:ext cx="3" cy="6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56" name="Freeform 284"/>
            <p:cNvSpPr>
              <a:spLocks/>
            </p:cNvSpPr>
            <p:nvPr/>
          </p:nvSpPr>
          <p:spPr bwMode="auto">
            <a:xfrm>
              <a:off x="5451" y="3080"/>
              <a:ext cx="100" cy="91"/>
            </a:xfrm>
            <a:custGeom>
              <a:avLst/>
              <a:gdLst>
                <a:gd name="T0" fmla="*/ 7 w 36"/>
                <a:gd name="T1" fmla="*/ 1 h 33"/>
                <a:gd name="T2" fmla="*/ 0 w 36"/>
                <a:gd name="T3" fmla="*/ 15 h 33"/>
                <a:gd name="T4" fmla="*/ 6 w 36"/>
                <a:gd name="T5" fmla="*/ 33 h 33"/>
                <a:gd name="T6" fmla="*/ 32 w 36"/>
                <a:gd name="T7" fmla="*/ 22 h 33"/>
                <a:gd name="T8" fmla="*/ 27 w 36"/>
                <a:gd name="T9" fmla="*/ 12 h 33"/>
                <a:gd name="T10" fmla="*/ 33 w 36"/>
                <a:gd name="T11" fmla="*/ 0 h 33"/>
                <a:gd name="T12" fmla="*/ 7 w 36"/>
                <a:gd name="T13" fmla="*/ 1 h 33"/>
              </a:gdLst>
              <a:ahLst/>
              <a:cxnLst>
                <a:cxn ang="0">
                  <a:pos x="T0" y="T1"/>
                </a:cxn>
                <a:cxn ang="0">
                  <a:pos x="T2" y="T3"/>
                </a:cxn>
                <a:cxn ang="0">
                  <a:pos x="T4" y="T5"/>
                </a:cxn>
                <a:cxn ang="0">
                  <a:pos x="T6" y="T7"/>
                </a:cxn>
                <a:cxn ang="0">
                  <a:pos x="T8" y="T9"/>
                </a:cxn>
                <a:cxn ang="0">
                  <a:pos x="T10" y="T11"/>
                </a:cxn>
                <a:cxn ang="0">
                  <a:pos x="T12" y="T13"/>
                </a:cxn>
              </a:cxnLst>
              <a:rect l="0" t="0" r="r" b="b"/>
              <a:pathLst>
                <a:path w="36" h="33">
                  <a:moveTo>
                    <a:pt x="7" y="1"/>
                  </a:moveTo>
                  <a:cubicBezTo>
                    <a:pt x="2" y="3"/>
                    <a:pt x="0" y="10"/>
                    <a:pt x="0" y="15"/>
                  </a:cubicBezTo>
                  <a:cubicBezTo>
                    <a:pt x="0" y="20"/>
                    <a:pt x="1" y="32"/>
                    <a:pt x="6" y="33"/>
                  </a:cubicBezTo>
                  <a:lnTo>
                    <a:pt x="32" y="22"/>
                  </a:lnTo>
                  <a:cubicBezTo>
                    <a:pt x="35" y="19"/>
                    <a:pt x="27" y="16"/>
                    <a:pt x="27" y="12"/>
                  </a:cubicBezTo>
                  <a:cubicBezTo>
                    <a:pt x="27" y="8"/>
                    <a:pt x="36" y="2"/>
                    <a:pt x="33" y="0"/>
                  </a:cubicBezTo>
                  <a:lnTo>
                    <a:pt x="7" y="1"/>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57" name="Freeform 285"/>
            <p:cNvSpPr>
              <a:spLocks/>
            </p:cNvSpPr>
            <p:nvPr/>
          </p:nvSpPr>
          <p:spPr bwMode="auto">
            <a:xfrm>
              <a:off x="5379" y="3086"/>
              <a:ext cx="78" cy="81"/>
            </a:xfrm>
            <a:custGeom>
              <a:avLst/>
              <a:gdLst>
                <a:gd name="T0" fmla="*/ 8 w 28"/>
                <a:gd name="T1" fmla="*/ 0 h 29"/>
                <a:gd name="T2" fmla="*/ 0 w 28"/>
                <a:gd name="T3" fmla="*/ 13 h 29"/>
                <a:gd name="T4" fmla="*/ 7 w 28"/>
                <a:gd name="T5" fmla="*/ 29 h 29"/>
                <a:gd name="T6" fmla="*/ 25 w 28"/>
                <a:gd name="T7" fmla="*/ 24 h 29"/>
                <a:gd name="T8" fmla="*/ 20 w 28"/>
                <a:gd name="T9" fmla="*/ 14 h 29"/>
                <a:gd name="T10" fmla="*/ 26 w 28"/>
                <a:gd name="T11" fmla="*/ 0 h 29"/>
                <a:gd name="T12" fmla="*/ 8 w 28"/>
                <a:gd name="T13" fmla="*/ 0 h 29"/>
              </a:gdLst>
              <a:ahLst/>
              <a:cxnLst>
                <a:cxn ang="0">
                  <a:pos x="T0" y="T1"/>
                </a:cxn>
                <a:cxn ang="0">
                  <a:pos x="T2" y="T3"/>
                </a:cxn>
                <a:cxn ang="0">
                  <a:pos x="T4" y="T5"/>
                </a:cxn>
                <a:cxn ang="0">
                  <a:pos x="T6" y="T7"/>
                </a:cxn>
                <a:cxn ang="0">
                  <a:pos x="T8" y="T9"/>
                </a:cxn>
                <a:cxn ang="0">
                  <a:pos x="T10" y="T11"/>
                </a:cxn>
                <a:cxn ang="0">
                  <a:pos x="T12" y="T13"/>
                </a:cxn>
              </a:cxnLst>
              <a:rect l="0" t="0" r="r" b="b"/>
              <a:pathLst>
                <a:path w="28" h="29">
                  <a:moveTo>
                    <a:pt x="8" y="0"/>
                  </a:moveTo>
                  <a:cubicBezTo>
                    <a:pt x="2" y="2"/>
                    <a:pt x="0" y="8"/>
                    <a:pt x="0" y="13"/>
                  </a:cubicBezTo>
                  <a:cubicBezTo>
                    <a:pt x="0" y="17"/>
                    <a:pt x="4" y="27"/>
                    <a:pt x="7" y="29"/>
                  </a:cubicBezTo>
                  <a:lnTo>
                    <a:pt x="25" y="24"/>
                  </a:lnTo>
                  <a:cubicBezTo>
                    <a:pt x="27" y="22"/>
                    <a:pt x="20" y="18"/>
                    <a:pt x="20" y="14"/>
                  </a:cubicBezTo>
                  <a:cubicBezTo>
                    <a:pt x="20" y="10"/>
                    <a:pt x="28" y="2"/>
                    <a:pt x="26" y="0"/>
                  </a:cubicBezTo>
                  <a:lnTo>
                    <a:pt x="8" y="0"/>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58" name="Freeform 286"/>
            <p:cNvSpPr>
              <a:spLocks/>
            </p:cNvSpPr>
            <p:nvPr/>
          </p:nvSpPr>
          <p:spPr bwMode="auto">
            <a:xfrm>
              <a:off x="5520" y="3105"/>
              <a:ext cx="77" cy="61"/>
            </a:xfrm>
            <a:custGeom>
              <a:avLst/>
              <a:gdLst>
                <a:gd name="T0" fmla="*/ 6 w 28"/>
                <a:gd name="T1" fmla="*/ 0 h 22"/>
                <a:gd name="T2" fmla="*/ 0 w 28"/>
                <a:gd name="T3" fmla="*/ 12 h 22"/>
                <a:gd name="T4" fmla="*/ 8 w 28"/>
                <a:gd name="T5" fmla="*/ 22 h 22"/>
                <a:gd name="T6" fmla="*/ 26 w 28"/>
                <a:gd name="T7" fmla="*/ 17 h 22"/>
                <a:gd name="T8" fmla="*/ 21 w 28"/>
                <a:gd name="T9" fmla="*/ 7 h 22"/>
                <a:gd name="T10" fmla="*/ 24 w 28"/>
                <a:gd name="T11" fmla="*/ 0 h 22"/>
                <a:gd name="T12" fmla="*/ 6 w 28"/>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28" h="22">
                  <a:moveTo>
                    <a:pt x="6" y="0"/>
                  </a:moveTo>
                  <a:cubicBezTo>
                    <a:pt x="2" y="3"/>
                    <a:pt x="0" y="8"/>
                    <a:pt x="0" y="12"/>
                  </a:cubicBezTo>
                  <a:cubicBezTo>
                    <a:pt x="0" y="16"/>
                    <a:pt x="4" y="21"/>
                    <a:pt x="8" y="22"/>
                  </a:cubicBezTo>
                  <a:lnTo>
                    <a:pt x="26" y="17"/>
                  </a:lnTo>
                  <a:cubicBezTo>
                    <a:pt x="28" y="15"/>
                    <a:pt x="21" y="10"/>
                    <a:pt x="21" y="7"/>
                  </a:cubicBezTo>
                  <a:cubicBezTo>
                    <a:pt x="21" y="4"/>
                    <a:pt x="26" y="1"/>
                    <a:pt x="24" y="0"/>
                  </a:cubicBezTo>
                  <a:lnTo>
                    <a:pt x="6" y="0"/>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59" name="Freeform 287"/>
            <p:cNvSpPr>
              <a:spLocks/>
            </p:cNvSpPr>
            <p:nvPr/>
          </p:nvSpPr>
          <p:spPr bwMode="auto">
            <a:xfrm>
              <a:off x="5461" y="3051"/>
              <a:ext cx="53" cy="41"/>
            </a:xfrm>
            <a:custGeom>
              <a:avLst/>
              <a:gdLst>
                <a:gd name="T0" fmla="*/ 16 w 53"/>
                <a:gd name="T1" fmla="*/ 0 h 41"/>
                <a:gd name="T2" fmla="*/ 1 w 53"/>
                <a:gd name="T3" fmla="*/ 22 h 41"/>
                <a:gd name="T4" fmla="*/ 23 w 53"/>
                <a:gd name="T5" fmla="*/ 41 h 41"/>
                <a:gd name="T6" fmla="*/ 51 w 53"/>
                <a:gd name="T7" fmla="*/ 30 h 41"/>
                <a:gd name="T8" fmla="*/ 38 w 53"/>
                <a:gd name="T9" fmla="*/ 18 h 41"/>
                <a:gd name="T10" fmla="*/ 43 w 53"/>
                <a:gd name="T11" fmla="*/ 0 h 41"/>
                <a:gd name="T12" fmla="*/ 16 w 5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53" h="41">
                  <a:moveTo>
                    <a:pt x="16" y="0"/>
                  </a:moveTo>
                  <a:cubicBezTo>
                    <a:pt x="9" y="8"/>
                    <a:pt x="0" y="15"/>
                    <a:pt x="1" y="22"/>
                  </a:cubicBezTo>
                  <a:cubicBezTo>
                    <a:pt x="2" y="29"/>
                    <a:pt x="15" y="41"/>
                    <a:pt x="23" y="41"/>
                  </a:cubicBezTo>
                  <a:lnTo>
                    <a:pt x="51" y="30"/>
                  </a:lnTo>
                  <a:cubicBezTo>
                    <a:pt x="53" y="26"/>
                    <a:pt x="39" y="23"/>
                    <a:pt x="38" y="18"/>
                  </a:cubicBezTo>
                  <a:cubicBezTo>
                    <a:pt x="37" y="13"/>
                    <a:pt x="47" y="3"/>
                    <a:pt x="43" y="0"/>
                  </a:cubicBezTo>
                  <a:lnTo>
                    <a:pt x="16" y="0"/>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360" name="Group 288"/>
          <p:cNvGrpSpPr>
            <a:grpSpLocks/>
          </p:cNvGrpSpPr>
          <p:nvPr/>
        </p:nvGrpSpPr>
        <p:grpSpPr bwMode="auto">
          <a:xfrm>
            <a:off x="1951038" y="6556375"/>
            <a:ext cx="361950" cy="269875"/>
            <a:chOff x="5369" y="3038"/>
            <a:chExt cx="228" cy="170"/>
          </a:xfrm>
        </p:grpSpPr>
        <p:sp>
          <p:nvSpPr>
            <p:cNvPr id="3361" name="Freeform 289"/>
            <p:cNvSpPr>
              <a:spLocks/>
            </p:cNvSpPr>
            <p:nvPr/>
          </p:nvSpPr>
          <p:spPr bwMode="auto">
            <a:xfrm>
              <a:off x="5369" y="3171"/>
              <a:ext cx="216" cy="37"/>
            </a:xfrm>
            <a:custGeom>
              <a:avLst/>
              <a:gdLst>
                <a:gd name="T0" fmla="*/ 32 w 216"/>
                <a:gd name="T1" fmla="*/ 37 h 37"/>
                <a:gd name="T2" fmla="*/ 198 w 216"/>
                <a:gd name="T3" fmla="*/ 37 h 37"/>
                <a:gd name="T4" fmla="*/ 216 w 216"/>
                <a:gd name="T5" fmla="*/ 0 h 37"/>
                <a:gd name="T6" fmla="*/ 126 w 216"/>
                <a:gd name="T7" fmla="*/ 1 h 37"/>
                <a:gd name="T8" fmla="*/ 40 w 216"/>
                <a:gd name="T9" fmla="*/ 1 h 37"/>
                <a:gd name="T10" fmla="*/ 0 w 216"/>
                <a:gd name="T11" fmla="*/ 0 h 37"/>
                <a:gd name="T12" fmla="*/ 32 w 216"/>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216" h="37">
                  <a:moveTo>
                    <a:pt x="32" y="37"/>
                  </a:moveTo>
                  <a:lnTo>
                    <a:pt x="198" y="37"/>
                  </a:lnTo>
                  <a:lnTo>
                    <a:pt x="216" y="0"/>
                  </a:lnTo>
                  <a:lnTo>
                    <a:pt x="126" y="1"/>
                  </a:lnTo>
                  <a:lnTo>
                    <a:pt x="40" y="1"/>
                  </a:lnTo>
                  <a:lnTo>
                    <a:pt x="0" y="0"/>
                  </a:lnTo>
                  <a:lnTo>
                    <a:pt x="32" y="37"/>
                  </a:lnTo>
                  <a:close/>
                </a:path>
              </a:pathLst>
            </a:cu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62" name="Line 290"/>
            <p:cNvSpPr>
              <a:spLocks noChangeShapeType="1"/>
            </p:cNvSpPr>
            <p:nvPr/>
          </p:nvSpPr>
          <p:spPr bwMode="auto">
            <a:xfrm>
              <a:off x="5426" y="3067"/>
              <a:ext cx="3" cy="1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63" name="Freeform 291"/>
            <p:cNvSpPr>
              <a:spLocks/>
            </p:cNvSpPr>
            <p:nvPr/>
          </p:nvSpPr>
          <p:spPr bwMode="auto">
            <a:xfrm>
              <a:off x="5490" y="3038"/>
              <a:ext cx="3" cy="129"/>
            </a:xfrm>
            <a:custGeom>
              <a:avLst/>
              <a:gdLst>
                <a:gd name="T0" fmla="*/ 0 w 3"/>
                <a:gd name="T1" fmla="*/ 0 h 129"/>
                <a:gd name="T2" fmla="*/ 3 w 3"/>
                <a:gd name="T3" fmla="*/ 129 h 129"/>
              </a:gdLst>
              <a:ahLst/>
              <a:cxnLst>
                <a:cxn ang="0">
                  <a:pos x="T0" y="T1"/>
                </a:cxn>
                <a:cxn ang="0">
                  <a:pos x="T2" y="T3"/>
                </a:cxn>
              </a:cxnLst>
              <a:rect l="0" t="0" r="r" b="b"/>
              <a:pathLst>
                <a:path w="3" h="129">
                  <a:moveTo>
                    <a:pt x="0" y="0"/>
                  </a:moveTo>
                  <a:lnTo>
                    <a:pt x="3" y="129"/>
                  </a:lnTo>
                </a:path>
              </a:pathLst>
            </a:custGeom>
            <a:noFill/>
            <a:ln w="9525">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64" name="Line 292"/>
            <p:cNvSpPr>
              <a:spLocks noChangeShapeType="1"/>
            </p:cNvSpPr>
            <p:nvPr/>
          </p:nvSpPr>
          <p:spPr bwMode="auto">
            <a:xfrm>
              <a:off x="5555" y="3094"/>
              <a:ext cx="3" cy="6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65" name="Freeform 293"/>
            <p:cNvSpPr>
              <a:spLocks/>
            </p:cNvSpPr>
            <p:nvPr/>
          </p:nvSpPr>
          <p:spPr bwMode="auto">
            <a:xfrm>
              <a:off x="5451" y="3080"/>
              <a:ext cx="100" cy="91"/>
            </a:xfrm>
            <a:custGeom>
              <a:avLst/>
              <a:gdLst>
                <a:gd name="T0" fmla="*/ 7 w 36"/>
                <a:gd name="T1" fmla="*/ 1 h 33"/>
                <a:gd name="T2" fmla="*/ 0 w 36"/>
                <a:gd name="T3" fmla="*/ 15 h 33"/>
                <a:gd name="T4" fmla="*/ 6 w 36"/>
                <a:gd name="T5" fmla="*/ 33 h 33"/>
                <a:gd name="T6" fmla="*/ 32 w 36"/>
                <a:gd name="T7" fmla="*/ 22 h 33"/>
                <a:gd name="T8" fmla="*/ 27 w 36"/>
                <a:gd name="T9" fmla="*/ 12 h 33"/>
                <a:gd name="T10" fmla="*/ 33 w 36"/>
                <a:gd name="T11" fmla="*/ 0 h 33"/>
                <a:gd name="T12" fmla="*/ 7 w 36"/>
                <a:gd name="T13" fmla="*/ 1 h 33"/>
              </a:gdLst>
              <a:ahLst/>
              <a:cxnLst>
                <a:cxn ang="0">
                  <a:pos x="T0" y="T1"/>
                </a:cxn>
                <a:cxn ang="0">
                  <a:pos x="T2" y="T3"/>
                </a:cxn>
                <a:cxn ang="0">
                  <a:pos x="T4" y="T5"/>
                </a:cxn>
                <a:cxn ang="0">
                  <a:pos x="T6" y="T7"/>
                </a:cxn>
                <a:cxn ang="0">
                  <a:pos x="T8" y="T9"/>
                </a:cxn>
                <a:cxn ang="0">
                  <a:pos x="T10" y="T11"/>
                </a:cxn>
                <a:cxn ang="0">
                  <a:pos x="T12" y="T13"/>
                </a:cxn>
              </a:cxnLst>
              <a:rect l="0" t="0" r="r" b="b"/>
              <a:pathLst>
                <a:path w="36" h="33">
                  <a:moveTo>
                    <a:pt x="7" y="1"/>
                  </a:moveTo>
                  <a:cubicBezTo>
                    <a:pt x="2" y="3"/>
                    <a:pt x="0" y="10"/>
                    <a:pt x="0" y="15"/>
                  </a:cubicBezTo>
                  <a:cubicBezTo>
                    <a:pt x="0" y="20"/>
                    <a:pt x="1" y="32"/>
                    <a:pt x="6" y="33"/>
                  </a:cubicBezTo>
                  <a:lnTo>
                    <a:pt x="32" y="22"/>
                  </a:lnTo>
                  <a:cubicBezTo>
                    <a:pt x="35" y="19"/>
                    <a:pt x="27" y="16"/>
                    <a:pt x="27" y="12"/>
                  </a:cubicBezTo>
                  <a:cubicBezTo>
                    <a:pt x="27" y="8"/>
                    <a:pt x="36" y="2"/>
                    <a:pt x="33" y="0"/>
                  </a:cubicBezTo>
                  <a:lnTo>
                    <a:pt x="7" y="1"/>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66" name="Freeform 294"/>
            <p:cNvSpPr>
              <a:spLocks/>
            </p:cNvSpPr>
            <p:nvPr/>
          </p:nvSpPr>
          <p:spPr bwMode="auto">
            <a:xfrm>
              <a:off x="5379" y="3086"/>
              <a:ext cx="78" cy="81"/>
            </a:xfrm>
            <a:custGeom>
              <a:avLst/>
              <a:gdLst>
                <a:gd name="T0" fmla="*/ 8 w 28"/>
                <a:gd name="T1" fmla="*/ 0 h 29"/>
                <a:gd name="T2" fmla="*/ 0 w 28"/>
                <a:gd name="T3" fmla="*/ 13 h 29"/>
                <a:gd name="T4" fmla="*/ 7 w 28"/>
                <a:gd name="T5" fmla="*/ 29 h 29"/>
                <a:gd name="T6" fmla="*/ 25 w 28"/>
                <a:gd name="T7" fmla="*/ 24 h 29"/>
                <a:gd name="T8" fmla="*/ 20 w 28"/>
                <a:gd name="T9" fmla="*/ 14 h 29"/>
                <a:gd name="T10" fmla="*/ 26 w 28"/>
                <a:gd name="T11" fmla="*/ 0 h 29"/>
                <a:gd name="T12" fmla="*/ 8 w 28"/>
                <a:gd name="T13" fmla="*/ 0 h 29"/>
              </a:gdLst>
              <a:ahLst/>
              <a:cxnLst>
                <a:cxn ang="0">
                  <a:pos x="T0" y="T1"/>
                </a:cxn>
                <a:cxn ang="0">
                  <a:pos x="T2" y="T3"/>
                </a:cxn>
                <a:cxn ang="0">
                  <a:pos x="T4" y="T5"/>
                </a:cxn>
                <a:cxn ang="0">
                  <a:pos x="T6" y="T7"/>
                </a:cxn>
                <a:cxn ang="0">
                  <a:pos x="T8" y="T9"/>
                </a:cxn>
                <a:cxn ang="0">
                  <a:pos x="T10" y="T11"/>
                </a:cxn>
                <a:cxn ang="0">
                  <a:pos x="T12" y="T13"/>
                </a:cxn>
              </a:cxnLst>
              <a:rect l="0" t="0" r="r" b="b"/>
              <a:pathLst>
                <a:path w="28" h="29">
                  <a:moveTo>
                    <a:pt x="8" y="0"/>
                  </a:moveTo>
                  <a:cubicBezTo>
                    <a:pt x="2" y="2"/>
                    <a:pt x="0" y="8"/>
                    <a:pt x="0" y="13"/>
                  </a:cubicBezTo>
                  <a:cubicBezTo>
                    <a:pt x="0" y="17"/>
                    <a:pt x="4" y="27"/>
                    <a:pt x="7" y="29"/>
                  </a:cubicBezTo>
                  <a:lnTo>
                    <a:pt x="25" y="24"/>
                  </a:lnTo>
                  <a:cubicBezTo>
                    <a:pt x="27" y="22"/>
                    <a:pt x="20" y="18"/>
                    <a:pt x="20" y="14"/>
                  </a:cubicBezTo>
                  <a:cubicBezTo>
                    <a:pt x="20" y="10"/>
                    <a:pt x="28" y="2"/>
                    <a:pt x="26" y="0"/>
                  </a:cubicBezTo>
                  <a:lnTo>
                    <a:pt x="8" y="0"/>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67" name="Freeform 295"/>
            <p:cNvSpPr>
              <a:spLocks/>
            </p:cNvSpPr>
            <p:nvPr/>
          </p:nvSpPr>
          <p:spPr bwMode="auto">
            <a:xfrm>
              <a:off x="5520" y="3105"/>
              <a:ext cx="77" cy="61"/>
            </a:xfrm>
            <a:custGeom>
              <a:avLst/>
              <a:gdLst>
                <a:gd name="T0" fmla="*/ 6 w 28"/>
                <a:gd name="T1" fmla="*/ 0 h 22"/>
                <a:gd name="T2" fmla="*/ 0 w 28"/>
                <a:gd name="T3" fmla="*/ 12 h 22"/>
                <a:gd name="T4" fmla="*/ 8 w 28"/>
                <a:gd name="T5" fmla="*/ 22 h 22"/>
                <a:gd name="T6" fmla="*/ 26 w 28"/>
                <a:gd name="T7" fmla="*/ 17 h 22"/>
                <a:gd name="T8" fmla="*/ 21 w 28"/>
                <a:gd name="T9" fmla="*/ 7 h 22"/>
                <a:gd name="T10" fmla="*/ 24 w 28"/>
                <a:gd name="T11" fmla="*/ 0 h 22"/>
                <a:gd name="T12" fmla="*/ 6 w 28"/>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28" h="22">
                  <a:moveTo>
                    <a:pt x="6" y="0"/>
                  </a:moveTo>
                  <a:cubicBezTo>
                    <a:pt x="2" y="3"/>
                    <a:pt x="0" y="8"/>
                    <a:pt x="0" y="12"/>
                  </a:cubicBezTo>
                  <a:cubicBezTo>
                    <a:pt x="0" y="16"/>
                    <a:pt x="4" y="21"/>
                    <a:pt x="8" y="22"/>
                  </a:cubicBezTo>
                  <a:lnTo>
                    <a:pt x="26" y="17"/>
                  </a:lnTo>
                  <a:cubicBezTo>
                    <a:pt x="28" y="15"/>
                    <a:pt x="21" y="10"/>
                    <a:pt x="21" y="7"/>
                  </a:cubicBezTo>
                  <a:cubicBezTo>
                    <a:pt x="21" y="4"/>
                    <a:pt x="26" y="1"/>
                    <a:pt x="24" y="0"/>
                  </a:cubicBezTo>
                  <a:lnTo>
                    <a:pt x="6" y="0"/>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68" name="Freeform 296"/>
            <p:cNvSpPr>
              <a:spLocks/>
            </p:cNvSpPr>
            <p:nvPr/>
          </p:nvSpPr>
          <p:spPr bwMode="auto">
            <a:xfrm>
              <a:off x="5461" y="3051"/>
              <a:ext cx="53" cy="41"/>
            </a:xfrm>
            <a:custGeom>
              <a:avLst/>
              <a:gdLst>
                <a:gd name="T0" fmla="*/ 16 w 53"/>
                <a:gd name="T1" fmla="*/ 0 h 41"/>
                <a:gd name="T2" fmla="*/ 1 w 53"/>
                <a:gd name="T3" fmla="*/ 22 h 41"/>
                <a:gd name="T4" fmla="*/ 23 w 53"/>
                <a:gd name="T5" fmla="*/ 41 h 41"/>
                <a:gd name="T6" fmla="*/ 51 w 53"/>
                <a:gd name="T7" fmla="*/ 30 h 41"/>
                <a:gd name="T8" fmla="*/ 38 w 53"/>
                <a:gd name="T9" fmla="*/ 18 h 41"/>
                <a:gd name="T10" fmla="*/ 43 w 53"/>
                <a:gd name="T11" fmla="*/ 0 h 41"/>
                <a:gd name="T12" fmla="*/ 16 w 5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53" h="41">
                  <a:moveTo>
                    <a:pt x="16" y="0"/>
                  </a:moveTo>
                  <a:cubicBezTo>
                    <a:pt x="9" y="8"/>
                    <a:pt x="0" y="15"/>
                    <a:pt x="1" y="22"/>
                  </a:cubicBezTo>
                  <a:cubicBezTo>
                    <a:pt x="2" y="29"/>
                    <a:pt x="15" y="41"/>
                    <a:pt x="23" y="41"/>
                  </a:cubicBezTo>
                  <a:lnTo>
                    <a:pt x="51" y="30"/>
                  </a:lnTo>
                  <a:cubicBezTo>
                    <a:pt x="53" y="26"/>
                    <a:pt x="39" y="23"/>
                    <a:pt x="38" y="18"/>
                  </a:cubicBezTo>
                  <a:cubicBezTo>
                    <a:pt x="37" y="13"/>
                    <a:pt x="47" y="3"/>
                    <a:pt x="43" y="0"/>
                  </a:cubicBezTo>
                  <a:lnTo>
                    <a:pt x="16" y="0"/>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369" name="Group 297"/>
          <p:cNvGrpSpPr>
            <a:grpSpLocks/>
          </p:cNvGrpSpPr>
          <p:nvPr/>
        </p:nvGrpSpPr>
        <p:grpSpPr bwMode="auto">
          <a:xfrm>
            <a:off x="2724150" y="6219825"/>
            <a:ext cx="361950" cy="269875"/>
            <a:chOff x="5369" y="3038"/>
            <a:chExt cx="228" cy="170"/>
          </a:xfrm>
        </p:grpSpPr>
        <p:sp>
          <p:nvSpPr>
            <p:cNvPr id="3370" name="Freeform 298"/>
            <p:cNvSpPr>
              <a:spLocks/>
            </p:cNvSpPr>
            <p:nvPr/>
          </p:nvSpPr>
          <p:spPr bwMode="auto">
            <a:xfrm>
              <a:off x="5369" y="3171"/>
              <a:ext cx="216" cy="37"/>
            </a:xfrm>
            <a:custGeom>
              <a:avLst/>
              <a:gdLst>
                <a:gd name="T0" fmla="*/ 32 w 216"/>
                <a:gd name="T1" fmla="*/ 37 h 37"/>
                <a:gd name="T2" fmla="*/ 198 w 216"/>
                <a:gd name="T3" fmla="*/ 37 h 37"/>
                <a:gd name="T4" fmla="*/ 216 w 216"/>
                <a:gd name="T5" fmla="*/ 0 h 37"/>
                <a:gd name="T6" fmla="*/ 126 w 216"/>
                <a:gd name="T7" fmla="*/ 1 h 37"/>
                <a:gd name="T8" fmla="*/ 40 w 216"/>
                <a:gd name="T9" fmla="*/ 1 h 37"/>
                <a:gd name="T10" fmla="*/ 0 w 216"/>
                <a:gd name="T11" fmla="*/ 0 h 37"/>
                <a:gd name="T12" fmla="*/ 32 w 216"/>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216" h="37">
                  <a:moveTo>
                    <a:pt x="32" y="37"/>
                  </a:moveTo>
                  <a:lnTo>
                    <a:pt x="198" y="37"/>
                  </a:lnTo>
                  <a:lnTo>
                    <a:pt x="216" y="0"/>
                  </a:lnTo>
                  <a:lnTo>
                    <a:pt x="126" y="1"/>
                  </a:lnTo>
                  <a:lnTo>
                    <a:pt x="40" y="1"/>
                  </a:lnTo>
                  <a:lnTo>
                    <a:pt x="0" y="0"/>
                  </a:lnTo>
                  <a:lnTo>
                    <a:pt x="32" y="37"/>
                  </a:lnTo>
                  <a:close/>
                </a:path>
              </a:pathLst>
            </a:cu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71" name="Line 299"/>
            <p:cNvSpPr>
              <a:spLocks noChangeShapeType="1"/>
            </p:cNvSpPr>
            <p:nvPr/>
          </p:nvSpPr>
          <p:spPr bwMode="auto">
            <a:xfrm>
              <a:off x="5426" y="3067"/>
              <a:ext cx="3" cy="1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72" name="Freeform 300"/>
            <p:cNvSpPr>
              <a:spLocks/>
            </p:cNvSpPr>
            <p:nvPr/>
          </p:nvSpPr>
          <p:spPr bwMode="auto">
            <a:xfrm>
              <a:off x="5490" y="3038"/>
              <a:ext cx="3" cy="129"/>
            </a:xfrm>
            <a:custGeom>
              <a:avLst/>
              <a:gdLst>
                <a:gd name="T0" fmla="*/ 0 w 3"/>
                <a:gd name="T1" fmla="*/ 0 h 129"/>
                <a:gd name="T2" fmla="*/ 3 w 3"/>
                <a:gd name="T3" fmla="*/ 129 h 129"/>
              </a:gdLst>
              <a:ahLst/>
              <a:cxnLst>
                <a:cxn ang="0">
                  <a:pos x="T0" y="T1"/>
                </a:cxn>
                <a:cxn ang="0">
                  <a:pos x="T2" y="T3"/>
                </a:cxn>
              </a:cxnLst>
              <a:rect l="0" t="0" r="r" b="b"/>
              <a:pathLst>
                <a:path w="3" h="129">
                  <a:moveTo>
                    <a:pt x="0" y="0"/>
                  </a:moveTo>
                  <a:lnTo>
                    <a:pt x="3" y="129"/>
                  </a:lnTo>
                </a:path>
              </a:pathLst>
            </a:custGeom>
            <a:noFill/>
            <a:ln w="9525">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73" name="Line 301"/>
            <p:cNvSpPr>
              <a:spLocks noChangeShapeType="1"/>
            </p:cNvSpPr>
            <p:nvPr/>
          </p:nvSpPr>
          <p:spPr bwMode="auto">
            <a:xfrm>
              <a:off x="5555" y="3094"/>
              <a:ext cx="3" cy="6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74" name="Freeform 302"/>
            <p:cNvSpPr>
              <a:spLocks/>
            </p:cNvSpPr>
            <p:nvPr/>
          </p:nvSpPr>
          <p:spPr bwMode="auto">
            <a:xfrm>
              <a:off x="5451" y="3080"/>
              <a:ext cx="100" cy="91"/>
            </a:xfrm>
            <a:custGeom>
              <a:avLst/>
              <a:gdLst>
                <a:gd name="T0" fmla="*/ 7 w 36"/>
                <a:gd name="T1" fmla="*/ 1 h 33"/>
                <a:gd name="T2" fmla="*/ 0 w 36"/>
                <a:gd name="T3" fmla="*/ 15 h 33"/>
                <a:gd name="T4" fmla="*/ 6 w 36"/>
                <a:gd name="T5" fmla="*/ 33 h 33"/>
                <a:gd name="T6" fmla="*/ 32 w 36"/>
                <a:gd name="T7" fmla="*/ 22 h 33"/>
                <a:gd name="T8" fmla="*/ 27 w 36"/>
                <a:gd name="T9" fmla="*/ 12 h 33"/>
                <a:gd name="T10" fmla="*/ 33 w 36"/>
                <a:gd name="T11" fmla="*/ 0 h 33"/>
                <a:gd name="T12" fmla="*/ 7 w 36"/>
                <a:gd name="T13" fmla="*/ 1 h 33"/>
              </a:gdLst>
              <a:ahLst/>
              <a:cxnLst>
                <a:cxn ang="0">
                  <a:pos x="T0" y="T1"/>
                </a:cxn>
                <a:cxn ang="0">
                  <a:pos x="T2" y="T3"/>
                </a:cxn>
                <a:cxn ang="0">
                  <a:pos x="T4" y="T5"/>
                </a:cxn>
                <a:cxn ang="0">
                  <a:pos x="T6" y="T7"/>
                </a:cxn>
                <a:cxn ang="0">
                  <a:pos x="T8" y="T9"/>
                </a:cxn>
                <a:cxn ang="0">
                  <a:pos x="T10" y="T11"/>
                </a:cxn>
                <a:cxn ang="0">
                  <a:pos x="T12" y="T13"/>
                </a:cxn>
              </a:cxnLst>
              <a:rect l="0" t="0" r="r" b="b"/>
              <a:pathLst>
                <a:path w="36" h="33">
                  <a:moveTo>
                    <a:pt x="7" y="1"/>
                  </a:moveTo>
                  <a:cubicBezTo>
                    <a:pt x="2" y="3"/>
                    <a:pt x="0" y="10"/>
                    <a:pt x="0" y="15"/>
                  </a:cubicBezTo>
                  <a:cubicBezTo>
                    <a:pt x="0" y="20"/>
                    <a:pt x="1" y="32"/>
                    <a:pt x="6" y="33"/>
                  </a:cubicBezTo>
                  <a:lnTo>
                    <a:pt x="32" y="22"/>
                  </a:lnTo>
                  <a:cubicBezTo>
                    <a:pt x="35" y="19"/>
                    <a:pt x="27" y="16"/>
                    <a:pt x="27" y="12"/>
                  </a:cubicBezTo>
                  <a:cubicBezTo>
                    <a:pt x="27" y="8"/>
                    <a:pt x="36" y="2"/>
                    <a:pt x="33" y="0"/>
                  </a:cubicBezTo>
                  <a:lnTo>
                    <a:pt x="7" y="1"/>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75" name="Freeform 303"/>
            <p:cNvSpPr>
              <a:spLocks/>
            </p:cNvSpPr>
            <p:nvPr/>
          </p:nvSpPr>
          <p:spPr bwMode="auto">
            <a:xfrm>
              <a:off x="5379" y="3086"/>
              <a:ext cx="78" cy="81"/>
            </a:xfrm>
            <a:custGeom>
              <a:avLst/>
              <a:gdLst>
                <a:gd name="T0" fmla="*/ 8 w 28"/>
                <a:gd name="T1" fmla="*/ 0 h 29"/>
                <a:gd name="T2" fmla="*/ 0 w 28"/>
                <a:gd name="T3" fmla="*/ 13 h 29"/>
                <a:gd name="T4" fmla="*/ 7 w 28"/>
                <a:gd name="T5" fmla="*/ 29 h 29"/>
                <a:gd name="T6" fmla="*/ 25 w 28"/>
                <a:gd name="T7" fmla="*/ 24 h 29"/>
                <a:gd name="T8" fmla="*/ 20 w 28"/>
                <a:gd name="T9" fmla="*/ 14 h 29"/>
                <a:gd name="T10" fmla="*/ 26 w 28"/>
                <a:gd name="T11" fmla="*/ 0 h 29"/>
                <a:gd name="T12" fmla="*/ 8 w 28"/>
                <a:gd name="T13" fmla="*/ 0 h 29"/>
              </a:gdLst>
              <a:ahLst/>
              <a:cxnLst>
                <a:cxn ang="0">
                  <a:pos x="T0" y="T1"/>
                </a:cxn>
                <a:cxn ang="0">
                  <a:pos x="T2" y="T3"/>
                </a:cxn>
                <a:cxn ang="0">
                  <a:pos x="T4" y="T5"/>
                </a:cxn>
                <a:cxn ang="0">
                  <a:pos x="T6" y="T7"/>
                </a:cxn>
                <a:cxn ang="0">
                  <a:pos x="T8" y="T9"/>
                </a:cxn>
                <a:cxn ang="0">
                  <a:pos x="T10" y="T11"/>
                </a:cxn>
                <a:cxn ang="0">
                  <a:pos x="T12" y="T13"/>
                </a:cxn>
              </a:cxnLst>
              <a:rect l="0" t="0" r="r" b="b"/>
              <a:pathLst>
                <a:path w="28" h="29">
                  <a:moveTo>
                    <a:pt x="8" y="0"/>
                  </a:moveTo>
                  <a:cubicBezTo>
                    <a:pt x="2" y="2"/>
                    <a:pt x="0" y="8"/>
                    <a:pt x="0" y="13"/>
                  </a:cubicBezTo>
                  <a:cubicBezTo>
                    <a:pt x="0" y="17"/>
                    <a:pt x="4" y="27"/>
                    <a:pt x="7" y="29"/>
                  </a:cubicBezTo>
                  <a:lnTo>
                    <a:pt x="25" y="24"/>
                  </a:lnTo>
                  <a:cubicBezTo>
                    <a:pt x="27" y="22"/>
                    <a:pt x="20" y="18"/>
                    <a:pt x="20" y="14"/>
                  </a:cubicBezTo>
                  <a:cubicBezTo>
                    <a:pt x="20" y="10"/>
                    <a:pt x="28" y="2"/>
                    <a:pt x="26" y="0"/>
                  </a:cubicBezTo>
                  <a:lnTo>
                    <a:pt x="8" y="0"/>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76" name="Freeform 304"/>
            <p:cNvSpPr>
              <a:spLocks/>
            </p:cNvSpPr>
            <p:nvPr/>
          </p:nvSpPr>
          <p:spPr bwMode="auto">
            <a:xfrm>
              <a:off x="5520" y="3105"/>
              <a:ext cx="77" cy="61"/>
            </a:xfrm>
            <a:custGeom>
              <a:avLst/>
              <a:gdLst>
                <a:gd name="T0" fmla="*/ 6 w 28"/>
                <a:gd name="T1" fmla="*/ 0 h 22"/>
                <a:gd name="T2" fmla="*/ 0 w 28"/>
                <a:gd name="T3" fmla="*/ 12 h 22"/>
                <a:gd name="T4" fmla="*/ 8 w 28"/>
                <a:gd name="T5" fmla="*/ 22 h 22"/>
                <a:gd name="T6" fmla="*/ 26 w 28"/>
                <a:gd name="T7" fmla="*/ 17 h 22"/>
                <a:gd name="T8" fmla="*/ 21 w 28"/>
                <a:gd name="T9" fmla="*/ 7 h 22"/>
                <a:gd name="T10" fmla="*/ 24 w 28"/>
                <a:gd name="T11" fmla="*/ 0 h 22"/>
                <a:gd name="T12" fmla="*/ 6 w 28"/>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28" h="22">
                  <a:moveTo>
                    <a:pt x="6" y="0"/>
                  </a:moveTo>
                  <a:cubicBezTo>
                    <a:pt x="2" y="3"/>
                    <a:pt x="0" y="8"/>
                    <a:pt x="0" y="12"/>
                  </a:cubicBezTo>
                  <a:cubicBezTo>
                    <a:pt x="0" y="16"/>
                    <a:pt x="4" y="21"/>
                    <a:pt x="8" y="22"/>
                  </a:cubicBezTo>
                  <a:lnTo>
                    <a:pt x="26" y="17"/>
                  </a:lnTo>
                  <a:cubicBezTo>
                    <a:pt x="28" y="15"/>
                    <a:pt x="21" y="10"/>
                    <a:pt x="21" y="7"/>
                  </a:cubicBezTo>
                  <a:cubicBezTo>
                    <a:pt x="21" y="4"/>
                    <a:pt x="26" y="1"/>
                    <a:pt x="24" y="0"/>
                  </a:cubicBezTo>
                  <a:lnTo>
                    <a:pt x="6" y="0"/>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77" name="Freeform 305"/>
            <p:cNvSpPr>
              <a:spLocks/>
            </p:cNvSpPr>
            <p:nvPr/>
          </p:nvSpPr>
          <p:spPr bwMode="auto">
            <a:xfrm>
              <a:off x="5461" y="3051"/>
              <a:ext cx="53" cy="41"/>
            </a:xfrm>
            <a:custGeom>
              <a:avLst/>
              <a:gdLst>
                <a:gd name="T0" fmla="*/ 16 w 53"/>
                <a:gd name="T1" fmla="*/ 0 h 41"/>
                <a:gd name="T2" fmla="*/ 1 w 53"/>
                <a:gd name="T3" fmla="*/ 22 h 41"/>
                <a:gd name="T4" fmla="*/ 23 w 53"/>
                <a:gd name="T5" fmla="*/ 41 h 41"/>
                <a:gd name="T6" fmla="*/ 51 w 53"/>
                <a:gd name="T7" fmla="*/ 30 h 41"/>
                <a:gd name="T8" fmla="*/ 38 w 53"/>
                <a:gd name="T9" fmla="*/ 18 h 41"/>
                <a:gd name="T10" fmla="*/ 43 w 53"/>
                <a:gd name="T11" fmla="*/ 0 h 41"/>
                <a:gd name="T12" fmla="*/ 16 w 5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53" h="41">
                  <a:moveTo>
                    <a:pt x="16" y="0"/>
                  </a:moveTo>
                  <a:cubicBezTo>
                    <a:pt x="9" y="8"/>
                    <a:pt x="0" y="15"/>
                    <a:pt x="1" y="22"/>
                  </a:cubicBezTo>
                  <a:cubicBezTo>
                    <a:pt x="2" y="29"/>
                    <a:pt x="15" y="41"/>
                    <a:pt x="23" y="41"/>
                  </a:cubicBezTo>
                  <a:lnTo>
                    <a:pt x="51" y="30"/>
                  </a:lnTo>
                  <a:cubicBezTo>
                    <a:pt x="53" y="26"/>
                    <a:pt x="39" y="23"/>
                    <a:pt x="38" y="18"/>
                  </a:cubicBezTo>
                  <a:cubicBezTo>
                    <a:pt x="37" y="13"/>
                    <a:pt x="47" y="3"/>
                    <a:pt x="43" y="0"/>
                  </a:cubicBezTo>
                  <a:lnTo>
                    <a:pt x="16" y="0"/>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379" name="Oval 307"/>
          <p:cNvSpPr>
            <a:spLocks noChangeArrowheads="1"/>
          </p:cNvSpPr>
          <p:nvPr/>
        </p:nvSpPr>
        <p:spPr bwMode="auto">
          <a:xfrm>
            <a:off x="6397625" y="4781550"/>
            <a:ext cx="171450" cy="142875"/>
          </a:xfrm>
          <a:prstGeom prst="ellipse">
            <a:avLst/>
          </a:prstGeom>
          <a:solidFill>
            <a:srgbClr val="3333FF">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78" name="AutoShape 306"/>
          <p:cNvSpPr>
            <a:spLocks noChangeArrowheads="1"/>
          </p:cNvSpPr>
          <p:nvPr/>
        </p:nvSpPr>
        <p:spPr bwMode="auto">
          <a:xfrm>
            <a:off x="6345238" y="4681538"/>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0" name="AutoShape 308"/>
          <p:cNvSpPr>
            <a:spLocks noChangeArrowheads="1"/>
          </p:cNvSpPr>
          <p:nvPr/>
        </p:nvSpPr>
        <p:spPr bwMode="auto">
          <a:xfrm>
            <a:off x="8647113" y="2878138"/>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1" name="Oval 309"/>
          <p:cNvSpPr>
            <a:spLocks noChangeArrowheads="1"/>
          </p:cNvSpPr>
          <p:nvPr/>
        </p:nvSpPr>
        <p:spPr bwMode="auto">
          <a:xfrm>
            <a:off x="8661400" y="2974975"/>
            <a:ext cx="171450" cy="142875"/>
          </a:xfrm>
          <a:prstGeom prst="ellipse">
            <a:avLst/>
          </a:prstGeom>
          <a:solidFill>
            <a:srgbClr val="3333FF">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2" name="AutoShape 310"/>
          <p:cNvSpPr>
            <a:spLocks noChangeArrowheads="1"/>
          </p:cNvSpPr>
          <p:nvPr/>
        </p:nvSpPr>
        <p:spPr bwMode="auto">
          <a:xfrm>
            <a:off x="7724775" y="2824163"/>
            <a:ext cx="763588" cy="217487"/>
          </a:xfrm>
          <a:prstGeom prst="roundRect">
            <a:avLst>
              <a:gd name="adj" fmla="val 16667"/>
            </a:avLst>
          </a:prstGeom>
          <a:solidFill>
            <a:srgbClr val="99CC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u="sng">
                <a:solidFill>
                  <a:schemeClr val="accent2"/>
                </a:solidFill>
                <a:latin typeface="Times New Roman" panose="02020603050405020304" pitchFamily="18" charset="0"/>
              </a:rPr>
              <a:t>Burnside</a:t>
            </a:r>
          </a:p>
        </p:txBody>
      </p:sp>
      <p:sp>
        <p:nvSpPr>
          <p:cNvPr id="3383" name="AutoShape 311"/>
          <p:cNvSpPr>
            <a:spLocks noChangeArrowheads="1"/>
          </p:cNvSpPr>
          <p:nvPr/>
        </p:nvSpPr>
        <p:spPr bwMode="auto">
          <a:xfrm>
            <a:off x="8161338" y="2439988"/>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4" name="AutoShape 312"/>
          <p:cNvSpPr>
            <a:spLocks noChangeArrowheads="1"/>
          </p:cNvSpPr>
          <p:nvPr/>
        </p:nvSpPr>
        <p:spPr bwMode="auto">
          <a:xfrm>
            <a:off x="7967663" y="3125788"/>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5" name="Oval 313"/>
          <p:cNvSpPr>
            <a:spLocks noChangeArrowheads="1"/>
          </p:cNvSpPr>
          <p:nvPr/>
        </p:nvSpPr>
        <p:spPr bwMode="auto">
          <a:xfrm>
            <a:off x="8229600" y="2438400"/>
            <a:ext cx="241300" cy="184150"/>
          </a:xfrm>
          <a:prstGeom prst="ellipse">
            <a:avLst/>
          </a:prstGeom>
          <a:solidFill>
            <a:srgbClr val="3333FF">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6" name="Oval 314"/>
          <p:cNvSpPr>
            <a:spLocks noChangeArrowheads="1"/>
          </p:cNvSpPr>
          <p:nvPr/>
        </p:nvSpPr>
        <p:spPr bwMode="auto">
          <a:xfrm>
            <a:off x="8013700" y="3162300"/>
            <a:ext cx="377825" cy="273050"/>
          </a:xfrm>
          <a:prstGeom prst="ellipse">
            <a:avLst/>
          </a:prstGeom>
          <a:solidFill>
            <a:srgbClr val="3333FF">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387" name="Group 315"/>
          <p:cNvGrpSpPr>
            <a:grpSpLocks/>
          </p:cNvGrpSpPr>
          <p:nvPr/>
        </p:nvGrpSpPr>
        <p:grpSpPr bwMode="auto">
          <a:xfrm>
            <a:off x="6235700" y="5349875"/>
            <a:ext cx="361950" cy="269875"/>
            <a:chOff x="5369" y="3038"/>
            <a:chExt cx="228" cy="170"/>
          </a:xfrm>
        </p:grpSpPr>
        <p:sp>
          <p:nvSpPr>
            <p:cNvPr id="3388" name="Freeform 316"/>
            <p:cNvSpPr>
              <a:spLocks/>
            </p:cNvSpPr>
            <p:nvPr/>
          </p:nvSpPr>
          <p:spPr bwMode="auto">
            <a:xfrm>
              <a:off x="5369" y="3171"/>
              <a:ext cx="216" cy="37"/>
            </a:xfrm>
            <a:custGeom>
              <a:avLst/>
              <a:gdLst>
                <a:gd name="T0" fmla="*/ 32 w 216"/>
                <a:gd name="T1" fmla="*/ 37 h 37"/>
                <a:gd name="T2" fmla="*/ 198 w 216"/>
                <a:gd name="T3" fmla="*/ 37 h 37"/>
                <a:gd name="T4" fmla="*/ 216 w 216"/>
                <a:gd name="T5" fmla="*/ 0 h 37"/>
                <a:gd name="T6" fmla="*/ 126 w 216"/>
                <a:gd name="T7" fmla="*/ 1 h 37"/>
                <a:gd name="T8" fmla="*/ 40 w 216"/>
                <a:gd name="T9" fmla="*/ 1 h 37"/>
                <a:gd name="T10" fmla="*/ 0 w 216"/>
                <a:gd name="T11" fmla="*/ 0 h 37"/>
                <a:gd name="T12" fmla="*/ 32 w 216"/>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216" h="37">
                  <a:moveTo>
                    <a:pt x="32" y="37"/>
                  </a:moveTo>
                  <a:lnTo>
                    <a:pt x="198" y="37"/>
                  </a:lnTo>
                  <a:lnTo>
                    <a:pt x="216" y="0"/>
                  </a:lnTo>
                  <a:lnTo>
                    <a:pt x="126" y="1"/>
                  </a:lnTo>
                  <a:lnTo>
                    <a:pt x="40" y="1"/>
                  </a:lnTo>
                  <a:lnTo>
                    <a:pt x="0" y="0"/>
                  </a:lnTo>
                  <a:lnTo>
                    <a:pt x="32" y="37"/>
                  </a:lnTo>
                  <a:close/>
                </a:path>
              </a:pathLst>
            </a:cu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9" name="Line 317"/>
            <p:cNvSpPr>
              <a:spLocks noChangeShapeType="1"/>
            </p:cNvSpPr>
            <p:nvPr/>
          </p:nvSpPr>
          <p:spPr bwMode="auto">
            <a:xfrm>
              <a:off x="5426" y="3067"/>
              <a:ext cx="3" cy="1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90" name="Freeform 318"/>
            <p:cNvSpPr>
              <a:spLocks/>
            </p:cNvSpPr>
            <p:nvPr/>
          </p:nvSpPr>
          <p:spPr bwMode="auto">
            <a:xfrm>
              <a:off x="5490" y="3038"/>
              <a:ext cx="3" cy="129"/>
            </a:xfrm>
            <a:custGeom>
              <a:avLst/>
              <a:gdLst>
                <a:gd name="T0" fmla="*/ 0 w 3"/>
                <a:gd name="T1" fmla="*/ 0 h 129"/>
                <a:gd name="T2" fmla="*/ 3 w 3"/>
                <a:gd name="T3" fmla="*/ 129 h 129"/>
              </a:gdLst>
              <a:ahLst/>
              <a:cxnLst>
                <a:cxn ang="0">
                  <a:pos x="T0" y="T1"/>
                </a:cxn>
                <a:cxn ang="0">
                  <a:pos x="T2" y="T3"/>
                </a:cxn>
              </a:cxnLst>
              <a:rect l="0" t="0" r="r" b="b"/>
              <a:pathLst>
                <a:path w="3" h="129">
                  <a:moveTo>
                    <a:pt x="0" y="0"/>
                  </a:moveTo>
                  <a:lnTo>
                    <a:pt x="3" y="129"/>
                  </a:lnTo>
                </a:path>
              </a:pathLst>
            </a:custGeom>
            <a:noFill/>
            <a:ln w="9525">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91" name="Line 319"/>
            <p:cNvSpPr>
              <a:spLocks noChangeShapeType="1"/>
            </p:cNvSpPr>
            <p:nvPr/>
          </p:nvSpPr>
          <p:spPr bwMode="auto">
            <a:xfrm>
              <a:off x="5555" y="3094"/>
              <a:ext cx="3" cy="6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92" name="Freeform 320"/>
            <p:cNvSpPr>
              <a:spLocks/>
            </p:cNvSpPr>
            <p:nvPr/>
          </p:nvSpPr>
          <p:spPr bwMode="auto">
            <a:xfrm>
              <a:off x="5451" y="3080"/>
              <a:ext cx="100" cy="91"/>
            </a:xfrm>
            <a:custGeom>
              <a:avLst/>
              <a:gdLst>
                <a:gd name="T0" fmla="*/ 7 w 36"/>
                <a:gd name="T1" fmla="*/ 1 h 33"/>
                <a:gd name="T2" fmla="*/ 0 w 36"/>
                <a:gd name="T3" fmla="*/ 15 h 33"/>
                <a:gd name="T4" fmla="*/ 6 w 36"/>
                <a:gd name="T5" fmla="*/ 33 h 33"/>
                <a:gd name="T6" fmla="*/ 32 w 36"/>
                <a:gd name="T7" fmla="*/ 22 h 33"/>
                <a:gd name="T8" fmla="*/ 27 w 36"/>
                <a:gd name="T9" fmla="*/ 12 h 33"/>
                <a:gd name="T10" fmla="*/ 33 w 36"/>
                <a:gd name="T11" fmla="*/ 0 h 33"/>
                <a:gd name="T12" fmla="*/ 7 w 36"/>
                <a:gd name="T13" fmla="*/ 1 h 33"/>
              </a:gdLst>
              <a:ahLst/>
              <a:cxnLst>
                <a:cxn ang="0">
                  <a:pos x="T0" y="T1"/>
                </a:cxn>
                <a:cxn ang="0">
                  <a:pos x="T2" y="T3"/>
                </a:cxn>
                <a:cxn ang="0">
                  <a:pos x="T4" y="T5"/>
                </a:cxn>
                <a:cxn ang="0">
                  <a:pos x="T6" y="T7"/>
                </a:cxn>
                <a:cxn ang="0">
                  <a:pos x="T8" y="T9"/>
                </a:cxn>
                <a:cxn ang="0">
                  <a:pos x="T10" y="T11"/>
                </a:cxn>
                <a:cxn ang="0">
                  <a:pos x="T12" y="T13"/>
                </a:cxn>
              </a:cxnLst>
              <a:rect l="0" t="0" r="r" b="b"/>
              <a:pathLst>
                <a:path w="36" h="33">
                  <a:moveTo>
                    <a:pt x="7" y="1"/>
                  </a:moveTo>
                  <a:cubicBezTo>
                    <a:pt x="2" y="3"/>
                    <a:pt x="0" y="10"/>
                    <a:pt x="0" y="15"/>
                  </a:cubicBezTo>
                  <a:cubicBezTo>
                    <a:pt x="0" y="20"/>
                    <a:pt x="1" y="32"/>
                    <a:pt x="6" y="33"/>
                  </a:cubicBezTo>
                  <a:lnTo>
                    <a:pt x="32" y="22"/>
                  </a:lnTo>
                  <a:cubicBezTo>
                    <a:pt x="35" y="19"/>
                    <a:pt x="27" y="16"/>
                    <a:pt x="27" y="12"/>
                  </a:cubicBezTo>
                  <a:cubicBezTo>
                    <a:pt x="27" y="8"/>
                    <a:pt x="36" y="2"/>
                    <a:pt x="33" y="0"/>
                  </a:cubicBezTo>
                  <a:lnTo>
                    <a:pt x="7" y="1"/>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93" name="Freeform 321"/>
            <p:cNvSpPr>
              <a:spLocks/>
            </p:cNvSpPr>
            <p:nvPr/>
          </p:nvSpPr>
          <p:spPr bwMode="auto">
            <a:xfrm>
              <a:off x="5379" y="3086"/>
              <a:ext cx="78" cy="81"/>
            </a:xfrm>
            <a:custGeom>
              <a:avLst/>
              <a:gdLst>
                <a:gd name="T0" fmla="*/ 8 w 28"/>
                <a:gd name="T1" fmla="*/ 0 h 29"/>
                <a:gd name="T2" fmla="*/ 0 w 28"/>
                <a:gd name="T3" fmla="*/ 13 h 29"/>
                <a:gd name="T4" fmla="*/ 7 w 28"/>
                <a:gd name="T5" fmla="*/ 29 h 29"/>
                <a:gd name="T6" fmla="*/ 25 w 28"/>
                <a:gd name="T7" fmla="*/ 24 h 29"/>
                <a:gd name="T8" fmla="*/ 20 w 28"/>
                <a:gd name="T9" fmla="*/ 14 h 29"/>
                <a:gd name="T10" fmla="*/ 26 w 28"/>
                <a:gd name="T11" fmla="*/ 0 h 29"/>
                <a:gd name="T12" fmla="*/ 8 w 28"/>
                <a:gd name="T13" fmla="*/ 0 h 29"/>
              </a:gdLst>
              <a:ahLst/>
              <a:cxnLst>
                <a:cxn ang="0">
                  <a:pos x="T0" y="T1"/>
                </a:cxn>
                <a:cxn ang="0">
                  <a:pos x="T2" y="T3"/>
                </a:cxn>
                <a:cxn ang="0">
                  <a:pos x="T4" y="T5"/>
                </a:cxn>
                <a:cxn ang="0">
                  <a:pos x="T6" y="T7"/>
                </a:cxn>
                <a:cxn ang="0">
                  <a:pos x="T8" y="T9"/>
                </a:cxn>
                <a:cxn ang="0">
                  <a:pos x="T10" y="T11"/>
                </a:cxn>
                <a:cxn ang="0">
                  <a:pos x="T12" y="T13"/>
                </a:cxn>
              </a:cxnLst>
              <a:rect l="0" t="0" r="r" b="b"/>
              <a:pathLst>
                <a:path w="28" h="29">
                  <a:moveTo>
                    <a:pt x="8" y="0"/>
                  </a:moveTo>
                  <a:cubicBezTo>
                    <a:pt x="2" y="2"/>
                    <a:pt x="0" y="8"/>
                    <a:pt x="0" y="13"/>
                  </a:cubicBezTo>
                  <a:cubicBezTo>
                    <a:pt x="0" y="17"/>
                    <a:pt x="4" y="27"/>
                    <a:pt x="7" y="29"/>
                  </a:cubicBezTo>
                  <a:lnTo>
                    <a:pt x="25" y="24"/>
                  </a:lnTo>
                  <a:cubicBezTo>
                    <a:pt x="27" y="22"/>
                    <a:pt x="20" y="18"/>
                    <a:pt x="20" y="14"/>
                  </a:cubicBezTo>
                  <a:cubicBezTo>
                    <a:pt x="20" y="10"/>
                    <a:pt x="28" y="2"/>
                    <a:pt x="26" y="0"/>
                  </a:cubicBezTo>
                  <a:lnTo>
                    <a:pt x="8" y="0"/>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94" name="Freeform 322"/>
            <p:cNvSpPr>
              <a:spLocks/>
            </p:cNvSpPr>
            <p:nvPr/>
          </p:nvSpPr>
          <p:spPr bwMode="auto">
            <a:xfrm>
              <a:off x="5520" y="3105"/>
              <a:ext cx="77" cy="61"/>
            </a:xfrm>
            <a:custGeom>
              <a:avLst/>
              <a:gdLst>
                <a:gd name="T0" fmla="*/ 6 w 28"/>
                <a:gd name="T1" fmla="*/ 0 h 22"/>
                <a:gd name="T2" fmla="*/ 0 w 28"/>
                <a:gd name="T3" fmla="*/ 12 h 22"/>
                <a:gd name="T4" fmla="*/ 8 w 28"/>
                <a:gd name="T5" fmla="*/ 22 h 22"/>
                <a:gd name="T6" fmla="*/ 26 w 28"/>
                <a:gd name="T7" fmla="*/ 17 h 22"/>
                <a:gd name="T8" fmla="*/ 21 w 28"/>
                <a:gd name="T9" fmla="*/ 7 h 22"/>
                <a:gd name="T10" fmla="*/ 24 w 28"/>
                <a:gd name="T11" fmla="*/ 0 h 22"/>
                <a:gd name="T12" fmla="*/ 6 w 28"/>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28" h="22">
                  <a:moveTo>
                    <a:pt x="6" y="0"/>
                  </a:moveTo>
                  <a:cubicBezTo>
                    <a:pt x="2" y="3"/>
                    <a:pt x="0" y="8"/>
                    <a:pt x="0" y="12"/>
                  </a:cubicBezTo>
                  <a:cubicBezTo>
                    <a:pt x="0" y="16"/>
                    <a:pt x="4" y="21"/>
                    <a:pt x="8" y="22"/>
                  </a:cubicBezTo>
                  <a:lnTo>
                    <a:pt x="26" y="17"/>
                  </a:lnTo>
                  <a:cubicBezTo>
                    <a:pt x="28" y="15"/>
                    <a:pt x="21" y="10"/>
                    <a:pt x="21" y="7"/>
                  </a:cubicBezTo>
                  <a:cubicBezTo>
                    <a:pt x="21" y="4"/>
                    <a:pt x="26" y="1"/>
                    <a:pt x="24" y="0"/>
                  </a:cubicBezTo>
                  <a:lnTo>
                    <a:pt x="6" y="0"/>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95" name="Freeform 323"/>
            <p:cNvSpPr>
              <a:spLocks/>
            </p:cNvSpPr>
            <p:nvPr/>
          </p:nvSpPr>
          <p:spPr bwMode="auto">
            <a:xfrm>
              <a:off x="5461" y="3051"/>
              <a:ext cx="53" cy="41"/>
            </a:xfrm>
            <a:custGeom>
              <a:avLst/>
              <a:gdLst>
                <a:gd name="T0" fmla="*/ 16 w 53"/>
                <a:gd name="T1" fmla="*/ 0 h 41"/>
                <a:gd name="T2" fmla="*/ 1 w 53"/>
                <a:gd name="T3" fmla="*/ 22 h 41"/>
                <a:gd name="T4" fmla="*/ 23 w 53"/>
                <a:gd name="T5" fmla="*/ 41 h 41"/>
                <a:gd name="T6" fmla="*/ 51 w 53"/>
                <a:gd name="T7" fmla="*/ 30 h 41"/>
                <a:gd name="T8" fmla="*/ 38 w 53"/>
                <a:gd name="T9" fmla="*/ 18 h 41"/>
                <a:gd name="T10" fmla="*/ 43 w 53"/>
                <a:gd name="T11" fmla="*/ 0 h 41"/>
                <a:gd name="T12" fmla="*/ 16 w 5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53" h="41">
                  <a:moveTo>
                    <a:pt x="16" y="0"/>
                  </a:moveTo>
                  <a:cubicBezTo>
                    <a:pt x="9" y="8"/>
                    <a:pt x="0" y="15"/>
                    <a:pt x="1" y="22"/>
                  </a:cubicBezTo>
                  <a:cubicBezTo>
                    <a:pt x="2" y="29"/>
                    <a:pt x="15" y="41"/>
                    <a:pt x="23" y="41"/>
                  </a:cubicBezTo>
                  <a:lnTo>
                    <a:pt x="51" y="30"/>
                  </a:lnTo>
                  <a:cubicBezTo>
                    <a:pt x="53" y="26"/>
                    <a:pt x="39" y="23"/>
                    <a:pt x="38" y="18"/>
                  </a:cubicBezTo>
                  <a:cubicBezTo>
                    <a:pt x="37" y="13"/>
                    <a:pt x="47" y="3"/>
                    <a:pt x="43" y="0"/>
                  </a:cubicBezTo>
                  <a:lnTo>
                    <a:pt x="16" y="0"/>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397" name="Group 325"/>
          <p:cNvGrpSpPr>
            <a:grpSpLocks/>
          </p:cNvGrpSpPr>
          <p:nvPr/>
        </p:nvGrpSpPr>
        <p:grpSpPr bwMode="auto">
          <a:xfrm>
            <a:off x="6316663" y="5008563"/>
            <a:ext cx="90487" cy="90487"/>
            <a:chOff x="3805" y="4082"/>
            <a:chExt cx="57" cy="57"/>
          </a:xfrm>
        </p:grpSpPr>
        <p:grpSp>
          <p:nvGrpSpPr>
            <p:cNvPr id="3398" name="Group 326"/>
            <p:cNvGrpSpPr>
              <a:grpSpLocks/>
            </p:cNvGrpSpPr>
            <p:nvPr/>
          </p:nvGrpSpPr>
          <p:grpSpPr bwMode="auto">
            <a:xfrm>
              <a:off x="3805" y="4082"/>
              <a:ext cx="57" cy="57"/>
              <a:chOff x="3805" y="4082"/>
              <a:chExt cx="57" cy="57"/>
            </a:xfrm>
          </p:grpSpPr>
          <p:sp>
            <p:nvSpPr>
              <p:cNvPr id="3399" name="Line 327"/>
              <p:cNvSpPr>
                <a:spLocks noChangeShapeType="1"/>
              </p:cNvSpPr>
              <p:nvPr/>
            </p:nvSpPr>
            <p:spPr bwMode="auto">
              <a:xfrm flipV="1">
                <a:off x="3805" y="4083"/>
                <a:ext cx="57" cy="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00" name="Line 328"/>
              <p:cNvSpPr>
                <a:spLocks noChangeShapeType="1"/>
              </p:cNvSpPr>
              <p:nvPr/>
            </p:nvSpPr>
            <p:spPr bwMode="auto">
              <a:xfrm rot="16200000" flipV="1">
                <a:off x="3804" y="4084"/>
                <a:ext cx="57" cy="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401" name="Rectangle 329"/>
            <p:cNvSpPr>
              <a:spLocks noChangeArrowheads="1"/>
            </p:cNvSpPr>
            <p:nvPr/>
          </p:nvSpPr>
          <p:spPr bwMode="auto">
            <a:xfrm>
              <a:off x="3820" y="4098"/>
              <a:ext cx="27" cy="27"/>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396" name="AutoShape 324"/>
          <p:cNvSpPr>
            <a:spLocks noChangeArrowheads="1"/>
          </p:cNvSpPr>
          <p:nvPr/>
        </p:nvSpPr>
        <p:spPr bwMode="auto">
          <a:xfrm>
            <a:off x="6205538" y="4910138"/>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07" name="Oval 335"/>
          <p:cNvSpPr>
            <a:spLocks noChangeArrowheads="1"/>
          </p:cNvSpPr>
          <p:nvPr/>
        </p:nvSpPr>
        <p:spPr bwMode="auto">
          <a:xfrm>
            <a:off x="2752725" y="2085975"/>
            <a:ext cx="88900" cy="88900"/>
          </a:xfrm>
          <a:prstGeom prst="ellipse">
            <a:avLst/>
          </a:prstGeom>
          <a:solidFill>
            <a:srgbClr val="99CCFF"/>
          </a:solidFill>
          <a:ln w="2540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08" name="Rectangle 336"/>
          <p:cNvSpPr>
            <a:spLocks noChangeArrowheads="1"/>
          </p:cNvSpPr>
          <p:nvPr/>
        </p:nvSpPr>
        <p:spPr bwMode="auto">
          <a:xfrm>
            <a:off x="7705725" y="1146175"/>
            <a:ext cx="107950" cy="106363"/>
          </a:xfrm>
          <a:prstGeom prst="rect">
            <a:avLst/>
          </a:prstGeom>
          <a:solidFill>
            <a:srgbClr val="99CCFF"/>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10" name="AutoShape 338"/>
          <p:cNvSpPr>
            <a:spLocks noChangeArrowheads="1"/>
          </p:cNvSpPr>
          <p:nvPr/>
        </p:nvSpPr>
        <p:spPr bwMode="auto">
          <a:xfrm>
            <a:off x="7886700" y="327025"/>
            <a:ext cx="812800" cy="260350"/>
          </a:xfrm>
          <a:prstGeom prst="roundRect">
            <a:avLst>
              <a:gd name="adj" fmla="val 16667"/>
            </a:avLst>
          </a:prstGeom>
          <a:solidFill>
            <a:srgbClr val="99CC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800" b="1" u="sng">
                <a:solidFill>
                  <a:schemeClr val="accent2"/>
                </a:solidFill>
                <a:latin typeface="Times New Roman" panose="02020603050405020304" pitchFamily="18" charset="0"/>
              </a:rPr>
              <a:t>Scott</a:t>
            </a:r>
          </a:p>
          <a:p>
            <a:pPr algn="ctr"/>
            <a:r>
              <a:rPr lang="en-US" altLang="en-US" sz="800" b="1" u="sng">
                <a:solidFill>
                  <a:schemeClr val="accent2"/>
                </a:solidFill>
                <a:latin typeface="Times New Roman" panose="02020603050405020304" pitchFamily="18" charset="0"/>
              </a:rPr>
              <a:t>General in Chief</a:t>
            </a:r>
          </a:p>
        </p:txBody>
      </p:sp>
      <p:sp>
        <p:nvSpPr>
          <p:cNvPr id="3411" name="AutoShape 339"/>
          <p:cNvSpPr>
            <a:spLocks noChangeArrowheads="1"/>
          </p:cNvSpPr>
          <p:nvPr/>
        </p:nvSpPr>
        <p:spPr bwMode="auto">
          <a:xfrm>
            <a:off x="7924800" y="320675"/>
            <a:ext cx="758825" cy="260350"/>
          </a:xfrm>
          <a:prstGeom prst="roundRect">
            <a:avLst>
              <a:gd name="adj" fmla="val 16667"/>
            </a:avLst>
          </a:prstGeom>
          <a:solidFill>
            <a:srgbClr val="99CC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800" b="1" u="sng">
                <a:solidFill>
                  <a:schemeClr val="accent2"/>
                </a:solidFill>
                <a:latin typeface="Times New Roman" panose="02020603050405020304" pitchFamily="18" charset="0"/>
              </a:rPr>
              <a:t>McClellan</a:t>
            </a:r>
          </a:p>
          <a:p>
            <a:pPr algn="ctr"/>
            <a:r>
              <a:rPr lang="en-US" altLang="en-US" sz="800" b="1" u="sng">
                <a:solidFill>
                  <a:schemeClr val="accent2"/>
                </a:solidFill>
                <a:latin typeface="Times New Roman" panose="02020603050405020304" pitchFamily="18" charset="0"/>
              </a:rPr>
              <a:t>General in Chief</a:t>
            </a:r>
          </a:p>
        </p:txBody>
      </p:sp>
      <p:sp>
        <p:nvSpPr>
          <p:cNvPr id="3412" name="AutoShape 340"/>
          <p:cNvSpPr>
            <a:spLocks noChangeArrowheads="1"/>
          </p:cNvSpPr>
          <p:nvPr/>
        </p:nvSpPr>
        <p:spPr bwMode="auto">
          <a:xfrm>
            <a:off x="7883525" y="282575"/>
            <a:ext cx="828675" cy="285750"/>
          </a:xfrm>
          <a:prstGeom prst="roundRect">
            <a:avLst>
              <a:gd name="adj" fmla="val 16667"/>
            </a:avLst>
          </a:prstGeom>
          <a:solidFill>
            <a:srgbClr val="99CC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800" b="1" u="sng">
                <a:solidFill>
                  <a:schemeClr val="accent2"/>
                </a:solidFill>
                <a:latin typeface="Times New Roman" panose="02020603050405020304" pitchFamily="18" charset="0"/>
              </a:rPr>
              <a:t>Lincoln/Stanton</a:t>
            </a:r>
          </a:p>
          <a:p>
            <a:pPr algn="ctr"/>
            <a:r>
              <a:rPr lang="en-US" altLang="en-US" sz="800" b="1" u="sng">
                <a:solidFill>
                  <a:schemeClr val="accent2"/>
                </a:solidFill>
                <a:latin typeface="Times New Roman" panose="02020603050405020304" pitchFamily="18" charset="0"/>
              </a:rPr>
              <a:t>“General in Chief”</a:t>
            </a:r>
          </a:p>
        </p:txBody>
      </p:sp>
      <p:sp>
        <p:nvSpPr>
          <p:cNvPr id="3414" name="Rectangle 342"/>
          <p:cNvSpPr>
            <a:spLocks noChangeArrowheads="1"/>
          </p:cNvSpPr>
          <p:nvPr/>
        </p:nvSpPr>
        <p:spPr bwMode="auto">
          <a:xfrm>
            <a:off x="5126038" y="2543175"/>
            <a:ext cx="107950" cy="106363"/>
          </a:xfrm>
          <a:prstGeom prst="rect">
            <a:avLst/>
          </a:prstGeom>
          <a:solidFill>
            <a:srgbClr val="C0C0C0"/>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15" name="Rectangle 343"/>
          <p:cNvSpPr>
            <a:spLocks noChangeArrowheads="1"/>
          </p:cNvSpPr>
          <p:nvPr/>
        </p:nvSpPr>
        <p:spPr bwMode="auto">
          <a:xfrm>
            <a:off x="4297363" y="3314700"/>
            <a:ext cx="107950" cy="106363"/>
          </a:xfrm>
          <a:prstGeom prst="rect">
            <a:avLst/>
          </a:prstGeom>
          <a:solidFill>
            <a:srgbClr val="C0C0C0"/>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16" name="Oval 344"/>
          <p:cNvSpPr>
            <a:spLocks noChangeArrowheads="1"/>
          </p:cNvSpPr>
          <p:nvPr/>
        </p:nvSpPr>
        <p:spPr bwMode="auto">
          <a:xfrm>
            <a:off x="6089650" y="5822950"/>
            <a:ext cx="60325" cy="142875"/>
          </a:xfrm>
          <a:prstGeom prst="ellipse">
            <a:avLst/>
          </a:prstGeom>
          <a:solidFill>
            <a:srgbClr val="3333FF">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17" name="Oval 345"/>
          <p:cNvSpPr>
            <a:spLocks noChangeArrowheads="1"/>
          </p:cNvSpPr>
          <p:nvPr/>
        </p:nvSpPr>
        <p:spPr bwMode="auto">
          <a:xfrm rot="-1041241">
            <a:off x="4413250" y="6332538"/>
            <a:ext cx="188913" cy="85725"/>
          </a:xfrm>
          <a:prstGeom prst="ellipse">
            <a:avLst/>
          </a:prstGeom>
          <a:solidFill>
            <a:srgbClr val="3333FF">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05" name="AutoShape 333"/>
          <p:cNvSpPr>
            <a:spLocks noChangeArrowheads="1"/>
          </p:cNvSpPr>
          <p:nvPr/>
        </p:nvSpPr>
        <p:spPr bwMode="auto">
          <a:xfrm>
            <a:off x="5980113" y="5749925"/>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18" name="Oval 346"/>
          <p:cNvSpPr>
            <a:spLocks noChangeArrowheads="1"/>
          </p:cNvSpPr>
          <p:nvPr/>
        </p:nvSpPr>
        <p:spPr bwMode="auto">
          <a:xfrm rot="-1041241">
            <a:off x="6210300" y="6299200"/>
            <a:ext cx="68263" cy="85725"/>
          </a:xfrm>
          <a:prstGeom prst="ellipse">
            <a:avLst/>
          </a:prstGeom>
          <a:solidFill>
            <a:srgbClr val="3333FF">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04" name="AutoShape 332"/>
          <p:cNvSpPr>
            <a:spLocks noChangeArrowheads="1"/>
          </p:cNvSpPr>
          <p:nvPr/>
        </p:nvSpPr>
        <p:spPr bwMode="auto">
          <a:xfrm>
            <a:off x="6083300" y="6196013"/>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19" name="Oval 347"/>
          <p:cNvSpPr>
            <a:spLocks noChangeArrowheads="1"/>
          </p:cNvSpPr>
          <p:nvPr/>
        </p:nvSpPr>
        <p:spPr bwMode="auto">
          <a:xfrm>
            <a:off x="6121400" y="5403850"/>
            <a:ext cx="60325" cy="142875"/>
          </a:xfrm>
          <a:prstGeom prst="ellipse">
            <a:avLst/>
          </a:prstGeom>
          <a:solidFill>
            <a:srgbClr val="3333FF">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02" name="AutoShape 330"/>
          <p:cNvSpPr>
            <a:spLocks noChangeArrowheads="1"/>
          </p:cNvSpPr>
          <p:nvPr/>
        </p:nvSpPr>
        <p:spPr bwMode="auto">
          <a:xfrm>
            <a:off x="6018213" y="5183188"/>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03" name="AutoShape 331"/>
          <p:cNvSpPr>
            <a:spLocks noChangeArrowheads="1"/>
          </p:cNvSpPr>
          <p:nvPr/>
        </p:nvSpPr>
        <p:spPr bwMode="auto">
          <a:xfrm>
            <a:off x="5965825" y="5402263"/>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06" name="AutoShape 334"/>
          <p:cNvSpPr>
            <a:spLocks noChangeArrowheads="1"/>
          </p:cNvSpPr>
          <p:nvPr/>
        </p:nvSpPr>
        <p:spPr bwMode="auto">
          <a:xfrm>
            <a:off x="4394200" y="6200775"/>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20" name="AutoShape 348"/>
          <p:cNvSpPr>
            <a:spLocks noChangeArrowheads="1"/>
          </p:cNvSpPr>
          <p:nvPr/>
        </p:nvSpPr>
        <p:spPr bwMode="auto">
          <a:xfrm>
            <a:off x="7177088" y="833438"/>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21" name="AutoShape 349"/>
          <p:cNvSpPr>
            <a:spLocks noChangeArrowheads="1"/>
          </p:cNvSpPr>
          <p:nvPr/>
        </p:nvSpPr>
        <p:spPr bwMode="auto">
          <a:xfrm>
            <a:off x="6792913" y="1404938"/>
            <a:ext cx="692150" cy="201612"/>
          </a:xfrm>
          <a:prstGeom prst="roundRect">
            <a:avLst>
              <a:gd name="adj" fmla="val 16667"/>
            </a:avLst>
          </a:prstGeom>
          <a:solidFill>
            <a:srgbClr val="C0C0C0"/>
          </a:solidFill>
          <a:ln w="9525">
            <a:solidFill>
              <a:srgbClr val="3333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a:latin typeface="Times New Roman" panose="02020603050405020304" pitchFamily="18" charset="0"/>
              </a:rPr>
              <a:t>Jackson</a:t>
            </a:r>
          </a:p>
        </p:txBody>
      </p:sp>
      <p:grpSp>
        <p:nvGrpSpPr>
          <p:cNvPr id="3422" name="Group 350"/>
          <p:cNvGrpSpPr>
            <a:grpSpLocks/>
          </p:cNvGrpSpPr>
          <p:nvPr/>
        </p:nvGrpSpPr>
        <p:grpSpPr bwMode="auto">
          <a:xfrm>
            <a:off x="7534275" y="4194175"/>
            <a:ext cx="361950" cy="269875"/>
            <a:chOff x="5369" y="3038"/>
            <a:chExt cx="228" cy="170"/>
          </a:xfrm>
        </p:grpSpPr>
        <p:sp>
          <p:nvSpPr>
            <p:cNvPr id="3423" name="Freeform 351"/>
            <p:cNvSpPr>
              <a:spLocks/>
            </p:cNvSpPr>
            <p:nvPr/>
          </p:nvSpPr>
          <p:spPr bwMode="auto">
            <a:xfrm>
              <a:off x="5369" y="3171"/>
              <a:ext cx="216" cy="37"/>
            </a:xfrm>
            <a:custGeom>
              <a:avLst/>
              <a:gdLst>
                <a:gd name="T0" fmla="*/ 32 w 216"/>
                <a:gd name="T1" fmla="*/ 37 h 37"/>
                <a:gd name="T2" fmla="*/ 198 w 216"/>
                <a:gd name="T3" fmla="*/ 37 h 37"/>
                <a:gd name="T4" fmla="*/ 216 w 216"/>
                <a:gd name="T5" fmla="*/ 0 h 37"/>
                <a:gd name="T6" fmla="*/ 126 w 216"/>
                <a:gd name="T7" fmla="*/ 1 h 37"/>
                <a:gd name="T8" fmla="*/ 40 w 216"/>
                <a:gd name="T9" fmla="*/ 1 h 37"/>
                <a:gd name="T10" fmla="*/ 0 w 216"/>
                <a:gd name="T11" fmla="*/ 0 h 37"/>
                <a:gd name="T12" fmla="*/ 32 w 216"/>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216" h="37">
                  <a:moveTo>
                    <a:pt x="32" y="37"/>
                  </a:moveTo>
                  <a:lnTo>
                    <a:pt x="198" y="37"/>
                  </a:lnTo>
                  <a:lnTo>
                    <a:pt x="216" y="0"/>
                  </a:lnTo>
                  <a:lnTo>
                    <a:pt x="126" y="1"/>
                  </a:lnTo>
                  <a:lnTo>
                    <a:pt x="40" y="1"/>
                  </a:lnTo>
                  <a:lnTo>
                    <a:pt x="0" y="0"/>
                  </a:lnTo>
                  <a:lnTo>
                    <a:pt x="32" y="37"/>
                  </a:lnTo>
                  <a:close/>
                </a:path>
              </a:pathLst>
            </a:cu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24" name="Line 352"/>
            <p:cNvSpPr>
              <a:spLocks noChangeShapeType="1"/>
            </p:cNvSpPr>
            <p:nvPr/>
          </p:nvSpPr>
          <p:spPr bwMode="auto">
            <a:xfrm>
              <a:off x="5426" y="3067"/>
              <a:ext cx="3" cy="1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25" name="Freeform 353"/>
            <p:cNvSpPr>
              <a:spLocks/>
            </p:cNvSpPr>
            <p:nvPr/>
          </p:nvSpPr>
          <p:spPr bwMode="auto">
            <a:xfrm>
              <a:off x="5490" y="3038"/>
              <a:ext cx="3" cy="129"/>
            </a:xfrm>
            <a:custGeom>
              <a:avLst/>
              <a:gdLst>
                <a:gd name="T0" fmla="*/ 0 w 3"/>
                <a:gd name="T1" fmla="*/ 0 h 129"/>
                <a:gd name="T2" fmla="*/ 3 w 3"/>
                <a:gd name="T3" fmla="*/ 129 h 129"/>
              </a:gdLst>
              <a:ahLst/>
              <a:cxnLst>
                <a:cxn ang="0">
                  <a:pos x="T0" y="T1"/>
                </a:cxn>
                <a:cxn ang="0">
                  <a:pos x="T2" y="T3"/>
                </a:cxn>
              </a:cxnLst>
              <a:rect l="0" t="0" r="r" b="b"/>
              <a:pathLst>
                <a:path w="3" h="129">
                  <a:moveTo>
                    <a:pt x="0" y="0"/>
                  </a:moveTo>
                  <a:lnTo>
                    <a:pt x="3" y="129"/>
                  </a:lnTo>
                </a:path>
              </a:pathLst>
            </a:custGeom>
            <a:noFill/>
            <a:ln w="9525">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26" name="Line 354"/>
            <p:cNvSpPr>
              <a:spLocks noChangeShapeType="1"/>
            </p:cNvSpPr>
            <p:nvPr/>
          </p:nvSpPr>
          <p:spPr bwMode="auto">
            <a:xfrm>
              <a:off x="5555" y="3094"/>
              <a:ext cx="3" cy="6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27" name="Freeform 355"/>
            <p:cNvSpPr>
              <a:spLocks/>
            </p:cNvSpPr>
            <p:nvPr/>
          </p:nvSpPr>
          <p:spPr bwMode="auto">
            <a:xfrm>
              <a:off x="5451" y="3080"/>
              <a:ext cx="100" cy="91"/>
            </a:xfrm>
            <a:custGeom>
              <a:avLst/>
              <a:gdLst>
                <a:gd name="T0" fmla="*/ 7 w 36"/>
                <a:gd name="T1" fmla="*/ 1 h 33"/>
                <a:gd name="T2" fmla="*/ 0 w 36"/>
                <a:gd name="T3" fmla="*/ 15 h 33"/>
                <a:gd name="T4" fmla="*/ 6 w 36"/>
                <a:gd name="T5" fmla="*/ 33 h 33"/>
                <a:gd name="T6" fmla="*/ 32 w 36"/>
                <a:gd name="T7" fmla="*/ 22 h 33"/>
                <a:gd name="T8" fmla="*/ 27 w 36"/>
                <a:gd name="T9" fmla="*/ 12 h 33"/>
                <a:gd name="T10" fmla="*/ 33 w 36"/>
                <a:gd name="T11" fmla="*/ 0 h 33"/>
                <a:gd name="T12" fmla="*/ 7 w 36"/>
                <a:gd name="T13" fmla="*/ 1 h 33"/>
              </a:gdLst>
              <a:ahLst/>
              <a:cxnLst>
                <a:cxn ang="0">
                  <a:pos x="T0" y="T1"/>
                </a:cxn>
                <a:cxn ang="0">
                  <a:pos x="T2" y="T3"/>
                </a:cxn>
                <a:cxn ang="0">
                  <a:pos x="T4" y="T5"/>
                </a:cxn>
                <a:cxn ang="0">
                  <a:pos x="T6" y="T7"/>
                </a:cxn>
                <a:cxn ang="0">
                  <a:pos x="T8" y="T9"/>
                </a:cxn>
                <a:cxn ang="0">
                  <a:pos x="T10" y="T11"/>
                </a:cxn>
                <a:cxn ang="0">
                  <a:pos x="T12" y="T13"/>
                </a:cxn>
              </a:cxnLst>
              <a:rect l="0" t="0" r="r" b="b"/>
              <a:pathLst>
                <a:path w="36" h="33">
                  <a:moveTo>
                    <a:pt x="7" y="1"/>
                  </a:moveTo>
                  <a:cubicBezTo>
                    <a:pt x="2" y="3"/>
                    <a:pt x="0" y="10"/>
                    <a:pt x="0" y="15"/>
                  </a:cubicBezTo>
                  <a:cubicBezTo>
                    <a:pt x="0" y="20"/>
                    <a:pt x="1" y="32"/>
                    <a:pt x="6" y="33"/>
                  </a:cubicBezTo>
                  <a:lnTo>
                    <a:pt x="32" y="22"/>
                  </a:lnTo>
                  <a:cubicBezTo>
                    <a:pt x="35" y="19"/>
                    <a:pt x="27" y="16"/>
                    <a:pt x="27" y="12"/>
                  </a:cubicBezTo>
                  <a:cubicBezTo>
                    <a:pt x="27" y="8"/>
                    <a:pt x="36" y="2"/>
                    <a:pt x="33" y="0"/>
                  </a:cubicBezTo>
                  <a:lnTo>
                    <a:pt x="7" y="1"/>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28" name="Freeform 356"/>
            <p:cNvSpPr>
              <a:spLocks/>
            </p:cNvSpPr>
            <p:nvPr/>
          </p:nvSpPr>
          <p:spPr bwMode="auto">
            <a:xfrm>
              <a:off x="5379" y="3086"/>
              <a:ext cx="78" cy="81"/>
            </a:xfrm>
            <a:custGeom>
              <a:avLst/>
              <a:gdLst>
                <a:gd name="T0" fmla="*/ 8 w 28"/>
                <a:gd name="T1" fmla="*/ 0 h 29"/>
                <a:gd name="T2" fmla="*/ 0 w 28"/>
                <a:gd name="T3" fmla="*/ 13 h 29"/>
                <a:gd name="T4" fmla="*/ 7 w 28"/>
                <a:gd name="T5" fmla="*/ 29 h 29"/>
                <a:gd name="T6" fmla="*/ 25 w 28"/>
                <a:gd name="T7" fmla="*/ 24 h 29"/>
                <a:gd name="T8" fmla="*/ 20 w 28"/>
                <a:gd name="T9" fmla="*/ 14 h 29"/>
                <a:gd name="T10" fmla="*/ 26 w 28"/>
                <a:gd name="T11" fmla="*/ 0 h 29"/>
                <a:gd name="T12" fmla="*/ 8 w 28"/>
                <a:gd name="T13" fmla="*/ 0 h 29"/>
              </a:gdLst>
              <a:ahLst/>
              <a:cxnLst>
                <a:cxn ang="0">
                  <a:pos x="T0" y="T1"/>
                </a:cxn>
                <a:cxn ang="0">
                  <a:pos x="T2" y="T3"/>
                </a:cxn>
                <a:cxn ang="0">
                  <a:pos x="T4" y="T5"/>
                </a:cxn>
                <a:cxn ang="0">
                  <a:pos x="T6" y="T7"/>
                </a:cxn>
                <a:cxn ang="0">
                  <a:pos x="T8" y="T9"/>
                </a:cxn>
                <a:cxn ang="0">
                  <a:pos x="T10" y="T11"/>
                </a:cxn>
                <a:cxn ang="0">
                  <a:pos x="T12" y="T13"/>
                </a:cxn>
              </a:cxnLst>
              <a:rect l="0" t="0" r="r" b="b"/>
              <a:pathLst>
                <a:path w="28" h="29">
                  <a:moveTo>
                    <a:pt x="8" y="0"/>
                  </a:moveTo>
                  <a:cubicBezTo>
                    <a:pt x="2" y="2"/>
                    <a:pt x="0" y="8"/>
                    <a:pt x="0" y="13"/>
                  </a:cubicBezTo>
                  <a:cubicBezTo>
                    <a:pt x="0" y="17"/>
                    <a:pt x="4" y="27"/>
                    <a:pt x="7" y="29"/>
                  </a:cubicBezTo>
                  <a:lnTo>
                    <a:pt x="25" y="24"/>
                  </a:lnTo>
                  <a:cubicBezTo>
                    <a:pt x="27" y="22"/>
                    <a:pt x="20" y="18"/>
                    <a:pt x="20" y="14"/>
                  </a:cubicBezTo>
                  <a:cubicBezTo>
                    <a:pt x="20" y="10"/>
                    <a:pt x="28" y="2"/>
                    <a:pt x="26" y="0"/>
                  </a:cubicBezTo>
                  <a:lnTo>
                    <a:pt x="8" y="0"/>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29" name="Freeform 357"/>
            <p:cNvSpPr>
              <a:spLocks/>
            </p:cNvSpPr>
            <p:nvPr/>
          </p:nvSpPr>
          <p:spPr bwMode="auto">
            <a:xfrm>
              <a:off x="5520" y="3105"/>
              <a:ext cx="77" cy="61"/>
            </a:xfrm>
            <a:custGeom>
              <a:avLst/>
              <a:gdLst>
                <a:gd name="T0" fmla="*/ 6 w 28"/>
                <a:gd name="T1" fmla="*/ 0 h 22"/>
                <a:gd name="T2" fmla="*/ 0 w 28"/>
                <a:gd name="T3" fmla="*/ 12 h 22"/>
                <a:gd name="T4" fmla="*/ 8 w 28"/>
                <a:gd name="T5" fmla="*/ 22 h 22"/>
                <a:gd name="T6" fmla="*/ 26 w 28"/>
                <a:gd name="T7" fmla="*/ 17 h 22"/>
                <a:gd name="T8" fmla="*/ 21 w 28"/>
                <a:gd name="T9" fmla="*/ 7 h 22"/>
                <a:gd name="T10" fmla="*/ 24 w 28"/>
                <a:gd name="T11" fmla="*/ 0 h 22"/>
                <a:gd name="T12" fmla="*/ 6 w 28"/>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28" h="22">
                  <a:moveTo>
                    <a:pt x="6" y="0"/>
                  </a:moveTo>
                  <a:cubicBezTo>
                    <a:pt x="2" y="3"/>
                    <a:pt x="0" y="8"/>
                    <a:pt x="0" y="12"/>
                  </a:cubicBezTo>
                  <a:cubicBezTo>
                    <a:pt x="0" y="16"/>
                    <a:pt x="4" y="21"/>
                    <a:pt x="8" y="22"/>
                  </a:cubicBezTo>
                  <a:lnTo>
                    <a:pt x="26" y="17"/>
                  </a:lnTo>
                  <a:cubicBezTo>
                    <a:pt x="28" y="15"/>
                    <a:pt x="21" y="10"/>
                    <a:pt x="21" y="7"/>
                  </a:cubicBezTo>
                  <a:cubicBezTo>
                    <a:pt x="21" y="4"/>
                    <a:pt x="26" y="1"/>
                    <a:pt x="24" y="0"/>
                  </a:cubicBezTo>
                  <a:lnTo>
                    <a:pt x="6" y="0"/>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30" name="Freeform 358"/>
            <p:cNvSpPr>
              <a:spLocks/>
            </p:cNvSpPr>
            <p:nvPr/>
          </p:nvSpPr>
          <p:spPr bwMode="auto">
            <a:xfrm>
              <a:off x="5461" y="3051"/>
              <a:ext cx="53" cy="41"/>
            </a:xfrm>
            <a:custGeom>
              <a:avLst/>
              <a:gdLst>
                <a:gd name="T0" fmla="*/ 16 w 53"/>
                <a:gd name="T1" fmla="*/ 0 h 41"/>
                <a:gd name="T2" fmla="*/ 1 w 53"/>
                <a:gd name="T3" fmla="*/ 22 h 41"/>
                <a:gd name="T4" fmla="*/ 23 w 53"/>
                <a:gd name="T5" fmla="*/ 41 h 41"/>
                <a:gd name="T6" fmla="*/ 51 w 53"/>
                <a:gd name="T7" fmla="*/ 30 h 41"/>
                <a:gd name="T8" fmla="*/ 38 w 53"/>
                <a:gd name="T9" fmla="*/ 18 h 41"/>
                <a:gd name="T10" fmla="*/ 43 w 53"/>
                <a:gd name="T11" fmla="*/ 0 h 41"/>
                <a:gd name="T12" fmla="*/ 16 w 5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53" h="41">
                  <a:moveTo>
                    <a:pt x="16" y="0"/>
                  </a:moveTo>
                  <a:cubicBezTo>
                    <a:pt x="9" y="8"/>
                    <a:pt x="0" y="15"/>
                    <a:pt x="1" y="22"/>
                  </a:cubicBezTo>
                  <a:cubicBezTo>
                    <a:pt x="2" y="29"/>
                    <a:pt x="15" y="41"/>
                    <a:pt x="23" y="41"/>
                  </a:cubicBezTo>
                  <a:lnTo>
                    <a:pt x="51" y="30"/>
                  </a:lnTo>
                  <a:cubicBezTo>
                    <a:pt x="53" y="26"/>
                    <a:pt x="39" y="23"/>
                    <a:pt x="38" y="18"/>
                  </a:cubicBezTo>
                  <a:cubicBezTo>
                    <a:pt x="37" y="13"/>
                    <a:pt x="47" y="3"/>
                    <a:pt x="43" y="0"/>
                  </a:cubicBezTo>
                  <a:lnTo>
                    <a:pt x="16" y="0"/>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431" name="AutoShape 359"/>
          <p:cNvSpPr>
            <a:spLocks noChangeArrowheads="1"/>
          </p:cNvSpPr>
          <p:nvPr/>
        </p:nvSpPr>
        <p:spPr bwMode="auto">
          <a:xfrm>
            <a:off x="8456613" y="2630488"/>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32" name="Text Box 360"/>
          <p:cNvSpPr txBox="1">
            <a:spLocks noChangeArrowheads="1"/>
          </p:cNvSpPr>
          <p:nvPr/>
        </p:nvSpPr>
        <p:spPr bwMode="auto">
          <a:xfrm>
            <a:off x="6627813" y="6240463"/>
            <a:ext cx="2301875" cy="3365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1600" b="1"/>
              <a:t>Opening Moves West</a:t>
            </a:r>
          </a:p>
        </p:txBody>
      </p:sp>
      <p:sp>
        <p:nvSpPr>
          <p:cNvPr id="3433" name="Text Box 361"/>
          <p:cNvSpPr txBox="1">
            <a:spLocks noChangeArrowheads="1"/>
          </p:cNvSpPr>
          <p:nvPr/>
        </p:nvSpPr>
        <p:spPr bwMode="auto">
          <a:xfrm>
            <a:off x="6640513" y="6189663"/>
            <a:ext cx="2301875" cy="5810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1600" b="1"/>
              <a:t>Major Campaigns</a:t>
            </a:r>
          </a:p>
          <a:p>
            <a:pPr algn="ctr"/>
            <a:r>
              <a:rPr lang="en-US" altLang="en-US" sz="1600" b="1"/>
              <a:t>1862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096"/>
                                        </p:tgtEl>
                                        <p:attrNameLst>
                                          <p:attrName>style.visibility</p:attrName>
                                        </p:attrNameLst>
                                      </p:cBhvr>
                                      <p:to>
                                        <p:strVal val="visible"/>
                                      </p:to>
                                    </p:set>
                                    <p:animEffect transition="in" filter="dissolve">
                                      <p:cBhvr>
                                        <p:cTn id="7" dur="1000"/>
                                        <p:tgtEl>
                                          <p:spTgt spid="3096"/>
                                        </p:tgtEl>
                                      </p:cBhvr>
                                    </p:animEffect>
                                  </p:childTnLst>
                                </p:cTn>
                              </p:par>
                              <p:par>
                                <p:cTn id="8" presetID="12" presetClass="entr" presetSubtype="2" fill="hold" grpId="0" nodeType="withEffect">
                                  <p:stCondLst>
                                    <p:cond delay="0"/>
                                  </p:stCondLst>
                                  <p:childTnLst>
                                    <p:set>
                                      <p:cBhvr>
                                        <p:cTn id="9" dur="1" fill="hold">
                                          <p:stCondLst>
                                            <p:cond delay="0"/>
                                          </p:stCondLst>
                                        </p:cTn>
                                        <p:tgtEl>
                                          <p:spTgt spid="3129"/>
                                        </p:tgtEl>
                                        <p:attrNameLst>
                                          <p:attrName>style.visibility</p:attrName>
                                        </p:attrNameLst>
                                      </p:cBhvr>
                                      <p:to>
                                        <p:strVal val="visible"/>
                                      </p:to>
                                    </p:set>
                                    <p:animEffect transition="in" filter="slide(fromRight)">
                                      <p:cBhvr>
                                        <p:cTn id="10" dur="1000"/>
                                        <p:tgtEl>
                                          <p:spTgt spid="3129"/>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3097"/>
                                        </p:tgtEl>
                                        <p:attrNameLst>
                                          <p:attrName>style.visibility</p:attrName>
                                        </p:attrNameLst>
                                      </p:cBhvr>
                                      <p:to>
                                        <p:strVal val="visible"/>
                                      </p:to>
                                    </p:set>
                                    <p:animEffect transition="in" filter="dissolve">
                                      <p:cBhvr>
                                        <p:cTn id="15" dur="1000"/>
                                        <p:tgtEl>
                                          <p:spTgt spid="3097"/>
                                        </p:tgtEl>
                                      </p:cBhvr>
                                    </p:animEffect>
                                  </p:childTnLst>
                                </p:cTn>
                              </p:par>
                              <p:par>
                                <p:cTn id="16" presetID="12" presetClass="entr" presetSubtype="2" fill="hold" grpId="0" nodeType="withEffect">
                                  <p:stCondLst>
                                    <p:cond delay="0"/>
                                  </p:stCondLst>
                                  <p:childTnLst>
                                    <p:set>
                                      <p:cBhvr>
                                        <p:cTn id="17" dur="1" fill="hold">
                                          <p:stCondLst>
                                            <p:cond delay="0"/>
                                          </p:stCondLst>
                                        </p:cTn>
                                        <p:tgtEl>
                                          <p:spTgt spid="3206"/>
                                        </p:tgtEl>
                                        <p:attrNameLst>
                                          <p:attrName>style.visibility</p:attrName>
                                        </p:attrNameLst>
                                      </p:cBhvr>
                                      <p:to>
                                        <p:strVal val="visible"/>
                                      </p:to>
                                    </p:set>
                                    <p:animEffect transition="in" filter="slide(fromRight)">
                                      <p:cBhvr>
                                        <p:cTn id="18" dur="1000"/>
                                        <p:tgtEl>
                                          <p:spTgt spid="3206"/>
                                        </p:tgtEl>
                                      </p:cBhvr>
                                    </p:animEffect>
                                  </p:childTnLst>
                                </p:cTn>
                              </p:par>
                            </p:childTnLst>
                          </p:cTn>
                        </p:par>
                        <p:par>
                          <p:cTn id="19" fill="hold" nodeType="afterGroup">
                            <p:stCondLst>
                              <p:cond delay="1000"/>
                            </p:stCondLst>
                            <p:childTnLst>
                              <p:par>
                                <p:cTn id="20" presetID="12" presetClass="entr" presetSubtype="4" fill="hold" grpId="0" nodeType="afterEffect">
                                  <p:stCondLst>
                                    <p:cond delay="0"/>
                                  </p:stCondLst>
                                  <p:childTnLst>
                                    <p:set>
                                      <p:cBhvr>
                                        <p:cTn id="21" dur="1" fill="hold">
                                          <p:stCondLst>
                                            <p:cond delay="0"/>
                                          </p:stCondLst>
                                        </p:cTn>
                                        <p:tgtEl>
                                          <p:spTgt spid="3127"/>
                                        </p:tgtEl>
                                        <p:attrNameLst>
                                          <p:attrName>style.visibility</p:attrName>
                                        </p:attrNameLst>
                                      </p:cBhvr>
                                      <p:to>
                                        <p:strVal val="visible"/>
                                      </p:to>
                                    </p:set>
                                    <p:animEffect transition="in" filter="slide(fromBottom)">
                                      <p:cBhvr>
                                        <p:cTn id="22" dur="1000"/>
                                        <p:tgtEl>
                                          <p:spTgt spid="3127"/>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3098"/>
                                        </p:tgtEl>
                                        <p:attrNameLst>
                                          <p:attrName>style.visibility</p:attrName>
                                        </p:attrNameLst>
                                      </p:cBhvr>
                                      <p:to>
                                        <p:strVal val="visible"/>
                                      </p:to>
                                    </p:set>
                                    <p:animEffect transition="in" filter="dissolve">
                                      <p:cBhvr>
                                        <p:cTn id="25" dur="1000"/>
                                        <p:tgtEl>
                                          <p:spTgt spid="3098"/>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2" presetClass="entr" presetSubtype="8" fill="hold" grpId="0" nodeType="clickEffect">
                                  <p:stCondLst>
                                    <p:cond delay="0"/>
                                  </p:stCondLst>
                                  <p:childTnLst>
                                    <p:set>
                                      <p:cBhvr>
                                        <p:cTn id="29" dur="1" fill="hold">
                                          <p:stCondLst>
                                            <p:cond delay="0"/>
                                          </p:stCondLst>
                                        </p:cTn>
                                        <p:tgtEl>
                                          <p:spTgt spid="3410"/>
                                        </p:tgtEl>
                                        <p:attrNameLst>
                                          <p:attrName>style.visibility</p:attrName>
                                        </p:attrNameLst>
                                      </p:cBhvr>
                                      <p:to>
                                        <p:strVal val="visible"/>
                                      </p:to>
                                    </p:set>
                                    <p:animEffect transition="in" filter="slide(fromLeft)">
                                      <p:cBhvr>
                                        <p:cTn id="30" dur="1000"/>
                                        <p:tgtEl>
                                          <p:spTgt spid="3410"/>
                                        </p:tgtEl>
                                      </p:cBhvr>
                                    </p:animEffect>
                                  </p:childTnLst>
                                </p:cTn>
                              </p:par>
                              <p:par>
                                <p:cTn id="31" presetID="12" presetClass="entr" presetSubtype="8" fill="hold" grpId="0" nodeType="withEffect">
                                  <p:stCondLst>
                                    <p:cond delay="0"/>
                                  </p:stCondLst>
                                  <p:childTnLst>
                                    <p:set>
                                      <p:cBhvr>
                                        <p:cTn id="32" dur="1" fill="hold">
                                          <p:stCondLst>
                                            <p:cond delay="0"/>
                                          </p:stCondLst>
                                        </p:cTn>
                                        <p:tgtEl>
                                          <p:spTgt spid="3128"/>
                                        </p:tgtEl>
                                        <p:attrNameLst>
                                          <p:attrName>style.visibility</p:attrName>
                                        </p:attrNameLst>
                                      </p:cBhvr>
                                      <p:to>
                                        <p:strVal val="visible"/>
                                      </p:to>
                                    </p:set>
                                    <p:animEffect transition="in" filter="slide(fromLeft)">
                                      <p:cBhvr>
                                        <p:cTn id="33" dur="1000"/>
                                        <p:tgtEl>
                                          <p:spTgt spid="3128"/>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3090"/>
                                        </p:tgtEl>
                                        <p:attrNameLst>
                                          <p:attrName>style.visibility</p:attrName>
                                        </p:attrNameLst>
                                      </p:cBhvr>
                                      <p:to>
                                        <p:strVal val="visible"/>
                                      </p:to>
                                    </p:set>
                                    <p:animEffect transition="in" filter="dissolve">
                                      <p:cBhvr>
                                        <p:cTn id="36" dur="1000"/>
                                        <p:tgtEl>
                                          <p:spTgt spid="3090"/>
                                        </p:tgtEl>
                                      </p:cBhvr>
                                    </p:animEffect>
                                  </p:childTnLst>
                                </p:cTn>
                              </p:par>
                            </p:childTnLst>
                          </p:cTn>
                        </p:par>
                        <p:par>
                          <p:cTn id="37" fill="hold" nodeType="afterGroup">
                            <p:stCondLst>
                              <p:cond delay="1000"/>
                            </p:stCondLst>
                            <p:childTnLst>
                              <p:par>
                                <p:cTn id="38" presetID="22" presetClass="entr" presetSubtype="4" fill="hold" grpId="0" nodeType="afterEffect">
                                  <p:stCondLst>
                                    <p:cond delay="0"/>
                                  </p:stCondLst>
                                  <p:childTnLst>
                                    <p:set>
                                      <p:cBhvr>
                                        <p:cTn id="39" dur="1" fill="hold">
                                          <p:stCondLst>
                                            <p:cond delay="0"/>
                                          </p:stCondLst>
                                        </p:cTn>
                                        <p:tgtEl>
                                          <p:spTgt spid="3137"/>
                                        </p:tgtEl>
                                        <p:attrNameLst>
                                          <p:attrName>style.visibility</p:attrName>
                                        </p:attrNameLst>
                                      </p:cBhvr>
                                      <p:to>
                                        <p:strVal val="visible"/>
                                      </p:to>
                                    </p:set>
                                    <p:animEffect transition="in" filter="wipe(down)">
                                      <p:cBhvr>
                                        <p:cTn id="40" dur="1000"/>
                                        <p:tgtEl>
                                          <p:spTgt spid="3137"/>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2" presetClass="entr" presetSubtype="8" fill="hold" grpId="0" nodeType="clickEffect">
                                  <p:stCondLst>
                                    <p:cond delay="0"/>
                                  </p:stCondLst>
                                  <p:childTnLst>
                                    <p:set>
                                      <p:cBhvr>
                                        <p:cTn id="44" dur="1" fill="hold">
                                          <p:stCondLst>
                                            <p:cond delay="0"/>
                                          </p:stCondLst>
                                        </p:cTn>
                                        <p:tgtEl>
                                          <p:spTgt spid="3131"/>
                                        </p:tgtEl>
                                        <p:attrNameLst>
                                          <p:attrName>style.visibility</p:attrName>
                                        </p:attrNameLst>
                                      </p:cBhvr>
                                      <p:to>
                                        <p:strVal val="visible"/>
                                      </p:to>
                                    </p:set>
                                    <p:animEffect transition="in" filter="slide(fromLeft)">
                                      <p:cBhvr>
                                        <p:cTn id="45" dur="1000"/>
                                        <p:tgtEl>
                                          <p:spTgt spid="3131"/>
                                        </p:tgtEl>
                                      </p:cBhvr>
                                    </p:animEffect>
                                  </p:childTnLst>
                                </p:cTn>
                              </p:par>
                              <p:par>
                                <p:cTn id="46" presetID="9" presetClass="entr" presetSubtype="0" fill="hold" grpId="0" nodeType="withEffect">
                                  <p:stCondLst>
                                    <p:cond delay="0"/>
                                  </p:stCondLst>
                                  <p:childTnLst>
                                    <p:set>
                                      <p:cBhvr>
                                        <p:cTn id="47" dur="1" fill="hold">
                                          <p:stCondLst>
                                            <p:cond delay="0"/>
                                          </p:stCondLst>
                                        </p:cTn>
                                        <p:tgtEl>
                                          <p:spTgt spid="3091"/>
                                        </p:tgtEl>
                                        <p:attrNameLst>
                                          <p:attrName>style.visibility</p:attrName>
                                        </p:attrNameLst>
                                      </p:cBhvr>
                                      <p:to>
                                        <p:strVal val="visible"/>
                                      </p:to>
                                    </p:set>
                                    <p:animEffect transition="in" filter="dissolve">
                                      <p:cBhvr>
                                        <p:cTn id="48" dur="1000"/>
                                        <p:tgtEl>
                                          <p:spTgt spid="3091"/>
                                        </p:tgtEl>
                                      </p:cBhvr>
                                    </p:animEffect>
                                  </p:childTnLst>
                                </p:cTn>
                              </p:par>
                            </p:childTnLst>
                          </p:cTn>
                        </p:par>
                        <p:par>
                          <p:cTn id="49" fill="hold" nodeType="afterGroup">
                            <p:stCondLst>
                              <p:cond delay="1000"/>
                            </p:stCondLst>
                            <p:childTnLst>
                              <p:par>
                                <p:cTn id="50" presetID="22" presetClass="entr" presetSubtype="4" fill="hold" grpId="0" nodeType="afterEffect">
                                  <p:stCondLst>
                                    <p:cond delay="0"/>
                                  </p:stCondLst>
                                  <p:childTnLst>
                                    <p:set>
                                      <p:cBhvr>
                                        <p:cTn id="51" dur="1" fill="hold">
                                          <p:stCondLst>
                                            <p:cond delay="0"/>
                                          </p:stCondLst>
                                        </p:cTn>
                                        <p:tgtEl>
                                          <p:spTgt spid="3145"/>
                                        </p:tgtEl>
                                        <p:attrNameLst>
                                          <p:attrName>style.visibility</p:attrName>
                                        </p:attrNameLst>
                                      </p:cBhvr>
                                      <p:to>
                                        <p:strVal val="visible"/>
                                      </p:to>
                                    </p:set>
                                    <p:animEffect transition="in" filter="wipe(down)">
                                      <p:cBhvr>
                                        <p:cTn id="52" dur="1000"/>
                                        <p:tgtEl>
                                          <p:spTgt spid="3145"/>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0" presetClass="path" presetSubtype="0" accel="50000" decel="50000" fill="hold" grpId="1" nodeType="clickEffect">
                                  <p:stCondLst>
                                    <p:cond delay="0"/>
                                  </p:stCondLst>
                                  <p:childTnLst>
                                    <p:animMotion origin="layout" path="M 0.00035 0.00093 L -0.02361 0.01667 " pathEditMode="relative" ptsTypes="AA">
                                      <p:cBhvr>
                                        <p:cTn id="56" dur="2000" fill="hold"/>
                                        <p:tgtEl>
                                          <p:spTgt spid="3090"/>
                                        </p:tgtEl>
                                        <p:attrNameLst>
                                          <p:attrName>ppt_x</p:attrName>
                                          <p:attrName>ppt_y</p:attrName>
                                        </p:attrNameLst>
                                      </p:cBhvr>
                                    </p:animMotion>
                                  </p:childTnLst>
                                </p:cTn>
                              </p:par>
                            </p:childTnLst>
                          </p:cTn>
                        </p:par>
                      </p:childTnLst>
                    </p:cTn>
                  </p:par>
                  <p:par>
                    <p:cTn id="57" fill="hold" nodeType="clickPar">
                      <p:stCondLst>
                        <p:cond delay="indefinite"/>
                      </p:stCondLst>
                      <p:childTnLst>
                        <p:par>
                          <p:cTn id="58" fill="hold" nodeType="withGroup">
                            <p:stCondLst>
                              <p:cond delay="0"/>
                            </p:stCondLst>
                            <p:childTnLst>
                              <p:par>
                                <p:cTn id="59" presetID="0" presetClass="path" presetSubtype="0" accel="50000" decel="50000" fill="hold" grpId="1" nodeType="clickEffect">
                                  <p:stCondLst>
                                    <p:cond delay="0"/>
                                  </p:stCondLst>
                                  <p:childTnLst>
                                    <p:animMotion origin="layout" path="M -0.00035 0.00046 L 0.00833 0.0162 L 0.02952 0.03472 " pathEditMode="relative" rAng="0" ptsTypes="AAA">
                                      <p:cBhvr>
                                        <p:cTn id="60" dur="2000" fill="hold"/>
                                        <p:tgtEl>
                                          <p:spTgt spid="3097"/>
                                        </p:tgtEl>
                                        <p:attrNameLst>
                                          <p:attrName>ppt_x</p:attrName>
                                          <p:attrName>ppt_y</p:attrName>
                                        </p:attrNameLst>
                                      </p:cBhvr>
                                      <p:rCtr x="1493" y="1713"/>
                                    </p:animMotion>
                                  </p:childTnLst>
                                  <p:subTnLst>
                                    <p:audio>
                                      <p:cMediaNode>
                                        <p:cTn display="0" masterRel="sameClick">
                                          <p:stCondLst>
                                            <p:cond evt="begin" delay="0">
                                              <p:tn val="59"/>
                                            </p:cond>
                                          </p:stCondLst>
                                          <p:endCondLst>
                                            <p:cond evt="onStopAudio" delay="0">
                                              <p:tgtEl>
                                                <p:sldTgt/>
                                              </p:tgtEl>
                                            </p:cond>
                                          </p:endCondLst>
                                        </p:cTn>
                                        <p:tgtEl>
                                          <p:sndTgt r:embed="rId3" name="train.wav"/>
                                        </p:tgtEl>
                                      </p:cMediaNode>
                                    </p:audio>
                                  </p:subTnLst>
                                </p:cTn>
                              </p:par>
                              <p:par>
                                <p:cTn id="61" presetID="0" presetClass="path" presetSubtype="0" accel="50000" decel="50000" fill="hold" grpId="1" nodeType="withEffect">
                                  <p:stCondLst>
                                    <p:cond delay="0"/>
                                  </p:stCondLst>
                                  <p:childTnLst>
                                    <p:animMotion origin="layout" path="M 0 0 L 0.02447 0.06319 L 0.07552 0.11666 " pathEditMode="relative" ptsTypes="AAA">
                                      <p:cBhvr>
                                        <p:cTn id="62" dur="2000" fill="hold"/>
                                        <p:tgtEl>
                                          <p:spTgt spid="3206"/>
                                        </p:tgtEl>
                                        <p:attrNameLst>
                                          <p:attrName>ppt_x</p:attrName>
                                          <p:attrName>ppt_y</p:attrName>
                                        </p:attrNameLst>
                                      </p:cBhvr>
                                    </p:animMotion>
                                  </p:childTnLst>
                                </p:cTn>
                              </p:par>
                              <p:par>
                                <p:cTn id="63" presetID="9" presetClass="entr" presetSubtype="0" fill="hold" nodeType="withEffect">
                                  <p:stCondLst>
                                    <p:cond delay="0"/>
                                  </p:stCondLst>
                                  <p:childTnLst>
                                    <p:set>
                                      <p:cBhvr>
                                        <p:cTn id="64" dur="1" fill="hold">
                                          <p:stCondLst>
                                            <p:cond delay="0"/>
                                          </p:stCondLst>
                                        </p:cTn>
                                        <p:tgtEl>
                                          <p:spTgt spid="3209"/>
                                        </p:tgtEl>
                                        <p:attrNameLst>
                                          <p:attrName>style.visibility</p:attrName>
                                        </p:attrNameLst>
                                      </p:cBhvr>
                                      <p:to>
                                        <p:strVal val="visible"/>
                                      </p:to>
                                    </p:set>
                                    <p:animEffect transition="in" filter="dissolve">
                                      <p:cBhvr>
                                        <p:cTn id="65" dur="500"/>
                                        <p:tgtEl>
                                          <p:spTgt spid="3209"/>
                                        </p:tgtEl>
                                      </p:cBhvr>
                                    </p:animEffect>
                                  </p:childTnLst>
                                </p:cTn>
                              </p:par>
                            </p:childTnLst>
                          </p:cTn>
                        </p:par>
                        <p:par>
                          <p:cTn id="66" fill="hold" nodeType="afterGroup">
                            <p:stCondLst>
                              <p:cond delay="2000"/>
                            </p:stCondLst>
                            <p:childTnLst>
                              <p:par>
                                <p:cTn id="67" presetID="9" presetClass="exit" presetSubtype="0" fill="hold" grpId="2" nodeType="afterEffect">
                                  <p:stCondLst>
                                    <p:cond delay="0"/>
                                  </p:stCondLst>
                                  <p:childTnLst>
                                    <p:animEffect transition="out" filter="dissolve">
                                      <p:cBhvr>
                                        <p:cTn id="68" dur="500"/>
                                        <p:tgtEl>
                                          <p:spTgt spid="3097"/>
                                        </p:tgtEl>
                                      </p:cBhvr>
                                    </p:animEffect>
                                    <p:set>
                                      <p:cBhvr>
                                        <p:cTn id="69" dur="1" fill="hold">
                                          <p:stCondLst>
                                            <p:cond delay="499"/>
                                          </p:stCondLst>
                                        </p:cTn>
                                        <p:tgtEl>
                                          <p:spTgt spid="3097"/>
                                        </p:tgtEl>
                                        <p:attrNameLst>
                                          <p:attrName>style.visibility</p:attrName>
                                        </p:attrNameLst>
                                      </p:cBhvr>
                                      <p:to>
                                        <p:strVal val="hidden"/>
                                      </p:to>
                                    </p:set>
                                  </p:childTnLst>
                                </p:cTn>
                              </p:par>
                            </p:childTnLst>
                          </p:cTn>
                        </p:par>
                        <p:par>
                          <p:cTn id="70" fill="hold" nodeType="afterGroup">
                            <p:stCondLst>
                              <p:cond delay="2500"/>
                            </p:stCondLst>
                            <p:childTnLst>
                              <p:par>
                                <p:cTn id="71" presetID="22" presetClass="entr" presetSubtype="4" fill="hold" grpId="0" nodeType="afterEffect">
                                  <p:stCondLst>
                                    <p:cond delay="0"/>
                                  </p:stCondLst>
                                  <p:childTnLst>
                                    <p:set>
                                      <p:cBhvr>
                                        <p:cTn id="72" dur="1" fill="hold">
                                          <p:stCondLst>
                                            <p:cond delay="0"/>
                                          </p:stCondLst>
                                        </p:cTn>
                                        <p:tgtEl>
                                          <p:spTgt spid="3205"/>
                                        </p:tgtEl>
                                        <p:attrNameLst>
                                          <p:attrName>style.visibility</p:attrName>
                                        </p:attrNameLst>
                                      </p:cBhvr>
                                      <p:to>
                                        <p:strVal val="visible"/>
                                      </p:to>
                                    </p:set>
                                    <p:animEffect transition="in" filter="wipe(down)">
                                      <p:cBhvr>
                                        <p:cTn id="73" dur="500"/>
                                        <p:tgtEl>
                                          <p:spTgt spid="3205"/>
                                        </p:tgtEl>
                                      </p:cBhvr>
                                    </p:animEffect>
                                  </p:childTnLst>
                                </p:cTn>
                              </p:par>
                            </p:childTnLst>
                          </p:cTn>
                        </p:par>
                        <p:par>
                          <p:cTn id="74" fill="hold" nodeType="afterGroup">
                            <p:stCondLst>
                              <p:cond delay="3000"/>
                            </p:stCondLst>
                            <p:childTnLst>
                              <p:par>
                                <p:cTn id="75" presetID="12" presetClass="entr" presetSubtype="2" fill="hold" grpId="0" nodeType="afterEffect">
                                  <p:stCondLst>
                                    <p:cond delay="0"/>
                                  </p:stCondLst>
                                  <p:childTnLst>
                                    <p:set>
                                      <p:cBhvr>
                                        <p:cTn id="76" dur="1" fill="hold">
                                          <p:stCondLst>
                                            <p:cond delay="0"/>
                                          </p:stCondLst>
                                        </p:cTn>
                                        <p:tgtEl>
                                          <p:spTgt spid="3100"/>
                                        </p:tgtEl>
                                        <p:attrNameLst>
                                          <p:attrName>style.visibility</p:attrName>
                                        </p:attrNameLst>
                                      </p:cBhvr>
                                      <p:to>
                                        <p:strVal val="visible"/>
                                      </p:to>
                                    </p:set>
                                    <p:animEffect transition="in" filter="slide(fromRight)">
                                      <p:cBhvr>
                                        <p:cTn id="77" dur="1000"/>
                                        <p:tgtEl>
                                          <p:spTgt spid="3100"/>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1" presetClass="entr" presetSubtype="0" fill="hold" grpId="0" nodeType="clickEffect">
                                  <p:stCondLst>
                                    <p:cond delay="0"/>
                                  </p:stCondLst>
                                  <p:childTnLst>
                                    <p:set>
                                      <p:cBhvr>
                                        <p:cTn id="81" dur="1" fill="hold">
                                          <p:stCondLst>
                                            <p:cond delay="0"/>
                                          </p:stCondLst>
                                        </p:cTn>
                                        <p:tgtEl>
                                          <p:spTgt spid="3208"/>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4" name="explode.wav"/>
                                        </p:tgtEl>
                                      </p:cMediaNode>
                                    </p:audio>
                                  </p:subTnLst>
                                </p:cTn>
                              </p:par>
                              <p:par>
                                <p:cTn id="82" presetID="3" presetClass="exit" presetSubtype="10" fill="hold" grpId="1" nodeType="withEffect">
                                  <p:stCondLst>
                                    <p:cond delay="0"/>
                                  </p:stCondLst>
                                  <p:childTnLst>
                                    <p:animEffect transition="out" filter="blinds(horizontal)">
                                      <p:cBhvr>
                                        <p:cTn id="83" dur="500"/>
                                        <p:tgtEl>
                                          <p:spTgt spid="3208"/>
                                        </p:tgtEl>
                                      </p:cBhvr>
                                    </p:animEffect>
                                    <p:set>
                                      <p:cBhvr>
                                        <p:cTn id="84" dur="1" fill="hold">
                                          <p:stCondLst>
                                            <p:cond delay="499"/>
                                          </p:stCondLst>
                                        </p:cTn>
                                        <p:tgtEl>
                                          <p:spTgt spid="3208"/>
                                        </p:tgtEl>
                                        <p:attrNameLst>
                                          <p:attrName>style.visibility</p:attrName>
                                        </p:attrNameLst>
                                      </p:cBhvr>
                                      <p:to>
                                        <p:strVal val="hidden"/>
                                      </p:to>
                                    </p:set>
                                  </p:childTnLst>
                                </p:cTn>
                              </p:par>
                            </p:childTnLst>
                          </p:cTn>
                        </p:par>
                        <p:par>
                          <p:cTn id="85" fill="hold" nodeType="afterGroup">
                            <p:stCondLst>
                              <p:cond delay="500"/>
                            </p:stCondLst>
                            <p:childTnLst>
                              <p:par>
                                <p:cTn id="86" presetID="0" presetClass="path" presetSubtype="0" accel="50000" decel="50000" fill="hold" grpId="2" nodeType="afterEffect">
                                  <p:stCondLst>
                                    <p:cond delay="0"/>
                                  </p:stCondLst>
                                  <p:childTnLst>
                                    <p:animMotion origin="layout" path="M -0.02361 0.01667 L -0.01424 0.00509 L 0.00104 4.07407E-6 " pathEditMode="relative" ptsTypes="AAA">
                                      <p:cBhvr>
                                        <p:cTn id="87" dur="2000" fill="hold"/>
                                        <p:tgtEl>
                                          <p:spTgt spid="3090"/>
                                        </p:tgtEl>
                                        <p:attrNameLst>
                                          <p:attrName>ppt_x</p:attrName>
                                          <p:attrName>ppt_y</p:attrName>
                                        </p:attrNameLst>
                                      </p:cBhvr>
                                    </p:animMotion>
                                  </p:childTnLst>
                                </p:cTn>
                              </p:par>
                            </p:childTnLst>
                          </p:cTn>
                        </p:par>
                        <p:par>
                          <p:cTn id="88" fill="hold" nodeType="afterGroup">
                            <p:stCondLst>
                              <p:cond delay="2500"/>
                            </p:stCondLst>
                            <p:childTnLst>
                              <p:par>
                                <p:cTn id="89" presetID="9" presetClass="exit" presetSubtype="0" fill="hold" grpId="1" nodeType="afterEffect">
                                  <p:stCondLst>
                                    <p:cond delay="0"/>
                                  </p:stCondLst>
                                  <p:childTnLst>
                                    <p:animEffect transition="out" filter="dissolve">
                                      <p:cBhvr>
                                        <p:cTn id="90" dur="500"/>
                                        <p:tgtEl>
                                          <p:spTgt spid="3100"/>
                                        </p:tgtEl>
                                      </p:cBhvr>
                                    </p:animEffect>
                                    <p:set>
                                      <p:cBhvr>
                                        <p:cTn id="91" dur="1" fill="hold">
                                          <p:stCondLst>
                                            <p:cond delay="499"/>
                                          </p:stCondLst>
                                        </p:cTn>
                                        <p:tgtEl>
                                          <p:spTgt spid="3100"/>
                                        </p:tgtEl>
                                        <p:attrNameLst>
                                          <p:attrName>style.visibility</p:attrName>
                                        </p:attrNameLst>
                                      </p:cBhvr>
                                      <p:to>
                                        <p:strVal val="hidden"/>
                                      </p:to>
                                    </p:set>
                                  </p:childTnLst>
                                </p:cTn>
                              </p:par>
                            </p:childTnLst>
                          </p:cTn>
                        </p:par>
                        <p:par>
                          <p:cTn id="92" fill="hold" nodeType="afterGroup">
                            <p:stCondLst>
                              <p:cond delay="3000"/>
                            </p:stCondLst>
                            <p:childTnLst>
                              <p:par>
                                <p:cTn id="93" presetID="9" presetClass="exit" presetSubtype="0" fill="hold" grpId="1" nodeType="afterEffect">
                                  <p:stCondLst>
                                    <p:cond delay="0"/>
                                  </p:stCondLst>
                                  <p:childTnLst>
                                    <p:animEffect transition="out" filter="dissolve">
                                      <p:cBhvr>
                                        <p:cTn id="94" dur="500"/>
                                        <p:tgtEl>
                                          <p:spTgt spid="3137"/>
                                        </p:tgtEl>
                                      </p:cBhvr>
                                    </p:animEffect>
                                    <p:set>
                                      <p:cBhvr>
                                        <p:cTn id="95" dur="1" fill="hold">
                                          <p:stCondLst>
                                            <p:cond delay="499"/>
                                          </p:stCondLst>
                                        </p:cTn>
                                        <p:tgtEl>
                                          <p:spTgt spid="3137"/>
                                        </p:tgtEl>
                                        <p:attrNameLst>
                                          <p:attrName>style.visibility</p:attrName>
                                        </p:attrNameLst>
                                      </p:cBhvr>
                                      <p:to>
                                        <p:strVal val="hidden"/>
                                      </p:to>
                                    </p:set>
                                  </p:childTnLst>
                                </p:cTn>
                              </p:par>
                              <p:par>
                                <p:cTn id="96" presetID="9" presetClass="exit" presetSubtype="0" fill="hold" grpId="1" nodeType="withEffect">
                                  <p:stCondLst>
                                    <p:cond delay="0"/>
                                  </p:stCondLst>
                                  <p:childTnLst>
                                    <p:animEffect transition="out" filter="dissolve">
                                      <p:cBhvr>
                                        <p:cTn id="97" dur="500"/>
                                        <p:tgtEl>
                                          <p:spTgt spid="3205"/>
                                        </p:tgtEl>
                                      </p:cBhvr>
                                    </p:animEffect>
                                    <p:set>
                                      <p:cBhvr>
                                        <p:cTn id="98" dur="1" fill="hold">
                                          <p:stCondLst>
                                            <p:cond delay="499"/>
                                          </p:stCondLst>
                                        </p:cTn>
                                        <p:tgtEl>
                                          <p:spTgt spid="3205"/>
                                        </p:tgtEl>
                                        <p:attrNameLst>
                                          <p:attrName>style.visibility</p:attrName>
                                        </p:attrNameLst>
                                      </p:cBhvr>
                                      <p:to>
                                        <p:strVal val="hidden"/>
                                      </p:to>
                                    </p:set>
                                  </p:childTnLst>
                                </p:cTn>
                              </p:par>
                              <p:par>
                                <p:cTn id="99" presetID="9" presetClass="exit" presetSubtype="0" fill="hold" grpId="1" nodeType="withEffect">
                                  <p:stCondLst>
                                    <p:cond delay="0"/>
                                  </p:stCondLst>
                                  <p:childTnLst>
                                    <p:animEffect transition="out" filter="dissolve">
                                      <p:cBhvr>
                                        <p:cTn id="100" dur="500"/>
                                        <p:tgtEl>
                                          <p:spTgt spid="3145"/>
                                        </p:tgtEl>
                                      </p:cBhvr>
                                    </p:animEffect>
                                    <p:set>
                                      <p:cBhvr>
                                        <p:cTn id="101" dur="1" fill="hold">
                                          <p:stCondLst>
                                            <p:cond delay="499"/>
                                          </p:stCondLst>
                                        </p:cTn>
                                        <p:tgtEl>
                                          <p:spTgt spid="3145"/>
                                        </p:tgtEl>
                                        <p:attrNameLst>
                                          <p:attrName>style.visibility</p:attrName>
                                        </p:attrNameLst>
                                      </p:cBhvr>
                                      <p:to>
                                        <p:strVal val="hidden"/>
                                      </p:to>
                                    </p:set>
                                  </p:childTnLst>
                                </p:cTn>
                              </p:par>
                              <p:par>
                                <p:cTn id="102" presetID="9" presetClass="exit" presetSubtype="0" fill="hold" grpId="1" nodeType="withEffect">
                                  <p:stCondLst>
                                    <p:cond delay="0"/>
                                  </p:stCondLst>
                                  <p:childTnLst>
                                    <p:animEffect transition="out" filter="dissolve">
                                      <p:cBhvr>
                                        <p:cTn id="103" dur="500"/>
                                        <p:tgtEl>
                                          <p:spTgt spid="3131"/>
                                        </p:tgtEl>
                                      </p:cBhvr>
                                    </p:animEffect>
                                    <p:set>
                                      <p:cBhvr>
                                        <p:cTn id="104" dur="1" fill="hold">
                                          <p:stCondLst>
                                            <p:cond delay="499"/>
                                          </p:stCondLst>
                                        </p:cTn>
                                        <p:tgtEl>
                                          <p:spTgt spid="3131"/>
                                        </p:tgtEl>
                                        <p:attrNameLst>
                                          <p:attrName>style.visibility</p:attrName>
                                        </p:attrNameLst>
                                      </p:cBhvr>
                                      <p:to>
                                        <p:strVal val="hidden"/>
                                      </p:to>
                                    </p:set>
                                  </p:childTnLst>
                                </p:cTn>
                              </p:par>
                              <p:par>
                                <p:cTn id="105" presetID="9" presetClass="exit" presetSubtype="0" fill="hold" grpId="1" nodeType="withEffect">
                                  <p:stCondLst>
                                    <p:cond delay="0"/>
                                  </p:stCondLst>
                                  <p:childTnLst>
                                    <p:animEffect transition="out" filter="dissolve">
                                      <p:cBhvr>
                                        <p:cTn id="106" dur="500"/>
                                        <p:tgtEl>
                                          <p:spTgt spid="3127"/>
                                        </p:tgtEl>
                                      </p:cBhvr>
                                    </p:animEffect>
                                    <p:set>
                                      <p:cBhvr>
                                        <p:cTn id="107" dur="1" fill="hold">
                                          <p:stCondLst>
                                            <p:cond delay="499"/>
                                          </p:stCondLst>
                                        </p:cTn>
                                        <p:tgtEl>
                                          <p:spTgt spid="3127"/>
                                        </p:tgtEl>
                                        <p:attrNameLst>
                                          <p:attrName>style.visibility</p:attrName>
                                        </p:attrNameLst>
                                      </p:cBhvr>
                                      <p:to>
                                        <p:strVal val="hidden"/>
                                      </p:to>
                                    </p:set>
                                  </p:childTnLst>
                                </p:cTn>
                              </p:par>
                              <p:par>
                                <p:cTn id="108" presetID="9" presetClass="exit" presetSubtype="0" fill="hold" grpId="1" nodeType="withEffect">
                                  <p:stCondLst>
                                    <p:cond delay="0"/>
                                  </p:stCondLst>
                                  <p:childTnLst>
                                    <p:animEffect transition="out" filter="dissolve">
                                      <p:cBhvr>
                                        <p:cTn id="109" dur="500"/>
                                        <p:tgtEl>
                                          <p:spTgt spid="3128"/>
                                        </p:tgtEl>
                                      </p:cBhvr>
                                    </p:animEffect>
                                    <p:set>
                                      <p:cBhvr>
                                        <p:cTn id="110" dur="1" fill="hold">
                                          <p:stCondLst>
                                            <p:cond delay="499"/>
                                          </p:stCondLst>
                                        </p:cTn>
                                        <p:tgtEl>
                                          <p:spTgt spid="3128"/>
                                        </p:tgtEl>
                                        <p:attrNameLst>
                                          <p:attrName>style.visibility</p:attrName>
                                        </p:attrNameLst>
                                      </p:cBhvr>
                                      <p:to>
                                        <p:strVal val="hidden"/>
                                      </p:to>
                                    </p:set>
                                  </p:childTnLst>
                                </p:cTn>
                              </p:par>
                            </p:childTnLst>
                          </p:cTn>
                        </p:par>
                        <p:par>
                          <p:cTn id="111" fill="hold" nodeType="afterGroup">
                            <p:stCondLst>
                              <p:cond delay="3500"/>
                            </p:stCondLst>
                            <p:childTnLst>
                              <p:par>
                                <p:cTn id="112" presetID="0" presetClass="path" presetSubtype="0" accel="50000" decel="50000" fill="hold" grpId="1" nodeType="afterEffect">
                                  <p:stCondLst>
                                    <p:cond delay="0"/>
                                  </p:stCondLst>
                                  <p:childTnLst>
                                    <p:animMotion origin="layout" path="M 0 0 L 0.09739 -0.04444 L 0.18125 -0.03958 L 0.25521 -0.04514 " pathEditMode="relative" ptsTypes="AAAA">
                                      <p:cBhvr>
                                        <p:cTn id="113" dur="2000" fill="hold"/>
                                        <p:tgtEl>
                                          <p:spTgt spid="3129"/>
                                        </p:tgtEl>
                                        <p:attrNameLst>
                                          <p:attrName>ppt_x</p:attrName>
                                          <p:attrName>ppt_y</p:attrName>
                                        </p:attrNameLst>
                                      </p:cBhvr>
                                    </p:animMotion>
                                  </p:childTnLst>
                                </p:cTn>
                              </p:par>
                            </p:childTnLst>
                          </p:cTn>
                        </p:par>
                        <p:par>
                          <p:cTn id="114" fill="hold" nodeType="afterGroup">
                            <p:stCondLst>
                              <p:cond delay="5500"/>
                            </p:stCondLst>
                            <p:childTnLst>
                              <p:par>
                                <p:cTn id="115" presetID="12" presetClass="exit" presetSubtype="4" fill="hold" grpId="1" nodeType="afterEffect">
                                  <p:stCondLst>
                                    <p:cond delay="0"/>
                                  </p:stCondLst>
                                  <p:childTnLst>
                                    <p:animEffect transition="out" filter="slide(fromBottom)">
                                      <p:cBhvr>
                                        <p:cTn id="116" dur="500"/>
                                        <p:tgtEl>
                                          <p:spTgt spid="3410"/>
                                        </p:tgtEl>
                                      </p:cBhvr>
                                    </p:animEffect>
                                    <p:set>
                                      <p:cBhvr>
                                        <p:cTn id="117" dur="1" fill="hold">
                                          <p:stCondLst>
                                            <p:cond delay="499"/>
                                          </p:stCondLst>
                                        </p:cTn>
                                        <p:tgtEl>
                                          <p:spTgt spid="3410"/>
                                        </p:tgtEl>
                                        <p:attrNameLst>
                                          <p:attrName>style.visibility</p:attrName>
                                        </p:attrNameLst>
                                      </p:cBhvr>
                                      <p:to>
                                        <p:strVal val="hidden"/>
                                      </p:to>
                                    </p:set>
                                  </p:childTnLst>
                                </p:cTn>
                              </p:par>
                              <p:par>
                                <p:cTn id="118" presetID="12" presetClass="entr" presetSubtype="8" fill="hold" grpId="0" nodeType="withEffect">
                                  <p:stCondLst>
                                    <p:cond delay="0"/>
                                  </p:stCondLst>
                                  <p:childTnLst>
                                    <p:set>
                                      <p:cBhvr>
                                        <p:cTn id="119" dur="1" fill="hold">
                                          <p:stCondLst>
                                            <p:cond delay="0"/>
                                          </p:stCondLst>
                                        </p:cTn>
                                        <p:tgtEl>
                                          <p:spTgt spid="3411"/>
                                        </p:tgtEl>
                                        <p:attrNameLst>
                                          <p:attrName>style.visibility</p:attrName>
                                        </p:attrNameLst>
                                      </p:cBhvr>
                                      <p:to>
                                        <p:strVal val="visible"/>
                                      </p:to>
                                    </p:set>
                                    <p:animEffect transition="in" filter="slide(fromLeft)">
                                      <p:cBhvr>
                                        <p:cTn id="120" dur="1000"/>
                                        <p:tgtEl>
                                          <p:spTgt spid="3411"/>
                                        </p:tgtEl>
                                      </p:cBhvr>
                                    </p:animEffect>
                                  </p:childTnLst>
                                </p:cTn>
                              </p:par>
                            </p:childTnLst>
                          </p:cTn>
                        </p:par>
                      </p:childTnLst>
                    </p:cTn>
                  </p:par>
                  <p:par>
                    <p:cTn id="121" fill="hold" nodeType="clickPar">
                      <p:stCondLst>
                        <p:cond delay="indefinite"/>
                      </p:stCondLst>
                      <p:childTnLst>
                        <p:par>
                          <p:cTn id="122" fill="hold" nodeType="withGroup">
                            <p:stCondLst>
                              <p:cond delay="0"/>
                            </p:stCondLst>
                            <p:childTnLst>
                              <p:par>
                                <p:cTn id="123" presetID="12" presetClass="exit" presetSubtype="4" fill="hold" grpId="0" nodeType="clickEffect">
                                  <p:stCondLst>
                                    <p:cond delay="0"/>
                                  </p:stCondLst>
                                  <p:childTnLst>
                                    <p:animEffect transition="out" filter="slide(fromBottom)">
                                      <p:cBhvr>
                                        <p:cTn id="124" dur="500"/>
                                        <p:tgtEl>
                                          <p:spTgt spid="3207"/>
                                        </p:tgtEl>
                                      </p:cBhvr>
                                    </p:animEffect>
                                    <p:set>
                                      <p:cBhvr>
                                        <p:cTn id="125" dur="1" fill="hold">
                                          <p:stCondLst>
                                            <p:cond delay="499"/>
                                          </p:stCondLst>
                                        </p:cTn>
                                        <p:tgtEl>
                                          <p:spTgt spid="3207"/>
                                        </p:tgtEl>
                                        <p:attrNameLst>
                                          <p:attrName>style.visibility</p:attrName>
                                        </p:attrNameLst>
                                      </p:cBhvr>
                                      <p:to>
                                        <p:strVal val="hidden"/>
                                      </p:to>
                                    </p:set>
                                  </p:childTnLst>
                                </p:cTn>
                              </p:par>
                            </p:childTnLst>
                          </p:cTn>
                        </p:par>
                        <p:par>
                          <p:cTn id="126" fill="hold" nodeType="afterGroup">
                            <p:stCondLst>
                              <p:cond delay="500"/>
                            </p:stCondLst>
                            <p:childTnLst>
                              <p:par>
                                <p:cTn id="127" presetID="12" presetClass="entr" presetSubtype="8" fill="hold" grpId="0" nodeType="afterEffect">
                                  <p:stCondLst>
                                    <p:cond delay="0"/>
                                  </p:stCondLst>
                                  <p:childTnLst>
                                    <p:set>
                                      <p:cBhvr>
                                        <p:cTn id="128" dur="1" fill="hold">
                                          <p:stCondLst>
                                            <p:cond delay="0"/>
                                          </p:stCondLst>
                                        </p:cTn>
                                        <p:tgtEl>
                                          <p:spTgt spid="3212"/>
                                        </p:tgtEl>
                                        <p:attrNameLst>
                                          <p:attrName>style.visibility</p:attrName>
                                        </p:attrNameLst>
                                      </p:cBhvr>
                                      <p:to>
                                        <p:strVal val="visible"/>
                                      </p:to>
                                    </p:set>
                                    <p:animEffect transition="in" filter="slide(fromLeft)">
                                      <p:cBhvr>
                                        <p:cTn id="129" dur="500"/>
                                        <p:tgtEl>
                                          <p:spTgt spid="3212"/>
                                        </p:tgtEl>
                                      </p:cBhvr>
                                    </p:animEffect>
                                  </p:childTnLst>
                                </p:cTn>
                              </p:par>
                            </p:childTnLst>
                          </p:cTn>
                        </p:par>
                        <p:par>
                          <p:cTn id="130" fill="hold" nodeType="afterGroup">
                            <p:stCondLst>
                              <p:cond delay="1000"/>
                            </p:stCondLst>
                            <p:childTnLst>
                              <p:par>
                                <p:cTn id="131" presetID="9" presetClass="entr" presetSubtype="0" fill="hold" nodeType="afterEffect">
                                  <p:stCondLst>
                                    <p:cond delay="0"/>
                                  </p:stCondLst>
                                  <p:childTnLst>
                                    <p:set>
                                      <p:cBhvr>
                                        <p:cTn id="132" dur="1" fill="hold">
                                          <p:stCondLst>
                                            <p:cond delay="0"/>
                                          </p:stCondLst>
                                        </p:cTn>
                                        <p:tgtEl>
                                          <p:spTgt spid="3270"/>
                                        </p:tgtEl>
                                        <p:attrNameLst>
                                          <p:attrName>style.visibility</p:attrName>
                                        </p:attrNameLst>
                                      </p:cBhvr>
                                      <p:to>
                                        <p:strVal val="visible"/>
                                      </p:to>
                                    </p:set>
                                    <p:animEffect transition="in" filter="dissolve">
                                      <p:cBhvr>
                                        <p:cTn id="133" dur="500"/>
                                        <p:tgtEl>
                                          <p:spTgt spid="3270"/>
                                        </p:tgtEl>
                                      </p:cBhvr>
                                    </p:animEffect>
                                  </p:childTnLst>
                                </p:cTn>
                              </p:par>
                            </p:childTnLst>
                          </p:cTn>
                        </p:par>
                        <p:par>
                          <p:cTn id="134" fill="hold" nodeType="afterGroup">
                            <p:stCondLst>
                              <p:cond delay="1500"/>
                            </p:stCondLst>
                            <p:childTnLst>
                              <p:par>
                                <p:cTn id="135" presetID="9" presetClass="entr" presetSubtype="0" fill="hold" nodeType="afterEffect">
                                  <p:stCondLst>
                                    <p:cond delay="0"/>
                                  </p:stCondLst>
                                  <p:childTnLst>
                                    <p:set>
                                      <p:cBhvr>
                                        <p:cTn id="136" dur="1" fill="hold">
                                          <p:stCondLst>
                                            <p:cond delay="0"/>
                                          </p:stCondLst>
                                        </p:cTn>
                                        <p:tgtEl>
                                          <p:spTgt spid="3279"/>
                                        </p:tgtEl>
                                        <p:attrNameLst>
                                          <p:attrName>style.visibility</p:attrName>
                                        </p:attrNameLst>
                                      </p:cBhvr>
                                      <p:to>
                                        <p:strVal val="visible"/>
                                      </p:to>
                                    </p:set>
                                    <p:animEffect transition="in" filter="dissolve">
                                      <p:cBhvr>
                                        <p:cTn id="137" dur="500"/>
                                        <p:tgtEl>
                                          <p:spTgt spid="3279"/>
                                        </p:tgtEl>
                                      </p:cBhvr>
                                    </p:animEffect>
                                  </p:childTnLst>
                                </p:cTn>
                              </p:par>
                            </p:childTnLst>
                          </p:cTn>
                        </p:par>
                        <p:par>
                          <p:cTn id="138" fill="hold" nodeType="afterGroup">
                            <p:stCondLst>
                              <p:cond delay="2000"/>
                            </p:stCondLst>
                            <p:childTnLst>
                              <p:par>
                                <p:cTn id="139" presetID="9" presetClass="entr" presetSubtype="0" fill="hold" nodeType="afterEffect">
                                  <p:stCondLst>
                                    <p:cond delay="0"/>
                                  </p:stCondLst>
                                  <p:childTnLst>
                                    <p:set>
                                      <p:cBhvr>
                                        <p:cTn id="140" dur="1" fill="hold">
                                          <p:stCondLst>
                                            <p:cond delay="0"/>
                                          </p:stCondLst>
                                        </p:cTn>
                                        <p:tgtEl>
                                          <p:spTgt spid="3288"/>
                                        </p:tgtEl>
                                        <p:attrNameLst>
                                          <p:attrName>style.visibility</p:attrName>
                                        </p:attrNameLst>
                                      </p:cBhvr>
                                      <p:to>
                                        <p:strVal val="visible"/>
                                      </p:to>
                                    </p:set>
                                    <p:animEffect transition="in" filter="dissolve">
                                      <p:cBhvr>
                                        <p:cTn id="141" dur="500"/>
                                        <p:tgtEl>
                                          <p:spTgt spid="3288"/>
                                        </p:tgtEl>
                                      </p:cBhvr>
                                    </p:animEffect>
                                  </p:childTnLst>
                                </p:cTn>
                              </p:par>
                            </p:childTnLst>
                          </p:cTn>
                        </p:par>
                        <p:par>
                          <p:cTn id="142" fill="hold" nodeType="afterGroup">
                            <p:stCondLst>
                              <p:cond delay="2500"/>
                            </p:stCondLst>
                            <p:childTnLst>
                              <p:par>
                                <p:cTn id="143" presetID="9" presetClass="entr" presetSubtype="0" fill="hold" nodeType="afterEffect">
                                  <p:stCondLst>
                                    <p:cond delay="0"/>
                                  </p:stCondLst>
                                  <p:childTnLst>
                                    <p:set>
                                      <p:cBhvr>
                                        <p:cTn id="144" dur="1" fill="hold">
                                          <p:stCondLst>
                                            <p:cond delay="0"/>
                                          </p:stCondLst>
                                        </p:cTn>
                                        <p:tgtEl>
                                          <p:spTgt spid="3297"/>
                                        </p:tgtEl>
                                        <p:attrNameLst>
                                          <p:attrName>style.visibility</p:attrName>
                                        </p:attrNameLst>
                                      </p:cBhvr>
                                      <p:to>
                                        <p:strVal val="visible"/>
                                      </p:to>
                                    </p:set>
                                    <p:animEffect transition="in" filter="dissolve">
                                      <p:cBhvr>
                                        <p:cTn id="145" dur="500"/>
                                        <p:tgtEl>
                                          <p:spTgt spid="3297"/>
                                        </p:tgtEl>
                                      </p:cBhvr>
                                    </p:animEffect>
                                  </p:childTnLst>
                                </p:cTn>
                              </p:par>
                            </p:childTnLst>
                          </p:cTn>
                        </p:par>
                        <p:par>
                          <p:cTn id="146" fill="hold" nodeType="afterGroup">
                            <p:stCondLst>
                              <p:cond delay="3000"/>
                            </p:stCondLst>
                            <p:childTnLst>
                              <p:par>
                                <p:cTn id="147" presetID="9" presetClass="entr" presetSubtype="0" fill="hold" nodeType="afterEffect">
                                  <p:stCondLst>
                                    <p:cond delay="0"/>
                                  </p:stCondLst>
                                  <p:childTnLst>
                                    <p:set>
                                      <p:cBhvr>
                                        <p:cTn id="148" dur="1" fill="hold">
                                          <p:stCondLst>
                                            <p:cond delay="0"/>
                                          </p:stCondLst>
                                        </p:cTn>
                                        <p:tgtEl>
                                          <p:spTgt spid="3422"/>
                                        </p:tgtEl>
                                        <p:attrNameLst>
                                          <p:attrName>style.visibility</p:attrName>
                                        </p:attrNameLst>
                                      </p:cBhvr>
                                      <p:to>
                                        <p:strVal val="visible"/>
                                      </p:to>
                                    </p:set>
                                    <p:animEffect transition="in" filter="dissolve">
                                      <p:cBhvr>
                                        <p:cTn id="149" dur="500"/>
                                        <p:tgtEl>
                                          <p:spTgt spid="3422"/>
                                        </p:tgtEl>
                                      </p:cBhvr>
                                    </p:animEffect>
                                  </p:childTnLst>
                                </p:cTn>
                              </p:par>
                            </p:childTnLst>
                          </p:cTn>
                        </p:par>
                        <p:par>
                          <p:cTn id="150" fill="hold" nodeType="afterGroup">
                            <p:stCondLst>
                              <p:cond delay="3500"/>
                            </p:stCondLst>
                            <p:childTnLst>
                              <p:par>
                                <p:cTn id="151" presetID="9" presetClass="entr" presetSubtype="0" fill="hold" nodeType="afterEffect">
                                  <p:stCondLst>
                                    <p:cond delay="0"/>
                                  </p:stCondLst>
                                  <p:childTnLst>
                                    <p:set>
                                      <p:cBhvr>
                                        <p:cTn id="152" dur="1" fill="hold">
                                          <p:stCondLst>
                                            <p:cond delay="0"/>
                                          </p:stCondLst>
                                        </p:cTn>
                                        <p:tgtEl>
                                          <p:spTgt spid="3306"/>
                                        </p:tgtEl>
                                        <p:attrNameLst>
                                          <p:attrName>style.visibility</p:attrName>
                                        </p:attrNameLst>
                                      </p:cBhvr>
                                      <p:to>
                                        <p:strVal val="visible"/>
                                      </p:to>
                                    </p:set>
                                    <p:animEffect transition="in" filter="dissolve">
                                      <p:cBhvr>
                                        <p:cTn id="153" dur="500"/>
                                        <p:tgtEl>
                                          <p:spTgt spid="3306"/>
                                        </p:tgtEl>
                                      </p:cBhvr>
                                    </p:animEffect>
                                  </p:childTnLst>
                                </p:cTn>
                              </p:par>
                            </p:childTnLst>
                          </p:cTn>
                        </p:par>
                        <p:par>
                          <p:cTn id="154" fill="hold" nodeType="afterGroup">
                            <p:stCondLst>
                              <p:cond delay="4000"/>
                            </p:stCondLst>
                            <p:childTnLst>
                              <p:par>
                                <p:cTn id="155" presetID="9" presetClass="entr" presetSubtype="0" fill="hold" nodeType="afterEffect">
                                  <p:stCondLst>
                                    <p:cond delay="0"/>
                                  </p:stCondLst>
                                  <p:childTnLst>
                                    <p:set>
                                      <p:cBhvr>
                                        <p:cTn id="156" dur="1" fill="hold">
                                          <p:stCondLst>
                                            <p:cond delay="0"/>
                                          </p:stCondLst>
                                        </p:cTn>
                                        <p:tgtEl>
                                          <p:spTgt spid="3315"/>
                                        </p:tgtEl>
                                        <p:attrNameLst>
                                          <p:attrName>style.visibility</p:attrName>
                                        </p:attrNameLst>
                                      </p:cBhvr>
                                      <p:to>
                                        <p:strVal val="visible"/>
                                      </p:to>
                                    </p:set>
                                    <p:animEffect transition="in" filter="dissolve">
                                      <p:cBhvr>
                                        <p:cTn id="157" dur="500"/>
                                        <p:tgtEl>
                                          <p:spTgt spid="3315"/>
                                        </p:tgtEl>
                                      </p:cBhvr>
                                    </p:animEffect>
                                  </p:childTnLst>
                                </p:cTn>
                              </p:par>
                            </p:childTnLst>
                          </p:cTn>
                        </p:par>
                        <p:par>
                          <p:cTn id="158" fill="hold" nodeType="afterGroup">
                            <p:stCondLst>
                              <p:cond delay="4500"/>
                            </p:stCondLst>
                            <p:childTnLst>
                              <p:par>
                                <p:cTn id="159" presetID="9" presetClass="entr" presetSubtype="0" fill="hold" nodeType="afterEffect">
                                  <p:stCondLst>
                                    <p:cond delay="0"/>
                                  </p:stCondLst>
                                  <p:childTnLst>
                                    <p:set>
                                      <p:cBhvr>
                                        <p:cTn id="160" dur="1" fill="hold">
                                          <p:stCondLst>
                                            <p:cond delay="0"/>
                                          </p:stCondLst>
                                        </p:cTn>
                                        <p:tgtEl>
                                          <p:spTgt spid="3324"/>
                                        </p:tgtEl>
                                        <p:attrNameLst>
                                          <p:attrName>style.visibility</p:attrName>
                                        </p:attrNameLst>
                                      </p:cBhvr>
                                      <p:to>
                                        <p:strVal val="visible"/>
                                      </p:to>
                                    </p:set>
                                    <p:animEffect transition="in" filter="dissolve">
                                      <p:cBhvr>
                                        <p:cTn id="161" dur="500"/>
                                        <p:tgtEl>
                                          <p:spTgt spid="3324"/>
                                        </p:tgtEl>
                                      </p:cBhvr>
                                    </p:animEffect>
                                  </p:childTnLst>
                                </p:cTn>
                              </p:par>
                            </p:childTnLst>
                          </p:cTn>
                        </p:par>
                        <p:par>
                          <p:cTn id="162" fill="hold" nodeType="afterGroup">
                            <p:stCondLst>
                              <p:cond delay="5000"/>
                            </p:stCondLst>
                            <p:childTnLst>
                              <p:par>
                                <p:cTn id="163" presetID="9" presetClass="entr" presetSubtype="0" fill="hold" nodeType="afterEffect">
                                  <p:stCondLst>
                                    <p:cond delay="0"/>
                                  </p:stCondLst>
                                  <p:childTnLst>
                                    <p:set>
                                      <p:cBhvr>
                                        <p:cTn id="164" dur="1" fill="hold">
                                          <p:stCondLst>
                                            <p:cond delay="0"/>
                                          </p:stCondLst>
                                        </p:cTn>
                                        <p:tgtEl>
                                          <p:spTgt spid="3387"/>
                                        </p:tgtEl>
                                        <p:attrNameLst>
                                          <p:attrName>style.visibility</p:attrName>
                                        </p:attrNameLst>
                                      </p:cBhvr>
                                      <p:to>
                                        <p:strVal val="visible"/>
                                      </p:to>
                                    </p:set>
                                    <p:animEffect transition="in" filter="dissolve">
                                      <p:cBhvr>
                                        <p:cTn id="165" dur="500"/>
                                        <p:tgtEl>
                                          <p:spTgt spid="3387"/>
                                        </p:tgtEl>
                                      </p:cBhvr>
                                    </p:animEffect>
                                  </p:childTnLst>
                                </p:cTn>
                              </p:par>
                            </p:childTnLst>
                          </p:cTn>
                        </p:par>
                        <p:par>
                          <p:cTn id="166" fill="hold" nodeType="afterGroup">
                            <p:stCondLst>
                              <p:cond delay="5500"/>
                            </p:stCondLst>
                            <p:childTnLst>
                              <p:par>
                                <p:cTn id="167" presetID="9" presetClass="entr" presetSubtype="0" fill="hold" nodeType="afterEffect">
                                  <p:stCondLst>
                                    <p:cond delay="0"/>
                                  </p:stCondLst>
                                  <p:childTnLst>
                                    <p:set>
                                      <p:cBhvr>
                                        <p:cTn id="168" dur="1" fill="hold">
                                          <p:stCondLst>
                                            <p:cond delay="0"/>
                                          </p:stCondLst>
                                        </p:cTn>
                                        <p:tgtEl>
                                          <p:spTgt spid="3333"/>
                                        </p:tgtEl>
                                        <p:attrNameLst>
                                          <p:attrName>style.visibility</p:attrName>
                                        </p:attrNameLst>
                                      </p:cBhvr>
                                      <p:to>
                                        <p:strVal val="visible"/>
                                      </p:to>
                                    </p:set>
                                    <p:animEffect transition="in" filter="dissolve">
                                      <p:cBhvr>
                                        <p:cTn id="169" dur="500"/>
                                        <p:tgtEl>
                                          <p:spTgt spid="3333"/>
                                        </p:tgtEl>
                                      </p:cBhvr>
                                    </p:animEffect>
                                  </p:childTnLst>
                                </p:cTn>
                              </p:par>
                            </p:childTnLst>
                          </p:cTn>
                        </p:par>
                        <p:par>
                          <p:cTn id="170" fill="hold" nodeType="afterGroup">
                            <p:stCondLst>
                              <p:cond delay="6000"/>
                            </p:stCondLst>
                            <p:childTnLst>
                              <p:par>
                                <p:cTn id="171" presetID="9" presetClass="entr" presetSubtype="0" fill="hold" nodeType="afterEffect">
                                  <p:stCondLst>
                                    <p:cond delay="0"/>
                                  </p:stCondLst>
                                  <p:childTnLst>
                                    <p:set>
                                      <p:cBhvr>
                                        <p:cTn id="172" dur="1" fill="hold">
                                          <p:stCondLst>
                                            <p:cond delay="0"/>
                                          </p:stCondLst>
                                        </p:cTn>
                                        <p:tgtEl>
                                          <p:spTgt spid="3342"/>
                                        </p:tgtEl>
                                        <p:attrNameLst>
                                          <p:attrName>style.visibility</p:attrName>
                                        </p:attrNameLst>
                                      </p:cBhvr>
                                      <p:to>
                                        <p:strVal val="visible"/>
                                      </p:to>
                                    </p:set>
                                    <p:animEffect transition="in" filter="dissolve">
                                      <p:cBhvr>
                                        <p:cTn id="173" dur="500"/>
                                        <p:tgtEl>
                                          <p:spTgt spid="3342"/>
                                        </p:tgtEl>
                                      </p:cBhvr>
                                    </p:animEffect>
                                  </p:childTnLst>
                                </p:cTn>
                              </p:par>
                            </p:childTnLst>
                          </p:cTn>
                        </p:par>
                        <p:par>
                          <p:cTn id="174" fill="hold" nodeType="afterGroup">
                            <p:stCondLst>
                              <p:cond delay="6500"/>
                            </p:stCondLst>
                            <p:childTnLst>
                              <p:par>
                                <p:cTn id="175" presetID="9" presetClass="entr" presetSubtype="0" fill="hold" nodeType="afterEffect">
                                  <p:stCondLst>
                                    <p:cond delay="0"/>
                                  </p:stCondLst>
                                  <p:childTnLst>
                                    <p:set>
                                      <p:cBhvr>
                                        <p:cTn id="176" dur="1" fill="hold">
                                          <p:stCondLst>
                                            <p:cond delay="0"/>
                                          </p:stCondLst>
                                        </p:cTn>
                                        <p:tgtEl>
                                          <p:spTgt spid="3351"/>
                                        </p:tgtEl>
                                        <p:attrNameLst>
                                          <p:attrName>style.visibility</p:attrName>
                                        </p:attrNameLst>
                                      </p:cBhvr>
                                      <p:to>
                                        <p:strVal val="visible"/>
                                      </p:to>
                                    </p:set>
                                    <p:animEffect transition="in" filter="dissolve">
                                      <p:cBhvr>
                                        <p:cTn id="177" dur="500"/>
                                        <p:tgtEl>
                                          <p:spTgt spid="3351"/>
                                        </p:tgtEl>
                                      </p:cBhvr>
                                    </p:animEffect>
                                  </p:childTnLst>
                                </p:cTn>
                              </p:par>
                            </p:childTnLst>
                          </p:cTn>
                        </p:par>
                        <p:par>
                          <p:cTn id="178" fill="hold" nodeType="afterGroup">
                            <p:stCondLst>
                              <p:cond delay="7000"/>
                            </p:stCondLst>
                            <p:childTnLst>
                              <p:par>
                                <p:cTn id="179" presetID="9" presetClass="entr" presetSubtype="0" fill="hold" nodeType="afterEffect">
                                  <p:stCondLst>
                                    <p:cond delay="0"/>
                                  </p:stCondLst>
                                  <p:childTnLst>
                                    <p:set>
                                      <p:cBhvr>
                                        <p:cTn id="180" dur="1" fill="hold">
                                          <p:stCondLst>
                                            <p:cond delay="0"/>
                                          </p:stCondLst>
                                        </p:cTn>
                                        <p:tgtEl>
                                          <p:spTgt spid="3369"/>
                                        </p:tgtEl>
                                        <p:attrNameLst>
                                          <p:attrName>style.visibility</p:attrName>
                                        </p:attrNameLst>
                                      </p:cBhvr>
                                      <p:to>
                                        <p:strVal val="visible"/>
                                      </p:to>
                                    </p:set>
                                    <p:animEffect transition="in" filter="dissolve">
                                      <p:cBhvr>
                                        <p:cTn id="181" dur="500"/>
                                        <p:tgtEl>
                                          <p:spTgt spid="3369"/>
                                        </p:tgtEl>
                                      </p:cBhvr>
                                    </p:animEffect>
                                  </p:childTnLst>
                                </p:cTn>
                              </p:par>
                            </p:childTnLst>
                          </p:cTn>
                        </p:par>
                        <p:par>
                          <p:cTn id="182" fill="hold" nodeType="afterGroup">
                            <p:stCondLst>
                              <p:cond delay="7500"/>
                            </p:stCondLst>
                            <p:childTnLst>
                              <p:par>
                                <p:cTn id="183" presetID="9" presetClass="entr" presetSubtype="0" fill="hold" nodeType="afterEffect">
                                  <p:stCondLst>
                                    <p:cond delay="0"/>
                                  </p:stCondLst>
                                  <p:childTnLst>
                                    <p:set>
                                      <p:cBhvr>
                                        <p:cTn id="184" dur="1" fill="hold">
                                          <p:stCondLst>
                                            <p:cond delay="0"/>
                                          </p:stCondLst>
                                        </p:cTn>
                                        <p:tgtEl>
                                          <p:spTgt spid="3360"/>
                                        </p:tgtEl>
                                        <p:attrNameLst>
                                          <p:attrName>style.visibility</p:attrName>
                                        </p:attrNameLst>
                                      </p:cBhvr>
                                      <p:to>
                                        <p:strVal val="visible"/>
                                      </p:to>
                                    </p:set>
                                    <p:animEffect transition="in" filter="dissolve">
                                      <p:cBhvr>
                                        <p:cTn id="185" dur="500"/>
                                        <p:tgtEl>
                                          <p:spTgt spid="3360"/>
                                        </p:tgtEl>
                                      </p:cBhvr>
                                    </p:animEffect>
                                  </p:childTnLst>
                                </p:cTn>
                              </p:par>
                            </p:childTnLst>
                          </p:cTn>
                        </p:par>
                      </p:childTnLst>
                    </p:cTn>
                  </p:par>
                  <p:par>
                    <p:cTn id="186" fill="hold" nodeType="clickPar">
                      <p:stCondLst>
                        <p:cond delay="indefinite"/>
                      </p:stCondLst>
                      <p:childTnLst>
                        <p:par>
                          <p:cTn id="187" fill="hold" nodeType="withGroup">
                            <p:stCondLst>
                              <p:cond delay="0"/>
                            </p:stCondLst>
                            <p:childTnLst>
                              <p:par>
                                <p:cTn id="188" presetID="1" presetClass="entr" presetSubtype="0" fill="hold" grpId="0" nodeType="clickEffect">
                                  <p:stCondLst>
                                    <p:cond delay="0"/>
                                  </p:stCondLst>
                                  <p:childTnLst>
                                    <p:set>
                                      <p:cBhvr>
                                        <p:cTn id="189" dur="1" fill="hold">
                                          <p:stCondLst>
                                            <p:cond delay="0"/>
                                          </p:stCondLst>
                                        </p:cTn>
                                        <p:tgtEl>
                                          <p:spTgt spid="3380"/>
                                        </p:tgtEl>
                                        <p:attrNameLst>
                                          <p:attrName>style.visibility</p:attrName>
                                        </p:attrNameLst>
                                      </p:cBhvr>
                                      <p:to>
                                        <p:strVal val="visible"/>
                                      </p:to>
                                    </p:set>
                                  </p:childTnLst>
                                  <p:subTnLst>
                                    <p:audio>
                                      <p:cMediaNode>
                                        <p:cTn display="0" masterRel="sameClick">
                                          <p:stCondLst>
                                            <p:cond evt="begin" delay="0">
                                              <p:tn val="188"/>
                                            </p:cond>
                                          </p:stCondLst>
                                          <p:endCondLst>
                                            <p:cond evt="onStopAudio" delay="0">
                                              <p:tgtEl>
                                                <p:sldTgt/>
                                              </p:tgtEl>
                                            </p:cond>
                                          </p:endCondLst>
                                        </p:cTn>
                                        <p:tgtEl>
                                          <p:sndTgt r:embed="rId4" name="explode.wav"/>
                                        </p:tgtEl>
                                      </p:cMediaNode>
                                    </p:audio>
                                  </p:subTnLst>
                                </p:cTn>
                              </p:par>
                              <p:par>
                                <p:cTn id="190" presetID="3" presetClass="exit" presetSubtype="10" fill="hold" grpId="1" nodeType="withEffect">
                                  <p:stCondLst>
                                    <p:cond delay="0"/>
                                  </p:stCondLst>
                                  <p:childTnLst>
                                    <p:animEffect transition="out" filter="blinds(horizontal)">
                                      <p:cBhvr>
                                        <p:cTn id="191" dur="500"/>
                                        <p:tgtEl>
                                          <p:spTgt spid="3380"/>
                                        </p:tgtEl>
                                      </p:cBhvr>
                                    </p:animEffect>
                                    <p:set>
                                      <p:cBhvr>
                                        <p:cTn id="192" dur="1" fill="hold">
                                          <p:stCondLst>
                                            <p:cond delay="499"/>
                                          </p:stCondLst>
                                        </p:cTn>
                                        <p:tgtEl>
                                          <p:spTgt spid="3380"/>
                                        </p:tgtEl>
                                        <p:attrNameLst>
                                          <p:attrName>style.visibility</p:attrName>
                                        </p:attrNameLst>
                                      </p:cBhvr>
                                      <p:to>
                                        <p:strVal val="hidden"/>
                                      </p:to>
                                    </p:set>
                                  </p:childTnLst>
                                </p:cTn>
                              </p:par>
                            </p:childTnLst>
                          </p:cTn>
                        </p:par>
                        <p:par>
                          <p:cTn id="193" fill="hold" nodeType="afterGroup">
                            <p:stCondLst>
                              <p:cond delay="500"/>
                            </p:stCondLst>
                            <p:childTnLst>
                              <p:par>
                                <p:cTn id="194" presetID="9" presetClass="exit" presetSubtype="0" fill="hold" nodeType="afterEffect">
                                  <p:stCondLst>
                                    <p:cond delay="0"/>
                                  </p:stCondLst>
                                  <p:childTnLst>
                                    <p:animEffect transition="out" filter="dissolve">
                                      <p:cBhvr>
                                        <p:cTn id="195" dur="1000"/>
                                        <p:tgtEl>
                                          <p:spTgt spid="3279"/>
                                        </p:tgtEl>
                                      </p:cBhvr>
                                    </p:animEffect>
                                    <p:set>
                                      <p:cBhvr>
                                        <p:cTn id="196" dur="1" fill="hold">
                                          <p:stCondLst>
                                            <p:cond delay="999"/>
                                          </p:stCondLst>
                                        </p:cTn>
                                        <p:tgtEl>
                                          <p:spTgt spid="3279"/>
                                        </p:tgtEl>
                                        <p:attrNameLst>
                                          <p:attrName>style.visibility</p:attrName>
                                        </p:attrNameLst>
                                      </p:cBhvr>
                                      <p:to>
                                        <p:strVal val="hidden"/>
                                      </p:to>
                                    </p:set>
                                  </p:childTnLst>
                                </p:cTn>
                              </p:par>
                              <p:par>
                                <p:cTn id="197" presetID="9" presetClass="entr" presetSubtype="0" fill="hold" grpId="0" nodeType="withEffect">
                                  <p:stCondLst>
                                    <p:cond delay="0"/>
                                  </p:stCondLst>
                                  <p:childTnLst>
                                    <p:set>
                                      <p:cBhvr>
                                        <p:cTn id="198" dur="1" fill="hold">
                                          <p:stCondLst>
                                            <p:cond delay="0"/>
                                          </p:stCondLst>
                                        </p:cTn>
                                        <p:tgtEl>
                                          <p:spTgt spid="3381"/>
                                        </p:tgtEl>
                                        <p:attrNameLst>
                                          <p:attrName>style.visibility</p:attrName>
                                        </p:attrNameLst>
                                      </p:cBhvr>
                                      <p:to>
                                        <p:strVal val="visible"/>
                                      </p:to>
                                    </p:set>
                                    <p:animEffect transition="in" filter="dissolve">
                                      <p:cBhvr>
                                        <p:cTn id="199" dur="1000"/>
                                        <p:tgtEl>
                                          <p:spTgt spid="3381"/>
                                        </p:tgtEl>
                                      </p:cBhvr>
                                    </p:animEffect>
                                  </p:childTnLst>
                                </p:cTn>
                              </p:par>
                            </p:childTnLst>
                          </p:cTn>
                        </p:par>
                        <p:par>
                          <p:cTn id="200" fill="hold" nodeType="afterGroup">
                            <p:stCondLst>
                              <p:cond delay="1500"/>
                            </p:stCondLst>
                            <p:childTnLst>
                              <p:par>
                                <p:cTn id="201" presetID="12" presetClass="entr" presetSubtype="2" fill="hold" grpId="0" nodeType="afterEffect">
                                  <p:stCondLst>
                                    <p:cond delay="0"/>
                                  </p:stCondLst>
                                  <p:childTnLst>
                                    <p:set>
                                      <p:cBhvr>
                                        <p:cTn id="202" dur="1" fill="hold">
                                          <p:stCondLst>
                                            <p:cond delay="0"/>
                                          </p:stCondLst>
                                        </p:cTn>
                                        <p:tgtEl>
                                          <p:spTgt spid="3382"/>
                                        </p:tgtEl>
                                        <p:attrNameLst>
                                          <p:attrName>style.visibility</p:attrName>
                                        </p:attrNameLst>
                                      </p:cBhvr>
                                      <p:to>
                                        <p:strVal val="visible"/>
                                      </p:to>
                                    </p:set>
                                    <p:animEffect transition="in" filter="slide(fromRight)">
                                      <p:cBhvr>
                                        <p:cTn id="203" dur="500"/>
                                        <p:tgtEl>
                                          <p:spTgt spid="3382"/>
                                        </p:tgtEl>
                                      </p:cBhvr>
                                    </p:animEffect>
                                  </p:childTnLst>
                                </p:cTn>
                              </p:par>
                            </p:childTnLst>
                          </p:cTn>
                        </p:par>
                      </p:childTnLst>
                    </p:cTn>
                  </p:par>
                  <p:par>
                    <p:cTn id="204" fill="hold" nodeType="clickPar">
                      <p:stCondLst>
                        <p:cond delay="indefinite"/>
                      </p:stCondLst>
                      <p:childTnLst>
                        <p:par>
                          <p:cTn id="205" fill="hold" nodeType="withGroup">
                            <p:stCondLst>
                              <p:cond delay="0"/>
                            </p:stCondLst>
                            <p:childTnLst>
                              <p:par>
                                <p:cTn id="206" presetID="1" presetClass="entr" presetSubtype="0" fill="hold" grpId="0" nodeType="clickEffect">
                                  <p:stCondLst>
                                    <p:cond delay="0"/>
                                  </p:stCondLst>
                                  <p:childTnLst>
                                    <p:set>
                                      <p:cBhvr>
                                        <p:cTn id="207" dur="1" fill="hold">
                                          <p:stCondLst>
                                            <p:cond delay="0"/>
                                          </p:stCondLst>
                                        </p:cTn>
                                        <p:tgtEl>
                                          <p:spTgt spid="3431"/>
                                        </p:tgtEl>
                                        <p:attrNameLst>
                                          <p:attrName>style.visibility</p:attrName>
                                        </p:attrNameLst>
                                      </p:cBhvr>
                                      <p:to>
                                        <p:strVal val="visible"/>
                                      </p:to>
                                    </p:set>
                                  </p:childTnLst>
                                  <p:subTnLst>
                                    <p:audio>
                                      <p:cMediaNode>
                                        <p:cTn display="0" masterRel="sameClick">
                                          <p:stCondLst>
                                            <p:cond evt="begin" delay="0">
                                              <p:tn val="206"/>
                                            </p:cond>
                                          </p:stCondLst>
                                          <p:endCondLst>
                                            <p:cond evt="onStopAudio" delay="0">
                                              <p:tgtEl>
                                                <p:sldTgt/>
                                              </p:tgtEl>
                                            </p:cond>
                                          </p:endCondLst>
                                        </p:cTn>
                                        <p:tgtEl>
                                          <p:sndTgt r:embed="rId4" name="explode.wav"/>
                                        </p:tgtEl>
                                      </p:cMediaNode>
                                    </p:audio>
                                  </p:subTnLst>
                                </p:cTn>
                              </p:par>
                              <p:par>
                                <p:cTn id="208" presetID="3" presetClass="exit" presetSubtype="10" fill="hold" grpId="1" nodeType="withEffect">
                                  <p:stCondLst>
                                    <p:cond delay="0"/>
                                  </p:stCondLst>
                                  <p:childTnLst>
                                    <p:animEffect transition="out" filter="blinds(horizontal)">
                                      <p:cBhvr>
                                        <p:cTn id="209" dur="500"/>
                                        <p:tgtEl>
                                          <p:spTgt spid="3431"/>
                                        </p:tgtEl>
                                      </p:cBhvr>
                                    </p:animEffect>
                                    <p:set>
                                      <p:cBhvr>
                                        <p:cTn id="210" dur="1" fill="hold">
                                          <p:stCondLst>
                                            <p:cond delay="499"/>
                                          </p:stCondLst>
                                        </p:cTn>
                                        <p:tgtEl>
                                          <p:spTgt spid="3431"/>
                                        </p:tgtEl>
                                        <p:attrNameLst>
                                          <p:attrName>style.visibility</p:attrName>
                                        </p:attrNameLst>
                                      </p:cBhvr>
                                      <p:to>
                                        <p:strVal val="hidden"/>
                                      </p:to>
                                    </p:set>
                                  </p:childTnLst>
                                </p:cTn>
                              </p:par>
                            </p:childTnLst>
                          </p:cTn>
                        </p:par>
                        <p:par>
                          <p:cTn id="211" fill="hold" nodeType="afterGroup">
                            <p:stCondLst>
                              <p:cond delay="500"/>
                            </p:stCondLst>
                            <p:childTnLst>
                              <p:par>
                                <p:cTn id="212" presetID="1" presetClass="entr" presetSubtype="0" fill="hold" grpId="0" nodeType="afterEffect">
                                  <p:stCondLst>
                                    <p:cond delay="0"/>
                                  </p:stCondLst>
                                  <p:childTnLst>
                                    <p:set>
                                      <p:cBhvr>
                                        <p:cTn id="213" dur="1" fill="hold">
                                          <p:stCondLst>
                                            <p:cond delay="0"/>
                                          </p:stCondLst>
                                        </p:cTn>
                                        <p:tgtEl>
                                          <p:spTgt spid="3383"/>
                                        </p:tgtEl>
                                        <p:attrNameLst>
                                          <p:attrName>style.visibility</p:attrName>
                                        </p:attrNameLst>
                                      </p:cBhvr>
                                      <p:to>
                                        <p:strVal val="visible"/>
                                      </p:to>
                                    </p:set>
                                  </p:childTnLst>
                                  <p:subTnLst>
                                    <p:audio>
                                      <p:cMediaNode>
                                        <p:cTn display="0" masterRel="sameClick">
                                          <p:stCondLst>
                                            <p:cond evt="begin" delay="0">
                                              <p:tn val="212"/>
                                            </p:cond>
                                          </p:stCondLst>
                                          <p:endCondLst>
                                            <p:cond evt="onStopAudio" delay="0">
                                              <p:tgtEl>
                                                <p:sldTgt/>
                                              </p:tgtEl>
                                            </p:cond>
                                          </p:endCondLst>
                                        </p:cTn>
                                        <p:tgtEl>
                                          <p:sndTgt r:embed="rId4" name="explode.wav"/>
                                        </p:tgtEl>
                                      </p:cMediaNode>
                                    </p:audio>
                                  </p:subTnLst>
                                </p:cTn>
                              </p:par>
                              <p:par>
                                <p:cTn id="214" presetID="3" presetClass="exit" presetSubtype="10" fill="hold" grpId="1" nodeType="withEffect">
                                  <p:stCondLst>
                                    <p:cond delay="0"/>
                                  </p:stCondLst>
                                  <p:childTnLst>
                                    <p:animEffect transition="out" filter="blinds(horizontal)">
                                      <p:cBhvr>
                                        <p:cTn id="215" dur="500"/>
                                        <p:tgtEl>
                                          <p:spTgt spid="3383"/>
                                        </p:tgtEl>
                                      </p:cBhvr>
                                    </p:animEffect>
                                    <p:set>
                                      <p:cBhvr>
                                        <p:cTn id="216" dur="1" fill="hold">
                                          <p:stCondLst>
                                            <p:cond delay="499"/>
                                          </p:stCondLst>
                                        </p:cTn>
                                        <p:tgtEl>
                                          <p:spTgt spid="3383"/>
                                        </p:tgtEl>
                                        <p:attrNameLst>
                                          <p:attrName>style.visibility</p:attrName>
                                        </p:attrNameLst>
                                      </p:cBhvr>
                                      <p:to>
                                        <p:strVal val="hidden"/>
                                      </p:to>
                                    </p:set>
                                  </p:childTnLst>
                                </p:cTn>
                              </p:par>
                              <p:par>
                                <p:cTn id="217" presetID="9" presetClass="entr" presetSubtype="0" fill="hold" grpId="0" nodeType="withEffect">
                                  <p:stCondLst>
                                    <p:cond delay="0"/>
                                  </p:stCondLst>
                                  <p:childTnLst>
                                    <p:set>
                                      <p:cBhvr>
                                        <p:cTn id="218" dur="1" fill="hold">
                                          <p:stCondLst>
                                            <p:cond delay="0"/>
                                          </p:stCondLst>
                                        </p:cTn>
                                        <p:tgtEl>
                                          <p:spTgt spid="3385"/>
                                        </p:tgtEl>
                                        <p:attrNameLst>
                                          <p:attrName>style.visibility</p:attrName>
                                        </p:attrNameLst>
                                      </p:cBhvr>
                                      <p:to>
                                        <p:strVal val="visible"/>
                                      </p:to>
                                    </p:set>
                                    <p:animEffect transition="in" filter="dissolve">
                                      <p:cBhvr>
                                        <p:cTn id="219" dur="1000"/>
                                        <p:tgtEl>
                                          <p:spTgt spid="3385"/>
                                        </p:tgtEl>
                                      </p:cBhvr>
                                    </p:animEffect>
                                  </p:childTnLst>
                                </p:cTn>
                              </p:par>
                              <p:par>
                                <p:cTn id="220" presetID="9" presetClass="exit" presetSubtype="0" fill="hold" nodeType="withEffect">
                                  <p:stCondLst>
                                    <p:cond delay="0"/>
                                  </p:stCondLst>
                                  <p:childTnLst>
                                    <p:animEffect transition="out" filter="dissolve">
                                      <p:cBhvr>
                                        <p:cTn id="221" dur="500"/>
                                        <p:tgtEl>
                                          <p:spTgt spid="3270"/>
                                        </p:tgtEl>
                                      </p:cBhvr>
                                    </p:animEffect>
                                    <p:set>
                                      <p:cBhvr>
                                        <p:cTn id="222" dur="1" fill="hold">
                                          <p:stCondLst>
                                            <p:cond delay="499"/>
                                          </p:stCondLst>
                                        </p:cTn>
                                        <p:tgtEl>
                                          <p:spTgt spid="3270"/>
                                        </p:tgtEl>
                                        <p:attrNameLst>
                                          <p:attrName>style.visibility</p:attrName>
                                        </p:attrNameLst>
                                      </p:cBhvr>
                                      <p:to>
                                        <p:strVal val="hidden"/>
                                      </p:to>
                                    </p:set>
                                  </p:childTnLst>
                                </p:cTn>
                              </p:par>
                            </p:childTnLst>
                          </p:cTn>
                        </p:par>
                        <p:par>
                          <p:cTn id="223" fill="hold" nodeType="afterGroup">
                            <p:stCondLst>
                              <p:cond delay="1500"/>
                            </p:stCondLst>
                            <p:childTnLst>
                              <p:par>
                                <p:cTn id="224" presetID="1" presetClass="entr" presetSubtype="0" fill="hold" grpId="0" nodeType="afterEffect">
                                  <p:stCondLst>
                                    <p:cond delay="0"/>
                                  </p:stCondLst>
                                  <p:childTnLst>
                                    <p:set>
                                      <p:cBhvr>
                                        <p:cTn id="225" dur="1" fill="hold">
                                          <p:stCondLst>
                                            <p:cond delay="0"/>
                                          </p:stCondLst>
                                        </p:cTn>
                                        <p:tgtEl>
                                          <p:spTgt spid="3384"/>
                                        </p:tgtEl>
                                        <p:attrNameLst>
                                          <p:attrName>style.visibility</p:attrName>
                                        </p:attrNameLst>
                                      </p:cBhvr>
                                      <p:to>
                                        <p:strVal val="visible"/>
                                      </p:to>
                                    </p:set>
                                  </p:childTnLst>
                                  <p:subTnLst>
                                    <p:audio>
                                      <p:cMediaNode>
                                        <p:cTn display="0" masterRel="sameClick">
                                          <p:stCondLst>
                                            <p:cond evt="begin" delay="0">
                                              <p:tn val="224"/>
                                            </p:cond>
                                          </p:stCondLst>
                                          <p:endCondLst>
                                            <p:cond evt="onStopAudio" delay="0">
                                              <p:tgtEl>
                                                <p:sldTgt/>
                                              </p:tgtEl>
                                            </p:cond>
                                          </p:endCondLst>
                                        </p:cTn>
                                        <p:tgtEl>
                                          <p:sndTgt r:embed="rId4" name="explode.wav"/>
                                        </p:tgtEl>
                                      </p:cMediaNode>
                                    </p:audio>
                                  </p:subTnLst>
                                </p:cTn>
                              </p:par>
                              <p:par>
                                <p:cTn id="226" presetID="3" presetClass="exit" presetSubtype="10" fill="hold" grpId="1" nodeType="withEffect">
                                  <p:stCondLst>
                                    <p:cond delay="0"/>
                                  </p:stCondLst>
                                  <p:childTnLst>
                                    <p:animEffect transition="out" filter="blinds(horizontal)">
                                      <p:cBhvr>
                                        <p:cTn id="227" dur="500"/>
                                        <p:tgtEl>
                                          <p:spTgt spid="3384"/>
                                        </p:tgtEl>
                                      </p:cBhvr>
                                    </p:animEffect>
                                    <p:set>
                                      <p:cBhvr>
                                        <p:cTn id="228" dur="1" fill="hold">
                                          <p:stCondLst>
                                            <p:cond delay="499"/>
                                          </p:stCondLst>
                                        </p:cTn>
                                        <p:tgtEl>
                                          <p:spTgt spid="3384"/>
                                        </p:tgtEl>
                                        <p:attrNameLst>
                                          <p:attrName>style.visibility</p:attrName>
                                        </p:attrNameLst>
                                      </p:cBhvr>
                                      <p:to>
                                        <p:strVal val="hidden"/>
                                      </p:to>
                                    </p:set>
                                  </p:childTnLst>
                                </p:cTn>
                              </p:par>
                              <p:par>
                                <p:cTn id="229" presetID="9" presetClass="entr" presetSubtype="0" fill="hold" grpId="0" nodeType="withEffect">
                                  <p:stCondLst>
                                    <p:cond delay="0"/>
                                  </p:stCondLst>
                                  <p:childTnLst>
                                    <p:set>
                                      <p:cBhvr>
                                        <p:cTn id="230" dur="1" fill="hold">
                                          <p:stCondLst>
                                            <p:cond delay="0"/>
                                          </p:stCondLst>
                                        </p:cTn>
                                        <p:tgtEl>
                                          <p:spTgt spid="3386"/>
                                        </p:tgtEl>
                                        <p:attrNameLst>
                                          <p:attrName>style.visibility</p:attrName>
                                        </p:attrNameLst>
                                      </p:cBhvr>
                                      <p:to>
                                        <p:strVal val="visible"/>
                                      </p:to>
                                    </p:set>
                                    <p:animEffect transition="in" filter="dissolve">
                                      <p:cBhvr>
                                        <p:cTn id="231" dur="1000"/>
                                        <p:tgtEl>
                                          <p:spTgt spid="3386"/>
                                        </p:tgtEl>
                                      </p:cBhvr>
                                    </p:animEffect>
                                  </p:childTnLst>
                                </p:cTn>
                              </p:par>
                              <p:par>
                                <p:cTn id="232" presetID="9" presetClass="exit" presetSubtype="0" fill="hold" nodeType="withEffect">
                                  <p:stCondLst>
                                    <p:cond delay="0"/>
                                  </p:stCondLst>
                                  <p:childTnLst>
                                    <p:animEffect transition="out" filter="dissolve">
                                      <p:cBhvr>
                                        <p:cTn id="233" dur="500"/>
                                        <p:tgtEl>
                                          <p:spTgt spid="3288"/>
                                        </p:tgtEl>
                                      </p:cBhvr>
                                    </p:animEffect>
                                    <p:set>
                                      <p:cBhvr>
                                        <p:cTn id="234" dur="1" fill="hold">
                                          <p:stCondLst>
                                            <p:cond delay="499"/>
                                          </p:stCondLst>
                                        </p:cTn>
                                        <p:tgtEl>
                                          <p:spTgt spid="3288"/>
                                        </p:tgtEl>
                                        <p:attrNameLst>
                                          <p:attrName>style.visibility</p:attrName>
                                        </p:attrNameLst>
                                      </p:cBhvr>
                                      <p:to>
                                        <p:strVal val="hidden"/>
                                      </p:to>
                                    </p:set>
                                  </p:childTnLst>
                                </p:cTn>
                              </p:par>
                            </p:childTnLst>
                          </p:cTn>
                        </p:par>
                      </p:childTnLst>
                    </p:cTn>
                  </p:par>
                  <p:par>
                    <p:cTn id="235" fill="hold" nodeType="clickPar">
                      <p:stCondLst>
                        <p:cond delay="indefinite"/>
                      </p:stCondLst>
                      <p:childTnLst>
                        <p:par>
                          <p:cTn id="236" fill="hold" nodeType="withGroup">
                            <p:stCondLst>
                              <p:cond delay="0"/>
                            </p:stCondLst>
                            <p:childTnLst>
                              <p:par>
                                <p:cTn id="237" presetID="0" presetClass="path" presetSubtype="0" accel="50000" decel="50000" fill="hold" nodeType="clickEffect">
                                  <p:stCondLst>
                                    <p:cond delay="0"/>
                                  </p:stCondLst>
                                  <p:childTnLst>
                                    <p:animMotion origin="layout" path="M 5.55556E-6 3.33333E-6 L -0.03124 -0.01111 L -0.05069 -0.01805 " pathEditMode="relative" ptsTypes="AAA">
                                      <p:cBhvr>
                                        <p:cTn id="238" dur="2000" fill="hold"/>
                                        <p:tgtEl>
                                          <p:spTgt spid="3315"/>
                                        </p:tgtEl>
                                        <p:attrNameLst>
                                          <p:attrName>ppt_x</p:attrName>
                                          <p:attrName>ppt_y</p:attrName>
                                        </p:attrNameLst>
                                      </p:cBhvr>
                                    </p:animMotion>
                                  </p:childTnLst>
                                </p:cTn>
                              </p:par>
                            </p:childTnLst>
                          </p:cTn>
                        </p:par>
                        <p:par>
                          <p:cTn id="239" fill="hold" nodeType="afterGroup">
                            <p:stCondLst>
                              <p:cond delay="2000"/>
                            </p:stCondLst>
                            <p:childTnLst>
                              <p:par>
                                <p:cTn id="240" presetID="1" presetClass="entr" presetSubtype="0" fill="hold" grpId="0" nodeType="afterEffect">
                                  <p:stCondLst>
                                    <p:cond delay="0"/>
                                  </p:stCondLst>
                                  <p:childTnLst>
                                    <p:set>
                                      <p:cBhvr>
                                        <p:cTn id="241" dur="1" fill="hold">
                                          <p:stCondLst>
                                            <p:cond delay="0"/>
                                          </p:stCondLst>
                                        </p:cTn>
                                        <p:tgtEl>
                                          <p:spTgt spid="3378"/>
                                        </p:tgtEl>
                                        <p:attrNameLst>
                                          <p:attrName>style.visibility</p:attrName>
                                        </p:attrNameLst>
                                      </p:cBhvr>
                                      <p:to>
                                        <p:strVal val="visible"/>
                                      </p:to>
                                    </p:set>
                                  </p:childTnLst>
                                  <p:subTnLst>
                                    <p:audio>
                                      <p:cMediaNode>
                                        <p:cTn display="0" masterRel="sameClick">
                                          <p:stCondLst>
                                            <p:cond evt="begin" delay="0">
                                              <p:tn val="240"/>
                                            </p:cond>
                                          </p:stCondLst>
                                          <p:endCondLst>
                                            <p:cond evt="onStopAudio" delay="0">
                                              <p:tgtEl>
                                                <p:sldTgt/>
                                              </p:tgtEl>
                                            </p:cond>
                                          </p:endCondLst>
                                        </p:cTn>
                                        <p:tgtEl>
                                          <p:sndTgt r:embed="rId4" name="explode.wav"/>
                                        </p:tgtEl>
                                      </p:cMediaNode>
                                    </p:audio>
                                  </p:subTnLst>
                                </p:cTn>
                              </p:par>
                              <p:par>
                                <p:cTn id="242" presetID="3" presetClass="exit" presetSubtype="10" fill="hold" grpId="1" nodeType="withEffect">
                                  <p:stCondLst>
                                    <p:cond delay="0"/>
                                  </p:stCondLst>
                                  <p:childTnLst>
                                    <p:animEffect transition="out" filter="blinds(horizontal)">
                                      <p:cBhvr>
                                        <p:cTn id="243" dur="500"/>
                                        <p:tgtEl>
                                          <p:spTgt spid="3378"/>
                                        </p:tgtEl>
                                      </p:cBhvr>
                                    </p:animEffect>
                                    <p:set>
                                      <p:cBhvr>
                                        <p:cTn id="244" dur="1" fill="hold">
                                          <p:stCondLst>
                                            <p:cond delay="499"/>
                                          </p:stCondLst>
                                        </p:cTn>
                                        <p:tgtEl>
                                          <p:spTgt spid="3378"/>
                                        </p:tgtEl>
                                        <p:attrNameLst>
                                          <p:attrName>style.visibility</p:attrName>
                                        </p:attrNameLst>
                                      </p:cBhvr>
                                      <p:to>
                                        <p:strVal val="hidden"/>
                                      </p:to>
                                    </p:set>
                                  </p:childTnLst>
                                </p:cTn>
                              </p:par>
                            </p:childTnLst>
                          </p:cTn>
                        </p:par>
                        <p:par>
                          <p:cTn id="245" fill="hold" nodeType="afterGroup">
                            <p:stCondLst>
                              <p:cond delay="2500"/>
                            </p:stCondLst>
                            <p:childTnLst>
                              <p:par>
                                <p:cTn id="246" presetID="9" presetClass="entr" presetSubtype="0" fill="hold" grpId="0" nodeType="afterEffect">
                                  <p:stCondLst>
                                    <p:cond delay="0"/>
                                  </p:stCondLst>
                                  <p:childTnLst>
                                    <p:set>
                                      <p:cBhvr>
                                        <p:cTn id="247" dur="1" fill="hold">
                                          <p:stCondLst>
                                            <p:cond delay="0"/>
                                          </p:stCondLst>
                                        </p:cTn>
                                        <p:tgtEl>
                                          <p:spTgt spid="3379"/>
                                        </p:tgtEl>
                                        <p:attrNameLst>
                                          <p:attrName>style.visibility</p:attrName>
                                        </p:attrNameLst>
                                      </p:cBhvr>
                                      <p:to>
                                        <p:strVal val="visible"/>
                                      </p:to>
                                    </p:set>
                                    <p:animEffect transition="in" filter="dissolve">
                                      <p:cBhvr>
                                        <p:cTn id="248" dur="1000"/>
                                        <p:tgtEl>
                                          <p:spTgt spid="3379"/>
                                        </p:tgtEl>
                                      </p:cBhvr>
                                    </p:animEffect>
                                  </p:childTnLst>
                                </p:cTn>
                              </p:par>
                              <p:par>
                                <p:cTn id="249" presetID="9" presetClass="exit" presetSubtype="0" fill="hold" nodeType="withEffect">
                                  <p:stCondLst>
                                    <p:cond delay="0"/>
                                  </p:stCondLst>
                                  <p:childTnLst>
                                    <p:animEffect transition="out" filter="dissolve">
                                      <p:cBhvr>
                                        <p:cTn id="250" dur="1000"/>
                                        <p:tgtEl>
                                          <p:spTgt spid="3315"/>
                                        </p:tgtEl>
                                      </p:cBhvr>
                                    </p:animEffect>
                                    <p:set>
                                      <p:cBhvr>
                                        <p:cTn id="251" dur="1" fill="hold">
                                          <p:stCondLst>
                                            <p:cond delay="999"/>
                                          </p:stCondLst>
                                        </p:cTn>
                                        <p:tgtEl>
                                          <p:spTgt spid="3315"/>
                                        </p:tgtEl>
                                        <p:attrNameLst>
                                          <p:attrName>style.visibility</p:attrName>
                                        </p:attrNameLst>
                                      </p:cBhvr>
                                      <p:to>
                                        <p:strVal val="hidden"/>
                                      </p:to>
                                    </p:set>
                                  </p:childTnLst>
                                </p:cTn>
                              </p:par>
                            </p:childTnLst>
                          </p:cTn>
                        </p:par>
                      </p:childTnLst>
                    </p:cTn>
                  </p:par>
                  <p:par>
                    <p:cTn id="252" fill="hold" nodeType="clickPar">
                      <p:stCondLst>
                        <p:cond delay="indefinite"/>
                      </p:stCondLst>
                      <p:childTnLst>
                        <p:par>
                          <p:cTn id="253" fill="hold" nodeType="withGroup">
                            <p:stCondLst>
                              <p:cond delay="0"/>
                            </p:stCondLst>
                            <p:childTnLst>
                              <p:par>
                                <p:cTn id="254" presetID="0" presetClass="path" presetSubtype="0" accel="50000" decel="50000" fill="hold" nodeType="clickEffect">
                                  <p:stCondLst>
                                    <p:cond delay="0"/>
                                  </p:stCondLst>
                                  <p:childTnLst>
                                    <p:animMotion origin="layout" path="M -4.44444E-6 -1.11111E-6 L -0.01562 -0.00463 L -0.02743 -0.00741 " pathEditMode="relative" ptsTypes="AAA">
                                      <p:cBhvr>
                                        <p:cTn id="255" dur="2000" fill="hold"/>
                                        <p:tgtEl>
                                          <p:spTgt spid="3387"/>
                                        </p:tgtEl>
                                        <p:attrNameLst>
                                          <p:attrName>ppt_x</p:attrName>
                                          <p:attrName>ppt_y</p:attrName>
                                        </p:attrNameLst>
                                      </p:cBhvr>
                                    </p:animMotion>
                                  </p:childTnLst>
                                </p:cTn>
                              </p:par>
                            </p:childTnLst>
                          </p:cTn>
                        </p:par>
                        <p:par>
                          <p:cTn id="256" fill="hold" nodeType="afterGroup">
                            <p:stCondLst>
                              <p:cond delay="2000"/>
                            </p:stCondLst>
                            <p:childTnLst>
                              <p:par>
                                <p:cTn id="257" presetID="1" presetClass="entr" presetSubtype="0" fill="hold" grpId="0" nodeType="afterEffect">
                                  <p:stCondLst>
                                    <p:cond delay="0"/>
                                  </p:stCondLst>
                                  <p:childTnLst>
                                    <p:set>
                                      <p:cBhvr>
                                        <p:cTn id="258" dur="1" fill="hold">
                                          <p:stCondLst>
                                            <p:cond delay="0"/>
                                          </p:stCondLst>
                                        </p:cTn>
                                        <p:tgtEl>
                                          <p:spTgt spid="3402"/>
                                        </p:tgtEl>
                                        <p:attrNameLst>
                                          <p:attrName>style.visibility</p:attrName>
                                        </p:attrNameLst>
                                      </p:cBhvr>
                                      <p:to>
                                        <p:strVal val="visible"/>
                                      </p:to>
                                    </p:set>
                                  </p:childTnLst>
                                  <p:subTnLst>
                                    <p:audio>
                                      <p:cMediaNode>
                                        <p:cTn display="0" masterRel="sameClick">
                                          <p:stCondLst>
                                            <p:cond evt="begin" delay="0">
                                              <p:tn val="257"/>
                                            </p:cond>
                                          </p:stCondLst>
                                          <p:endCondLst>
                                            <p:cond evt="onStopAudio" delay="0">
                                              <p:tgtEl>
                                                <p:sldTgt/>
                                              </p:tgtEl>
                                            </p:cond>
                                          </p:endCondLst>
                                        </p:cTn>
                                        <p:tgtEl>
                                          <p:sndTgt r:embed="rId4" name="explode.wav"/>
                                        </p:tgtEl>
                                      </p:cMediaNode>
                                    </p:audio>
                                  </p:subTnLst>
                                </p:cTn>
                              </p:par>
                              <p:par>
                                <p:cTn id="259" presetID="3" presetClass="exit" presetSubtype="10" fill="hold" grpId="1" nodeType="withEffect">
                                  <p:stCondLst>
                                    <p:cond delay="0"/>
                                  </p:stCondLst>
                                  <p:childTnLst>
                                    <p:animEffect transition="out" filter="blinds(horizontal)">
                                      <p:cBhvr>
                                        <p:cTn id="260" dur="500"/>
                                        <p:tgtEl>
                                          <p:spTgt spid="3402"/>
                                        </p:tgtEl>
                                      </p:cBhvr>
                                    </p:animEffect>
                                    <p:set>
                                      <p:cBhvr>
                                        <p:cTn id="261" dur="1" fill="hold">
                                          <p:stCondLst>
                                            <p:cond delay="499"/>
                                          </p:stCondLst>
                                        </p:cTn>
                                        <p:tgtEl>
                                          <p:spTgt spid="3402"/>
                                        </p:tgtEl>
                                        <p:attrNameLst>
                                          <p:attrName>style.visibility</p:attrName>
                                        </p:attrNameLst>
                                      </p:cBhvr>
                                      <p:to>
                                        <p:strVal val="hidden"/>
                                      </p:to>
                                    </p:set>
                                  </p:childTnLst>
                                </p:cTn>
                              </p:par>
                            </p:childTnLst>
                          </p:cTn>
                        </p:par>
                        <p:par>
                          <p:cTn id="262" fill="hold" nodeType="afterGroup">
                            <p:stCondLst>
                              <p:cond delay="2500"/>
                            </p:stCondLst>
                            <p:childTnLst>
                              <p:par>
                                <p:cTn id="263" presetID="1" presetClass="entr" presetSubtype="0" fill="hold" grpId="0" nodeType="afterEffect">
                                  <p:stCondLst>
                                    <p:cond delay="0"/>
                                  </p:stCondLst>
                                  <p:childTnLst>
                                    <p:set>
                                      <p:cBhvr>
                                        <p:cTn id="264" dur="1" fill="hold">
                                          <p:stCondLst>
                                            <p:cond delay="0"/>
                                          </p:stCondLst>
                                        </p:cTn>
                                        <p:tgtEl>
                                          <p:spTgt spid="3403"/>
                                        </p:tgtEl>
                                        <p:attrNameLst>
                                          <p:attrName>style.visibility</p:attrName>
                                        </p:attrNameLst>
                                      </p:cBhvr>
                                      <p:to>
                                        <p:strVal val="visible"/>
                                      </p:to>
                                    </p:set>
                                  </p:childTnLst>
                                  <p:subTnLst>
                                    <p:audio>
                                      <p:cMediaNode>
                                        <p:cTn display="0" masterRel="sameClick">
                                          <p:stCondLst>
                                            <p:cond evt="begin" delay="0">
                                              <p:tn val="263"/>
                                            </p:cond>
                                          </p:stCondLst>
                                          <p:endCondLst>
                                            <p:cond evt="onStopAudio" delay="0">
                                              <p:tgtEl>
                                                <p:sldTgt/>
                                              </p:tgtEl>
                                            </p:cond>
                                          </p:endCondLst>
                                        </p:cTn>
                                        <p:tgtEl>
                                          <p:sndTgt r:embed="rId4" name="explode.wav"/>
                                        </p:tgtEl>
                                      </p:cMediaNode>
                                    </p:audio>
                                  </p:subTnLst>
                                </p:cTn>
                              </p:par>
                              <p:par>
                                <p:cTn id="265" presetID="3" presetClass="exit" presetSubtype="10" fill="hold" grpId="1" nodeType="withEffect">
                                  <p:stCondLst>
                                    <p:cond delay="0"/>
                                  </p:stCondLst>
                                  <p:childTnLst>
                                    <p:animEffect transition="out" filter="blinds(horizontal)">
                                      <p:cBhvr>
                                        <p:cTn id="266" dur="500"/>
                                        <p:tgtEl>
                                          <p:spTgt spid="3403"/>
                                        </p:tgtEl>
                                      </p:cBhvr>
                                    </p:animEffect>
                                    <p:set>
                                      <p:cBhvr>
                                        <p:cTn id="267" dur="1" fill="hold">
                                          <p:stCondLst>
                                            <p:cond delay="499"/>
                                          </p:stCondLst>
                                        </p:cTn>
                                        <p:tgtEl>
                                          <p:spTgt spid="3403"/>
                                        </p:tgtEl>
                                        <p:attrNameLst>
                                          <p:attrName>style.visibility</p:attrName>
                                        </p:attrNameLst>
                                      </p:cBhvr>
                                      <p:to>
                                        <p:strVal val="hidden"/>
                                      </p:to>
                                    </p:set>
                                  </p:childTnLst>
                                </p:cTn>
                              </p:par>
                            </p:childTnLst>
                          </p:cTn>
                        </p:par>
                        <p:par>
                          <p:cTn id="268" fill="hold" nodeType="afterGroup">
                            <p:stCondLst>
                              <p:cond delay="3000"/>
                            </p:stCondLst>
                            <p:childTnLst>
                              <p:par>
                                <p:cTn id="269" presetID="9" presetClass="entr" presetSubtype="0" fill="hold" grpId="0" nodeType="afterEffect">
                                  <p:stCondLst>
                                    <p:cond delay="0"/>
                                  </p:stCondLst>
                                  <p:childTnLst>
                                    <p:set>
                                      <p:cBhvr>
                                        <p:cTn id="270" dur="1" fill="hold">
                                          <p:stCondLst>
                                            <p:cond delay="0"/>
                                          </p:stCondLst>
                                        </p:cTn>
                                        <p:tgtEl>
                                          <p:spTgt spid="3419"/>
                                        </p:tgtEl>
                                        <p:attrNameLst>
                                          <p:attrName>style.visibility</p:attrName>
                                        </p:attrNameLst>
                                      </p:cBhvr>
                                      <p:to>
                                        <p:strVal val="visible"/>
                                      </p:to>
                                    </p:set>
                                    <p:animEffect transition="in" filter="dissolve">
                                      <p:cBhvr>
                                        <p:cTn id="271" dur="1000"/>
                                        <p:tgtEl>
                                          <p:spTgt spid="3419"/>
                                        </p:tgtEl>
                                      </p:cBhvr>
                                    </p:animEffect>
                                  </p:childTnLst>
                                </p:cTn>
                              </p:par>
                              <p:par>
                                <p:cTn id="272" presetID="9" presetClass="exit" presetSubtype="0" fill="hold" nodeType="withEffect">
                                  <p:stCondLst>
                                    <p:cond delay="0"/>
                                  </p:stCondLst>
                                  <p:childTnLst>
                                    <p:animEffect transition="out" filter="dissolve">
                                      <p:cBhvr>
                                        <p:cTn id="273" dur="500"/>
                                        <p:tgtEl>
                                          <p:spTgt spid="3387"/>
                                        </p:tgtEl>
                                      </p:cBhvr>
                                    </p:animEffect>
                                    <p:set>
                                      <p:cBhvr>
                                        <p:cTn id="274" dur="1" fill="hold">
                                          <p:stCondLst>
                                            <p:cond delay="499"/>
                                          </p:stCondLst>
                                        </p:cTn>
                                        <p:tgtEl>
                                          <p:spTgt spid="3387"/>
                                        </p:tgtEl>
                                        <p:attrNameLst>
                                          <p:attrName>style.visibility</p:attrName>
                                        </p:attrNameLst>
                                      </p:cBhvr>
                                      <p:to>
                                        <p:strVal val="hidden"/>
                                      </p:to>
                                    </p:set>
                                  </p:childTnLst>
                                </p:cTn>
                              </p:par>
                            </p:childTnLst>
                          </p:cTn>
                        </p:par>
                        <p:par>
                          <p:cTn id="275" fill="hold" nodeType="afterGroup">
                            <p:stCondLst>
                              <p:cond delay="4000"/>
                            </p:stCondLst>
                            <p:childTnLst>
                              <p:par>
                                <p:cTn id="276" presetID="1" presetClass="entr" presetSubtype="0" fill="hold" grpId="0" nodeType="afterEffect">
                                  <p:stCondLst>
                                    <p:cond delay="0"/>
                                  </p:stCondLst>
                                  <p:childTnLst>
                                    <p:set>
                                      <p:cBhvr>
                                        <p:cTn id="277" dur="1" fill="hold">
                                          <p:stCondLst>
                                            <p:cond delay="0"/>
                                          </p:stCondLst>
                                        </p:cTn>
                                        <p:tgtEl>
                                          <p:spTgt spid="3404"/>
                                        </p:tgtEl>
                                        <p:attrNameLst>
                                          <p:attrName>style.visibility</p:attrName>
                                        </p:attrNameLst>
                                      </p:cBhvr>
                                      <p:to>
                                        <p:strVal val="visible"/>
                                      </p:to>
                                    </p:set>
                                  </p:childTnLst>
                                  <p:subTnLst>
                                    <p:audio>
                                      <p:cMediaNode>
                                        <p:cTn display="0" masterRel="sameClick">
                                          <p:stCondLst>
                                            <p:cond evt="begin" delay="0">
                                              <p:tn val="276"/>
                                            </p:cond>
                                          </p:stCondLst>
                                          <p:endCondLst>
                                            <p:cond evt="onStopAudio" delay="0">
                                              <p:tgtEl>
                                                <p:sldTgt/>
                                              </p:tgtEl>
                                            </p:cond>
                                          </p:endCondLst>
                                        </p:cTn>
                                        <p:tgtEl>
                                          <p:sndTgt r:embed="rId4" name="explode.wav"/>
                                        </p:tgtEl>
                                      </p:cMediaNode>
                                    </p:audio>
                                  </p:subTnLst>
                                </p:cTn>
                              </p:par>
                              <p:par>
                                <p:cTn id="278" presetID="3" presetClass="exit" presetSubtype="10" fill="hold" grpId="1" nodeType="withEffect">
                                  <p:stCondLst>
                                    <p:cond delay="0"/>
                                  </p:stCondLst>
                                  <p:childTnLst>
                                    <p:animEffect transition="out" filter="blinds(horizontal)">
                                      <p:cBhvr>
                                        <p:cTn id="279" dur="500"/>
                                        <p:tgtEl>
                                          <p:spTgt spid="3404"/>
                                        </p:tgtEl>
                                      </p:cBhvr>
                                    </p:animEffect>
                                    <p:set>
                                      <p:cBhvr>
                                        <p:cTn id="280" dur="1" fill="hold">
                                          <p:stCondLst>
                                            <p:cond delay="499"/>
                                          </p:stCondLst>
                                        </p:cTn>
                                        <p:tgtEl>
                                          <p:spTgt spid="3404"/>
                                        </p:tgtEl>
                                        <p:attrNameLst>
                                          <p:attrName>style.visibility</p:attrName>
                                        </p:attrNameLst>
                                      </p:cBhvr>
                                      <p:to>
                                        <p:strVal val="hidden"/>
                                      </p:to>
                                    </p:set>
                                  </p:childTnLst>
                                </p:cTn>
                              </p:par>
                            </p:childTnLst>
                          </p:cTn>
                        </p:par>
                        <p:par>
                          <p:cTn id="281" fill="hold" nodeType="afterGroup">
                            <p:stCondLst>
                              <p:cond delay="4500"/>
                            </p:stCondLst>
                            <p:childTnLst>
                              <p:par>
                                <p:cTn id="282" presetID="9" presetClass="entr" presetSubtype="0" fill="hold" grpId="0" nodeType="afterEffect">
                                  <p:stCondLst>
                                    <p:cond delay="0"/>
                                  </p:stCondLst>
                                  <p:childTnLst>
                                    <p:set>
                                      <p:cBhvr>
                                        <p:cTn id="283" dur="1" fill="hold">
                                          <p:stCondLst>
                                            <p:cond delay="0"/>
                                          </p:stCondLst>
                                        </p:cTn>
                                        <p:tgtEl>
                                          <p:spTgt spid="3418"/>
                                        </p:tgtEl>
                                        <p:attrNameLst>
                                          <p:attrName>style.visibility</p:attrName>
                                        </p:attrNameLst>
                                      </p:cBhvr>
                                      <p:to>
                                        <p:strVal val="visible"/>
                                      </p:to>
                                    </p:set>
                                    <p:animEffect transition="in" filter="dissolve">
                                      <p:cBhvr>
                                        <p:cTn id="284" dur="1000"/>
                                        <p:tgtEl>
                                          <p:spTgt spid="3418"/>
                                        </p:tgtEl>
                                      </p:cBhvr>
                                    </p:animEffect>
                                  </p:childTnLst>
                                </p:cTn>
                              </p:par>
                              <p:par>
                                <p:cTn id="285" presetID="0" presetClass="path" presetSubtype="0" accel="50000" decel="50000" fill="hold" nodeType="withEffect">
                                  <p:stCondLst>
                                    <p:cond delay="0"/>
                                  </p:stCondLst>
                                  <p:childTnLst>
                                    <p:animMotion origin="layout" path="M 2.77778E-6 7.40741E-7 L -0.01215 -0.0176 L -0.02187 -0.02917 " pathEditMode="relative" ptsTypes="AAA">
                                      <p:cBhvr>
                                        <p:cTn id="286" dur="2000" fill="hold"/>
                                        <p:tgtEl>
                                          <p:spTgt spid="3342"/>
                                        </p:tgtEl>
                                        <p:attrNameLst>
                                          <p:attrName>ppt_x</p:attrName>
                                          <p:attrName>ppt_y</p:attrName>
                                        </p:attrNameLst>
                                      </p:cBhvr>
                                    </p:animMotion>
                                  </p:childTnLst>
                                </p:cTn>
                              </p:par>
                            </p:childTnLst>
                          </p:cTn>
                        </p:par>
                        <p:par>
                          <p:cTn id="287" fill="hold" nodeType="afterGroup">
                            <p:stCondLst>
                              <p:cond delay="6500"/>
                            </p:stCondLst>
                            <p:childTnLst>
                              <p:par>
                                <p:cTn id="288" presetID="1" presetClass="entr" presetSubtype="0" fill="hold" grpId="0" nodeType="afterEffect">
                                  <p:stCondLst>
                                    <p:cond delay="0"/>
                                  </p:stCondLst>
                                  <p:childTnLst>
                                    <p:set>
                                      <p:cBhvr>
                                        <p:cTn id="289" dur="1" fill="hold">
                                          <p:stCondLst>
                                            <p:cond delay="0"/>
                                          </p:stCondLst>
                                        </p:cTn>
                                        <p:tgtEl>
                                          <p:spTgt spid="3406"/>
                                        </p:tgtEl>
                                        <p:attrNameLst>
                                          <p:attrName>style.visibility</p:attrName>
                                        </p:attrNameLst>
                                      </p:cBhvr>
                                      <p:to>
                                        <p:strVal val="visible"/>
                                      </p:to>
                                    </p:set>
                                  </p:childTnLst>
                                  <p:subTnLst>
                                    <p:audio>
                                      <p:cMediaNode>
                                        <p:cTn display="0" masterRel="sameClick">
                                          <p:stCondLst>
                                            <p:cond evt="begin" delay="0">
                                              <p:tn val="288"/>
                                            </p:cond>
                                          </p:stCondLst>
                                          <p:endCondLst>
                                            <p:cond evt="onStopAudio" delay="0">
                                              <p:tgtEl>
                                                <p:sldTgt/>
                                              </p:tgtEl>
                                            </p:cond>
                                          </p:endCondLst>
                                        </p:cTn>
                                        <p:tgtEl>
                                          <p:sndTgt r:embed="rId4" name="explode.wav"/>
                                        </p:tgtEl>
                                      </p:cMediaNode>
                                    </p:audio>
                                  </p:subTnLst>
                                </p:cTn>
                              </p:par>
                              <p:par>
                                <p:cTn id="290" presetID="3" presetClass="exit" presetSubtype="10" fill="hold" grpId="1" nodeType="withEffect">
                                  <p:stCondLst>
                                    <p:cond delay="0"/>
                                  </p:stCondLst>
                                  <p:childTnLst>
                                    <p:animEffect transition="out" filter="blinds(horizontal)">
                                      <p:cBhvr>
                                        <p:cTn id="291" dur="500"/>
                                        <p:tgtEl>
                                          <p:spTgt spid="3406"/>
                                        </p:tgtEl>
                                      </p:cBhvr>
                                    </p:animEffect>
                                    <p:set>
                                      <p:cBhvr>
                                        <p:cTn id="292" dur="1" fill="hold">
                                          <p:stCondLst>
                                            <p:cond delay="499"/>
                                          </p:stCondLst>
                                        </p:cTn>
                                        <p:tgtEl>
                                          <p:spTgt spid="3406"/>
                                        </p:tgtEl>
                                        <p:attrNameLst>
                                          <p:attrName>style.visibility</p:attrName>
                                        </p:attrNameLst>
                                      </p:cBhvr>
                                      <p:to>
                                        <p:strVal val="hidden"/>
                                      </p:to>
                                    </p:set>
                                  </p:childTnLst>
                                </p:cTn>
                              </p:par>
                            </p:childTnLst>
                          </p:cTn>
                        </p:par>
                        <p:par>
                          <p:cTn id="293" fill="hold" nodeType="afterGroup">
                            <p:stCondLst>
                              <p:cond delay="7000"/>
                            </p:stCondLst>
                            <p:childTnLst>
                              <p:par>
                                <p:cTn id="294" presetID="9" presetClass="entr" presetSubtype="0" fill="hold" grpId="0" nodeType="afterEffect">
                                  <p:stCondLst>
                                    <p:cond delay="0"/>
                                  </p:stCondLst>
                                  <p:childTnLst>
                                    <p:set>
                                      <p:cBhvr>
                                        <p:cTn id="295" dur="1" fill="hold">
                                          <p:stCondLst>
                                            <p:cond delay="0"/>
                                          </p:stCondLst>
                                        </p:cTn>
                                        <p:tgtEl>
                                          <p:spTgt spid="3417"/>
                                        </p:tgtEl>
                                        <p:attrNameLst>
                                          <p:attrName>style.visibility</p:attrName>
                                        </p:attrNameLst>
                                      </p:cBhvr>
                                      <p:to>
                                        <p:strVal val="visible"/>
                                      </p:to>
                                    </p:set>
                                    <p:animEffect transition="in" filter="dissolve">
                                      <p:cBhvr>
                                        <p:cTn id="296" dur="1000"/>
                                        <p:tgtEl>
                                          <p:spTgt spid="3417"/>
                                        </p:tgtEl>
                                      </p:cBhvr>
                                    </p:animEffect>
                                  </p:childTnLst>
                                </p:cTn>
                              </p:par>
                              <p:par>
                                <p:cTn id="297" presetID="9" presetClass="exit" presetSubtype="0" fill="hold" nodeType="withEffect">
                                  <p:stCondLst>
                                    <p:cond delay="0"/>
                                  </p:stCondLst>
                                  <p:childTnLst>
                                    <p:animEffect transition="out" filter="dissolve">
                                      <p:cBhvr>
                                        <p:cTn id="298" dur="500"/>
                                        <p:tgtEl>
                                          <p:spTgt spid="3342"/>
                                        </p:tgtEl>
                                      </p:cBhvr>
                                    </p:animEffect>
                                    <p:set>
                                      <p:cBhvr>
                                        <p:cTn id="299" dur="1" fill="hold">
                                          <p:stCondLst>
                                            <p:cond delay="499"/>
                                          </p:stCondLst>
                                        </p:cTn>
                                        <p:tgtEl>
                                          <p:spTgt spid="3342"/>
                                        </p:tgtEl>
                                        <p:attrNameLst>
                                          <p:attrName>style.visibility</p:attrName>
                                        </p:attrNameLst>
                                      </p:cBhvr>
                                      <p:to>
                                        <p:strVal val="hidden"/>
                                      </p:to>
                                    </p:set>
                                  </p:childTnLst>
                                </p:cTn>
                              </p:par>
                            </p:childTnLst>
                          </p:cTn>
                        </p:par>
                        <p:par>
                          <p:cTn id="300" fill="hold" nodeType="afterGroup">
                            <p:stCondLst>
                              <p:cond delay="8000"/>
                            </p:stCondLst>
                            <p:childTnLst>
                              <p:par>
                                <p:cTn id="301" presetID="0" presetClass="path" presetSubtype="0" accel="50000" decel="50000" fill="hold" nodeType="afterEffect">
                                  <p:stCondLst>
                                    <p:cond delay="0"/>
                                  </p:stCondLst>
                                  <p:childTnLst>
                                    <p:animMotion origin="layout" path="M 8.33333E-6 -3.33333E-6 L -0.01249 0.00232 L -0.02742 0.00324 " pathEditMode="relative" ptsTypes="AAA">
                                      <p:cBhvr>
                                        <p:cTn id="302" dur="2000" fill="hold"/>
                                        <p:tgtEl>
                                          <p:spTgt spid="3333"/>
                                        </p:tgtEl>
                                        <p:attrNameLst>
                                          <p:attrName>ppt_x</p:attrName>
                                          <p:attrName>ppt_y</p:attrName>
                                        </p:attrNameLst>
                                      </p:cBhvr>
                                    </p:animMotion>
                                  </p:childTnLst>
                                </p:cTn>
                              </p:par>
                            </p:childTnLst>
                          </p:cTn>
                        </p:par>
                        <p:par>
                          <p:cTn id="303" fill="hold" nodeType="afterGroup">
                            <p:stCondLst>
                              <p:cond delay="10000"/>
                            </p:stCondLst>
                            <p:childTnLst>
                              <p:par>
                                <p:cTn id="304" presetID="1" presetClass="entr" presetSubtype="0" fill="hold" grpId="0" nodeType="afterEffect">
                                  <p:stCondLst>
                                    <p:cond delay="0"/>
                                  </p:stCondLst>
                                  <p:childTnLst>
                                    <p:set>
                                      <p:cBhvr>
                                        <p:cTn id="305" dur="1" fill="hold">
                                          <p:stCondLst>
                                            <p:cond delay="0"/>
                                          </p:stCondLst>
                                        </p:cTn>
                                        <p:tgtEl>
                                          <p:spTgt spid="3405"/>
                                        </p:tgtEl>
                                        <p:attrNameLst>
                                          <p:attrName>style.visibility</p:attrName>
                                        </p:attrNameLst>
                                      </p:cBhvr>
                                      <p:to>
                                        <p:strVal val="visible"/>
                                      </p:to>
                                    </p:set>
                                  </p:childTnLst>
                                  <p:subTnLst>
                                    <p:audio>
                                      <p:cMediaNode>
                                        <p:cTn display="0" masterRel="sameClick">
                                          <p:stCondLst>
                                            <p:cond evt="begin" delay="0">
                                              <p:tn val="304"/>
                                            </p:cond>
                                          </p:stCondLst>
                                          <p:endCondLst>
                                            <p:cond evt="onStopAudio" delay="0">
                                              <p:tgtEl>
                                                <p:sldTgt/>
                                              </p:tgtEl>
                                            </p:cond>
                                          </p:endCondLst>
                                        </p:cTn>
                                        <p:tgtEl>
                                          <p:sndTgt r:embed="rId4" name="explode.wav"/>
                                        </p:tgtEl>
                                      </p:cMediaNode>
                                    </p:audio>
                                  </p:subTnLst>
                                </p:cTn>
                              </p:par>
                              <p:par>
                                <p:cTn id="306" presetID="3" presetClass="exit" presetSubtype="10" fill="hold" grpId="1" nodeType="withEffect">
                                  <p:stCondLst>
                                    <p:cond delay="0"/>
                                  </p:stCondLst>
                                  <p:childTnLst>
                                    <p:animEffect transition="out" filter="blinds(horizontal)">
                                      <p:cBhvr>
                                        <p:cTn id="307" dur="500"/>
                                        <p:tgtEl>
                                          <p:spTgt spid="3405"/>
                                        </p:tgtEl>
                                      </p:cBhvr>
                                    </p:animEffect>
                                    <p:set>
                                      <p:cBhvr>
                                        <p:cTn id="308" dur="1" fill="hold">
                                          <p:stCondLst>
                                            <p:cond delay="499"/>
                                          </p:stCondLst>
                                        </p:cTn>
                                        <p:tgtEl>
                                          <p:spTgt spid="3405"/>
                                        </p:tgtEl>
                                        <p:attrNameLst>
                                          <p:attrName>style.visibility</p:attrName>
                                        </p:attrNameLst>
                                      </p:cBhvr>
                                      <p:to>
                                        <p:strVal val="hidden"/>
                                      </p:to>
                                    </p:set>
                                  </p:childTnLst>
                                </p:cTn>
                              </p:par>
                            </p:childTnLst>
                          </p:cTn>
                        </p:par>
                        <p:par>
                          <p:cTn id="309" fill="hold" nodeType="afterGroup">
                            <p:stCondLst>
                              <p:cond delay="10500"/>
                            </p:stCondLst>
                            <p:childTnLst>
                              <p:par>
                                <p:cTn id="310" presetID="9" presetClass="entr" presetSubtype="0" fill="hold" grpId="0" nodeType="afterEffect">
                                  <p:stCondLst>
                                    <p:cond delay="0"/>
                                  </p:stCondLst>
                                  <p:childTnLst>
                                    <p:set>
                                      <p:cBhvr>
                                        <p:cTn id="311" dur="1" fill="hold">
                                          <p:stCondLst>
                                            <p:cond delay="0"/>
                                          </p:stCondLst>
                                        </p:cTn>
                                        <p:tgtEl>
                                          <p:spTgt spid="3416"/>
                                        </p:tgtEl>
                                        <p:attrNameLst>
                                          <p:attrName>style.visibility</p:attrName>
                                        </p:attrNameLst>
                                      </p:cBhvr>
                                      <p:to>
                                        <p:strVal val="visible"/>
                                      </p:to>
                                    </p:set>
                                    <p:animEffect transition="in" filter="dissolve">
                                      <p:cBhvr>
                                        <p:cTn id="312" dur="1000"/>
                                        <p:tgtEl>
                                          <p:spTgt spid="3416"/>
                                        </p:tgtEl>
                                      </p:cBhvr>
                                    </p:animEffect>
                                  </p:childTnLst>
                                </p:cTn>
                              </p:par>
                              <p:par>
                                <p:cTn id="313" presetID="9" presetClass="exit" presetSubtype="0" fill="hold" nodeType="withEffect">
                                  <p:stCondLst>
                                    <p:cond delay="0"/>
                                  </p:stCondLst>
                                  <p:childTnLst>
                                    <p:animEffect transition="out" filter="dissolve">
                                      <p:cBhvr>
                                        <p:cTn id="314" dur="500"/>
                                        <p:tgtEl>
                                          <p:spTgt spid="3333"/>
                                        </p:tgtEl>
                                      </p:cBhvr>
                                    </p:animEffect>
                                    <p:set>
                                      <p:cBhvr>
                                        <p:cTn id="315" dur="1" fill="hold">
                                          <p:stCondLst>
                                            <p:cond delay="499"/>
                                          </p:stCondLst>
                                        </p:cTn>
                                        <p:tgtEl>
                                          <p:spTgt spid="3333"/>
                                        </p:tgtEl>
                                        <p:attrNameLst>
                                          <p:attrName>style.visibility</p:attrName>
                                        </p:attrNameLst>
                                      </p:cBhvr>
                                      <p:to>
                                        <p:strVal val="hidden"/>
                                      </p:to>
                                    </p:set>
                                  </p:childTnLst>
                                </p:cTn>
                              </p:par>
                            </p:childTnLst>
                          </p:cTn>
                        </p:par>
                      </p:childTnLst>
                    </p:cTn>
                  </p:par>
                  <p:par>
                    <p:cTn id="316" fill="hold" nodeType="clickPar">
                      <p:stCondLst>
                        <p:cond delay="indefinite"/>
                      </p:stCondLst>
                      <p:childTnLst>
                        <p:par>
                          <p:cTn id="317" fill="hold" nodeType="withGroup">
                            <p:stCondLst>
                              <p:cond delay="0"/>
                            </p:stCondLst>
                            <p:childTnLst>
                              <p:par>
                                <p:cTn id="318" presetID="0" presetClass="path" presetSubtype="0" accel="50000" decel="50000" fill="hold" nodeType="clickEffect">
                                  <p:stCondLst>
                                    <p:cond delay="0"/>
                                  </p:stCondLst>
                                  <p:childTnLst>
                                    <p:animMotion origin="layout" path="M 2.77778E-6 6.66667E-6 L -0.01285 -0.0111 L -0.02188 -0.02083 " pathEditMode="relative" ptsTypes="AAA">
                                      <p:cBhvr>
                                        <p:cTn id="319" dur="2000" fill="hold"/>
                                        <p:tgtEl>
                                          <p:spTgt spid="3324"/>
                                        </p:tgtEl>
                                        <p:attrNameLst>
                                          <p:attrName>ppt_x</p:attrName>
                                          <p:attrName>ppt_y</p:attrName>
                                        </p:attrNameLst>
                                      </p:cBhvr>
                                    </p:animMotion>
                                  </p:childTnLst>
                                </p:cTn>
                              </p:par>
                            </p:childTnLst>
                          </p:cTn>
                        </p:par>
                        <p:par>
                          <p:cTn id="320" fill="hold" nodeType="afterGroup">
                            <p:stCondLst>
                              <p:cond delay="2000"/>
                            </p:stCondLst>
                            <p:childTnLst>
                              <p:par>
                                <p:cTn id="321" presetID="1" presetClass="entr" presetSubtype="0" fill="hold" grpId="0" nodeType="afterEffect">
                                  <p:stCondLst>
                                    <p:cond delay="0"/>
                                  </p:stCondLst>
                                  <p:childTnLst>
                                    <p:set>
                                      <p:cBhvr>
                                        <p:cTn id="322" dur="1" fill="hold">
                                          <p:stCondLst>
                                            <p:cond delay="0"/>
                                          </p:stCondLst>
                                        </p:cTn>
                                        <p:tgtEl>
                                          <p:spTgt spid="3396"/>
                                        </p:tgtEl>
                                        <p:attrNameLst>
                                          <p:attrName>style.visibility</p:attrName>
                                        </p:attrNameLst>
                                      </p:cBhvr>
                                      <p:to>
                                        <p:strVal val="visible"/>
                                      </p:to>
                                    </p:set>
                                  </p:childTnLst>
                                  <p:subTnLst>
                                    <p:audio>
                                      <p:cMediaNode>
                                        <p:cTn display="0" masterRel="sameClick">
                                          <p:stCondLst>
                                            <p:cond evt="begin" delay="0">
                                              <p:tn val="321"/>
                                            </p:cond>
                                          </p:stCondLst>
                                          <p:endCondLst>
                                            <p:cond evt="onStopAudio" delay="0">
                                              <p:tgtEl>
                                                <p:sldTgt/>
                                              </p:tgtEl>
                                            </p:cond>
                                          </p:endCondLst>
                                        </p:cTn>
                                        <p:tgtEl>
                                          <p:sndTgt r:embed="rId4" name="explode.wav"/>
                                        </p:tgtEl>
                                      </p:cMediaNode>
                                    </p:audio>
                                  </p:subTnLst>
                                </p:cTn>
                              </p:par>
                              <p:par>
                                <p:cTn id="323" presetID="3" presetClass="exit" presetSubtype="10" fill="hold" grpId="1" nodeType="withEffect">
                                  <p:stCondLst>
                                    <p:cond delay="0"/>
                                  </p:stCondLst>
                                  <p:childTnLst>
                                    <p:animEffect transition="out" filter="blinds(horizontal)">
                                      <p:cBhvr>
                                        <p:cTn id="324" dur="500"/>
                                        <p:tgtEl>
                                          <p:spTgt spid="3396"/>
                                        </p:tgtEl>
                                      </p:cBhvr>
                                    </p:animEffect>
                                    <p:set>
                                      <p:cBhvr>
                                        <p:cTn id="325" dur="1" fill="hold">
                                          <p:stCondLst>
                                            <p:cond delay="499"/>
                                          </p:stCondLst>
                                        </p:cTn>
                                        <p:tgtEl>
                                          <p:spTgt spid="3396"/>
                                        </p:tgtEl>
                                        <p:attrNameLst>
                                          <p:attrName>style.visibility</p:attrName>
                                        </p:attrNameLst>
                                      </p:cBhvr>
                                      <p:to>
                                        <p:strVal val="hidden"/>
                                      </p:to>
                                    </p:set>
                                  </p:childTnLst>
                                </p:cTn>
                              </p:par>
                            </p:childTnLst>
                          </p:cTn>
                        </p:par>
                        <p:par>
                          <p:cTn id="326" fill="hold" nodeType="afterGroup">
                            <p:stCondLst>
                              <p:cond delay="2500"/>
                            </p:stCondLst>
                            <p:childTnLst>
                              <p:par>
                                <p:cTn id="327" presetID="9" presetClass="exit" presetSubtype="0" fill="hold" nodeType="afterEffect">
                                  <p:stCondLst>
                                    <p:cond delay="0"/>
                                  </p:stCondLst>
                                  <p:childTnLst>
                                    <p:animEffect transition="out" filter="dissolve">
                                      <p:cBhvr>
                                        <p:cTn id="328" dur="500"/>
                                        <p:tgtEl>
                                          <p:spTgt spid="3324"/>
                                        </p:tgtEl>
                                      </p:cBhvr>
                                    </p:animEffect>
                                    <p:set>
                                      <p:cBhvr>
                                        <p:cTn id="329" dur="1" fill="hold">
                                          <p:stCondLst>
                                            <p:cond delay="499"/>
                                          </p:stCondLst>
                                        </p:cTn>
                                        <p:tgtEl>
                                          <p:spTgt spid="3324"/>
                                        </p:tgtEl>
                                        <p:attrNameLst>
                                          <p:attrName>style.visibility</p:attrName>
                                        </p:attrNameLst>
                                      </p:cBhvr>
                                      <p:to>
                                        <p:strVal val="hidden"/>
                                      </p:to>
                                    </p:set>
                                  </p:childTnLst>
                                </p:cTn>
                              </p:par>
                              <p:par>
                                <p:cTn id="330" presetID="9" presetClass="entr" presetSubtype="0" fill="hold" nodeType="withEffect">
                                  <p:stCondLst>
                                    <p:cond delay="0"/>
                                  </p:stCondLst>
                                  <p:childTnLst>
                                    <p:set>
                                      <p:cBhvr>
                                        <p:cTn id="331" dur="1" fill="hold">
                                          <p:stCondLst>
                                            <p:cond delay="0"/>
                                          </p:stCondLst>
                                        </p:cTn>
                                        <p:tgtEl>
                                          <p:spTgt spid="3397"/>
                                        </p:tgtEl>
                                        <p:attrNameLst>
                                          <p:attrName>style.visibility</p:attrName>
                                        </p:attrNameLst>
                                      </p:cBhvr>
                                      <p:to>
                                        <p:strVal val="visible"/>
                                      </p:to>
                                    </p:set>
                                    <p:animEffect transition="in" filter="dissolve">
                                      <p:cBhvr>
                                        <p:cTn id="332" dur="500"/>
                                        <p:tgtEl>
                                          <p:spTgt spid="3397"/>
                                        </p:tgtEl>
                                      </p:cBhvr>
                                    </p:animEffect>
                                  </p:childTnLst>
                                </p:cTn>
                              </p:par>
                            </p:childTnLst>
                          </p:cTn>
                        </p:par>
                      </p:childTnLst>
                    </p:cTn>
                  </p:par>
                  <p:par>
                    <p:cTn id="333" fill="hold" nodeType="clickPar">
                      <p:stCondLst>
                        <p:cond delay="indefinite"/>
                      </p:stCondLst>
                      <p:childTnLst>
                        <p:par>
                          <p:cTn id="334" fill="hold" nodeType="withGroup">
                            <p:stCondLst>
                              <p:cond delay="0"/>
                            </p:stCondLst>
                            <p:childTnLst>
                              <p:par>
                                <p:cTn id="335" presetID="12" presetClass="exit" presetSubtype="4" fill="hold" grpId="1" nodeType="clickEffect">
                                  <p:stCondLst>
                                    <p:cond delay="0"/>
                                  </p:stCondLst>
                                  <p:childTnLst>
                                    <p:animEffect transition="out" filter="slide(fromBottom)">
                                      <p:cBhvr>
                                        <p:cTn id="336" dur="500"/>
                                        <p:tgtEl>
                                          <p:spTgt spid="3212"/>
                                        </p:tgtEl>
                                      </p:cBhvr>
                                    </p:animEffect>
                                    <p:set>
                                      <p:cBhvr>
                                        <p:cTn id="337" dur="1" fill="hold">
                                          <p:stCondLst>
                                            <p:cond delay="499"/>
                                          </p:stCondLst>
                                        </p:cTn>
                                        <p:tgtEl>
                                          <p:spTgt spid="3212"/>
                                        </p:tgtEl>
                                        <p:attrNameLst>
                                          <p:attrName>style.visibility</p:attrName>
                                        </p:attrNameLst>
                                      </p:cBhvr>
                                      <p:to>
                                        <p:strVal val="hidden"/>
                                      </p:to>
                                    </p:set>
                                  </p:childTnLst>
                                </p:cTn>
                              </p:par>
                            </p:childTnLst>
                          </p:cTn>
                        </p:par>
                        <p:par>
                          <p:cTn id="338" fill="hold" nodeType="afterGroup">
                            <p:stCondLst>
                              <p:cond delay="500"/>
                            </p:stCondLst>
                            <p:childTnLst>
                              <p:par>
                                <p:cTn id="339" presetID="12" presetClass="entr" presetSubtype="8" fill="hold" grpId="1" nodeType="afterEffect">
                                  <p:stCondLst>
                                    <p:cond delay="0"/>
                                  </p:stCondLst>
                                  <p:childTnLst>
                                    <p:set>
                                      <p:cBhvr>
                                        <p:cTn id="340" dur="1" fill="hold">
                                          <p:stCondLst>
                                            <p:cond delay="0"/>
                                          </p:stCondLst>
                                        </p:cTn>
                                        <p:tgtEl>
                                          <p:spTgt spid="3432"/>
                                        </p:tgtEl>
                                        <p:attrNameLst>
                                          <p:attrName>style.visibility</p:attrName>
                                        </p:attrNameLst>
                                      </p:cBhvr>
                                      <p:to>
                                        <p:strVal val="visible"/>
                                      </p:to>
                                    </p:set>
                                    <p:animEffect transition="in" filter="slide(fromLeft)">
                                      <p:cBhvr>
                                        <p:cTn id="341" dur="500"/>
                                        <p:tgtEl>
                                          <p:spTgt spid="3432"/>
                                        </p:tgtEl>
                                      </p:cBhvr>
                                    </p:animEffect>
                                  </p:childTnLst>
                                </p:cTn>
                              </p:par>
                            </p:childTnLst>
                          </p:cTn>
                        </p:par>
                        <p:par>
                          <p:cTn id="342" fill="hold" nodeType="afterGroup">
                            <p:stCondLst>
                              <p:cond delay="1000"/>
                            </p:stCondLst>
                            <p:childTnLst>
                              <p:par>
                                <p:cTn id="343" presetID="9" presetClass="entr" presetSubtype="0" fill="hold" grpId="0" nodeType="afterEffect">
                                  <p:stCondLst>
                                    <p:cond delay="0"/>
                                  </p:stCondLst>
                                  <p:childTnLst>
                                    <p:set>
                                      <p:cBhvr>
                                        <p:cTn id="344" dur="1" fill="hold">
                                          <p:stCondLst>
                                            <p:cond delay="0"/>
                                          </p:stCondLst>
                                        </p:cTn>
                                        <p:tgtEl>
                                          <p:spTgt spid="3112"/>
                                        </p:tgtEl>
                                        <p:attrNameLst>
                                          <p:attrName>style.visibility</p:attrName>
                                        </p:attrNameLst>
                                      </p:cBhvr>
                                      <p:to>
                                        <p:strVal val="visible"/>
                                      </p:to>
                                    </p:set>
                                    <p:animEffect transition="in" filter="dissolve">
                                      <p:cBhvr>
                                        <p:cTn id="345" dur="1000"/>
                                        <p:tgtEl>
                                          <p:spTgt spid="3112"/>
                                        </p:tgtEl>
                                      </p:cBhvr>
                                    </p:animEffect>
                                  </p:childTnLst>
                                </p:cTn>
                              </p:par>
                              <p:par>
                                <p:cTn id="346" presetID="12" presetClass="entr" presetSubtype="4" fill="hold" grpId="0" nodeType="withEffect">
                                  <p:stCondLst>
                                    <p:cond delay="0"/>
                                  </p:stCondLst>
                                  <p:childTnLst>
                                    <p:set>
                                      <p:cBhvr>
                                        <p:cTn id="347" dur="1" fill="hold">
                                          <p:stCondLst>
                                            <p:cond delay="0"/>
                                          </p:stCondLst>
                                        </p:cTn>
                                        <p:tgtEl>
                                          <p:spTgt spid="3122"/>
                                        </p:tgtEl>
                                        <p:attrNameLst>
                                          <p:attrName>style.visibility</p:attrName>
                                        </p:attrNameLst>
                                      </p:cBhvr>
                                      <p:to>
                                        <p:strVal val="visible"/>
                                      </p:to>
                                    </p:set>
                                    <p:animEffect transition="in" filter="slide(fromBottom)">
                                      <p:cBhvr>
                                        <p:cTn id="348" dur="1000"/>
                                        <p:tgtEl>
                                          <p:spTgt spid="3122"/>
                                        </p:tgtEl>
                                      </p:cBhvr>
                                    </p:animEffect>
                                  </p:childTnLst>
                                </p:cTn>
                              </p:par>
                              <p:par>
                                <p:cTn id="349" presetID="9" presetClass="entr" presetSubtype="0" fill="hold" grpId="0" nodeType="withEffect">
                                  <p:stCondLst>
                                    <p:cond delay="0"/>
                                  </p:stCondLst>
                                  <p:childTnLst>
                                    <p:set>
                                      <p:cBhvr>
                                        <p:cTn id="350" dur="1" fill="hold">
                                          <p:stCondLst>
                                            <p:cond delay="0"/>
                                          </p:stCondLst>
                                        </p:cTn>
                                        <p:tgtEl>
                                          <p:spTgt spid="3213"/>
                                        </p:tgtEl>
                                        <p:attrNameLst>
                                          <p:attrName>style.visibility</p:attrName>
                                        </p:attrNameLst>
                                      </p:cBhvr>
                                      <p:to>
                                        <p:strVal val="visible"/>
                                      </p:to>
                                    </p:set>
                                    <p:animEffect transition="in" filter="dissolve">
                                      <p:cBhvr>
                                        <p:cTn id="351" dur="1000"/>
                                        <p:tgtEl>
                                          <p:spTgt spid="3213"/>
                                        </p:tgtEl>
                                      </p:cBhvr>
                                    </p:animEffect>
                                  </p:childTnLst>
                                </p:cTn>
                              </p:par>
                            </p:childTnLst>
                          </p:cTn>
                        </p:par>
                        <p:par>
                          <p:cTn id="352" fill="hold" nodeType="afterGroup">
                            <p:stCondLst>
                              <p:cond delay="2000"/>
                            </p:stCondLst>
                            <p:childTnLst>
                              <p:par>
                                <p:cTn id="353" presetID="22" presetClass="entr" presetSubtype="4" fill="hold" grpId="0" nodeType="afterEffect">
                                  <p:stCondLst>
                                    <p:cond delay="0"/>
                                  </p:stCondLst>
                                  <p:childTnLst>
                                    <p:set>
                                      <p:cBhvr>
                                        <p:cTn id="354" dur="1" fill="hold">
                                          <p:stCondLst>
                                            <p:cond delay="0"/>
                                          </p:stCondLst>
                                        </p:cTn>
                                        <p:tgtEl>
                                          <p:spTgt spid="3215"/>
                                        </p:tgtEl>
                                        <p:attrNameLst>
                                          <p:attrName>style.visibility</p:attrName>
                                        </p:attrNameLst>
                                      </p:cBhvr>
                                      <p:to>
                                        <p:strVal val="visible"/>
                                      </p:to>
                                    </p:set>
                                    <p:animEffect transition="in" filter="wipe(down)">
                                      <p:cBhvr>
                                        <p:cTn id="355" dur="1000"/>
                                        <p:tgtEl>
                                          <p:spTgt spid="3215"/>
                                        </p:tgtEl>
                                      </p:cBhvr>
                                    </p:animEffect>
                                  </p:childTnLst>
                                </p:cTn>
                              </p:par>
                            </p:childTnLst>
                          </p:cTn>
                        </p:par>
                      </p:childTnLst>
                    </p:cTn>
                  </p:par>
                  <p:par>
                    <p:cTn id="356" fill="hold" nodeType="clickPar">
                      <p:stCondLst>
                        <p:cond delay="indefinite"/>
                      </p:stCondLst>
                      <p:childTnLst>
                        <p:par>
                          <p:cTn id="357" fill="hold" nodeType="withGroup">
                            <p:stCondLst>
                              <p:cond delay="0"/>
                            </p:stCondLst>
                            <p:childTnLst>
                              <p:par>
                                <p:cTn id="358" presetID="12" presetClass="entr" presetSubtype="4" fill="hold" grpId="0" nodeType="clickEffect">
                                  <p:stCondLst>
                                    <p:cond delay="0"/>
                                  </p:stCondLst>
                                  <p:childTnLst>
                                    <p:set>
                                      <p:cBhvr>
                                        <p:cTn id="359" dur="1" fill="hold">
                                          <p:stCondLst>
                                            <p:cond delay="0"/>
                                          </p:stCondLst>
                                        </p:cTn>
                                        <p:tgtEl>
                                          <p:spTgt spid="3101"/>
                                        </p:tgtEl>
                                        <p:attrNameLst>
                                          <p:attrName>style.visibility</p:attrName>
                                        </p:attrNameLst>
                                      </p:cBhvr>
                                      <p:to>
                                        <p:strVal val="visible"/>
                                      </p:to>
                                    </p:set>
                                    <p:animEffect transition="in" filter="slide(fromBottom)">
                                      <p:cBhvr>
                                        <p:cTn id="360" dur="1000"/>
                                        <p:tgtEl>
                                          <p:spTgt spid="3101"/>
                                        </p:tgtEl>
                                      </p:cBhvr>
                                    </p:animEffect>
                                  </p:childTnLst>
                                </p:cTn>
                              </p:par>
                              <p:par>
                                <p:cTn id="361" presetID="9" presetClass="entr" presetSubtype="0" fill="hold" grpId="0" nodeType="withEffect">
                                  <p:stCondLst>
                                    <p:cond delay="0"/>
                                  </p:stCondLst>
                                  <p:childTnLst>
                                    <p:set>
                                      <p:cBhvr>
                                        <p:cTn id="362" dur="1" fill="hold">
                                          <p:stCondLst>
                                            <p:cond delay="0"/>
                                          </p:stCondLst>
                                        </p:cTn>
                                        <p:tgtEl>
                                          <p:spTgt spid="3214"/>
                                        </p:tgtEl>
                                        <p:attrNameLst>
                                          <p:attrName>style.visibility</p:attrName>
                                        </p:attrNameLst>
                                      </p:cBhvr>
                                      <p:to>
                                        <p:strVal val="visible"/>
                                      </p:to>
                                    </p:set>
                                    <p:animEffect transition="in" filter="dissolve">
                                      <p:cBhvr>
                                        <p:cTn id="363" dur="1000"/>
                                        <p:tgtEl>
                                          <p:spTgt spid="3214"/>
                                        </p:tgtEl>
                                      </p:cBhvr>
                                    </p:animEffect>
                                  </p:childTnLst>
                                </p:cTn>
                              </p:par>
                              <p:par>
                                <p:cTn id="364" presetID="9" presetClass="entr" presetSubtype="0" fill="hold" grpId="0" nodeType="withEffect">
                                  <p:stCondLst>
                                    <p:cond delay="0"/>
                                  </p:stCondLst>
                                  <p:childTnLst>
                                    <p:set>
                                      <p:cBhvr>
                                        <p:cTn id="365" dur="1" fill="hold">
                                          <p:stCondLst>
                                            <p:cond delay="0"/>
                                          </p:stCondLst>
                                        </p:cTn>
                                        <p:tgtEl>
                                          <p:spTgt spid="3203"/>
                                        </p:tgtEl>
                                        <p:attrNameLst>
                                          <p:attrName>style.visibility</p:attrName>
                                        </p:attrNameLst>
                                      </p:cBhvr>
                                      <p:to>
                                        <p:strVal val="visible"/>
                                      </p:to>
                                    </p:set>
                                    <p:animEffect transition="in" filter="dissolve">
                                      <p:cBhvr>
                                        <p:cTn id="366" dur="1000"/>
                                        <p:tgtEl>
                                          <p:spTgt spid="3203"/>
                                        </p:tgtEl>
                                      </p:cBhvr>
                                    </p:animEffect>
                                  </p:childTnLst>
                                </p:cTn>
                              </p:par>
                              <p:par>
                                <p:cTn id="367" presetID="9" presetClass="entr" presetSubtype="0" fill="hold" grpId="0" nodeType="withEffect">
                                  <p:stCondLst>
                                    <p:cond delay="0"/>
                                  </p:stCondLst>
                                  <p:childTnLst>
                                    <p:set>
                                      <p:cBhvr>
                                        <p:cTn id="368" dur="1" fill="hold">
                                          <p:stCondLst>
                                            <p:cond delay="0"/>
                                          </p:stCondLst>
                                        </p:cTn>
                                        <p:tgtEl>
                                          <p:spTgt spid="3204"/>
                                        </p:tgtEl>
                                        <p:attrNameLst>
                                          <p:attrName>style.visibility</p:attrName>
                                        </p:attrNameLst>
                                      </p:cBhvr>
                                      <p:to>
                                        <p:strVal val="visible"/>
                                      </p:to>
                                    </p:set>
                                    <p:animEffect transition="in" filter="dissolve">
                                      <p:cBhvr>
                                        <p:cTn id="369" dur="1000"/>
                                        <p:tgtEl>
                                          <p:spTgt spid="3204"/>
                                        </p:tgtEl>
                                      </p:cBhvr>
                                    </p:animEffect>
                                  </p:childTnLst>
                                </p:cTn>
                              </p:par>
                              <p:par>
                                <p:cTn id="370" presetID="9" presetClass="entr" presetSubtype="0" fill="hold" grpId="0" nodeType="withEffect">
                                  <p:stCondLst>
                                    <p:cond delay="0"/>
                                  </p:stCondLst>
                                  <p:childTnLst>
                                    <p:set>
                                      <p:cBhvr>
                                        <p:cTn id="371" dur="1" fill="hold">
                                          <p:stCondLst>
                                            <p:cond delay="0"/>
                                          </p:stCondLst>
                                        </p:cTn>
                                        <p:tgtEl>
                                          <p:spTgt spid="3095"/>
                                        </p:tgtEl>
                                        <p:attrNameLst>
                                          <p:attrName>style.visibility</p:attrName>
                                        </p:attrNameLst>
                                      </p:cBhvr>
                                      <p:to>
                                        <p:strVal val="visible"/>
                                      </p:to>
                                    </p:set>
                                    <p:animEffect transition="in" filter="dissolve">
                                      <p:cBhvr>
                                        <p:cTn id="372" dur="1000"/>
                                        <p:tgtEl>
                                          <p:spTgt spid="3095"/>
                                        </p:tgtEl>
                                      </p:cBhvr>
                                    </p:animEffect>
                                  </p:childTnLst>
                                </p:cTn>
                              </p:par>
                              <p:par>
                                <p:cTn id="373" presetID="22" presetClass="entr" presetSubtype="4" fill="hold" grpId="0" nodeType="withEffect">
                                  <p:stCondLst>
                                    <p:cond delay="0"/>
                                  </p:stCondLst>
                                  <p:childTnLst>
                                    <p:set>
                                      <p:cBhvr>
                                        <p:cTn id="374" dur="1" fill="hold">
                                          <p:stCondLst>
                                            <p:cond delay="0"/>
                                          </p:stCondLst>
                                        </p:cTn>
                                        <p:tgtEl>
                                          <p:spTgt spid="3120"/>
                                        </p:tgtEl>
                                        <p:attrNameLst>
                                          <p:attrName>style.visibility</p:attrName>
                                        </p:attrNameLst>
                                      </p:cBhvr>
                                      <p:to>
                                        <p:strVal val="visible"/>
                                      </p:to>
                                    </p:set>
                                    <p:animEffect transition="in" filter="wipe(down)">
                                      <p:cBhvr>
                                        <p:cTn id="375" dur="500"/>
                                        <p:tgtEl>
                                          <p:spTgt spid="3120"/>
                                        </p:tgtEl>
                                      </p:cBhvr>
                                    </p:animEffect>
                                  </p:childTnLst>
                                </p:cTn>
                              </p:par>
                            </p:childTnLst>
                          </p:cTn>
                        </p:par>
                        <p:par>
                          <p:cTn id="376" fill="hold" nodeType="afterGroup">
                            <p:stCondLst>
                              <p:cond delay="1000"/>
                            </p:stCondLst>
                            <p:childTnLst>
                              <p:par>
                                <p:cTn id="377" presetID="22" presetClass="entr" presetSubtype="4" fill="hold" grpId="0" nodeType="afterEffect">
                                  <p:stCondLst>
                                    <p:cond delay="0"/>
                                  </p:stCondLst>
                                  <p:childTnLst>
                                    <p:set>
                                      <p:cBhvr>
                                        <p:cTn id="378" dur="1" fill="hold">
                                          <p:stCondLst>
                                            <p:cond delay="0"/>
                                          </p:stCondLst>
                                        </p:cTn>
                                        <p:tgtEl>
                                          <p:spTgt spid="3216"/>
                                        </p:tgtEl>
                                        <p:attrNameLst>
                                          <p:attrName>style.visibility</p:attrName>
                                        </p:attrNameLst>
                                      </p:cBhvr>
                                      <p:to>
                                        <p:strVal val="visible"/>
                                      </p:to>
                                    </p:set>
                                    <p:animEffect transition="in" filter="wipe(down)">
                                      <p:cBhvr>
                                        <p:cTn id="379" dur="1000"/>
                                        <p:tgtEl>
                                          <p:spTgt spid="3216"/>
                                        </p:tgtEl>
                                      </p:cBhvr>
                                    </p:animEffect>
                                  </p:childTnLst>
                                </p:cTn>
                              </p:par>
                            </p:childTnLst>
                          </p:cTn>
                        </p:par>
                      </p:childTnLst>
                    </p:cTn>
                  </p:par>
                  <p:par>
                    <p:cTn id="380" fill="hold" nodeType="clickPar">
                      <p:stCondLst>
                        <p:cond delay="indefinite"/>
                      </p:stCondLst>
                      <p:childTnLst>
                        <p:par>
                          <p:cTn id="381" fill="hold" nodeType="withGroup">
                            <p:stCondLst>
                              <p:cond delay="0"/>
                            </p:stCondLst>
                            <p:childTnLst>
                              <p:par>
                                <p:cTn id="382" presetID="12" presetClass="entr" presetSubtype="4" fill="hold" grpId="0" nodeType="clickEffect">
                                  <p:stCondLst>
                                    <p:cond delay="0"/>
                                  </p:stCondLst>
                                  <p:childTnLst>
                                    <p:set>
                                      <p:cBhvr>
                                        <p:cTn id="383" dur="1" fill="hold">
                                          <p:stCondLst>
                                            <p:cond delay="0"/>
                                          </p:stCondLst>
                                        </p:cTn>
                                        <p:tgtEl>
                                          <p:spTgt spid="3126"/>
                                        </p:tgtEl>
                                        <p:attrNameLst>
                                          <p:attrName>style.visibility</p:attrName>
                                        </p:attrNameLst>
                                      </p:cBhvr>
                                      <p:to>
                                        <p:strVal val="visible"/>
                                      </p:to>
                                    </p:set>
                                    <p:animEffect transition="in" filter="slide(fromBottom)">
                                      <p:cBhvr>
                                        <p:cTn id="384" dur="1000"/>
                                        <p:tgtEl>
                                          <p:spTgt spid="3126"/>
                                        </p:tgtEl>
                                      </p:cBhvr>
                                    </p:animEffect>
                                  </p:childTnLst>
                                </p:cTn>
                              </p:par>
                              <p:par>
                                <p:cTn id="385" presetID="9" presetClass="entr" presetSubtype="0" fill="hold" grpId="0" nodeType="withEffect">
                                  <p:stCondLst>
                                    <p:cond delay="0"/>
                                  </p:stCondLst>
                                  <p:childTnLst>
                                    <p:set>
                                      <p:cBhvr>
                                        <p:cTn id="386" dur="1" fill="hold">
                                          <p:stCondLst>
                                            <p:cond delay="0"/>
                                          </p:stCondLst>
                                        </p:cTn>
                                        <p:tgtEl>
                                          <p:spTgt spid="3114"/>
                                        </p:tgtEl>
                                        <p:attrNameLst>
                                          <p:attrName>style.visibility</p:attrName>
                                        </p:attrNameLst>
                                      </p:cBhvr>
                                      <p:to>
                                        <p:strVal val="visible"/>
                                      </p:to>
                                    </p:set>
                                    <p:animEffect transition="in" filter="dissolve">
                                      <p:cBhvr>
                                        <p:cTn id="387" dur="1000"/>
                                        <p:tgtEl>
                                          <p:spTgt spid="3114"/>
                                        </p:tgtEl>
                                      </p:cBhvr>
                                    </p:animEffect>
                                  </p:childTnLst>
                                </p:cTn>
                              </p:par>
                              <p:par>
                                <p:cTn id="388" presetID="9" presetClass="entr" presetSubtype="0" fill="hold" grpId="0" nodeType="withEffect">
                                  <p:stCondLst>
                                    <p:cond delay="0"/>
                                  </p:stCondLst>
                                  <p:childTnLst>
                                    <p:set>
                                      <p:cBhvr>
                                        <p:cTn id="389" dur="1" fill="hold">
                                          <p:stCondLst>
                                            <p:cond delay="0"/>
                                          </p:stCondLst>
                                        </p:cTn>
                                        <p:tgtEl>
                                          <p:spTgt spid="3218"/>
                                        </p:tgtEl>
                                        <p:attrNameLst>
                                          <p:attrName>style.visibility</p:attrName>
                                        </p:attrNameLst>
                                      </p:cBhvr>
                                      <p:to>
                                        <p:strVal val="visible"/>
                                      </p:to>
                                    </p:set>
                                    <p:animEffect transition="in" filter="dissolve">
                                      <p:cBhvr>
                                        <p:cTn id="390" dur="1000"/>
                                        <p:tgtEl>
                                          <p:spTgt spid="3218"/>
                                        </p:tgtEl>
                                      </p:cBhvr>
                                    </p:animEffect>
                                  </p:childTnLst>
                                </p:cTn>
                              </p:par>
                              <p:par>
                                <p:cTn id="391" presetID="9" presetClass="entr" presetSubtype="0" fill="hold" grpId="0" nodeType="withEffect">
                                  <p:stCondLst>
                                    <p:cond delay="0"/>
                                  </p:stCondLst>
                                  <p:childTnLst>
                                    <p:set>
                                      <p:cBhvr>
                                        <p:cTn id="392" dur="1" fill="hold">
                                          <p:stCondLst>
                                            <p:cond delay="0"/>
                                          </p:stCondLst>
                                        </p:cTn>
                                        <p:tgtEl>
                                          <p:spTgt spid="3075"/>
                                        </p:tgtEl>
                                        <p:attrNameLst>
                                          <p:attrName>style.visibility</p:attrName>
                                        </p:attrNameLst>
                                      </p:cBhvr>
                                      <p:to>
                                        <p:strVal val="visible"/>
                                      </p:to>
                                    </p:set>
                                    <p:animEffect transition="in" filter="dissolve">
                                      <p:cBhvr>
                                        <p:cTn id="393" dur="1000"/>
                                        <p:tgtEl>
                                          <p:spTgt spid="3075"/>
                                        </p:tgtEl>
                                      </p:cBhvr>
                                    </p:animEffect>
                                  </p:childTnLst>
                                </p:cTn>
                              </p:par>
                              <p:par>
                                <p:cTn id="394" presetID="9" presetClass="entr" presetSubtype="0" fill="hold" grpId="0" nodeType="withEffect">
                                  <p:stCondLst>
                                    <p:cond delay="0"/>
                                  </p:stCondLst>
                                  <p:childTnLst>
                                    <p:set>
                                      <p:cBhvr>
                                        <p:cTn id="395" dur="1" fill="hold">
                                          <p:stCondLst>
                                            <p:cond delay="0"/>
                                          </p:stCondLst>
                                        </p:cTn>
                                        <p:tgtEl>
                                          <p:spTgt spid="3076"/>
                                        </p:tgtEl>
                                        <p:attrNameLst>
                                          <p:attrName>style.visibility</p:attrName>
                                        </p:attrNameLst>
                                      </p:cBhvr>
                                      <p:to>
                                        <p:strVal val="visible"/>
                                      </p:to>
                                    </p:set>
                                    <p:animEffect transition="in" filter="dissolve">
                                      <p:cBhvr>
                                        <p:cTn id="396" dur="1000"/>
                                        <p:tgtEl>
                                          <p:spTgt spid="3076"/>
                                        </p:tgtEl>
                                      </p:cBhvr>
                                    </p:animEffect>
                                  </p:childTnLst>
                                </p:cTn>
                              </p:par>
                              <p:par>
                                <p:cTn id="397" presetID="9" presetClass="entr" presetSubtype="0" fill="hold" grpId="0" nodeType="withEffect">
                                  <p:stCondLst>
                                    <p:cond delay="0"/>
                                  </p:stCondLst>
                                  <p:childTnLst>
                                    <p:set>
                                      <p:cBhvr>
                                        <p:cTn id="398" dur="1" fill="hold">
                                          <p:stCondLst>
                                            <p:cond delay="0"/>
                                          </p:stCondLst>
                                        </p:cTn>
                                        <p:tgtEl>
                                          <p:spTgt spid="3113"/>
                                        </p:tgtEl>
                                        <p:attrNameLst>
                                          <p:attrName>style.visibility</p:attrName>
                                        </p:attrNameLst>
                                      </p:cBhvr>
                                      <p:to>
                                        <p:strVal val="visible"/>
                                      </p:to>
                                    </p:set>
                                    <p:animEffect transition="in" filter="dissolve">
                                      <p:cBhvr>
                                        <p:cTn id="399" dur="1000"/>
                                        <p:tgtEl>
                                          <p:spTgt spid="3113"/>
                                        </p:tgtEl>
                                      </p:cBhvr>
                                    </p:animEffect>
                                  </p:childTnLst>
                                </p:cTn>
                              </p:par>
                              <p:par>
                                <p:cTn id="400" presetID="9" presetClass="entr" presetSubtype="0" fill="hold" grpId="0" nodeType="withEffect">
                                  <p:stCondLst>
                                    <p:cond delay="0"/>
                                  </p:stCondLst>
                                  <p:childTnLst>
                                    <p:set>
                                      <p:cBhvr>
                                        <p:cTn id="401" dur="1" fill="hold">
                                          <p:stCondLst>
                                            <p:cond delay="0"/>
                                          </p:stCondLst>
                                        </p:cTn>
                                        <p:tgtEl>
                                          <p:spTgt spid="3111"/>
                                        </p:tgtEl>
                                        <p:attrNameLst>
                                          <p:attrName>style.visibility</p:attrName>
                                        </p:attrNameLst>
                                      </p:cBhvr>
                                      <p:to>
                                        <p:strVal val="visible"/>
                                      </p:to>
                                    </p:set>
                                    <p:animEffect transition="in" filter="dissolve">
                                      <p:cBhvr>
                                        <p:cTn id="402" dur="1000"/>
                                        <p:tgtEl>
                                          <p:spTgt spid="3111"/>
                                        </p:tgtEl>
                                      </p:cBhvr>
                                    </p:animEffect>
                                  </p:childTnLst>
                                </p:cTn>
                              </p:par>
                              <p:par>
                                <p:cTn id="403" presetID="9" presetClass="entr" presetSubtype="0" fill="hold" grpId="0" nodeType="withEffect">
                                  <p:stCondLst>
                                    <p:cond delay="0"/>
                                  </p:stCondLst>
                                  <p:childTnLst>
                                    <p:set>
                                      <p:cBhvr>
                                        <p:cTn id="404" dur="1" fill="hold">
                                          <p:stCondLst>
                                            <p:cond delay="0"/>
                                          </p:stCondLst>
                                        </p:cTn>
                                        <p:tgtEl>
                                          <p:spTgt spid="3074"/>
                                        </p:tgtEl>
                                        <p:attrNameLst>
                                          <p:attrName>style.visibility</p:attrName>
                                        </p:attrNameLst>
                                      </p:cBhvr>
                                      <p:to>
                                        <p:strVal val="visible"/>
                                      </p:to>
                                    </p:set>
                                    <p:animEffect transition="in" filter="dissolve">
                                      <p:cBhvr>
                                        <p:cTn id="405" dur="1000"/>
                                        <p:tgtEl>
                                          <p:spTgt spid="3074"/>
                                        </p:tgtEl>
                                      </p:cBhvr>
                                    </p:animEffect>
                                  </p:childTnLst>
                                </p:cTn>
                              </p:par>
                              <p:par>
                                <p:cTn id="406" presetID="9" presetClass="entr" presetSubtype="0" fill="hold" grpId="0" nodeType="withEffect">
                                  <p:stCondLst>
                                    <p:cond delay="0"/>
                                  </p:stCondLst>
                                  <p:childTnLst>
                                    <p:set>
                                      <p:cBhvr>
                                        <p:cTn id="407" dur="1" fill="hold">
                                          <p:stCondLst>
                                            <p:cond delay="0"/>
                                          </p:stCondLst>
                                        </p:cTn>
                                        <p:tgtEl>
                                          <p:spTgt spid="3414"/>
                                        </p:tgtEl>
                                        <p:attrNameLst>
                                          <p:attrName>style.visibility</p:attrName>
                                        </p:attrNameLst>
                                      </p:cBhvr>
                                      <p:to>
                                        <p:strVal val="visible"/>
                                      </p:to>
                                    </p:set>
                                    <p:animEffect transition="in" filter="dissolve">
                                      <p:cBhvr>
                                        <p:cTn id="408" dur="1000"/>
                                        <p:tgtEl>
                                          <p:spTgt spid="3414"/>
                                        </p:tgtEl>
                                      </p:cBhvr>
                                    </p:animEffect>
                                  </p:childTnLst>
                                </p:cTn>
                              </p:par>
                            </p:childTnLst>
                          </p:cTn>
                        </p:par>
                        <p:par>
                          <p:cTn id="409" fill="hold" nodeType="afterGroup">
                            <p:stCondLst>
                              <p:cond delay="1000"/>
                            </p:stCondLst>
                            <p:childTnLst>
                              <p:par>
                                <p:cTn id="410" presetID="22" presetClass="entr" presetSubtype="4" fill="hold" grpId="0" nodeType="afterEffect">
                                  <p:stCondLst>
                                    <p:cond delay="0"/>
                                  </p:stCondLst>
                                  <p:childTnLst>
                                    <p:set>
                                      <p:cBhvr>
                                        <p:cTn id="411" dur="1" fill="hold">
                                          <p:stCondLst>
                                            <p:cond delay="0"/>
                                          </p:stCondLst>
                                        </p:cTn>
                                        <p:tgtEl>
                                          <p:spTgt spid="3217"/>
                                        </p:tgtEl>
                                        <p:attrNameLst>
                                          <p:attrName>style.visibility</p:attrName>
                                        </p:attrNameLst>
                                      </p:cBhvr>
                                      <p:to>
                                        <p:strVal val="visible"/>
                                      </p:to>
                                    </p:set>
                                    <p:animEffect transition="in" filter="wipe(down)">
                                      <p:cBhvr>
                                        <p:cTn id="412" dur="1000"/>
                                        <p:tgtEl>
                                          <p:spTgt spid="3217"/>
                                        </p:tgtEl>
                                      </p:cBhvr>
                                    </p:animEffect>
                                  </p:childTnLst>
                                </p:cTn>
                              </p:par>
                            </p:childTnLst>
                          </p:cTn>
                        </p:par>
                      </p:childTnLst>
                    </p:cTn>
                  </p:par>
                  <p:par>
                    <p:cTn id="413" fill="hold" nodeType="clickPar">
                      <p:stCondLst>
                        <p:cond delay="indefinite"/>
                      </p:stCondLst>
                      <p:childTnLst>
                        <p:par>
                          <p:cTn id="414" fill="hold" nodeType="withGroup">
                            <p:stCondLst>
                              <p:cond delay="0"/>
                            </p:stCondLst>
                            <p:childTnLst>
                              <p:par>
                                <p:cTn id="415" presetID="9" presetClass="exit" presetSubtype="0" fill="hold" grpId="1" nodeType="clickEffect">
                                  <p:stCondLst>
                                    <p:cond delay="0"/>
                                  </p:stCondLst>
                                  <p:childTnLst>
                                    <p:animEffect transition="out" filter="dissolve">
                                      <p:cBhvr>
                                        <p:cTn id="416" dur="500"/>
                                        <p:tgtEl>
                                          <p:spTgt spid="3215"/>
                                        </p:tgtEl>
                                      </p:cBhvr>
                                    </p:animEffect>
                                    <p:set>
                                      <p:cBhvr>
                                        <p:cTn id="417" dur="1" fill="hold">
                                          <p:stCondLst>
                                            <p:cond delay="499"/>
                                          </p:stCondLst>
                                        </p:cTn>
                                        <p:tgtEl>
                                          <p:spTgt spid="3215"/>
                                        </p:tgtEl>
                                        <p:attrNameLst>
                                          <p:attrName>style.visibility</p:attrName>
                                        </p:attrNameLst>
                                      </p:cBhvr>
                                      <p:to>
                                        <p:strVal val="hidden"/>
                                      </p:to>
                                    </p:set>
                                  </p:childTnLst>
                                </p:cTn>
                              </p:par>
                              <p:par>
                                <p:cTn id="418" presetID="9" presetClass="exit" presetSubtype="0" fill="hold" grpId="1" nodeType="withEffect">
                                  <p:stCondLst>
                                    <p:cond delay="0"/>
                                  </p:stCondLst>
                                  <p:childTnLst>
                                    <p:animEffect transition="out" filter="dissolve">
                                      <p:cBhvr>
                                        <p:cTn id="419" dur="500"/>
                                        <p:tgtEl>
                                          <p:spTgt spid="3216"/>
                                        </p:tgtEl>
                                      </p:cBhvr>
                                    </p:animEffect>
                                    <p:set>
                                      <p:cBhvr>
                                        <p:cTn id="420" dur="1" fill="hold">
                                          <p:stCondLst>
                                            <p:cond delay="499"/>
                                          </p:stCondLst>
                                        </p:cTn>
                                        <p:tgtEl>
                                          <p:spTgt spid="3216"/>
                                        </p:tgtEl>
                                        <p:attrNameLst>
                                          <p:attrName>style.visibility</p:attrName>
                                        </p:attrNameLst>
                                      </p:cBhvr>
                                      <p:to>
                                        <p:strVal val="hidden"/>
                                      </p:to>
                                    </p:set>
                                  </p:childTnLst>
                                </p:cTn>
                              </p:par>
                              <p:par>
                                <p:cTn id="421" presetID="9" presetClass="exit" presetSubtype="0" fill="hold" grpId="1" nodeType="withEffect">
                                  <p:stCondLst>
                                    <p:cond delay="0"/>
                                  </p:stCondLst>
                                  <p:childTnLst>
                                    <p:animEffect transition="out" filter="dissolve">
                                      <p:cBhvr>
                                        <p:cTn id="422" dur="500"/>
                                        <p:tgtEl>
                                          <p:spTgt spid="3217"/>
                                        </p:tgtEl>
                                      </p:cBhvr>
                                    </p:animEffect>
                                    <p:set>
                                      <p:cBhvr>
                                        <p:cTn id="423" dur="1" fill="hold">
                                          <p:stCondLst>
                                            <p:cond delay="499"/>
                                          </p:stCondLst>
                                        </p:cTn>
                                        <p:tgtEl>
                                          <p:spTgt spid="3217"/>
                                        </p:tgtEl>
                                        <p:attrNameLst>
                                          <p:attrName>style.visibility</p:attrName>
                                        </p:attrNameLst>
                                      </p:cBhvr>
                                      <p:to>
                                        <p:strVal val="hidden"/>
                                      </p:to>
                                    </p:set>
                                  </p:childTnLst>
                                </p:cTn>
                              </p:par>
                              <p:par>
                                <p:cTn id="424" presetID="9" presetClass="exit" presetSubtype="0" fill="hold" grpId="1" nodeType="withEffect">
                                  <p:stCondLst>
                                    <p:cond delay="0"/>
                                  </p:stCondLst>
                                  <p:childTnLst>
                                    <p:animEffect transition="out" filter="dissolve">
                                      <p:cBhvr>
                                        <p:cTn id="425" dur="500"/>
                                        <p:tgtEl>
                                          <p:spTgt spid="3203"/>
                                        </p:tgtEl>
                                      </p:cBhvr>
                                    </p:animEffect>
                                    <p:set>
                                      <p:cBhvr>
                                        <p:cTn id="426" dur="1" fill="hold">
                                          <p:stCondLst>
                                            <p:cond delay="499"/>
                                          </p:stCondLst>
                                        </p:cTn>
                                        <p:tgtEl>
                                          <p:spTgt spid="3203"/>
                                        </p:tgtEl>
                                        <p:attrNameLst>
                                          <p:attrName>style.visibility</p:attrName>
                                        </p:attrNameLst>
                                      </p:cBhvr>
                                      <p:to>
                                        <p:strVal val="hidden"/>
                                      </p:to>
                                    </p:set>
                                  </p:childTnLst>
                                </p:cTn>
                              </p:par>
                            </p:childTnLst>
                          </p:cTn>
                        </p:par>
                        <p:par>
                          <p:cTn id="427" fill="hold" nodeType="afterGroup">
                            <p:stCondLst>
                              <p:cond delay="500"/>
                            </p:stCondLst>
                            <p:childTnLst>
                              <p:par>
                                <p:cTn id="428" presetID="0" presetClass="path" presetSubtype="0" accel="50000" decel="50000" fill="hold" grpId="1" nodeType="afterEffect">
                                  <p:stCondLst>
                                    <p:cond delay="0"/>
                                  </p:stCondLst>
                                  <p:childTnLst>
                                    <p:animMotion origin="layout" path="M 2.77778E-6 2.59259E-6 L 0.00694 0.01203 L 0.02257 0.02268 L 0.03125 0.04537 L 0.03437 0.05231 L 0.02639 0.0699 " pathEditMode="relative" ptsTypes="AAAAAA">
                                      <p:cBhvr>
                                        <p:cTn id="429" dur="2000" fill="hold"/>
                                        <p:tgtEl>
                                          <p:spTgt spid="3095"/>
                                        </p:tgtEl>
                                        <p:attrNameLst>
                                          <p:attrName>ppt_x</p:attrName>
                                          <p:attrName>ppt_y</p:attrName>
                                        </p:attrNameLst>
                                      </p:cBhvr>
                                    </p:animMotion>
                                  </p:childTnLst>
                                </p:cTn>
                              </p:par>
                            </p:childTnLst>
                          </p:cTn>
                        </p:par>
                        <p:par>
                          <p:cTn id="430" fill="hold" nodeType="afterGroup">
                            <p:stCondLst>
                              <p:cond delay="2500"/>
                            </p:stCondLst>
                            <p:childTnLst>
                              <p:par>
                                <p:cTn id="431" presetID="9" presetClass="entr" presetSubtype="0" fill="hold" grpId="0" nodeType="afterEffect">
                                  <p:stCondLst>
                                    <p:cond delay="0"/>
                                  </p:stCondLst>
                                  <p:childTnLst>
                                    <p:set>
                                      <p:cBhvr>
                                        <p:cTn id="432" dur="1" fill="hold">
                                          <p:stCondLst>
                                            <p:cond delay="0"/>
                                          </p:stCondLst>
                                        </p:cTn>
                                        <p:tgtEl>
                                          <p:spTgt spid="3219"/>
                                        </p:tgtEl>
                                        <p:attrNameLst>
                                          <p:attrName>style.visibility</p:attrName>
                                        </p:attrNameLst>
                                      </p:cBhvr>
                                      <p:to>
                                        <p:strVal val="visible"/>
                                      </p:to>
                                    </p:set>
                                    <p:animEffect transition="in" filter="dissolve">
                                      <p:cBhvr>
                                        <p:cTn id="433" dur="1000"/>
                                        <p:tgtEl>
                                          <p:spTgt spid="3219"/>
                                        </p:tgtEl>
                                      </p:cBhvr>
                                    </p:animEffect>
                                  </p:childTnLst>
                                </p:cTn>
                              </p:par>
                            </p:childTnLst>
                          </p:cTn>
                        </p:par>
                        <p:par>
                          <p:cTn id="434" fill="hold" nodeType="afterGroup">
                            <p:stCondLst>
                              <p:cond delay="3500"/>
                            </p:stCondLst>
                            <p:childTnLst>
                              <p:par>
                                <p:cTn id="435" presetID="12" presetClass="entr" presetSubtype="2" fill="hold" grpId="0" nodeType="afterEffect">
                                  <p:stCondLst>
                                    <p:cond delay="0"/>
                                  </p:stCondLst>
                                  <p:childTnLst>
                                    <p:set>
                                      <p:cBhvr>
                                        <p:cTn id="436" dur="1" fill="hold">
                                          <p:stCondLst>
                                            <p:cond delay="0"/>
                                          </p:stCondLst>
                                        </p:cTn>
                                        <p:tgtEl>
                                          <p:spTgt spid="3221"/>
                                        </p:tgtEl>
                                        <p:attrNameLst>
                                          <p:attrName>style.visibility</p:attrName>
                                        </p:attrNameLst>
                                      </p:cBhvr>
                                      <p:to>
                                        <p:strVal val="visible"/>
                                      </p:to>
                                    </p:set>
                                    <p:animEffect transition="in" filter="slide(fromRight)">
                                      <p:cBhvr>
                                        <p:cTn id="437" dur="1000"/>
                                        <p:tgtEl>
                                          <p:spTgt spid="3221"/>
                                        </p:tgtEl>
                                      </p:cBhvr>
                                    </p:animEffect>
                                  </p:childTnLst>
                                </p:cTn>
                              </p:par>
                            </p:childTnLst>
                          </p:cTn>
                        </p:par>
                      </p:childTnLst>
                    </p:cTn>
                  </p:par>
                  <p:par>
                    <p:cTn id="438" fill="hold" nodeType="clickPar">
                      <p:stCondLst>
                        <p:cond delay="indefinite"/>
                      </p:stCondLst>
                      <p:childTnLst>
                        <p:par>
                          <p:cTn id="439" fill="hold" nodeType="withGroup">
                            <p:stCondLst>
                              <p:cond delay="0"/>
                            </p:stCondLst>
                            <p:childTnLst>
                              <p:par>
                                <p:cTn id="440" presetID="1" presetClass="entr" presetSubtype="0" fill="hold" grpId="0" nodeType="clickEffect">
                                  <p:stCondLst>
                                    <p:cond delay="0"/>
                                  </p:stCondLst>
                                  <p:childTnLst>
                                    <p:set>
                                      <p:cBhvr>
                                        <p:cTn id="441" dur="1" fill="hold">
                                          <p:stCondLst>
                                            <p:cond delay="0"/>
                                          </p:stCondLst>
                                        </p:cTn>
                                        <p:tgtEl>
                                          <p:spTgt spid="3220"/>
                                        </p:tgtEl>
                                        <p:attrNameLst>
                                          <p:attrName>style.visibility</p:attrName>
                                        </p:attrNameLst>
                                      </p:cBhvr>
                                      <p:to>
                                        <p:strVal val="visible"/>
                                      </p:to>
                                    </p:set>
                                  </p:childTnLst>
                                  <p:subTnLst>
                                    <p:audio>
                                      <p:cMediaNode>
                                        <p:cTn display="0" masterRel="sameClick">
                                          <p:stCondLst>
                                            <p:cond evt="begin" delay="0">
                                              <p:tn val="440"/>
                                            </p:cond>
                                          </p:stCondLst>
                                          <p:endCondLst>
                                            <p:cond evt="onStopAudio" delay="0">
                                              <p:tgtEl>
                                                <p:sldTgt/>
                                              </p:tgtEl>
                                            </p:cond>
                                          </p:endCondLst>
                                        </p:cTn>
                                        <p:tgtEl>
                                          <p:sndTgt r:embed="rId4" name="explode.wav"/>
                                        </p:tgtEl>
                                      </p:cMediaNode>
                                    </p:audio>
                                  </p:subTnLst>
                                </p:cTn>
                              </p:par>
                              <p:par>
                                <p:cTn id="442" presetID="3" presetClass="exit" presetSubtype="10" fill="hold" grpId="1" nodeType="withEffect">
                                  <p:stCondLst>
                                    <p:cond delay="0"/>
                                  </p:stCondLst>
                                  <p:childTnLst>
                                    <p:animEffect transition="out" filter="blinds(horizontal)">
                                      <p:cBhvr>
                                        <p:cTn id="443" dur="500"/>
                                        <p:tgtEl>
                                          <p:spTgt spid="3220"/>
                                        </p:tgtEl>
                                      </p:cBhvr>
                                    </p:animEffect>
                                    <p:set>
                                      <p:cBhvr>
                                        <p:cTn id="444" dur="1" fill="hold">
                                          <p:stCondLst>
                                            <p:cond delay="499"/>
                                          </p:stCondLst>
                                        </p:cTn>
                                        <p:tgtEl>
                                          <p:spTgt spid="3220"/>
                                        </p:tgtEl>
                                        <p:attrNameLst>
                                          <p:attrName>style.visibility</p:attrName>
                                        </p:attrNameLst>
                                      </p:cBhvr>
                                      <p:to>
                                        <p:strVal val="hidden"/>
                                      </p:to>
                                    </p:set>
                                  </p:childTnLst>
                                </p:cTn>
                              </p:par>
                            </p:childTnLst>
                          </p:cTn>
                        </p:par>
                        <p:par>
                          <p:cTn id="445" fill="hold" nodeType="afterGroup">
                            <p:stCondLst>
                              <p:cond delay="500"/>
                            </p:stCondLst>
                            <p:childTnLst>
                              <p:par>
                                <p:cTn id="446" presetID="9" presetClass="exit" presetSubtype="0" fill="hold" grpId="1" nodeType="afterEffect">
                                  <p:stCondLst>
                                    <p:cond delay="0"/>
                                  </p:stCondLst>
                                  <p:childTnLst>
                                    <p:animEffect transition="out" filter="dissolve">
                                      <p:cBhvr>
                                        <p:cTn id="447" dur="500"/>
                                        <p:tgtEl>
                                          <p:spTgt spid="3076"/>
                                        </p:tgtEl>
                                      </p:cBhvr>
                                    </p:animEffect>
                                    <p:set>
                                      <p:cBhvr>
                                        <p:cTn id="448" dur="1" fill="hold">
                                          <p:stCondLst>
                                            <p:cond delay="499"/>
                                          </p:stCondLst>
                                        </p:cTn>
                                        <p:tgtEl>
                                          <p:spTgt spid="3076"/>
                                        </p:tgtEl>
                                        <p:attrNameLst>
                                          <p:attrName>style.visibility</p:attrName>
                                        </p:attrNameLst>
                                      </p:cBhvr>
                                      <p:to>
                                        <p:strVal val="hidden"/>
                                      </p:to>
                                    </p:set>
                                  </p:childTnLst>
                                </p:cTn>
                              </p:par>
                            </p:childTnLst>
                          </p:cTn>
                        </p:par>
                        <p:par>
                          <p:cTn id="449" fill="hold" nodeType="afterGroup">
                            <p:stCondLst>
                              <p:cond delay="1000"/>
                            </p:stCondLst>
                            <p:childTnLst>
                              <p:par>
                                <p:cTn id="450" presetID="9" presetClass="entr" presetSubtype="0" fill="hold" nodeType="afterEffect">
                                  <p:stCondLst>
                                    <p:cond delay="0"/>
                                  </p:stCondLst>
                                  <p:childTnLst>
                                    <p:set>
                                      <p:cBhvr>
                                        <p:cTn id="451" dur="1" fill="hold">
                                          <p:stCondLst>
                                            <p:cond delay="0"/>
                                          </p:stCondLst>
                                        </p:cTn>
                                        <p:tgtEl>
                                          <p:spTgt spid="3222"/>
                                        </p:tgtEl>
                                        <p:attrNameLst>
                                          <p:attrName>style.visibility</p:attrName>
                                        </p:attrNameLst>
                                      </p:cBhvr>
                                      <p:to>
                                        <p:strVal val="visible"/>
                                      </p:to>
                                    </p:set>
                                    <p:animEffect transition="in" filter="dissolve">
                                      <p:cBhvr>
                                        <p:cTn id="452" dur="500"/>
                                        <p:tgtEl>
                                          <p:spTgt spid="3222"/>
                                        </p:tgtEl>
                                      </p:cBhvr>
                                    </p:animEffect>
                                  </p:childTnLst>
                                </p:cTn>
                              </p:par>
                            </p:childTnLst>
                          </p:cTn>
                        </p:par>
                      </p:childTnLst>
                    </p:cTn>
                  </p:par>
                  <p:par>
                    <p:cTn id="453" fill="hold" nodeType="clickPar">
                      <p:stCondLst>
                        <p:cond delay="indefinite"/>
                      </p:stCondLst>
                      <p:childTnLst>
                        <p:par>
                          <p:cTn id="454" fill="hold" nodeType="withGroup">
                            <p:stCondLst>
                              <p:cond delay="0"/>
                            </p:stCondLst>
                            <p:childTnLst>
                              <p:par>
                                <p:cTn id="455" presetID="0" presetClass="path" presetSubtype="0" accel="50000" decel="50000" fill="hold" grpId="1" nodeType="clickEffect">
                                  <p:stCondLst>
                                    <p:cond delay="0"/>
                                  </p:stCondLst>
                                  <p:childTnLst>
                                    <p:animMotion origin="layout" path="M -2.22222E-6 3.7037E-7 L 0.00764 0.01759 " pathEditMode="relative" rAng="0" ptsTypes="AA">
                                      <p:cBhvr>
                                        <p:cTn id="456" dur="2000" fill="hold"/>
                                        <p:tgtEl>
                                          <p:spTgt spid="3219"/>
                                        </p:tgtEl>
                                        <p:attrNameLst>
                                          <p:attrName>ppt_x</p:attrName>
                                          <p:attrName>ppt_y</p:attrName>
                                        </p:attrNameLst>
                                      </p:cBhvr>
                                      <p:rCtr x="382" y="880"/>
                                    </p:animMotion>
                                  </p:childTnLst>
                                </p:cTn>
                              </p:par>
                              <p:par>
                                <p:cTn id="457" presetID="0" presetClass="path" presetSubtype="0" accel="50000" decel="50000" fill="hold" grpId="2" nodeType="withEffect">
                                  <p:stCondLst>
                                    <p:cond delay="0"/>
                                  </p:stCondLst>
                                  <p:childTnLst>
                                    <p:animMotion origin="layout" path="M 0.02639 0.0699 L 0.03542 0.05277 L 0.0243 0.02175 L 0.01111 0.01851 L 0.025 0.00648 L 0.03194 0.01944 L 0.03229 0.02546 L 0.03993 0.02407 L 0.04305 0.03194 L 0.04548 0.04768 L 0.04861 0.05231 L 0.06528 0.05416 L 0.06597 0.06574 " pathEditMode="relative" ptsTypes="AAAAAAAAAAAAA">
                                      <p:cBhvr>
                                        <p:cTn id="458" dur="2000" fill="hold"/>
                                        <p:tgtEl>
                                          <p:spTgt spid="3095"/>
                                        </p:tgtEl>
                                        <p:attrNameLst>
                                          <p:attrName>ppt_x</p:attrName>
                                          <p:attrName>ppt_y</p:attrName>
                                        </p:attrNameLst>
                                      </p:cBhvr>
                                    </p:animMotion>
                                  </p:childTnLst>
                                </p:cTn>
                              </p:par>
                            </p:childTnLst>
                          </p:cTn>
                        </p:par>
                        <p:par>
                          <p:cTn id="459" fill="hold" nodeType="afterGroup">
                            <p:stCondLst>
                              <p:cond delay="2000"/>
                            </p:stCondLst>
                            <p:childTnLst>
                              <p:par>
                                <p:cTn id="460" presetID="1" presetClass="entr" presetSubtype="0" fill="hold" grpId="0" nodeType="afterEffect">
                                  <p:stCondLst>
                                    <p:cond delay="0"/>
                                  </p:stCondLst>
                                  <p:childTnLst>
                                    <p:set>
                                      <p:cBhvr>
                                        <p:cTn id="461" dur="1" fill="hold">
                                          <p:stCondLst>
                                            <p:cond delay="0"/>
                                          </p:stCondLst>
                                        </p:cTn>
                                        <p:tgtEl>
                                          <p:spTgt spid="3227"/>
                                        </p:tgtEl>
                                        <p:attrNameLst>
                                          <p:attrName>style.visibility</p:attrName>
                                        </p:attrNameLst>
                                      </p:cBhvr>
                                      <p:to>
                                        <p:strVal val="visible"/>
                                      </p:to>
                                    </p:set>
                                  </p:childTnLst>
                                  <p:subTnLst>
                                    <p:audio>
                                      <p:cMediaNode>
                                        <p:cTn display="0" masterRel="sameClick">
                                          <p:stCondLst>
                                            <p:cond evt="begin" delay="0">
                                              <p:tn val="460"/>
                                            </p:cond>
                                          </p:stCondLst>
                                          <p:endCondLst>
                                            <p:cond evt="onStopAudio" delay="0">
                                              <p:tgtEl>
                                                <p:sldTgt/>
                                              </p:tgtEl>
                                            </p:cond>
                                          </p:endCondLst>
                                        </p:cTn>
                                        <p:tgtEl>
                                          <p:sndTgt r:embed="rId4" name="explode.wav"/>
                                        </p:tgtEl>
                                      </p:cMediaNode>
                                    </p:audio>
                                  </p:subTnLst>
                                </p:cTn>
                              </p:par>
                              <p:par>
                                <p:cTn id="462" presetID="3" presetClass="exit" presetSubtype="10" fill="hold" grpId="1" nodeType="withEffect">
                                  <p:stCondLst>
                                    <p:cond delay="0"/>
                                  </p:stCondLst>
                                  <p:childTnLst>
                                    <p:animEffect transition="out" filter="blinds(horizontal)">
                                      <p:cBhvr>
                                        <p:cTn id="463" dur="500"/>
                                        <p:tgtEl>
                                          <p:spTgt spid="3227"/>
                                        </p:tgtEl>
                                      </p:cBhvr>
                                    </p:animEffect>
                                    <p:set>
                                      <p:cBhvr>
                                        <p:cTn id="464" dur="1" fill="hold">
                                          <p:stCondLst>
                                            <p:cond delay="499"/>
                                          </p:stCondLst>
                                        </p:cTn>
                                        <p:tgtEl>
                                          <p:spTgt spid="3227"/>
                                        </p:tgtEl>
                                        <p:attrNameLst>
                                          <p:attrName>style.visibility</p:attrName>
                                        </p:attrNameLst>
                                      </p:cBhvr>
                                      <p:to>
                                        <p:strVal val="hidden"/>
                                      </p:to>
                                    </p:set>
                                  </p:childTnLst>
                                </p:cTn>
                              </p:par>
                            </p:childTnLst>
                          </p:cTn>
                        </p:par>
                        <p:par>
                          <p:cTn id="465" fill="hold" nodeType="afterGroup">
                            <p:stCondLst>
                              <p:cond delay="2500"/>
                            </p:stCondLst>
                            <p:childTnLst>
                              <p:par>
                                <p:cTn id="466" presetID="9" presetClass="exit" presetSubtype="0" fill="hold" grpId="1" nodeType="afterEffect">
                                  <p:stCondLst>
                                    <p:cond delay="0"/>
                                  </p:stCondLst>
                                  <p:childTnLst>
                                    <p:animEffect transition="out" filter="dissolve">
                                      <p:cBhvr>
                                        <p:cTn id="467" dur="500"/>
                                        <p:tgtEl>
                                          <p:spTgt spid="3075"/>
                                        </p:tgtEl>
                                      </p:cBhvr>
                                    </p:animEffect>
                                    <p:set>
                                      <p:cBhvr>
                                        <p:cTn id="468" dur="1" fill="hold">
                                          <p:stCondLst>
                                            <p:cond delay="499"/>
                                          </p:stCondLst>
                                        </p:cTn>
                                        <p:tgtEl>
                                          <p:spTgt spid="3075"/>
                                        </p:tgtEl>
                                        <p:attrNameLst>
                                          <p:attrName>style.visibility</p:attrName>
                                        </p:attrNameLst>
                                      </p:cBhvr>
                                      <p:to>
                                        <p:strVal val="hidden"/>
                                      </p:to>
                                    </p:set>
                                  </p:childTnLst>
                                </p:cTn>
                              </p:par>
                              <p:par>
                                <p:cTn id="469" presetID="9" presetClass="entr" presetSubtype="0" fill="hold" nodeType="withEffect">
                                  <p:stCondLst>
                                    <p:cond delay="0"/>
                                  </p:stCondLst>
                                  <p:childTnLst>
                                    <p:set>
                                      <p:cBhvr>
                                        <p:cTn id="470" dur="1" fill="hold">
                                          <p:stCondLst>
                                            <p:cond delay="0"/>
                                          </p:stCondLst>
                                        </p:cTn>
                                        <p:tgtEl>
                                          <p:spTgt spid="3228"/>
                                        </p:tgtEl>
                                        <p:attrNameLst>
                                          <p:attrName>style.visibility</p:attrName>
                                        </p:attrNameLst>
                                      </p:cBhvr>
                                      <p:to>
                                        <p:strVal val="visible"/>
                                      </p:to>
                                    </p:set>
                                    <p:animEffect transition="in" filter="dissolve">
                                      <p:cBhvr>
                                        <p:cTn id="471" dur="500"/>
                                        <p:tgtEl>
                                          <p:spTgt spid="3228"/>
                                        </p:tgtEl>
                                      </p:cBhvr>
                                    </p:animEffect>
                                  </p:childTnLst>
                                </p:cTn>
                              </p:par>
                            </p:childTnLst>
                          </p:cTn>
                        </p:par>
                        <p:par>
                          <p:cTn id="472" fill="hold" nodeType="afterGroup">
                            <p:stCondLst>
                              <p:cond delay="3000"/>
                            </p:stCondLst>
                            <p:childTnLst>
                              <p:par>
                                <p:cTn id="473" presetID="9" presetClass="exit" presetSubtype="0" fill="hold" grpId="1" nodeType="afterEffect">
                                  <p:stCondLst>
                                    <p:cond delay="0"/>
                                  </p:stCondLst>
                                  <p:childTnLst>
                                    <p:animEffect transition="out" filter="dissolve">
                                      <p:cBhvr>
                                        <p:cTn id="474" dur="500"/>
                                        <p:tgtEl>
                                          <p:spTgt spid="3221"/>
                                        </p:tgtEl>
                                      </p:cBhvr>
                                    </p:animEffect>
                                    <p:set>
                                      <p:cBhvr>
                                        <p:cTn id="475" dur="1" fill="hold">
                                          <p:stCondLst>
                                            <p:cond delay="499"/>
                                          </p:stCondLst>
                                        </p:cTn>
                                        <p:tgtEl>
                                          <p:spTgt spid="3221"/>
                                        </p:tgtEl>
                                        <p:attrNameLst>
                                          <p:attrName>style.visibility</p:attrName>
                                        </p:attrNameLst>
                                      </p:cBhvr>
                                      <p:to>
                                        <p:strVal val="hidden"/>
                                      </p:to>
                                    </p:set>
                                  </p:childTnLst>
                                </p:cTn>
                              </p:par>
                            </p:childTnLst>
                          </p:cTn>
                        </p:par>
                      </p:childTnLst>
                    </p:cTn>
                  </p:par>
                  <p:par>
                    <p:cTn id="476" fill="hold" nodeType="clickPar">
                      <p:stCondLst>
                        <p:cond delay="indefinite"/>
                      </p:stCondLst>
                      <p:childTnLst>
                        <p:par>
                          <p:cTn id="477" fill="hold" nodeType="withGroup">
                            <p:stCondLst>
                              <p:cond delay="0"/>
                            </p:stCondLst>
                            <p:childTnLst>
                              <p:par>
                                <p:cTn id="478" presetID="22" presetClass="entr" presetSubtype="2" fill="hold" grpId="0" nodeType="clickEffect">
                                  <p:stCondLst>
                                    <p:cond delay="0"/>
                                  </p:stCondLst>
                                  <p:childTnLst>
                                    <p:set>
                                      <p:cBhvr>
                                        <p:cTn id="479" dur="1" fill="hold">
                                          <p:stCondLst>
                                            <p:cond delay="0"/>
                                          </p:stCondLst>
                                        </p:cTn>
                                        <p:tgtEl>
                                          <p:spTgt spid="3409"/>
                                        </p:tgtEl>
                                        <p:attrNameLst>
                                          <p:attrName>style.visibility</p:attrName>
                                        </p:attrNameLst>
                                      </p:cBhvr>
                                      <p:to>
                                        <p:strVal val="visible"/>
                                      </p:to>
                                    </p:set>
                                    <p:animEffect transition="in" filter="wipe(right)">
                                      <p:cBhvr>
                                        <p:cTn id="480" dur="500"/>
                                        <p:tgtEl>
                                          <p:spTgt spid="3409"/>
                                        </p:tgtEl>
                                      </p:cBhvr>
                                    </p:animEffect>
                                  </p:childTnLst>
                                </p:cTn>
                              </p:par>
                            </p:childTnLst>
                          </p:cTn>
                        </p:par>
                      </p:childTnLst>
                    </p:cTn>
                  </p:par>
                  <p:par>
                    <p:cTn id="481" fill="hold" nodeType="clickPar">
                      <p:stCondLst>
                        <p:cond delay="indefinite"/>
                      </p:stCondLst>
                      <p:childTnLst>
                        <p:par>
                          <p:cTn id="482" fill="hold" nodeType="withGroup">
                            <p:stCondLst>
                              <p:cond delay="0"/>
                            </p:stCondLst>
                            <p:childTnLst>
                              <p:par>
                                <p:cTn id="483" presetID="9" presetClass="exit" presetSubtype="0" fill="hold" grpId="1" nodeType="clickEffect">
                                  <p:stCondLst>
                                    <p:cond delay="0"/>
                                  </p:stCondLst>
                                  <p:childTnLst>
                                    <p:animEffect transition="out" filter="dissolve">
                                      <p:cBhvr>
                                        <p:cTn id="484" dur="1000"/>
                                        <p:tgtEl>
                                          <p:spTgt spid="3409"/>
                                        </p:tgtEl>
                                      </p:cBhvr>
                                    </p:animEffect>
                                    <p:set>
                                      <p:cBhvr>
                                        <p:cTn id="485" dur="1" fill="hold">
                                          <p:stCondLst>
                                            <p:cond delay="999"/>
                                          </p:stCondLst>
                                        </p:cTn>
                                        <p:tgtEl>
                                          <p:spTgt spid="3409"/>
                                        </p:tgtEl>
                                        <p:attrNameLst>
                                          <p:attrName>style.visibility</p:attrName>
                                        </p:attrNameLst>
                                      </p:cBhvr>
                                      <p:to>
                                        <p:strVal val="hidden"/>
                                      </p:to>
                                    </p:set>
                                  </p:childTnLst>
                                </p:cTn>
                              </p:par>
                            </p:childTnLst>
                          </p:cTn>
                        </p:par>
                        <p:par>
                          <p:cTn id="486" fill="hold" nodeType="afterGroup">
                            <p:stCondLst>
                              <p:cond delay="1000"/>
                            </p:stCondLst>
                            <p:childTnLst>
                              <p:par>
                                <p:cTn id="487" presetID="9" presetClass="exit" presetSubtype="0" fill="hold" grpId="1" nodeType="afterEffect">
                                  <p:stCondLst>
                                    <p:cond delay="0"/>
                                  </p:stCondLst>
                                  <p:childTnLst>
                                    <p:animEffect transition="out" filter="dissolve">
                                      <p:cBhvr>
                                        <p:cTn id="488" dur="500"/>
                                        <p:tgtEl>
                                          <p:spTgt spid="3126"/>
                                        </p:tgtEl>
                                      </p:cBhvr>
                                    </p:animEffect>
                                    <p:set>
                                      <p:cBhvr>
                                        <p:cTn id="489" dur="1" fill="hold">
                                          <p:stCondLst>
                                            <p:cond delay="499"/>
                                          </p:stCondLst>
                                        </p:cTn>
                                        <p:tgtEl>
                                          <p:spTgt spid="3126"/>
                                        </p:tgtEl>
                                        <p:attrNameLst>
                                          <p:attrName>style.visibility</p:attrName>
                                        </p:attrNameLst>
                                      </p:cBhvr>
                                      <p:to>
                                        <p:strVal val="hidden"/>
                                      </p:to>
                                    </p:set>
                                  </p:childTnLst>
                                </p:cTn>
                              </p:par>
                              <p:par>
                                <p:cTn id="490" presetID="0" presetClass="path" presetSubtype="0" accel="50000" decel="50000" fill="hold" grpId="1" nodeType="withEffect">
                                  <p:stCondLst>
                                    <p:cond delay="0"/>
                                  </p:stCondLst>
                                  <p:childTnLst>
                                    <p:animMotion origin="layout" path="M 0.00052 0.00069 L -0.01823 0.04514 L -0.00503 0.10254 " pathEditMode="relative" ptsTypes="AAA">
                                      <p:cBhvr>
                                        <p:cTn id="491" dur="2000" fill="hold"/>
                                        <p:tgtEl>
                                          <p:spTgt spid="3114"/>
                                        </p:tgtEl>
                                        <p:attrNameLst>
                                          <p:attrName>ppt_x</p:attrName>
                                          <p:attrName>ppt_y</p:attrName>
                                        </p:attrNameLst>
                                      </p:cBhvr>
                                    </p:animMotion>
                                  </p:childTnLst>
                                </p:cTn>
                              </p:par>
                              <p:par>
                                <p:cTn id="492" presetID="0" presetClass="path" presetSubtype="0" accel="50000" decel="50000" fill="hold" grpId="1" nodeType="withEffect">
                                  <p:stCondLst>
                                    <p:cond delay="0"/>
                                  </p:stCondLst>
                                  <p:childTnLst>
                                    <p:animMotion origin="layout" path="M -4.44444E-6 2.22222E-6 L 0.01181 0.04352 L 0.01875 0.06111 L 0.03473 0.09722 " pathEditMode="relative" rAng="0" ptsTypes="AAAA">
                                      <p:cBhvr>
                                        <p:cTn id="493" dur="2000" fill="hold"/>
                                        <p:tgtEl>
                                          <p:spTgt spid="3218"/>
                                        </p:tgtEl>
                                        <p:attrNameLst>
                                          <p:attrName>ppt_x</p:attrName>
                                          <p:attrName>ppt_y</p:attrName>
                                        </p:attrNameLst>
                                      </p:cBhvr>
                                      <p:rCtr x="1736" y="4861"/>
                                    </p:animMotion>
                                  </p:childTnLst>
                                </p:cTn>
                              </p:par>
                            </p:childTnLst>
                          </p:cTn>
                        </p:par>
                        <p:par>
                          <p:cTn id="494" fill="hold" nodeType="afterGroup">
                            <p:stCondLst>
                              <p:cond delay="3000"/>
                            </p:stCondLst>
                            <p:childTnLst>
                              <p:par>
                                <p:cTn id="495" presetID="9" presetClass="exit" presetSubtype="0" fill="hold" grpId="2" nodeType="afterEffect">
                                  <p:stCondLst>
                                    <p:cond delay="0"/>
                                  </p:stCondLst>
                                  <p:childTnLst>
                                    <p:animEffect transition="out" filter="dissolve">
                                      <p:cBhvr>
                                        <p:cTn id="496" dur="500"/>
                                        <p:tgtEl>
                                          <p:spTgt spid="3218"/>
                                        </p:tgtEl>
                                      </p:cBhvr>
                                    </p:animEffect>
                                    <p:set>
                                      <p:cBhvr>
                                        <p:cTn id="497" dur="1" fill="hold">
                                          <p:stCondLst>
                                            <p:cond delay="499"/>
                                          </p:stCondLst>
                                        </p:cTn>
                                        <p:tgtEl>
                                          <p:spTgt spid="3218"/>
                                        </p:tgtEl>
                                        <p:attrNameLst>
                                          <p:attrName>style.visibility</p:attrName>
                                        </p:attrNameLst>
                                      </p:cBhvr>
                                      <p:to>
                                        <p:strVal val="hidden"/>
                                      </p:to>
                                    </p:set>
                                  </p:childTnLst>
                                </p:cTn>
                              </p:par>
                            </p:childTnLst>
                          </p:cTn>
                        </p:par>
                        <p:par>
                          <p:cTn id="498" fill="hold" nodeType="afterGroup">
                            <p:stCondLst>
                              <p:cond delay="3500"/>
                            </p:stCondLst>
                            <p:childTnLst>
                              <p:par>
                                <p:cTn id="499" presetID="0" presetClass="path" presetSubtype="0" accel="50000" decel="50000" fill="hold" grpId="1" nodeType="afterEffect">
                                  <p:stCondLst>
                                    <p:cond delay="0"/>
                                  </p:stCondLst>
                                  <p:childTnLst>
                                    <p:animMotion origin="layout" path="M 0.00052 0.00024 L -0.03212 0.05394 L -0.046 0.11227 " pathEditMode="relative" ptsTypes="AAA">
                                      <p:cBhvr>
                                        <p:cTn id="500" dur="2000" fill="hold"/>
                                        <p:tgtEl>
                                          <p:spTgt spid="3112"/>
                                        </p:tgtEl>
                                        <p:attrNameLst>
                                          <p:attrName>ppt_x</p:attrName>
                                          <p:attrName>ppt_y</p:attrName>
                                        </p:attrNameLst>
                                      </p:cBhvr>
                                    </p:animMotion>
                                  </p:childTnLst>
                                </p:cTn>
                              </p:par>
                              <p:par>
                                <p:cTn id="501" presetID="9" presetClass="exit" presetSubtype="0" fill="hold" grpId="1" nodeType="withEffect">
                                  <p:stCondLst>
                                    <p:cond delay="0"/>
                                  </p:stCondLst>
                                  <p:childTnLst>
                                    <p:animEffect transition="out" filter="dissolve">
                                      <p:cBhvr>
                                        <p:cTn id="502" dur="500"/>
                                        <p:tgtEl>
                                          <p:spTgt spid="3213"/>
                                        </p:tgtEl>
                                      </p:cBhvr>
                                    </p:animEffect>
                                    <p:set>
                                      <p:cBhvr>
                                        <p:cTn id="503" dur="1" fill="hold">
                                          <p:stCondLst>
                                            <p:cond delay="499"/>
                                          </p:stCondLst>
                                        </p:cTn>
                                        <p:tgtEl>
                                          <p:spTgt spid="3213"/>
                                        </p:tgtEl>
                                        <p:attrNameLst>
                                          <p:attrName>style.visibility</p:attrName>
                                        </p:attrNameLst>
                                      </p:cBhvr>
                                      <p:to>
                                        <p:strVal val="hidden"/>
                                      </p:to>
                                    </p:set>
                                  </p:childTnLst>
                                </p:cTn>
                              </p:par>
                              <p:par>
                                <p:cTn id="504" presetID="9" presetClass="exit" presetSubtype="0" fill="hold" grpId="1" nodeType="withEffect">
                                  <p:stCondLst>
                                    <p:cond delay="0"/>
                                  </p:stCondLst>
                                  <p:childTnLst>
                                    <p:animEffect transition="out" filter="dissolve">
                                      <p:cBhvr>
                                        <p:cTn id="505" dur="500"/>
                                        <p:tgtEl>
                                          <p:spTgt spid="3204"/>
                                        </p:tgtEl>
                                      </p:cBhvr>
                                    </p:animEffect>
                                    <p:set>
                                      <p:cBhvr>
                                        <p:cTn id="506" dur="1" fill="hold">
                                          <p:stCondLst>
                                            <p:cond delay="499"/>
                                          </p:stCondLst>
                                        </p:cTn>
                                        <p:tgtEl>
                                          <p:spTgt spid="3204"/>
                                        </p:tgtEl>
                                        <p:attrNameLst>
                                          <p:attrName>style.visibility</p:attrName>
                                        </p:attrNameLst>
                                      </p:cBhvr>
                                      <p:to>
                                        <p:strVal val="hidden"/>
                                      </p:to>
                                    </p:set>
                                  </p:childTnLst>
                                </p:cTn>
                              </p:par>
                              <p:par>
                                <p:cTn id="507" presetID="9" presetClass="exit" presetSubtype="0" fill="hold" grpId="2" nodeType="withEffect">
                                  <p:stCondLst>
                                    <p:cond delay="0"/>
                                  </p:stCondLst>
                                  <p:childTnLst>
                                    <p:animEffect transition="out" filter="dissolve">
                                      <p:cBhvr>
                                        <p:cTn id="508" dur="500"/>
                                        <p:tgtEl>
                                          <p:spTgt spid="3219"/>
                                        </p:tgtEl>
                                      </p:cBhvr>
                                    </p:animEffect>
                                    <p:set>
                                      <p:cBhvr>
                                        <p:cTn id="509" dur="1" fill="hold">
                                          <p:stCondLst>
                                            <p:cond delay="499"/>
                                          </p:stCondLst>
                                        </p:cTn>
                                        <p:tgtEl>
                                          <p:spTgt spid="3219"/>
                                        </p:tgtEl>
                                        <p:attrNameLst>
                                          <p:attrName>style.visibility</p:attrName>
                                        </p:attrNameLst>
                                      </p:cBhvr>
                                      <p:to>
                                        <p:strVal val="hidden"/>
                                      </p:to>
                                    </p:set>
                                  </p:childTnLst>
                                </p:cTn>
                              </p:par>
                              <p:par>
                                <p:cTn id="510" presetID="9" presetClass="entr" presetSubtype="0" fill="hold" grpId="0" nodeType="withEffect">
                                  <p:stCondLst>
                                    <p:cond delay="0"/>
                                  </p:stCondLst>
                                  <p:childTnLst>
                                    <p:set>
                                      <p:cBhvr>
                                        <p:cTn id="511" dur="1" fill="hold">
                                          <p:stCondLst>
                                            <p:cond delay="0"/>
                                          </p:stCondLst>
                                        </p:cTn>
                                        <p:tgtEl>
                                          <p:spTgt spid="3233"/>
                                        </p:tgtEl>
                                        <p:attrNameLst>
                                          <p:attrName>style.visibility</p:attrName>
                                        </p:attrNameLst>
                                      </p:cBhvr>
                                      <p:to>
                                        <p:strVal val="visible"/>
                                      </p:to>
                                    </p:set>
                                    <p:animEffect transition="in" filter="dissolve">
                                      <p:cBhvr>
                                        <p:cTn id="512" dur="1000"/>
                                        <p:tgtEl>
                                          <p:spTgt spid="3233"/>
                                        </p:tgtEl>
                                      </p:cBhvr>
                                    </p:animEffect>
                                  </p:childTnLst>
                                </p:cTn>
                              </p:par>
                              <p:par>
                                <p:cTn id="513" presetID="9" presetClass="entr" presetSubtype="0" fill="hold" grpId="0" nodeType="withEffect">
                                  <p:stCondLst>
                                    <p:cond delay="0"/>
                                  </p:stCondLst>
                                  <p:childTnLst>
                                    <p:set>
                                      <p:cBhvr>
                                        <p:cTn id="514" dur="1" fill="hold">
                                          <p:stCondLst>
                                            <p:cond delay="0"/>
                                          </p:stCondLst>
                                        </p:cTn>
                                        <p:tgtEl>
                                          <p:spTgt spid="3236"/>
                                        </p:tgtEl>
                                        <p:attrNameLst>
                                          <p:attrName>style.visibility</p:attrName>
                                        </p:attrNameLst>
                                      </p:cBhvr>
                                      <p:to>
                                        <p:strVal val="visible"/>
                                      </p:to>
                                    </p:set>
                                    <p:animEffect transition="in" filter="dissolve">
                                      <p:cBhvr>
                                        <p:cTn id="515" dur="1000"/>
                                        <p:tgtEl>
                                          <p:spTgt spid="3236"/>
                                        </p:tgtEl>
                                      </p:cBhvr>
                                    </p:animEffect>
                                  </p:childTnLst>
                                </p:cTn>
                              </p:par>
                              <p:par>
                                <p:cTn id="516" presetID="9" presetClass="entr" presetSubtype="0" fill="hold" grpId="0" nodeType="withEffect">
                                  <p:stCondLst>
                                    <p:cond delay="0"/>
                                  </p:stCondLst>
                                  <p:childTnLst>
                                    <p:set>
                                      <p:cBhvr>
                                        <p:cTn id="517" dur="1" fill="hold">
                                          <p:stCondLst>
                                            <p:cond delay="0"/>
                                          </p:stCondLst>
                                        </p:cTn>
                                        <p:tgtEl>
                                          <p:spTgt spid="3235"/>
                                        </p:tgtEl>
                                        <p:attrNameLst>
                                          <p:attrName>style.visibility</p:attrName>
                                        </p:attrNameLst>
                                      </p:cBhvr>
                                      <p:to>
                                        <p:strVal val="visible"/>
                                      </p:to>
                                    </p:set>
                                    <p:animEffect transition="in" filter="dissolve">
                                      <p:cBhvr>
                                        <p:cTn id="518" dur="1000"/>
                                        <p:tgtEl>
                                          <p:spTgt spid="3235"/>
                                        </p:tgtEl>
                                      </p:cBhvr>
                                    </p:animEffect>
                                  </p:childTnLst>
                                </p:cTn>
                              </p:par>
                              <p:par>
                                <p:cTn id="519" presetID="9" presetClass="entr" presetSubtype="0" fill="hold" grpId="0" nodeType="withEffect">
                                  <p:stCondLst>
                                    <p:cond delay="0"/>
                                  </p:stCondLst>
                                  <p:childTnLst>
                                    <p:set>
                                      <p:cBhvr>
                                        <p:cTn id="520" dur="1" fill="hold">
                                          <p:stCondLst>
                                            <p:cond delay="0"/>
                                          </p:stCondLst>
                                        </p:cTn>
                                        <p:tgtEl>
                                          <p:spTgt spid="3415"/>
                                        </p:tgtEl>
                                        <p:attrNameLst>
                                          <p:attrName>style.visibility</p:attrName>
                                        </p:attrNameLst>
                                      </p:cBhvr>
                                      <p:to>
                                        <p:strVal val="visible"/>
                                      </p:to>
                                    </p:set>
                                    <p:animEffect transition="in" filter="dissolve">
                                      <p:cBhvr>
                                        <p:cTn id="521" dur="500"/>
                                        <p:tgtEl>
                                          <p:spTgt spid="3415"/>
                                        </p:tgtEl>
                                      </p:cBhvr>
                                    </p:animEffect>
                                  </p:childTnLst>
                                </p:cTn>
                              </p:par>
                            </p:childTnLst>
                          </p:cTn>
                        </p:par>
                        <p:par>
                          <p:cTn id="522" fill="hold" nodeType="afterGroup">
                            <p:stCondLst>
                              <p:cond delay="5500"/>
                            </p:stCondLst>
                            <p:childTnLst>
                              <p:par>
                                <p:cTn id="523" presetID="9" presetClass="entr" presetSubtype="0" fill="hold" grpId="0" nodeType="afterEffect">
                                  <p:stCondLst>
                                    <p:cond delay="0"/>
                                  </p:stCondLst>
                                  <p:childTnLst>
                                    <p:set>
                                      <p:cBhvr>
                                        <p:cTn id="524" dur="1" fill="hold">
                                          <p:stCondLst>
                                            <p:cond delay="0"/>
                                          </p:stCondLst>
                                        </p:cTn>
                                        <p:tgtEl>
                                          <p:spTgt spid="3407"/>
                                        </p:tgtEl>
                                        <p:attrNameLst>
                                          <p:attrName>style.visibility</p:attrName>
                                        </p:attrNameLst>
                                      </p:cBhvr>
                                      <p:to>
                                        <p:strVal val="visible"/>
                                      </p:to>
                                    </p:set>
                                    <p:animEffect transition="in" filter="dissolve">
                                      <p:cBhvr>
                                        <p:cTn id="525" dur="500"/>
                                        <p:tgtEl>
                                          <p:spTgt spid="3407"/>
                                        </p:tgtEl>
                                      </p:cBhvr>
                                    </p:animEffect>
                                  </p:childTnLst>
                                </p:cTn>
                              </p:par>
                              <p:par>
                                <p:cTn id="526" presetID="9" presetClass="exit" presetSubtype="0" fill="hold" grpId="3" nodeType="withEffect">
                                  <p:stCondLst>
                                    <p:cond delay="0"/>
                                  </p:stCondLst>
                                  <p:childTnLst>
                                    <p:animEffect transition="out" filter="dissolve">
                                      <p:cBhvr>
                                        <p:cTn id="527" dur="500"/>
                                        <p:tgtEl>
                                          <p:spTgt spid="3095"/>
                                        </p:tgtEl>
                                      </p:cBhvr>
                                    </p:animEffect>
                                    <p:set>
                                      <p:cBhvr>
                                        <p:cTn id="528" dur="1" fill="hold">
                                          <p:stCondLst>
                                            <p:cond delay="499"/>
                                          </p:stCondLst>
                                        </p:cTn>
                                        <p:tgtEl>
                                          <p:spTgt spid="3095"/>
                                        </p:tgtEl>
                                        <p:attrNameLst>
                                          <p:attrName>style.visibility</p:attrName>
                                        </p:attrNameLst>
                                      </p:cBhvr>
                                      <p:to>
                                        <p:strVal val="hidden"/>
                                      </p:to>
                                    </p:set>
                                  </p:childTnLst>
                                </p:cTn>
                              </p:par>
                            </p:childTnLst>
                          </p:cTn>
                        </p:par>
                        <p:par>
                          <p:cTn id="529" fill="hold" nodeType="afterGroup">
                            <p:stCondLst>
                              <p:cond delay="6000"/>
                            </p:stCondLst>
                            <p:childTnLst>
                              <p:par>
                                <p:cTn id="530" presetID="0" presetClass="path" presetSubtype="0" accel="50000" decel="50000" fill="hold" grpId="1" nodeType="afterEffect">
                                  <p:stCondLst>
                                    <p:cond delay="0"/>
                                  </p:stCondLst>
                                  <p:childTnLst>
                                    <p:animMotion origin="layout" path="M 4.44444E-6 0.00093 L 0.00034 0.06667 L 0.01076 0.08611 L 0.01215 0.13843 L 0.01632 0.15 " pathEditMode="relative" rAng="0" ptsTypes="AAAAA">
                                      <p:cBhvr>
                                        <p:cTn id="531" dur="2000" fill="hold"/>
                                        <p:tgtEl>
                                          <p:spTgt spid="3113"/>
                                        </p:tgtEl>
                                        <p:attrNameLst>
                                          <p:attrName>ppt_x</p:attrName>
                                          <p:attrName>ppt_y</p:attrName>
                                        </p:attrNameLst>
                                      </p:cBhvr>
                                      <p:rCtr x="0" y="0"/>
                                    </p:animMotion>
                                  </p:childTnLst>
                                </p:cTn>
                              </p:par>
                              <p:par>
                                <p:cTn id="532" presetID="0" presetClass="path" presetSubtype="0" accel="50000" decel="50000" fill="hold" grpId="2" nodeType="withEffect">
                                  <p:stCondLst>
                                    <p:cond delay="0"/>
                                  </p:stCondLst>
                                  <p:childTnLst>
                                    <p:animMotion origin="layout" path="M -0.00503 0.10254 L -0.0217 0.17152 L -0.03976 0.19051 L -0.05781 0.19097 L -0.06476 0.19051 L -0.07656 0.18217 L -0.08802 0.18217 L -0.10816 0.17014 L -0.11302 0.16412 " pathEditMode="relative" rAng="0" ptsTypes="AAAAAAAAA">
                                      <p:cBhvr>
                                        <p:cTn id="533" dur="2000" fill="hold"/>
                                        <p:tgtEl>
                                          <p:spTgt spid="3114"/>
                                        </p:tgtEl>
                                        <p:attrNameLst>
                                          <p:attrName>ppt_x</p:attrName>
                                          <p:attrName>ppt_y</p:attrName>
                                        </p:attrNameLst>
                                      </p:cBhvr>
                                      <p:rCtr x="-5399" y="4421"/>
                                    </p:animMotion>
                                  </p:childTnLst>
                                </p:cTn>
                              </p:par>
                              <p:par>
                                <p:cTn id="534" presetID="0" presetClass="path" presetSubtype="0" accel="50000" decel="50000" fill="hold" grpId="1" nodeType="withEffect">
                                  <p:stCondLst>
                                    <p:cond delay="0"/>
                                  </p:stCondLst>
                                  <p:childTnLst>
                                    <p:animMotion origin="layout" path="M -0.00035 -0.00116 L -0.01806 0.02014 L -0.01979 0.04097 " pathEditMode="relative" rAng="0" ptsTypes="AAA">
                                      <p:cBhvr>
                                        <p:cTn id="535" dur="2000" fill="hold"/>
                                        <p:tgtEl>
                                          <p:spTgt spid="3214"/>
                                        </p:tgtEl>
                                        <p:attrNameLst>
                                          <p:attrName>ppt_x</p:attrName>
                                          <p:attrName>ppt_y</p:attrName>
                                        </p:attrNameLst>
                                      </p:cBhvr>
                                      <p:rCtr x="-972" y="2106"/>
                                    </p:animMotion>
                                  </p:childTnLst>
                                </p:cTn>
                              </p:par>
                              <p:par>
                                <p:cTn id="536" presetID="0" presetClass="path" presetSubtype="0" accel="50000" decel="50000" fill="hold" grpId="1" nodeType="withEffect">
                                  <p:stCondLst>
                                    <p:cond delay="0"/>
                                  </p:stCondLst>
                                  <p:childTnLst>
                                    <p:animMotion origin="layout" path="M -2.77778E-6 -1.11111E-6 L -0.00816 0.01412 L -0.00781 0.03264 L -0.01545 0.04815 L -0.01771 0.04884 " pathEditMode="relative" rAng="0" ptsTypes="AAAAA">
                                      <p:cBhvr>
                                        <p:cTn id="537" dur="2000" fill="hold"/>
                                        <p:tgtEl>
                                          <p:spTgt spid="3407"/>
                                        </p:tgtEl>
                                        <p:attrNameLst>
                                          <p:attrName>ppt_x</p:attrName>
                                          <p:attrName>ppt_y</p:attrName>
                                        </p:attrNameLst>
                                      </p:cBhvr>
                                      <p:rCtr x="-885" y="2431"/>
                                    </p:animMotion>
                                  </p:childTnLst>
                                </p:cTn>
                              </p:par>
                            </p:childTnLst>
                          </p:cTn>
                        </p:par>
                        <p:par>
                          <p:cTn id="538" fill="hold" nodeType="afterGroup">
                            <p:stCondLst>
                              <p:cond delay="8000"/>
                            </p:stCondLst>
                            <p:childTnLst>
                              <p:par>
                                <p:cTn id="539" presetID="9" presetClass="exit" presetSubtype="0" fill="hold" grpId="2" nodeType="afterEffect">
                                  <p:stCondLst>
                                    <p:cond delay="0"/>
                                  </p:stCondLst>
                                  <p:childTnLst>
                                    <p:animEffect transition="out" filter="dissolve">
                                      <p:cBhvr>
                                        <p:cTn id="540" dur="500"/>
                                        <p:tgtEl>
                                          <p:spTgt spid="3113"/>
                                        </p:tgtEl>
                                      </p:cBhvr>
                                    </p:animEffect>
                                    <p:set>
                                      <p:cBhvr>
                                        <p:cTn id="541" dur="1" fill="hold">
                                          <p:stCondLst>
                                            <p:cond delay="499"/>
                                          </p:stCondLst>
                                        </p:cTn>
                                        <p:tgtEl>
                                          <p:spTgt spid="3113"/>
                                        </p:tgtEl>
                                        <p:attrNameLst>
                                          <p:attrName>style.visibility</p:attrName>
                                        </p:attrNameLst>
                                      </p:cBhvr>
                                      <p:to>
                                        <p:strVal val="hidden"/>
                                      </p:to>
                                    </p:set>
                                  </p:childTnLst>
                                </p:cTn>
                              </p:par>
                              <p:par>
                                <p:cTn id="542" presetID="9" presetClass="exit" presetSubtype="0" fill="hold" grpId="3" nodeType="withEffect">
                                  <p:stCondLst>
                                    <p:cond delay="0"/>
                                  </p:stCondLst>
                                  <p:childTnLst>
                                    <p:animEffect transition="out" filter="dissolve">
                                      <p:cBhvr>
                                        <p:cTn id="543" dur="500"/>
                                        <p:tgtEl>
                                          <p:spTgt spid="3114"/>
                                        </p:tgtEl>
                                      </p:cBhvr>
                                    </p:animEffect>
                                    <p:set>
                                      <p:cBhvr>
                                        <p:cTn id="544" dur="1" fill="hold">
                                          <p:stCondLst>
                                            <p:cond delay="499"/>
                                          </p:stCondLst>
                                        </p:cTn>
                                        <p:tgtEl>
                                          <p:spTgt spid="3114"/>
                                        </p:tgtEl>
                                        <p:attrNameLst>
                                          <p:attrName>style.visibility</p:attrName>
                                        </p:attrNameLst>
                                      </p:cBhvr>
                                      <p:to>
                                        <p:strVal val="hidden"/>
                                      </p:to>
                                    </p:set>
                                  </p:childTnLst>
                                </p:cTn>
                              </p:par>
                            </p:childTnLst>
                          </p:cTn>
                        </p:par>
                        <p:par>
                          <p:cTn id="545" fill="hold" nodeType="afterGroup">
                            <p:stCondLst>
                              <p:cond delay="8500"/>
                            </p:stCondLst>
                            <p:childTnLst>
                              <p:par>
                                <p:cTn id="546" presetID="9" presetClass="entr" presetSubtype="0" fill="hold" grpId="0" nodeType="afterEffect">
                                  <p:stCondLst>
                                    <p:cond delay="0"/>
                                  </p:stCondLst>
                                  <p:childTnLst>
                                    <p:set>
                                      <p:cBhvr>
                                        <p:cTn id="547" dur="1" fill="hold">
                                          <p:stCondLst>
                                            <p:cond delay="0"/>
                                          </p:stCondLst>
                                        </p:cTn>
                                        <p:tgtEl>
                                          <p:spTgt spid="3234"/>
                                        </p:tgtEl>
                                        <p:attrNameLst>
                                          <p:attrName>style.visibility</p:attrName>
                                        </p:attrNameLst>
                                      </p:cBhvr>
                                      <p:to>
                                        <p:strVal val="visible"/>
                                      </p:to>
                                    </p:set>
                                    <p:animEffect transition="in" filter="dissolve">
                                      <p:cBhvr>
                                        <p:cTn id="548" dur="1000"/>
                                        <p:tgtEl>
                                          <p:spTgt spid="3234"/>
                                        </p:tgtEl>
                                      </p:cBhvr>
                                    </p:animEffect>
                                  </p:childTnLst>
                                </p:cTn>
                              </p:par>
                              <p:par>
                                <p:cTn id="549" presetID="12" presetClass="entr" presetSubtype="4" fill="hold" grpId="0" nodeType="withEffect">
                                  <p:stCondLst>
                                    <p:cond delay="0"/>
                                  </p:stCondLst>
                                  <p:childTnLst>
                                    <p:set>
                                      <p:cBhvr>
                                        <p:cTn id="550" dur="1" fill="hold">
                                          <p:stCondLst>
                                            <p:cond delay="0"/>
                                          </p:stCondLst>
                                        </p:cTn>
                                        <p:tgtEl>
                                          <p:spTgt spid="3237"/>
                                        </p:tgtEl>
                                        <p:attrNameLst>
                                          <p:attrName>style.visibility</p:attrName>
                                        </p:attrNameLst>
                                      </p:cBhvr>
                                      <p:to>
                                        <p:strVal val="visible"/>
                                      </p:to>
                                    </p:set>
                                    <p:animEffect transition="in" filter="slide(fromBottom)">
                                      <p:cBhvr>
                                        <p:cTn id="551" dur="1000"/>
                                        <p:tgtEl>
                                          <p:spTgt spid="3237"/>
                                        </p:tgtEl>
                                      </p:cBhvr>
                                    </p:animEffect>
                                  </p:childTnLst>
                                </p:cTn>
                              </p:par>
                            </p:childTnLst>
                          </p:cTn>
                        </p:par>
                      </p:childTnLst>
                    </p:cTn>
                  </p:par>
                  <p:par>
                    <p:cTn id="552" fill="hold" nodeType="clickPar">
                      <p:stCondLst>
                        <p:cond delay="indefinite"/>
                      </p:stCondLst>
                      <p:childTnLst>
                        <p:par>
                          <p:cTn id="553" fill="hold" nodeType="withGroup">
                            <p:stCondLst>
                              <p:cond delay="0"/>
                            </p:stCondLst>
                            <p:childTnLst>
                              <p:par>
                                <p:cTn id="554" presetID="0" presetClass="path" presetSubtype="0" accel="50000" decel="50000" fill="hold" grpId="1" nodeType="clickEffect">
                                  <p:stCondLst>
                                    <p:cond delay="0"/>
                                  </p:stCondLst>
                                  <p:childTnLst>
                                    <p:animMotion origin="layout" path="M -0.00052 -0.00023 L -0.01093 -0.01505 L -0.00538 -0.03079 L -0.01371 -0.04468 L -0.02135 -0.05857 L -0.02135 -0.08264 L -0.02413 -0.09745 L -0.02621 -0.10301 L -0.01857 -0.12245 L -0.0151 -0.13542 L -0.01024 -0.15579 L -0.0151 -0.18264 L -0.02135 -0.19931 L -0.02135 -0.21227 L -0.02343 -0.22431 L -0.02274 -0.24653 L -0.02552 -0.26319 L -0.02621 -0.27338 L -0.02413 -0.28357 L -0.02205 -0.29468 L -0.0158 -0.30023 L -0.01441 -0.30857 L -0.01302 -0.32338 " pathEditMode="relative" ptsTypes="AAAAAAAAAAAAAAAAAAAAAAA">
                                      <p:cBhvr>
                                        <p:cTn id="555" dur="2000" fill="hold"/>
                                        <p:tgtEl>
                                          <p:spTgt spid="3236"/>
                                        </p:tgtEl>
                                        <p:attrNameLst>
                                          <p:attrName>ppt_x</p:attrName>
                                          <p:attrName>ppt_y</p:attrName>
                                        </p:attrNameLst>
                                      </p:cBhvr>
                                    </p:animMotion>
                                  </p:childTnLst>
                                </p:cTn>
                              </p:par>
                              <p:par>
                                <p:cTn id="556" presetID="0" presetClass="path" presetSubtype="0" accel="50000" decel="50000" fill="hold" grpId="1" nodeType="withEffect">
                                  <p:stCondLst>
                                    <p:cond delay="0"/>
                                  </p:stCondLst>
                                  <p:childTnLst>
                                    <p:animMotion origin="layout" path="M -0.00052 0.00023 L -0.01511 -0.00995 L -0.0283 -0.01365 L -0.04705 -0.03217 L -0.04705 -0.04514 L -0.05539 -0.06921 L -0.06511 -0.07754 L -0.0658 -0.09884 L -0.06372 -0.1368 L -0.04497 -0.17014 L -0.03039 -0.19699 L -0.03039 -0.21643 L -0.03108 -0.23958 L -0.0283 -0.27291 L -0.02969 -0.29606 L -0.02483 -0.33032 L -0.02205 -0.34236 L -0.00677 -0.35995 L 0.00295 -0.37754 L 0.00295 -0.39236 L 0.01059 -0.39236 L 0.01545 -0.40347 L 0.01545 -0.41458 L 0.02448 -0.41736 L 0.04461 -0.40995 L 0.06059 -0.41088 L 0.07239 -0.40902 L 0.08559 -0.40902 L 0.096 -0.39421 " pathEditMode="relative" ptsTypes="AAAAAAAAAAAAAAAAAAAAAAAAAAAAA">
                                      <p:cBhvr>
                                        <p:cTn id="557" dur="2000" fill="hold"/>
                                        <p:tgtEl>
                                          <p:spTgt spid="3235"/>
                                        </p:tgtEl>
                                        <p:attrNameLst>
                                          <p:attrName>ppt_x</p:attrName>
                                          <p:attrName>ppt_y</p:attrName>
                                        </p:attrNameLst>
                                      </p:cBhvr>
                                    </p:animMotion>
                                  </p:childTnLst>
                                </p:cTn>
                              </p:par>
                            </p:childTnLst>
                          </p:cTn>
                        </p:par>
                        <p:par>
                          <p:cTn id="558" fill="hold" nodeType="afterGroup">
                            <p:stCondLst>
                              <p:cond delay="2000"/>
                            </p:stCondLst>
                            <p:childTnLst>
                              <p:par>
                                <p:cTn id="559" presetID="9" presetClass="exit" presetSubtype="0" fill="hold" grpId="2" nodeType="afterEffect">
                                  <p:stCondLst>
                                    <p:cond delay="0"/>
                                  </p:stCondLst>
                                  <p:childTnLst>
                                    <p:animEffect transition="out" filter="dissolve">
                                      <p:cBhvr>
                                        <p:cTn id="560" dur="500"/>
                                        <p:tgtEl>
                                          <p:spTgt spid="3236"/>
                                        </p:tgtEl>
                                      </p:cBhvr>
                                    </p:animEffect>
                                    <p:set>
                                      <p:cBhvr>
                                        <p:cTn id="561" dur="1" fill="hold">
                                          <p:stCondLst>
                                            <p:cond delay="499"/>
                                          </p:stCondLst>
                                        </p:cTn>
                                        <p:tgtEl>
                                          <p:spTgt spid="3236"/>
                                        </p:tgtEl>
                                        <p:attrNameLst>
                                          <p:attrName>style.visibility</p:attrName>
                                        </p:attrNameLst>
                                      </p:cBhvr>
                                      <p:to>
                                        <p:strVal val="hidden"/>
                                      </p:to>
                                    </p:set>
                                  </p:childTnLst>
                                </p:cTn>
                              </p:par>
                              <p:par>
                                <p:cTn id="562" presetID="9" presetClass="exit" presetSubtype="0" fill="hold" grpId="2" nodeType="withEffect">
                                  <p:stCondLst>
                                    <p:cond delay="0"/>
                                  </p:stCondLst>
                                  <p:childTnLst>
                                    <p:animEffect transition="out" filter="dissolve">
                                      <p:cBhvr>
                                        <p:cTn id="563" dur="500"/>
                                        <p:tgtEl>
                                          <p:spTgt spid="3235"/>
                                        </p:tgtEl>
                                      </p:cBhvr>
                                    </p:animEffect>
                                    <p:set>
                                      <p:cBhvr>
                                        <p:cTn id="564" dur="1" fill="hold">
                                          <p:stCondLst>
                                            <p:cond delay="499"/>
                                          </p:stCondLst>
                                        </p:cTn>
                                        <p:tgtEl>
                                          <p:spTgt spid="3235"/>
                                        </p:tgtEl>
                                        <p:attrNameLst>
                                          <p:attrName>style.visibility</p:attrName>
                                        </p:attrNameLst>
                                      </p:cBhvr>
                                      <p:to>
                                        <p:strVal val="hidden"/>
                                      </p:to>
                                    </p:set>
                                  </p:childTnLst>
                                </p:cTn>
                              </p:par>
                            </p:childTnLst>
                          </p:cTn>
                        </p:par>
                      </p:childTnLst>
                    </p:cTn>
                  </p:par>
                  <p:par>
                    <p:cTn id="565" fill="hold" nodeType="clickPar">
                      <p:stCondLst>
                        <p:cond delay="indefinite"/>
                      </p:stCondLst>
                      <p:childTnLst>
                        <p:par>
                          <p:cTn id="566" fill="hold" nodeType="withGroup">
                            <p:stCondLst>
                              <p:cond delay="0"/>
                            </p:stCondLst>
                            <p:childTnLst>
                              <p:par>
                                <p:cTn id="567" presetID="0" presetClass="path" presetSubtype="0" accel="50000" decel="50000" fill="hold" grpId="1" nodeType="clickEffect">
                                  <p:stCondLst>
                                    <p:cond delay="0"/>
                                  </p:stCondLst>
                                  <p:childTnLst>
                                    <p:animMotion origin="layout" path="M -2.77778E-6 4.81481E-6 L -0.01146 0.03055 L -0.00798 0.04027 L -0.01354 0.0574 L -0.01284 0.08009 L -0.00798 0.0912 L -0.01736 0.09629 L -0.02257 0.10324 " pathEditMode="relative" rAng="0" ptsTypes="AAAAAAAA">
                                      <p:cBhvr>
                                        <p:cTn id="568" dur="1000" fill="hold"/>
                                        <p:tgtEl>
                                          <p:spTgt spid="3233"/>
                                        </p:tgtEl>
                                        <p:attrNameLst>
                                          <p:attrName>ppt_x</p:attrName>
                                          <p:attrName>ppt_y</p:attrName>
                                        </p:attrNameLst>
                                      </p:cBhvr>
                                      <p:rCtr x="-1128" y="5162"/>
                                    </p:animMotion>
                                  </p:childTnLst>
                                </p:cTn>
                              </p:par>
                            </p:childTnLst>
                          </p:cTn>
                        </p:par>
                      </p:childTnLst>
                    </p:cTn>
                  </p:par>
                  <p:par>
                    <p:cTn id="569" fill="hold" nodeType="clickPar">
                      <p:stCondLst>
                        <p:cond delay="indefinite"/>
                      </p:stCondLst>
                      <p:childTnLst>
                        <p:par>
                          <p:cTn id="570" fill="hold" nodeType="withGroup">
                            <p:stCondLst>
                              <p:cond delay="0"/>
                            </p:stCondLst>
                            <p:childTnLst>
                              <p:par>
                                <p:cTn id="571" presetID="9" presetClass="entr" presetSubtype="0" fill="hold" grpId="0" nodeType="clickEffect">
                                  <p:stCondLst>
                                    <p:cond delay="0"/>
                                  </p:stCondLst>
                                  <p:childTnLst>
                                    <p:set>
                                      <p:cBhvr>
                                        <p:cTn id="572" dur="1" fill="hold">
                                          <p:stCondLst>
                                            <p:cond delay="0"/>
                                          </p:stCondLst>
                                        </p:cTn>
                                        <p:tgtEl>
                                          <p:spTgt spid="3266"/>
                                        </p:tgtEl>
                                        <p:attrNameLst>
                                          <p:attrName>style.visibility</p:attrName>
                                        </p:attrNameLst>
                                      </p:cBhvr>
                                      <p:to>
                                        <p:strVal val="visible"/>
                                      </p:to>
                                    </p:set>
                                    <p:animEffect transition="in" filter="dissolve">
                                      <p:cBhvr>
                                        <p:cTn id="573" dur="1000"/>
                                        <p:tgtEl>
                                          <p:spTgt spid="3266"/>
                                        </p:tgtEl>
                                      </p:cBhvr>
                                    </p:animEffect>
                                  </p:childTnLst>
                                </p:cTn>
                              </p:par>
                              <p:par>
                                <p:cTn id="574" presetID="9" presetClass="entr" presetSubtype="0" fill="hold" grpId="0" nodeType="withEffect">
                                  <p:stCondLst>
                                    <p:cond delay="0"/>
                                  </p:stCondLst>
                                  <p:childTnLst>
                                    <p:set>
                                      <p:cBhvr>
                                        <p:cTn id="575" dur="1" fill="hold">
                                          <p:stCondLst>
                                            <p:cond delay="0"/>
                                          </p:stCondLst>
                                        </p:cTn>
                                        <p:tgtEl>
                                          <p:spTgt spid="3265"/>
                                        </p:tgtEl>
                                        <p:attrNameLst>
                                          <p:attrName>style.visibility</p:attrName>
                                        </p:attrNameLst>
                                      </p:cBhvr>
                                      <p:to>
                                        <p:strVal val="visible"/>
                                      </p:to>
                                    </p:set>
                                    <p:animEffect transition="in" filter="dissolve">
                                      <p:cBhvr>
                                        <p:cTn id="576" dur="1000"/>
                                        <p:tgtEl>
                                          <p:spTgt spid="3265"/>
                                        </p:tgtEl>
                                      </p:cBhvr>
                                    </p:animEffect>
                                  </p:childTnLst>
                                </p:cTn>
                              </p:par>
                              <p:par>
                                <p:cTn id="577" presetID="12" presetClass="entr" presetSubtype="8" fill="hold" grpId="0" nodeType="withEffect">
                                  <p:stCondLst>
                                    <p:cond delay="0"/>
                                  </p:stCondLst>
                                  <p:childTnLst>
                                    <p:set>
                                      <p:cBhvr>
                                        <p:cTn id="578" dur="1" fill="hold">
                                          <p:stCondLst>
                                            <p:cond delay="0"/>
                                          </p:stCondLst>
                                        </p:cTn>
                                        <p:tgtEl>
                                          <p:spTgt spid="3268"/>
                                        </p:tgtEl>
                                        <p:attrNameLst>
                                          <p:attrName>style.visibility</p:attrName>
                                        </p:attrNameLst>
                                      </p:cBhvr>
                                      <p:to>
                                        <p:strVal val="visible"/>
                                      </p:to>
                                    </p:set>
                                    <p:animEffect transition="in" filter="slide(fromLeft)">
                                      <p:cBhvr>
                                        <p:cTn id="579" dur="2000"/>
                                        <p:tgtEl>
                                          <p:spTgt spid="3268"/>
                                        </p:tgtEl>
                                      </p:cBhvr>
                                    </p:animEffect>
                                  </p:childTnLst>
                                </p:cTn>
                              </p:par>
                            </p:childTnLst>
                          </p:cTn>
                        </p:par>
                        <p:par>
                          <p:cTn id="580" fill="hold" nodeType="afterGroup">
                            <p:stCondLst>
                              <p:cond delay="2000"/>
                            </p:stCondLst>
                            <p:childTnLst>
                              <p:par>
                                <p:cTn id="581" presetID="1" presetClass="entr" presetSubtype="0" fill="hold" grpId="0" nodeType="afterEffect">
                                  <p:stCondLst>
                                    <p:cond delay="0"/>
                                  </p:stCondLst>
                                  <p:childTnLst>
                                    <p:set>
                                      <p:cBhvr>
                                        <p:cTn id="582" dur="1" fill="hold">
                                          <p:stCondLst>
                                            <p:cond delay="0"/>
                                          </p:stCondLst>
                                        </p:cTn>
                                        <p:tgtEl>
                                          <p:spTgt spid="3267"/>
                                        </p:tgtEl>
                                        <p:attrNameLst>
                                          <p:attrName>style.visibility</p:attrName>
                                        </p:attrNameLst>
                                      </p:cBhvr>
                                      <p:to>
                                        <p:strVal val="visible"/>
                                      </p:to>
                                    </p:set>
                                  </p:childTnLst>
                                  <p:subTnLst>
                                    <p:audio>
                                      <p:cMediaNode>
                                        <p:cTn display="0" masterRel="sameClick">
                                          <p:stCondLst>
                                            <p:cond evt="begin" delay="0">
                                              <p:tn val="581"/>
                                            </p:cond>
                                          </p:stCondLst>
                                          <p:endCondLst>
                                            <p:cond evt="onStopAudio" delay="0">
                                              <p:tgtEl>
                                                <p:sldTgt/>
                                              </p:tgtEl>
                                            </p:cond>
                                          </p:endCondLst>
                                        </p:cTn>
                                        <p:tgtEl>
                                          <p:sndTgt r:embed="rId4" name="explode.wav"/>
                                        </p:tgtEl>
                                      </p:cMediaNode>
                                    </p:audio>
                                  </p:subTnLst>
                                </p:cTn>
                              </p:par>
                              <p:par>
                                <p:cTn id="583" presetID="3" presetClass="exit" presetSubtype="10" fill="hold" grpId="1" nodeType="withEffect">
                                  <p:stCondLst>
                                    <p:cond delay="0"/>
                                  </p:stCondLst>
                                  <p:childTnLst>
                                    <p:animEffect transition="out" filter="blinds(horizontal)">
                                      <p:cBhvr>
                                        <p:cTn id="584" dur="500"/>
                                        <p:tgtEl>
                                          <p:spTgt spid="3267"/>
                                        </p:tgtEl>
                                      </p:cBhvr>
                                    </p:animEffect>
                                    <p:set>
                                      <p:cBhvr>
                                        <p:cTn id="585" dur="1" fill="hold">
                                          <p:stCondLst>
                                            <p:cond delay="499"/>
                                          </p:stCondLst>
                                        </p:cTn>
                                        <p:tgtEl>
                                          <p:spTgt spid="3267"/>
                                        </p:tgtEl>
                                        <p:attrNameLst>
                                          <p:attrName>style.visibility</p:attrName>
                                        </p:attrNameLst>
                                      </p:cBhvr>
                                      <p:to>
                                        <p:strVal val="hidden"/>
                                      </p:to>
                                    </p:set>
                                  </p:childTnLst>
                                </p:cTn>
                              </p:par>
                            </p:childTnLst>
                          </p:cTn>
                        </p:par>
                        <p:par>
                          <p:cTn id="586" fill="hold" nodeType="afterGroup">
                            <p:stCondLst>
                              <p:cond delay="2500"/>
                            </p:stCondLst>
                            <p:childTnLst>
                              <p:par>
                                <p:cTn id="587" presetID="9" presetClass="exit" presetSubtype="0" fill="hold" grpId="1" nodeType="afterEffect">
                                  <p:stCondLst>
                                    <p:cond delay="0"/>
                                  </p:stCondLst>
                                  <p:childTnLst>
                                    <p:animEffect transition="out" filter="dissolve">
                                      <p:cBhvr>
                                        <p:cTn id="588" dur="1000"/>
                                        <p:tgtEl>
                                          <p:spTgt spid="3266"/>
                                        </p:tgtEl>
                                      </p:cBhvr>
                                    </p:animEffect>
                                    <p:set>
                                      <p:cBhvr>
                                        <p:cTn id="589" dur="1" fill="hold">
                                          <p:stCondLst>
                                            <p:cond delay="999"/>
                                          </p:stCondLst>
                                        </p:cTn>
                                        <p:tgtEl>
                                          <p:spTgt spid="3266"/>
                                        </p:tgtEl>
                                        <p:attrNameLst>
                                          <p:attrName>style.visibility</p:attrName>
                                        </p:attrNameLst>
                                      </p:cBhvr>
                                      <p:to>
                                        <p:strVal val="hidden"/>
                                      </p:to>
                                    </p:set>
                                  </p:childTnLst>
                                </p:cTn>
                              </p:par>
                              <p:par>
                                <p:cTn id="590" presetID="12" presetClass="exit" presetSubtype="4" fill="hold" grpId="1" nodeType="withEffect">
                                  <p:stCondLst>
                                    <p:cond delay="0"/>
                                  </p:stCondLst>
                                  <p:childTnLst>
                                    <p:animEffect transition="out" filter="slide(fromBottom)">
                                      <p:cBhvr>
                                        <p:cTn id="591" dur="2000"/>
                                        <p:tgtEl>
                                          <p:spTgt spid="3268"/>
                                        </p:tgtEl>
                                      </p:cBhvr>
                                    </p:animEffect>
                                    <p:set>
                                      <p:cBhvr>
                                        <p:cTn id="592" dur="1" fill="hold">
                                          <p:stCondLst>
                                            <p:cond delay="1999"/>
                                          </p:stCondLst>
                                        </p:cTn>
                                        <p:tgtEl>
                                          <p:spTgt spid="3268"/>
                                        </p:tgtEl>
                                        <p:attrNameLst>
                                          <p:attrName>style.visibility</p:attrName>
                                        </p:attrNameLst>
                                      </p:cBhvr>
                                      <p:to>
                                        <p:strVal val="hidden"/>
                                      </p:to>
                                    </p:set>
                                  </p:childTnLst>
                                </p:cTn>
                              </p:par>
                            </p:childTnLst>
                          </p:cTn>
                        </p:par>
                        <p:par>
                          <p:cTn id="593" fill="hold" nodeType="afterGroup">
                            <p:stCondLst>
                              <p:cond delay="4500"/>
                            </p:stCondLst>
                            <p:childTnLst>
                              <p:par>
                                <p:cTn id="594" presetID="9" presetClass="exit" presetSubtype="0" fill="hold" grpId="0" nodeType="afterEffect">
                                  <p:stCondLst>
                                    <p:cond delay="0"/>
                                  </p:stCondLst>
                                  <p:childTnLst>
                                    <p:animEffect transition="out" filter="dissolve">
                                      <p:cBhvr>
                                        <p:cTn id="595" dur="1000"/>
                                        <p:tgtEl>
                                          <p:spTgt spid="3077"/>
                                        </p:tgtEl>
                                      </p:cBhvr>
                                    </p:animEffect>
                                    <p:set>
                                      <p:cBhvr>
                                        <p:cTn id="596" dur="1" fill="hold">
                                          <p:stCondLst>
                                            <p:cond delay="999"/>
                                          </p:stCondLst>
                                        </p:cTn>
                                        <p:tgtEl>
                                          <p:spTgt spid="3077"/>
                                        </p:tgtEl>
                                        <p:attrNameLst>
                                          <p:attrName>style.visibility</p:attrName>
                                        </p:attrNameLst>
                                      </p:cBhvr>
                                      <p:to>
                                        <p:strVal val="hidden"/>
                                      </p:to>
                                    </p:set>
                                  </p:childTnLst>
                                </p:cTn>
                              </p:par>
                              <p:par>
                                <p:cTn id="597" presetID="9" presetClass="entr" presetSubtype="0" fill="hold" grpId="0" nodeType="withEffect">
                                  <p:stCondLst>
                                    <p:cond delay="0"/>
                                  </p:stCondLst>
                                  <p:childTnLst>
                                    <p:set>
                                      <p:cBhvr>
                                        <p:cTn id="598" dur="1" fill="hold">
                                          <p:stCondLst>
                                            <p:cond delay="0"/>
                                          </p:stCondLst>
                                        </p:cTn>
                                        <p:tgtEl>
                                          <p:spTgt spid="3269"/>
                                        </p:tgtEl>
                                        <p:attrNameLst>
                                          <p:attrName>style.visibility</p:attrName>
                                        </p:attrNameLst>
                                      </p:cBhvr>
                                      <p:to>
                                        <p:strVal val="visible"/>
                                      </p:to>
                                    </p:set>
                                    <p:animEffect transition="in" filter="dissolve">
                                      <p:cBhvr>
                                        <p:cTn id="599" dur="1000"/>
                                        <p:tgtEl>
                                          <p:spTgt spid="3269"/>
                                        </p:tgtEl>
                                      </p:cBhvr>
                                    </p:animEffect>
                                  </p:childTnLst>
                                </p:cTn>
                              </p:par>
                            </p:childTnLst>
                          </p:cTn>
                        </p:par>
                      </p:childTnLst>
                    </p:cTn>
                  </p:par>
                  <p:par>
                    <p:cTn id="600" fill="hold" nodeType="clickPar">
                      <p:stCondLst>
                        <p:cond delay="indefinite"/>
                      </p:stCondLst>
                      <p:childTnLst>
                        <p:par>
                          <p:cTn id="601" fill="hold" nodeType="withGroup">
                            <p:stCondLst>
                              <p:cond delay="0"/>
                            </p:stCondLst>
                            <p:childTnLst>
                              <p:par>
                                <p:cTn id="602" presetID="9" presetClass="exit" presetSubtype="0" fill="hold" grpId="1" nodeType="clickEffect">
                                  <p:stCondLst>
                                    <p:cond delay="0"/>
                                  </p:stCondLst>
                                  <p:childTnLst>
                                    <p:animEffect transition="out" filter="dissolve">
                                      <p:cBhvr>
                                        <p:cTn id="603" dur="1000"/>
                                        <p:tgtEl>
                                          <p:spTgt spid="3101"/>
                                        </p:tgtEl>
                                      </p:cBhvr>
                                    </p:animEffect>
                                    <p:set>
                                      <p:cBhvr>
                                        <p:cTn id="604" dur="1" fill="hold">
                                          <p:stCondLst>
                                            <p:cond delay="999"/>
                                          </p:stCondLst>
                                        </p:cTn>
                                        <p:tgtEl>
                                          <p:spTgt spid="3101"/>
                                        </p:tgtEl>
                                        <p:attrNameLst>
                                          <p:attrName>style.visibility</p:attrName>
                                        </p:attrNameLst>
                                      </p:cBhvr>
                                      <p:to>
                                        <p:strVal val="hidden"/>
                                      </p:to>
                                    </p:set>
                                  </p:childTnLst>
                                </p:cTn>
                              </p:par>
                              <p:par>
                                <p:cTn id="605" presetID="9" presetClass="exit" presetSubtype="0" fill="hold" grpId="1" nodeType="withEffect">
                                  <p:stCondLst>
                                    <p:cond delay="0"/>
                                  </p:stCondLst>
                                  <p:childTnLst>
                                    <p:animEffect transition="out" filter="dissolve">
                                      <p:cBhvr>
                                        <p:cTn id="606" dur="1000"/>
                                        <p:tgtEl>
                                          <p:spTgt spid="3122"/>
                                        </p:tgtEl>
                                      </p:cBhvr>
                                    </p:animEffect>
                                    <p:set>
                                      <p:cBhvr>
                                        <p:cTn id="607" dur="1" fill="hold">
                                          <p:stCondLst>
                                            <p:cond delay="999"/>
                                          </p:stCondLst>
                                        </p:cTn>
                                        <p:tgtEl>
                                          <p:spTgt spid="3122"/>
                                        </p:tgtEl>
                                        <p:attrNameLst>
                                          <p:attrName>style.visibility</p:attrName>
                                        </p:attrNameLst>
                                      </p:cBhvr>
                                      <p:to>
                                        <p:strVal val="hidden"/>
                                      </p:to>
                                    </p:set>
                                  </p:childTnLst>
                                </p:cTn>
                              </p:par>
                              <p:par>
                                <p:cTn id="608" presetID="9" presetClass="exit" presetSubtype="0" fill="hold" grpId="1" nodeType="withEffect">
                                  <p:stCondLst>
                                    <p:cond delay="0"/>
                                  </p:stCondLst>
                                  <p:childTnLst>
                                    <p:animEffect transition="out" filter="dissolve">
                                      <p:cBhvr>
                                        <p:cTn id="609" dur="1000"/>
                                        <p:tgtEl>
                                          <p:spTgt spid="3120"/>
                                        </p:tgtEl>
                                      </p:cBhvr>
                                    </p:animEffect>
                                    <p:set>
                                      <p:cBhvr>
                                        <p:cTn id="610" dur="1" fill="hold">
                                          <p:stCondLst>
                                            <p:cond delay="999"/>
                                          </p:stCondLst>
                                        </p:cTn>
                                        <p:tgtEl>
                                          <p:spTgt spid="3120"/>
                                        </p:tgtEl>
                                        <p:attrNameLst>
                                          <p:attrName>style.visibility</p:attrName>
                                        </p:attrNameLst>
                                      </p:cBhvr>
                                      <p:to>
                                        <p:strVal val="hidden"/>
                                      </p:to>
                                    </p:set>
                                  </p:childTnLst>
                                </p:cTn>
                              </p:par>
                            </p:childTnLst>
                          </p:cTn>
                        </p:par>
                        <p:par>
                          <p:cTn id="611" fill="hold" nodeType="afterGroup">
                            <p:stCondLst>
                              <p:cond delay="1000"/>
                            </p:stCondLst>
                            <p:childTnLst>
                              <p:par>
                                <p:cTn id="612" presetID="12" presetClass="exit" presetSubtype="4" fill="hold" grpId="0" nodeType="afterEffect">
                                  <p:stCondLst>
                                    <p:cond delay="0"/>
                                  </p:stCondLst>
                                  <p:childTnLst>
                                    <p:animEffect transition="out" filter="slide(fromBottom)">
                                      <p:cBhvr>
                                        <p:cTn id="613" dur="500"/>
                                        <p:tgtEl>
                                          <p:spTgt spid="3432"/>
                                        </p:tgtEl>
                                      </p:cBhvr>
                                    </p:animEffect>
                                    <p:set>
                                      <p:cBhvr>
                                        <p:cTn id="614" dur="1" fill="hold">
                                          <p:stCondLst>
                                            <p:cond delay="499"/>
                                          </p:stCondLst>
                                        </p:cTn>
                                        <p:tgtEl>
                                          <p:spTgt spid="3432"/>
                                        </p:tgtEl>
                                        <p:attrNameLst>
                                          <p:attrName>style.visibility</p:attrName>
                                        </p:attrNameLst>
                                      </p:cBhvr>
                                      <p:to>
                                        <p:strVal val="hidden"/>
                                      </p:to>
                                    </p:set>
                                  </p:childTnLst>
                                </p:cTn>
                              </p:par>
                            </p:childTnLst>
                          </p:cTn>
                        </p:par>
                        <p:par>
                          <p:cTn id="615" fill="hold" nodeType="afterGroup">
                            <p:stCondLst>
                              <p:cond delay="1500"/>
                            </p:stCondLst>
                            <p:childTnLst>
                              <p:par>
                                <p:cTn id="616" presetID="12" presetClass="entr" presetSubtype="8" fill="hold" grpId="1" nodeType="afterEffect">
                                  <p:stCondLst>
                                    <p:cond delay="0"/>
                                  </p:stCondLst>
                                  <p:childTnLst>
                                    <p:set>
                                      <p:cBhvr>
                                        <p:cTn id="617" dur="1" fill="hold">
                                          <p:stCondLst>
                                            <p:cond delay="0"/>
                                          </p:stCondLst>
                                        </p:cTn>
                                        <p:tgtEl>
                                          <p:spTgt spid="3433"/>
                                        </p:tgtEl>
                                        <p:attrNameLst>
                                          <p:attrName>style.visibility</p:attrName>
                                        </p:attrNameLst>
                                      </p:cBhvr>
                                      <p:to>
                                        <p:strVal val="visible"/>
                                      </p:to>
                                    </p:set>
                                    <p:animEffect transition="in" filter="slide(fromLeft)">
                                      <p:cBhvr>
                                        <p:cTn id="618" dur="500"/>
                                        <p:tgtEl>
                                          <p:spTgt spid="3433"/>
                                        </p:tgtEl>
                                      </p:cBhvr>
                                    </p:animEffect>
                                  </p:childTnLst>
                                </p:cTn>
                              </p:par>
                            </p:childTnLst>
                          </p:cTn>
                        </p:par>
                        <p:par>
                          <p:cTn id="619" fill="hold" nodeType="afterGroup">
                            <p:stCondLst>
                              <p:cond delay="2000"/>
                            </p:stCondLst>
                            <p:childTnLst>
                              <p:par>
                                <p:cTn id="620" presetID="12" presetClass="entr" presetSubtype="4" fill="hold" grpId="0" nodeType="afterEffect">
                                  <p:stCondLst>
                                    <p:cond delay="0"/>
                                  </p:stCondLst>
                                  <p:childTnLst>
                                    <p:set>
                                      <p:cBhvr>
                                        <p:cTn id="621" dur="1" fill="hold">
                                          <p:stCondLst>
                                            <p:cond delay="0"/>
                                          </p:stCondLst>
                                        </p:cTn>
                                        <p:tgtEl>
                                          <p:spTgt spid="3258"/>
                                        </p:tgtEl>
                                        <p:attrNameLst>
                                          <p:attrName>style.visibility</p:attrName>
                                        </p:attrNameLst>
                                      </p:cBhvr>
                                      <p:to>
                                        <p:strVal val="visible"/>
                                      </p:to>
                                    </p:set>
                                    <p:animEffect transition="in" filter="slide(fromBottom)">
                                      <p:cBhvr>
                                        <p:cTn id="622" dur="1000"/>
                                        <p:tgtEl>
                                          <p:spTgt spid="3258"/>
                                        </p:tgtEl>
                                      </p:cBhvr>
                                    </p:animEffect>
                                  </p:childTnLst>
                                </p:cTn>
                              </p:par>
                              <p:par>
                                <p:cTn id="623" presetID="9" presetClass="entr" presetSubtype="0" fill="hold" grpId="0" nodeType="withEffect">
                                  <p:stCondLst>
                                    <p:cond delay="0"/>
                                  </p:stCondLst>
                                  <p:childTnLst>
                                    <p:set>
                                      <p:cBhvr>
                                        <p:cTn id="624" dur="1" fill="hold">
                                          <p:stCondLst>
                                            <p:cond delay="0"/>
                                          </p:stCondLst>
                                        </p:cTn>
                                        <p:tgtEl>
                                          <p:spTgt spid="3259"/>
                                        </p:tgtEl>
                                        <p:attrNameLst>
                                          <p:attrName>style.visibility</p:attrName>
                                        </p:attrNameLst>
                                      </p:cBhvr>
                                      <p:to>
                                        <p:strVal val="visible"/>
                                      </p:to>
                                    </p:set>
                                    <p:animEffect transition="in" filter="dissolve">
                                      <p:cBhvr>
                                        <p:cTn id="625" dur="1000"/>
                                        <p:tgtEl>
                                          <p:spTgt spid="3259"/>
                                        </p:tgtEl>
                                      </p:cBhvr>
                                    </p:animEffect>
                                  </p:childTnLst>
                                </p:cTn>
                              </p:par>
                              <p:par>
                                <p:cTn id="626" presetID="9" presetClass="entr" presetSubtype="0" fill="hold" grpId="0" nodeType="withEffect">
                                  <p:stCondLst>
                                    <p:cond delay="0"/>
                                  </p:stCondLst>
                                  <p:childTnLst>
                                    <p:set>
                                      <p:cBhvr>
                                        <p:cTn id="627" dur="1" fill="hold">
                                          <p:stCondLst>
                                            <p:cond delay="0"/>
                                          </p:stCondLst>
                                        </p:cTn>
                                        <p:tgtEl>
                                          <p:spTgt spid="3260"/>
                                        </p:tgtEl>
                                        <p:attrNameLst>
                                          <p:attrName>style.visibility</p:attrName>
                                        </p:attrNameLst>
                                      </p:cBhvr>
                                      <p:to>
                                        <p:strVal val="visible"/>
                                      </p:to>
                                    </p:set>
                                    <p:animEffect transition="in" filter="dissolve">
                                      <p:cBhvr>
                                        <p:cTn id="628" dur="1000"/>
                                        <p:tgtEl>
                                          <p:spTgt spid="3260"/>
                                        </p:tgtEl>
                                      </p:cBhvr>
                                    </p:animEffect>
                                  </p:childTnLst>
                                </p:cTn>
                              </p:par>
                              <p:par>
                                <p:cTn id="629" presetID="9" presetClass="entr" presetSubtype="0" fill="hold" grpId="0" nodeType="withEffect">
                                  <p:stCondLst>
                                    <p:cond delay="0"/>
                                  </p:stCondLst>
                                  <p:childTnLst>
                                    <p:set>
                                      <p:cBhvr>
                                        <p:cTn id="630" dur="1" fill="hold">
                                          <p:stCondLst>
                                            <p:cond delay="0"/>
                                          </p:stCondLst>
                                        </p:cTn>
                                        <p:tgtEl>
                                          <p:spTgt spid="3261"/>
                                        </p:tgtEl>
                                        <p:attrNameLst>
                                          <p:attrName>style.visibility</p:attrName>
                                        </p:attrNameLst>
                                      </p:cBhvr>
                                      <p:to>
                                        <p:strVal val="visible"/>
                                      </p:to>
                                    </p:set>
                                    <p:animEffect transition="in" filter="dissolve">
                                      <p:cBhvr>
                                        <p:cTn id="631" dur="1000"/>
                                        <p:tgtEl>
                                          <p:spTgt spid="3261"/>
                                        </p:tgtEl>
                                      </p:cBhvr>
                                    </p:animEffect>
                                  </p:childTnLst>
                                </p:cTn>
                              </p:par>
                            </p:childTnLst>
                          </p:cTn>
                        </p:par>
                      </p:childTnLst>
                    </p:cTn>
                  </p:par>
                  <p:par>
                    <p:cTn id="632" fill="hold" nodeType="clickPar">
                      <p:stCondLst>
                        <p:cond delay="indefinite"/>
                      </p:stCondLst>
                      <p:childTnLst>
                        <p:par>
                          <p:cTn id="633" fill="hold" nodeType="withGroup">
                            <p:stCondLst>
                              <p:cond delay="0"/>
                            </p:stCondLst>
                            <p:childTnLst>
                              <p:par>
                                <p:cTn id="634" presetID="0" presetClass="path" presetSubtype="0" accel="50000" decel="50000" fill="hold" grpId="2" nodeType="clickEffect">
                                  <p:stCondLst>
                                    <p:cond delay="0"/>
                                  </p:stCondLst>
                                  <p:childTnLst>
                                    <p:animMotion origin="layout" path="M -0.046 0.11181 L -0.06198 0.15209 L -0.07587 0.17292 L -0.0842 0.18311 L -0.09774 0.19098 " pathEditMode="relative" rAng="0" ptsTypes="AAAAA">
                                      <p:cBhvr>
                                        <p:cTn id="635" dur="5000" fill="hold"/>
                                        <p:tgtEl>
                                          <p:spTgt spid="3112"/>
                                        </p:tgtEl>
                                        <p:attrNameLst>
                                          <p:attrName>ppt_x</p:attrName>
                                          <p:attrName>ppt_y</p:attrName>
                                        </p:attrNameLst>
                                      </p:cBhvr>
                                      <p:rCtr x="-2587" y="3958"/>
                                    </p:animMotion>
                                  </p:childTnLst>
                                </p:cTn>
                              </p:par>
                            </p:childTnLst>
                          </p:cTn>
                        </p:par>
                      </p:childTnLst>
                    </p:cTn>
                  </p:par>
                  <p:par>
                    <p:cTn id="636" fill="hold" nodeType="clickPar">
                      <p:stCondLst>
                        <p:cond delay="indefinite"/>
                      </p:stCondLst>
                      <p:childTnLst>
                        <p:par>
                          <p:cTn id="637" fill="hold" nodeType="withGroup">
                            <p:stCondLst>
                              <p:cond delay="0"/>
                            </p:stCondLst>
                            <p:childTnLst>
                              <p:par>
                                <p:cTn id="638" presetID="12" presetClass="exit" presetSubtype="4" fill="hold" grpId="1" nodeType="clickEffect">
                                  <p:stCondLst>
                                    <p:cond delay="0"/>
                                  </p:stCondLst>
                                  <p:childTnLst>
                                    <p:animEffect transition="out" filter="slide(fromBottom)">
                                      <p:cBhvr>
                                        <p:cTn id="639" dur="500"/>
                                        <p:tgtEl>
                                          <p:spTgt spid="3411"/>
                                        </p:tgtEl>
                                      </p:cBhvr>
                                    </p:animEffect>
                                    <p:set>
                                      <p:cBhvr>
                                        <p:cTn id="640" dur="1" fill="hold">
                                          <p:stCondLst>
                                            <p:cond delay="499"/>
                                          </p:stCondLst>
                                        </p:cTn>
                                        <p:tgtEl>
                                          <p:spTgt spid="3411"/>
                                        </p:tgtEl>
                                        <p:attrNameLst>
                                          <p:attrName>style.visibility</p:attrName>
                                        </p:attrNameLst>
                                      </p:cBhvr>
                                      <p:to>
                                        <p:strVal val="hidden"/>
                                      </p:to>
                                    </p:set>
                                  </p:childTnLst>
                                </p:cTn>
                              </p:par>
                            </p:childTnLst>
                          </p:cTn>
                        </p:par>
                        <p:par>
                          <p:cTn id="641" fill="hold" nodeType="afterGroup">
                            <p:stCondLst>
                              <p:cond delay="500"/>
                            </p:stCondLst>
                            <p:childTnLst>
                              <p:par>
                                <p:cTn id="642" presetID="12" presetClass="entr" presetSubtype="8" fill="hold" grpId="0" nodeType="afterEffect">
                                  <p:stCondLst>
                                    <p:cond delay="0"/>
                                  </p:stCondLst>
                                  <p:childTnLst>
                                    <p:set>
                                      <p:cBhvr>
                                        <p:cTn id="643" dur="1" fill="hold">
                                          <p:stCondLst>
                                            <p:cond delay="0"/>
                                          </p:stCondLst>
                                        </p:cTn>
                                        <p:tgtEl>
                                          <p:spTgt spid="3412"/>
                                        </p:tgtEl>
                                        <p:attrNameLst>
                                          <p:attrName>style.visibility</p:attrName>
                                        </p:attrNameLst>
                                      </p:cBhvr>
                                      <p:to>
                                        <p:strVal val="visible"/>
                                      </p:to>
                                    </p:set>
                                    <p:animEffect transition="in" filter="slide(fromLeft)">
                                      <p:cBhvr>
                                        <p:cTn id="644" dur="1000"/>
                                        <p:tgtEl>
                                          <p:spTgt spid="3412"/>
                                        </p:tgtEl>
                                      </p:cBhvr>
                                    </p:animEffect>
                                  </p:childTnLst>
                                </p:cTn>
                              </p:par>
                            </p:childTnLst>
                          </p:cTn>
                        </p:par>
                        <p:par>
                          <p:cTn id="645" fill="hold" nodeType="afterGroup">
                            <p:stCondLst>
                              <p:cond delay="1500"/>
                            </p:stCondLst>
                            <p:childTnLst>
                              <p:par>
                                <p:cTn id="646" presetID="9" presetClass="entr" presetSubtype="0" fill="hold" nodeType="afterEffect">
                                  <p:stCondLst>
                                    <p:cond delay="0"/>
                                  </p:stCondLst>
                                  <p:childTnLst>
                                    <p:set>
                                      <p:cBhvr>
                                        <p:cTn id="647" dur="1" fill="hold">
                                          <p:stCondLst>
                                            <p:cond delay="0"/>
                                          </p:stCondLst>
                                        </p:cTn>
                                        <p:tgtEl>
                                          <p:spTgt spid="3238"/>
                                        </p:tgtEl>
                                        <p:attrNameLst>
                                          <p:attrName>style.visibility</p:attrName>
                                        </p:attrNameLst>
                                      </p:cBhvr>
                                      <p:to>
                                        <p:strVal val="visible"/>
                                      </p:to>
                                    </p:set>
                                    <p:animEffect transition="in" filter="dissolve">
                                      <p:cBhvr>
                                        <p:cTn id="648" dur="1000"/>
                                        <p:tgtEl>
                                          <p:spTgt spid="3238"/>
                                        </p:tgtEl>
                                      </p:cBhvr>
                                    </p:animEffect>
                                  </p:childTnLst>
                                </p:cTn>
                              </p:par>
                              <p:par>
                                <p:cTn id="649" presetID="9" presetClass="exit" presetSubtype="0" fill="hold" grpId="3" nodeType="withEffect">
                                  <p:stCondLst>
                                    <p:cond delay="0"/>
                                  </p:stCondLst>
                                  <p:childTnLst>
                                    <p:animEffect transition="out" filter="dissolve">
                                      <p:cBhvr>
                                        <p:cTn id="650" dur="1000"/>
                                        <p:tgtEl>
                                          <p:spTgt spid="3090"/>
                                        </p:tgtEl>
                                      </p:cBhvr>
                                    </p:animEffect>
                                    <p:set>
                                      <p:cBhvr>
                                        <p:cTn id="651" dur="1" fill="hold">
                                          <p:stCondLst>
                                            <p:cond delay="999"/>
                                          </p:stCondLst>
                                        </p:cTn>
                                        <p:tgtEl>
                                          <p:spTgt spid="3090"/>
                                        </p:tgtEl>
                                        <p:attrNameLst>
                                          <p:attrName>style.visibility</p:attrName>
                                        </p:attrNameLst>
                                      </p:cBhvr>
                                      <p:to>
                                        <p:strVal val="hidden"/>
                                      </p:to>
                                    </p:set>
                                  </p:childTnLst>
                                </p:cTn>
                              </p:par>
                            </p:childTnLst>
                          </p:cTn>
                        </p:par>
                        <p:par>
                          <p:cTn id="652" fill="hold" nodeType="afterGroup">
                            <p:stCondLst>
                              <p:cond delay="2500"/>
                            </p:stCondLst>
                            <p:childTnLst>
                              <p:par>
                                <p:cTn id="653" presetID="0" presetClass="path" presetSubtype="0" accel="50000" decel="50000" fill="hold" nodeType="afterEffect">
                                  <p:stCondLst>
                                    <p:cond delay="0"/>
                                  </p:stCondLst>
                                  <p:childTnLst>
                                    <p:animMotion origin="layout" path="M -0.00121 0.003 L -0.0026 0.03171 L 0.01407 0.04004 L 0.03698 0.05069 L 0.05851 0.06273 L 0.05816 0.08773 L 0.06233 0.13171 " pathEditMode="relative" rAng="0" ptsTypes="AAAAAAA">
                                      <p:cBhvr>
                                        <p:cTn id="654" dur="2000" fill="hold"/>
                                        <p:tgtEl>
                                          <p:spTgt spid="3238"/>
                                        </p:tgtEl>
                                        <p:attrNameLst>
                                          <p:attrName>ppt_x</p:attrName>
                                          <p:attrName>ppt_y</p:attrName>
                                        </p:attrNameLst>
                                      </p:cBhvr>
                                      <p:rCtr x="3108" y="6435"/>
                                    </p:animMotion>
                                  </p:childTnLst>
                                </p:cTn>
                              </p:par>
                              <p:par>
                                <p:cTn id="655" presetID="9" presetClass="exit" presetSubtype="0" fill="hold" grpId="2" nodeType="withEffect">
                                  <p:stCondLst>
                                    <p:cond delay="0"/>
                                  </p:stCondLst>
                                  <p:childTnLst>
                                    <p:animEffect transition="out" filter="dissolve">
                                      <p:cBhvr>
                                        <p:cTn id="656" dur="500"/>
                                        <p:tgtEl>
                                          <p:spTgt spid="3129"/>
                                        </p:tgtEl>
                                      </p:cBhvr>
                                    </p:animEffect>
                                    <p:set>
                                      <p:cBhvr>
                                        <p:cTn id="657" dur="1" fill="hold">
                                          <p:stCondLst>
                                            <p:cond delay="499"/>
                                          </p:stCondLst>
                                        </p:cTn>
                                        <p:tgtEl>
                                          <p:spTgt spid="3129"/>
                                        </p:tgtEl>
                                        <p:attrNameLst>
                                          <p:attrName>style.visibility</p:attrName>
                                        </p:attrNameLst>
                                      </p:cBhvr>
                                      <p:to>
                                        <p:strVal val="hidden"/>
                                      </p:to>
                                    </p:set>
                                  </p:childTnLst>
                                </p:cTn>
                              </p:par>
                            </p:childTnLst>
                          </p:cTn>
                        </p:par>
                        <p:par>
                          <p:cTn id="658" fill="hold" nodeType="afterGroup">
                            <p:stCondLst>
                              <p:cond delay="4500"/>
                            </p:stCondLst>
                            <p:childTnLst>
                              <p:par>
                                <p:cTn id="659" presetID="9" presetClass="exit" presetSubtype="0" fill="hold" nodeType="afterEffect">
                                  <p:stCondLst>
                                    <p:cond delay="0"/>
                                  </p:stCondLst>
                                  <p:childTnLst>
                                    <p:animEffect transition="out" filter="dissolve">
                                      <p:cBhvr>
                                        <p:cTn id="660" dur="1000"/>
                                        <p:tgtEl>
                                          <p:spTgt spid="3238"/>
                                        </p:tgtEl>
                                      </p:cBhvr>
                                    </p:animEffect>
                                    <p:set>
                                      <p:cBhvr>
                                        <p:cTn id="661" dur="1" fill="hold">
                                          <p:stCondLst>
                                            <p:cond delay="999"/>
                                          </p:stCondLst>
                                        </p:cTn>
                                        <p:tgtEl>
                                          <p:spTgt spid="3238"/>
                                        </p:tgtEl>
                                        <p:attrNameLst>
                                          <p:attrName>style.visibility</p:attrName>
                                        </p:attrNameLst>
                                      </p:cBhvr>
                                      <p:to>
                                        <p:strVal val="hidden"/>
                                      </p:to>
                                    </p:set>
                                  </p:childTnLst>
                                </p:cTn>
                              </p:par>
                              <p:par>
                                <p:cTn id="662" presetID="9" presetClass="entr" presetSubtype="0" fill="hold" grpId="0" nodeType="withEffect">
                                  <p:stCondLst>
                                    <p:cond delay="0"/>
                                  </p:stCondLst>
                                  <p:childTnLst>
                                    <p:set>
                                      <p:cBhvr>
                                        <p:cTn id="663" dur="1" fill="hold">
                                          <p:stCondLst>
                                            <p:cond delay="0"/>
                                          </p:stCondLst>
                                        </p:cTn>
                                        <p:tgtEl>
                                          <p:spTgt spid="3247"/>
                                        </p:tgtEl>
                                        <p:attrNameLst>
                                          <p:attrName>style.visibility</p:attrName>
                                        </p:attrNameLst>
                                      </p:cBhvr>
                                      <p:to>
                                        <p:strVal val="visible"/>
                                      </p:to>
                                    </p:set>
                                    <p:animEffect transition="in" filter="dissolve">
                                      <p:cBhvr>
                                        <p:cTn id="664" dur="1000"/>
                                        <p:tgtEl>
                                          <p:spTgt spid="3247"/>
                                        </p:tgtEl>
                                      </p:cBhvr>
                                    </p:animEffect>
                                  </p:childTnLst>
                                </p:cTn>
                              </p:par>
                              <p:par>
                                <p:cTn id="665" presetID="9" presetClass="entr" presetSubtype="0" fill="hold" grpId="0" nodeType="withEffect">
                                  <p:stCondLst>
                                    <p:cond delay="0"/>
                                  </p:stCondLst>
                                  <p:childTnLst>
                                    <p:set>
                                      <p:cBhvr>
                                        <p:cTn id="666" dur="1" fill="hold">
                                          <p:stCondLst>
                                            <p:cond delay="0"/>
                                          </p:stCondLst>
                                        </p:cTn>
                                        <p:tgtEl>
                                          <p:spTgt spid="3256"/>
                                        </p:tgtEl>
                                        <p:attrNameLst>
                                          <p:attrName>style.visibility</p:attrName>
                                        </p:attrNameLst>
                                      </p:cBhvr>
                                      <p:to>
                                        <p:strVal val="visible"/>
                                      </p:to>
                                    </p:set>
                                    <p:animEffect transition="in" filter="dissolve">
                                      <p:cBhvr>
                                        <p:cTn id="667" dur="500"/>
                                        <p:tgtEl>
                                          <p:spTgt spid="3256"/>
                                        </p:tgtEl>
                                      </p:cBhvr>
                                    </p:animEffect>
                                  </p:childTnLst>
                                </p:cTn>
                              </p:par>
                            </p:childTnLst>
                          </p:cTn>
                        </p:par>
                      </p:childTnLst>
                    </p:cTn>
                  </p:par>
                  <p:par>
                    <p:cTn id="668" fill="hold" nodeType="clickPar">
                      <p:stCondLst>
                        <p:cond delay="indefinite"/>
                      </p:stCondLst>
                      <p:childTnLst>
                        <p:par>
                          <p:cTn id="669" fill="hold" nodeType="withGroup">
                            <p:stCondLst>
                              <p:cond delay="0"/>
                            </p:stCondLst>
                            <p:childTnLst>
                              <p:par>
                                <p:cTn id="670" presetID="0" presetClass="path" presetSubtype="0" accel="50000" decel="50000" fill="hold" grpId="1" nodeType="clickEffect">
                                  <p:stCondLst>
                                    <p:cond delay="0"/>
                                  </p:stCondLst>
                                  <p:childTnLst>
                                    <p:animMotion origin="layout" path="M -2.22222E-6 7.40741E-7 L -0.00659 0.03287 L 0.00486 0.08171 L 0.04393 0.10463 " pathEditMode="relative" rAng="0" ptsTypes="AAAA">
                                      <p:cBhvr>
                                        <p:cTn id="671" dur="2000" fill="hold"/>
                                        <p:tgtEl>
                                          <p:spTgt spid="3091"/>
                                        </p:tgtEl>
                                        <p:attrNameLst>
                                          <p:attrName>ppt_x</p:attrName>
                                          <p:attrName>ppt_y</p:attrName>
                                        </p:attrNameLst>
                                      </p:cBhvr>
                                      <p:rCtr x="1858" y="5231"/>
                                    </p:animMotion>
                                  </p:childTnLst>
                                </p:cTn>
                              </p:par>
                              <p:par>
                                <p:cTn id="672" presetID="9" presetClass="exit" presetSubtype="0" fill="hold" nodeType="withEffect">
                                  <p:stCondLst>
                                    <p:cond delay="0"/>
                                  </p:stCondLst>
                                  <p:childTnLst>
                                    <p:animEffect transition="out" filter="dissolve">
                                      <p:cBhvr>
                                        <p:cTn id="673" dur="500"/>
                                        <p:tgtEl>
                                          <p:spTgt spid="3209"/>
                                        </p:tgtEl>
                                      </p:cBhvr>
                                    </p:animEffect>
                                    <p:set>
                                      <p:cBhvr>
                                        <p:cTn id="674" dur="1" fill="hold">
                                          <p:stCondLst>
                                            <p:cond delay="499"/>
                                          </p:stCondLst>
                                        </p:cTn>
                                        <p:tgtEl>
                                          <p:spTgt spid="3209"/>
                                        </p:tgtEl>
                                        <p:attrNameLst>
                                          <p:attrName>style.visibility</p:attrName>
                                        </p:attrNameLst>
                                      </p:cBhvr>
                                      <p:to>
                                        <p:strVal val="hidden"/>
                                      </p:to>
                                    </p:set>
                                  </p:childTnLst>
                                </p:cTn>
                              </p:par>
                              <p:par>
                                <p:cTn id="675" presetID="9" presetClass="exit" presetSubtype="0" fill="hold" grpId="2" nodeType="withEffect">
                                  <p:stCondLst>
                                    <p:cond delay="0"/>
                                  </p:stCondLst>
                                  <p:childTnLst>
                                    <p:animEffect transition="out" filter="dissolve">
                                      <p:cBhvr>
                                        <p:cTn id="676" dur="500"/>
                                        <p:tgtEl>
                                          <p:spTgt spid="3206"/>
                                        </p:tgtEl>
                                      </p:cBhvr>
                                    </p:animEffect>
                                    <p:set>
                                      <p:cBhvr>
                                        <p:cTn id="677" dur="1" fill="hold">
                                          <p:stCondLst>
                                            <p:cond delay="499"/>
                                          </p:stCondLst>
                                        </p:cTn>
                                        <p:tgtEl>
                                          <p:spTgt spid="3206"/>
                                        </p:tgtEl>
                                        <p:attrNameLst>
                                          <p:attrName>style.visibility</p:attrName>
                                        </p:attrNameLst>
                                      </p:cBhvr>
                                      <p:to>
                                        <p:strVal val="hidden"/>
                                      </p:to>
                                    </p:set>
                                  </p:childTnLst>
                                </p:cTn>
                              </p:par>
                            </p:childTnLst>
                          </p:cTn>
                        </p:par>
                        <p:par>
                          <p:cTn id="678" fill="hold" nodeType="afterGroup">
                            <p:stCondLst>
                              <p:cond delay="2000"/>
                            </p:stCondLst>
                            <p:childTnLst>
                              <p:par>
                                <p:cTn id="679" presetID="9" presetClass="entr" presetSubtype="0" fill="hold" grpId="0" nodeType="afterEffect">
                                  <p:stCondLst>
                                    <p:cond delay="0"/>
                                  </p:stCondLst>
                                  <p:childTnLst>
                                    <p:set>
                                      <p:cBhvr>
                                        <p:cTn id="680" dur="1" fill="hold">
                                          <p:stCondLst>
                                            <p:cond delay="0"/>
                                          </p:stCondLst>
                                        </p:cTn>
                                        <p:tgtEl>
                                          <p:spTgt spid="3257"/>
                                        </p:tgtEl>
                                        <p:attrNameLst>
                                          <p:attrName>style.visibility</p:attrName>
                                        </p:attrNameLst>
                                      </p:cBhvr>
                                      <p:to>
                                        <p:strVal val="visible"/>
                                      </p:to>
                                    </p:set>
                                    <p:animEffect transition="in" filter="dissolve">
                                      <p:cBhvr>
                                        <p:cTn id="681" dur="500"/>
                                        <p:tgtEl>
                                          <p:spTgt spid="3257"/>
                                        </p:tgtEl>
                                      </p:cBhvr>
                                    </p:animEffect>
                                  </p:childTnLst>
                                </p:cTn>
                              </p:par>
                            </p:childTnLst>
                          </p:cTn>
                        </p:par>
                      </p:childTnLst>
                    </p:cTn>
                  </p:par>
                  <p:par>
                    <p:cTn id="682" fill="hold" nodeType="clickPar">
                      <p:stCondLst>
                        <p:cond delay="indefinite"/>
                      </p:stCondLst>
                      <p:childTnLst>
                        <p:par>
                          <p:cTn id="683" fill="hold" nodeType="withGroup">
                            <p:stCondLst>
                              <p:cond delay="0"/>
                            </p:stCondLst>
                            <p:childTnLst>
                              <p:par>
                                <p:cTn id="684" presetID="9" presetClass="entr" presetSubtype="0" fill="hold" grpId="0" nodeType="clickEffect">
                                  <p:stCondLst>
                                    <p:cond delay="0"/>
                                  </p:stCondLst>
                                  <p:childTnLst>
                                    <p:set>
                                      <p:cBhvr>
                                        <p:cTn id="685" dur="1" fill="hold">
                                          <p:stCondLst>
                                            <p:cond delay="0"/>
                                          </p:stCondLst>
                                        </p:cTn>
                                        <p:tgtEl>
                                          <p:spTgt spid="3263"/>
                                        </p:tgtEl>
                                        <p:attrNameLst>
                                          <p:attrName>style.visibility</p:attrName>
                                        </p:attrNameLst>
                                      </p:cBhvr>
                                      <p:to>
                                        <p:strVal val="visible"/>
                                      </p:to>
                                    </p:set>
                                    <p:animEffect transition="in" filter="dissolve">
                                      <p:cBhvr>
                                        <p:cTn id="686" dur="1000"/>
                                        <p:tgtEl>
                                          <p:spTgt spid="3263"/>
                                        </p:tgtEl>
                                      </p:cBhvr>
                                    </p:animEffect>
                                  </p:childTnLst>
                                </p:cTn>
                              </p:par>
                              <p:par>
                                <p:cTn id="687" presetID="12" presetClass="entr" presetSubtype="4" fill="hold" grpId="2" nodeType="withEffect">
                                  <p:stCondLst>
                                    <p:cond delay="0"/>
                                  </p:stCondLst>
                                  <p:childTnLst>
                                    <p:set>
                                      <p:cBhvr>
                                        <p:cTn id="688" dur="1" fill="hold">
                                          <p:stCondLst>
                                            <p:cond delay="0"/>
                                          </p:stCondLst>
                                        </p:cTn>
                                        <p:tgtEl>
                                          <p:spTgt spid="3421"/>
                                        </p:tgtEl>
                                        <p:attrNameLst>
                                          <p:attrName>style.visibility</p:attrName>
                                        </p:attrNameLst>
                                      </p:cBhvr>
                                      <p:to>
                                        <p:strVal val="visible"/>
                                      </p:to>
                                    </p:set>
                                    <p:animEffect transition="in" filter="slide(fromBottom)">
                                      <p:cBhvr>
                                        <p:cTn id="689" dur="1000"/>
                                        <p:tgtEl>
                                          <p:spTgt spid="3421"/>
                                        </p:tgtEl>
                                      </p:cBhvr>
                                    </p:animEffect>
                                  </p:childTnLst>
                                </p:cTn>
                              </p:par>
                            </p:childTnLst>
                          </p:cTn>
                        </p:par>
                        <p:par>
                          <p:cTn id="690" fill="hold" nodeType="afterGroup">
                            <p:stCondLst>
                              <p:cond delay="1000"/>
                            </p:stCondLst>
                            <p:childTnLst>
                              <p:par>
                                <p:cTn id="691" presetID="1" presetClass="entr" presetSubtype="0" fill="hold" grpId="0" nodeType="afterEffect">
                                  <p:stCondLst>
                                    <p:cond delay="0"/>
                                  </p:stCondLst>
                                  <p:childTnLst>
                                    <p:set>
                                      <p:cBhvr>
                                        <p:cTn id="692" dur="1" fill="hold">
                                          <p:stCondLst>
                                            <p:cond delay="0"/>
                                          </p:stCondLst>
                                        </p:cTn>
                                        <p:tgtEl>
                                          <p:spTgt spid="3420"/>
                                        </p:tgtEl>
                                        <p:attrNameLst>
                                          <p:attrName>style.visibility</p:attrName>
                                        </p:attrNameLst>
                                      </p:cBhvr>
                                      <p:to>
                                        <p:strVal val="visible"/>
                                      </p:to>
                                    </p:set>
                                  </p:childTnLst>
                                  <p:subTnLst>
                                    <p:audio>
                                      <p:cMediaNode>
                                        <p:cTn display="0" masterRel="sameClick">
                                          <p:stCondLst>
                                            <p:cond evt="begin" delay="0">
                                              <p:tn val="691"/>
                                            </p:cond>
                                          </p:stCondLst>
                                          <p:endCondLst>
                                            <p:cond evt="onStopAudio" delay="0">
                                              <p:tgtEl>
                                                <p:sldTgt/>
                                              </p:tgtEl>
                                            </p:cond>
                                          </p:endCondLst>
                                        </p:cTn>
                                        <p:tgtEl>
                                          <p:sndTgt r:embed="rId4" name="explode.wav"/>
                                        </p:tgtEl>
                                      </p:cMediaNode>
                                    </p:audio>
                                  </p:subTnLst>
                                </p:cTn>
                              </p:par>
                              <p:par>
                                <p:cTn id="693" presetID="3" presetClass="exit" presetSubtype="10" fill="hold" grpId="1" nodeType="withEffect">
                                  <p:stCondLst>
                                    <p:cond delay="0"/>
                                  </p:stCondLst>
                                  <p:childTnLst>
                                    <p:animEffect transition="out" filter="blinds(horizontal)">
                                      <p:cBhvr>
                                        <p:cTn id="694" dur="500"/>
                                        <p:tgtEl>
                                          <p:spTgt spid="3420"/>
                                        </p:tgtEl>
                                      </p:cBhvr>
                                    </p:animEffect>
                                    <p:set>
                                      <p:cBhvr>
                                        <p:cTn id="695" dur="1" fill="hold">
                                          <p:stCondLst>
                                            <p:cond delay="499"/>
                                          </p:stCondLst>
                                        </p:cTn>
                                        <p:tgtEl>
                                          <p:spTgt spid="3420"/>
                                        </p:tgtEl>
                                        <p:attrNameLst>
                                          <p:attrName>style.visibility</p:attrName>
                                        </p:attrNameLst>
                                      </p:cBhvr>
                                      <p:to>
                                        <p:strVal val="hidden"/>
                                      </p:to>
                                    </p:set>
                                  </p:childTnLst>
                                </p:cTn>
                              </p:par>
                              <p:par>
                                <p:cTn id="696" presetID="0" presetClass="path" presetSubtype="0" accel="50000" decel="50000" fill="hold" grpId="1" nodeType="withEffect">
                                  <p:stCondLst>
                                    <p:cond delay="0"/>
                                  </p:stCondLst>
                                  <p:childTnLst>
                                    <p:animMotion origin="layout" path="M -5.55556E-7 2.96296E-6 L -0.01528 0.0449 L -0.02257 0.05926 " pathEditMode="relative" rAng="0" ptsTypes="AAA">
                                      <p:cBhvr>
                                        <p:cTn id="697" dur="2000" fill="hold"/>
                                        <p:tgtEl>
                                          <p:spTgt spid="3098"/>
                                        </p:tgtEl>
                                        <p:attrNameLst>
                                          <p:attrName>ppt_x</p:attrName>
                                          <p:attrName>ppt_y</p:attrName>
                                        </p:attrNameLst>
                                      </p:cBhvr>
                                      <p:rCtr x="-1128" y="2963"/>
                                    </p:animMotion>
                                  </p:childTnLst>
                                </p:cTn>
                              </p:par>
                              <p:par>
                                <p:cTn id="698" presetID="9" presetClass="entr" presetSubtype="0" fill="hold" grpId="0" nodeType="withEffect">
                                  <p:stCondLst>
                                    <p:cond delay="0"/>
                                  </p:stCondLst>
                                  <p:childTnLst>
                                    <p:set>
                                      <p:cBhvr>
                                        <p:cTn id="699" dur="1" fill="hold">
                                          <p:stCondLst>
                                            <p:cond delay="0"/>
                                          </p:stCondLst>
                                        </p:cTn>
                                        <p:tgtEl>
                                          <p:spTgt spid="3408"/>
                                        </p:tgtEl>
                                        <p:attrNameLst>
                                          <p:attrName>style.visibility</p:attrName>
                                        </p:attrNameLst>
                                      </p:cBhvr>
                                      <p:to>
                                        <p:strVal val="visible"/>
                                      </p:to>
                                    </p:set>
                                    <p:animEffect transition="in" filter="dissolve">
                                      <p:cBhvr>
                                        <p:cTn id="700" dur="1000"/>
                                        <p:tgtEl>
                                          <p:spTgt spid="3408"/>
                                        </p:tgtEl>
                                      </p:cBhvr>
                                    </p:animEffect>
                                  </p:childTnLst>
                                </p:cTn>
                              </p:par>
                            </p:childTnLst>
                          </p:cTn>
                        </p:par>
                      </p:childTnLst>
                    </p:cTn>
                  </p:par>
                  <p:par>
                    <p:cTn id="701" fill="hold" nodeType="clickPar">
                      <p:stCondLst>
                        <p:cond delay="indefinite"/>
                      </p:stCondLst>
                      <p:childTnLst>
                        <p:par>
                          <p:cTn id="702" fill="hold" nodeType="withGroup">
                            <p:stCondLst>
                              <p:cond delay="0"/>
                            </p:stCondLst>
                            <p:childTnLst>
                              <p:par>
                                <p:cTn id="703" presetID="12" presetClass="entr" presetSubtype="2" fill="hold" grpId="0" nodeType="clickEffect">
                                  <p:stCondLst>
                                    <p:cond delay="0"/>
                                  </p:stCondLst>
                                  <p:childTnLst>
                                    <p:set>
                                      <p:cBhvr>
                                        <p:cTn id="704" dur="1" fill="hold">
                                          <p:stCondLst>
                                            <p:cond delay="0"/>
                                          </p:stCondLst>
                                        </p:cTn>
                                        <p:tgtEl>
                                          <p:spTgt spid="3249"/>
                                        </p:tgtEl>
                                        <p:attrNameLst>
                                          <p:attrName>style.visibility</p:attrName>
                                        </p:attrNameLst>
                                      </p:cBhvr>
                                      <p:to>
                                        <p:strVal val="visible"/>
                                      </p:to>
                                    </p:set>
                                    <p:animEffect transition="in" filter="slide(fromRight)">
                                      <p:cBhvr>
                                        <p:cTn id="705" dur="1000"/>
                                        <p:tgtEl>
                                          <p:spTgt spid="3249"/>
                                        </p:tgtEl>
                                      </p:cBhvr>
                                    </p:animEffect>
                                  </p:childTnLst>
                                </p:cTn>
                              </p:par>
                              <p:par>
                                <p:cTn id="706" presetID="22" presetClass="entr" presetSubtype="4" fill="hold" grpId="0" nodeType="withEffect">
                                  <p:stCondLst>
                                    <p:cond delay="0"/>
                                  </p:stCondLst>
                                  <p:childTnLst>
                                    <p:set>
                                      <p:cBhvr>
                                        <p:cTn id="707" dur="1" fill="hold">
                                          <p:stCondLst>
                                            <p:cond delay="0"/>
                                          </p:stCondLst>
                                        </p:cTn>
                                        <p:tgtEl>
                                          <p:spTgt spid="3252"/>
                                        </p:tgtEl>
                                        <p:attrNameLst>
                                          <p:attrName>style.visibility</p:attrName>
                                        </p:attrNameLst>
                                      </p:cBhvr>
                                      <p:to>
                                        <p:strVal val="visible"/>
                                      </p:to>
                                    </p:set>
                                    <p:animEffect transition="in" filter="wipe(down)">
                                      <p:cBhvr>
                                        <p:cTn id="708" dur="1000"/>
                                        <p:tgtEl>
                                          <p:spTgt spid="3252"/>
                                        </p:tgtEl>
                                      </p:cBhvr>
                                    </p:animEffect>
                                  </p:childTnLst>
                                </p:cTn>
                              </p:par>
                              <p:par>
                                <p:cTn id="709" presetID="22" presetClass="entr" presetSubtype="4" fill="hold" grpId="0" nodeType="withEffect">
                                  <p:stCondLst>
                                    <p:cond delay="0"/>
                                  </p:stCondLst>
                                  <p:childTnLst>
                                    <p:set>
                                      <p:cBhvr>
                                        <p:cTn id="710" dur="1" fill="hold">
                                          <p:stCondLst>
                                            <p:cond delay="0"/>
                                          </p:stCondLst>
                                        </p:cTn>
                                        <p:tgtEl>
                                          <p:spTgt spid="3253"/>
                                        </p:tgtEl>
                                        <p:attrNameLst>
                                          <p:attrName>style.visibility</p:attrName>
                                        </p:attrNameLst>
                                      </p:cBhvr>
                                      <p:to>
                                        <p:strVal val="visible"/>
                                      </p:to>
                                    </p:set>
                                    <p:animEffect transition="in" filter="wipe(down)">
                                      <p:cBhvr>
                                        <p:cTn id="711" dur="1000"/>
                                        <p:tgtEl>
                                          <p:spTgt spid="3253"/>
                                        </p:tgtEl>
                                      </p:cBhvr>
                                    </p:animEffect>
                                  </p:childTnLst>
                                </p:cTn>
                              </p:par>
                            </p:childTnLst>
                          </p:cTn>
                        </p:par>
                      </p:childTnLst>
                    </p:cTn>
                  </p:par>
                  <p:par>
                    <p:cTn id="712" fill="hold" nodeType="clickPar">
                      <p:stCondLst>
                        <p:cond delay="indefinite"/>
                      </p:stCondLst>
                      <p:childTnLst>
                        <p:par>
                          <p:cTn id="713" fill="hold" nodeType="withGroup">
                            <p:stCondLst>
                              <p:cond delay="0"/>
                            </p:stCondLst>
                            <p:childTnLst>
                              <p:par>
                                <p:cTn id="714" presetID="0" presetClass="path" presetSubtype="0" accel="50000" decel="50000" fill="hold" grpId="1" nodeType="clickEffect">
                                  <p:stCondLst>
                                    <p:cond delay="0"/>
                                  </p:stCondLst>
                                  <p:childTnLst>
                                    <p:animMotion origin="layout" path="M 0.00086 -0.0007 L 0.01197 -0.0155 " pathEditMode="relative" ptsTypes="AA">
                                      <p:cBhvr>
                                        <p:cTn id="715" dur="2000" fill="hold"/>
                                        <p:tgtEl>
                                          <p:spTgt spid="3234"/>
                                        </p:tgtEl>
                                        <p:attrNameLst>
                                          <p:attrName>ppt_x</p:attrName>
                                          <p:attrName>ppt_y</p:attrName>
                                        </p:attrNameLst>
                                      </p:cBhvr>
                                    </p:animMotion>
                                  </p:childTnLst>
                                </p:cTn>
                              </p:par>
                            </p:childTnLst>
                          </p:cTn>
                        </p:par>
                        <p:par>
                          <p:cTn id="716" fill="hold" nodeType="afterGroup">
                            <p:stCondLst>
                              <p:cond delay="2000"/>
                            </p:stCondLst>
                            <p:childTnLst>
                              <p:par>
                                <p:cTn id="717" presetID="1" presetClass="entr" presetSubtype="0" fill="hold" grpId="0" nodeType="afterEffect">
                                  <p:stCondLst>
                                    <p:cond delay="0"/>
                                  </p:stCondLst>
                                  <p:childTnLst>
                                    <p:set>
                                      <p:cBhvr>
                                        <p:cTn id="718" dur="1" fill="hold">
                                          <p:stCondLst>
                                            <p:cond delay="0"/>
                                          </p:stCondLst>
                                        </p:cTn>
                                        <p:tgtEl>
                                          <p:spTgt spid="3248"/>
                                        </p:tgtEl>
                                        <p:attrNameLst>
                                          <p:attrName>style.visibility</p:attrName>
                                        </p:attrNameLst>
                                      </p:cBhvr>
                                      <p:to>
                                        <p:strVal val="visible"/>
                                      </p:to>
                                    </p:set>
                                  </p:childTnLst>
                                  <p:subTnLst>
                                    <p:audio>
                                      <p:cMediaNode>
                                        <p:cTn display="0" masterRel="sameClick">
                                          <p:stCondLst>
                                            <p:cond evt="begin" delay="0">
                                              <p:tn val="717"/>
                                            </p:cond>
                                          </p:stCondLst>
                                          <p:endCondLst>
                                            <p:cond evt="onStopAudio" delay="0">
                                              <p:tgtEl>
                                                <p:sldTgt/>
                                              </p:tgtEl>
                                            </p:cond>
                                          </p:endCondLst>
                                        </p:cTn>
                                        <p:tgtEl>
                                          <p:sndTgt r:embed="rId4" name="explode.wav"/>
                                        </p:tgtEl>
                                      </p:cMediaNode>
                                    </p:audio>
                                  </p:subTnLst>
                                </p:cTn>
                              </p:par>
                              <p:par>
                                <p:cTn id="719" presetID="3" presetClass="exit" presetSubtype="10" fill="hold" grpId="1" nodeType="withEffect">
                                  <p:stCondLst>
                                    <p:cond delay="0"/>
                                  </p:stCondLst>
                                  <p:childTnLst>
                                    <p:animEffect transition="out" filter="blinds(horizontal)">
                                      <p:cBhvr>
                                        <p:cTn id="720" dur="500"/>
                                        <p:tgtEl>
                                          <p:spTgt spid="3248"/>
                                        </p:tgtEl>
                                      </p:cBhvr>
                                    </p:animEffect>
                                    <p:set>
                                      <p:cBhvr>
                                        <p:cTn id="721" dur="1" fill="hold">
                                          <p:stCondLst>
                                            <p:cond delay="499"/>
                                          </p:stCondLst>
                                        </p:cTn>
                                        <p:tgtEl>
                                          <p:spTgt spid="3248"/>
                                        </p:tgtEl>
                                        <p:attrNameLst>
                                          <p:attrName>style.visibility</p:attrName>
                                        </p:attrNameLst>
                                      </p:cBhvr>
                                      <p:to>
                                        <p:strVal val="hidden"/>
                                      </p:to>
                                    </p:set>
                                  </p:childTnLst>
                                </p:cTn>
                              </p:par>
                            </p:childTnLst>
                          </p:cTn>
                        </p:par>
                        <p:par>
                          <p:cTn id="722" fill="hold" nodeType="afterGroup">
                            <p:stCondLst>
                              <p:cond delay="2500"/>
                            </p:stCondLst>
                            <p:childTnLst>
                              <p:par>
                                <p:cTn id="723" presetID="12" presetClass="exit" presetSubtype="4" fill="hold" grpId="1" nodeType="afterEffect">
                                  <p:stCondLst>
                                    <p:cond delay="0"/>
                                  </p:stCondLst>
                                  <p:childTnLst>
                                    <p:animEffect transition="out" filter="slide(fromBottom)">
                                      <p:cBhvr>
                                        <p:cTn id="724" dur="500"/>
                                        <p:tgtEl>
                                          <p:spTgt spid="3237"/>
                                        </p:tgtEl>
                                      </p:cBhvr>
                                    </p:animEffect>
                                    <p:set>
                                      <p:cBhvr>
                                        <p:cTn id="725" dur="1" fill="hold">
                                          <p:stCondLst>
                                            <p:cond delay="499"/>
                                          </p:stCondLst>
                                        </p:cTn>
                                        <p:tgtEl>
                                          <p:spTgt spid="3237"/>
                                        </p:tgtEl>
                                        <p:attrNameLst>
                                          <p:attrName>style.visibility</p:attrName>
                                        </p:attrNameLst>
                                      </p:cBhvr>
                                      <p:to>
                                        <p:strVal val="hidden"/>
                                      </p:to>
                                    </p:set>
                                  </p:childTnLst>
                                </p:cTn>
                              </p:par>
                            </p:childTnLst>
                          </p:cTn>
                        </p:par>
                        <p:par>
                          <p:cTn id="726" fill="hold" nodeType="afterGroup">
                            <p:stCondLst>
                              <p:cond delay="3000"/>
                            </p:stCondLst>
                            <p:childTnLst>
                              <p:par>
                                <p:cTn id="727" presetID="12" presetClass="entr" presetSubtype="8" fill="hold" grpId="0" nodeType="afterEffect">
                                  <p:stCondLst>
                                    <p:cond delay="0"/>
                                  </p:stCondLst>
                                  <p:childTnLst>
                                    <p:set>
                                      <p:cBhvr>
                                        <p:cTn id="728" dur="1" fill="hold">
                                          <p:stCondLst>
                                            <p:cond delay="0"/>
                                          </p:stCondLst>
                                        </p:cTn>
                                        <p:tgtEl>
                                          <p:spTgt spid="3264"/>
                                        </p:tgtEl>
                                        <p:attrNameLst>
                                          <p:attrName>style.visibility</p:attrName>
                                        </p:attrNameLst>
                                      </p:cBhvr>
                                      <p:to>
                                        <p:strVal val="visible"/>
                                      </p:to>
                                    </p:set>
                                    <p:animEffect transition="in" filter="slide(fromLeft)">
                                      <p:cBhvr>
                                        <p:cTn id="729" dur="500"/>
                                        <p:tgtEl>
                                          <p:spTgt spid="3264"/>
                                        </p:tgtEl>
                                      </p:cBhvr>
                                    </p:animEffect>
                                  </p:childTnLst>
                                </p:cTn>
                              </p:par>
                            </p:childTnLst>
                          </p:cTn>
                        </p:par>
                      </p:childTnLst>
                    </p:cTn>
                  </p:par>
                  <p:par>
                    <p:cTn id="730" fill="hold" nodeType="clickPar">
                      <p:stCondLst>
                        <p:cond delay="indefinite"/>
                      </p:stCondLst>
                      <p:childTnLst>
                        <p:par>
                          <p:cTn id="731" fill="hold" nodeType="withGroup">
                            <p:stCondLst>
                              <p:cond delay="0"/>
                            </p:stCondLst>
                            <p:childTnLst>
                              <p:par>
                                <p:cTn id="732" presetID="9" presetClass="exit" presetSubtype="0" fill="hold" grpId="3" nodeType="clickEffect">
                                  <p:stCondLst>
                                    <p:cond delay="0"/>
                                  </p:stCondLst>
                                  <p:childTnLst>
                                    <p:animEffect transition="out" filter="dissolve">
                                      <p:cBhvr>
                                        <p:cTn id="733" dur="500"/>
                                        <p:tgtEl>
                                          <p:spTgt spid="3112"/>
                                        </p:tgtEl>
                                      </p:cBhvr>
                                    </p:animEffect>
                                    <p:set>
                                      <p:cBhvr>
                                        <p:cTn id="734" dur="1" fill="hold">
                                          <p:stCondLst>
                                            <p:cond delay="499"/>
                                          </p:stCondLst>
                                        </p:cTn>
                                        <p:tgtEl>
                                          <p:spTgt spid="3112"/>
                                        </p:tgtEl>
                                        <p:attrNameLst>
                                          <p:attrName>style.visibility</p:attrName>
                                        </p:attrNameLst>
                                      </p:cBhvr>
                                      <p:to>
                                        <p:strVal val="hidden"/>
                                      </p:to>
                                    </p:set>
                                  </p:childTnLst>
                                </p:cTn>
                              </p:par>
                              <p:par>
                                <p:cTn id="735" presetID="6" presetClass="emph" presetSubtype="0" fill="hold" grpId="2" nodeType="withEffect">
                                  <p:stCondLst>
                                    <p:cond delay="0"/>
                                  </p:stCondLst>
                                  <p:childTnLst>
                                    <p:animScale>
                                      <p:cBhvr>
                                        <p:cTn id="736" dur="2000" fill="hold"/>
                                        <p:tgtEl>
                                          <p:spTgt spid="3233"/>
                                        </p:tgtEl>
                                      </p:cBhvr>
                                      <p:by x="150000" y="150000"/>
                                    </p:animScale>
                                  </p:childTnLst>
                                </p:cTn>
                              </p:par>
                            </p:childTnLst>
                          </p:cTn>
                        </p:par>
                        <p:par>
                          <p:cTn id="737" fill="hold" nodeType="afterGroup">
                            <p:stCondLst>
                              <p:cond delay="2000"/>
                            </p:stCondLst>
                            <p:childTnLst>
                              <p:par>
                                <p:cTn id="738" presetID="22" presetClass="entr" presetSubtype="4" fill="hold" grpId="0" nodeType="afterEffect">
                                  <p:stCondLst>
                                    <p:cond delay="0"/>
                                  </p:stCondLst>
                                  <p:childTnLst>
                                    <p:set>
                                      <p:cBhvr>
                                        <p:cTn id="739" dur="1" fill="hold">
                                          <p:stCondLst>
                                            <p:cond delay="0"/>
                                          </p:stCondLst>
                                        </p:cTn>
                                        <p:tgtEl>
                                          <p:spTgt spid="3254"/>
                                        </p:tgtEl>
                                        <p:attrNameLst>
                                          <p:attrName>style.visibility</p:attrName>
                                        </p:attrNameLst>
                                      </p:cBhvr>
                                      <p:to>
                                        <p:strVal val="visible"/>
                                      </p:to>
                                    </p:set>
                                    <p:animEffect transition="in" filter="wipe(down)">
                                      <p:cBhvr>
                                        <p:cTn id="740" dur="500"/>
                                        <p:tgtEl>
                                          <p:spTgt spid="3254"/>
                                        </p:tgtEl>
                                      </p:cBhvr>
                                    </p:animEffect>
                                  </p:childTnLst>
                                </p:cTn>
                              </p:par>
                              <p:par>
                                <p:cTn id="741" presetID="22" presetClass="exit" presetSubtype="1" fill="hold" grpId="1" nodeType="withEffect">
                                  <p:stCondLst>
                                    <p:cond delay="0"/>
                                  </p:stCondLst>
                                  <p:childTnLst>
                                    <p:animEffect transition="out" filter="wipe(up)">
                                      <p:cBhvr>
                                        <p:cTn id="742" dur="1000"/>
                                        <p:tgtEl>
                                          <p:spTgt spid="3253"/>
                                        </p:tgtEl>
                                      </p:cBhvr>
                                    </p:animEffect>
                                    <p:set>
                                      <p:cBhvr>
                                        <p:cTn id="743" dur="1" fill="hold">
                                          <p:stCondLst>
                                            <p:cond delay="999"/>
                                          </p:stCondLst>
                                        </p:cTn>
                                        <p:tgtEl>
                                          <p:spTgt spid="3253"/>
                                        </p:tgtEl>
                                        <p:attrNameLst>
                                          <p:attrName>style.visibility</p:attrName>
                                        </p:attrNameLst>
                                      </p:cBhvr>
                                      <p:to>
                                        <p:strVal val="hidden"/>
                                      </p:to>
                                    </p:set>
                                  </p:childTnLst>
                                </p:cTn>
                              </p:par>
                              <p:par>
                                <p:cTn id="744" presetID="1" presetClass="entr" presetSubtype="0" fill="hold" grpId="0" nodeType="withEffect">
                                  <p:stCondLst>
                                    <p:cond delay="0"/>
                                  </p:stCondLst>
                                  <p:childTnLst>
                                    <p:set>
                                      <p:cBhvr>
                                        <p:cTn id="745" dur="1" fill="hold">
                                          <p:stCondLst>
                                            <p:cond delay="0"/>
                                          </p:stCondLst>
                                        </p:cTn>
                                        <p:tgtEl>
                                          <p:spTgt spid="3255"/>
                                        </p:tgtEl>
                                        <p:attrNameLst>
                                          <p:attrName>style.visibility</p:attrName>
                                        </p:attrNameLst>
                                      </p:cBhvr>
                                      <p:to>
                                        <p:strVal val="visible"/>
                                      </p:to>
                                    </p:set>
                                  </p:childTnLst>
                                </p:cTn>
                              </p:par>
                            </p:childTnLst>
                          </p:cTn>
                        </p:par>
                        <p:par>
                          <p:cTn id="746" fill="hold" nodeType="afterGroup">
                            <p:stCondLst>
                              <p:cond delay="3000"/>
                            </p:stCondLst>
                            <p:childTnLst>
                              <p:par>
                                <p:cTn id="747" presetID="1" presetClass="entr" presetSubtype="0" fill="hold" grpId="0" nodeType="afterEffect">
                                  <p:stCondLst>
                                    <p:cond delay="0"/>
                                  </p:stCondLst>
                                  <p:childTnLst>
                                    <p:set>
                                      <p:cBhvr>
                                        <p:cTn id="748" dur="1" fill="hold">
                                          <p:stCondLst>
                                            <p:cond delay="0"/>
                                          </p:stCondLst>
                                        </p:cTn>
                                        <p:tgtEl>
                                          <p:spTgt spid="3250"/>
                                        </p:tgtEl>
                                        <p:attrNameLst>
                                          <p:attrName>style.visibility</p:attrName>
                                        </p:attrNameLst>
                                      </p:cBhvr>
                                      <p:to>
                                        <p:strVal val="visible"/>
                                      </p:to>
                                    </p:set>
                                  </p:childTnLst>
                                  <p:subTnLst>
                                    <p:audio>
                                      <p:cMediaNode>
                                        <p:cTn display="0" masterRel="sameClick">
                                          <p:stCondLst>
                                            <p:cond evt="begin" delay="0">
                                              <p:tn val="747"/>
                                            </p:cond>
                                          </p:stCondLst>
                                          <p:endCondLst>
                                            <p:cond evt="onStopAudio" delay="0">
                                              <p:tgtEl>
                                                <p:sldTgt/>
                                              </p:tgtEl>
                                            </p:cond>
                                          </p:endCondLst>
                                        </p:cTn>
                                        <p:tgtEl>
                                          <p:sndTgt r:embed="rId4" name="explode.wav"/>
                                        </p:tgtEl>
                                      </p:cMediaNode>
                                    </p:audio>
                                  </p:subTnLst>
                                </p:cTn>
                              </p:par>
                              <p:par>
                                <p:cTn id="749" presetID="3" presetClass="exit" presetSubtype="10" fill="hold" grpId="1" nodeType="withEffect">
                                  <p:stCondLst>
                                    <p:cond delay="0"/>
                                  </p:stCondLst>
                                  <p:childTnLst>
                                    <p:animEffect transition="out" filter="blinds(horizontal)">
                                      <p:cBhvr>
                                        <p:cTn id="750" dur="500"/>
                                        <p:tgtEl>
                                          <p:spTgt spid="3250"/>
                                        </p:tgtEl>
                                      </p:cBhvr>
                                    </p:animEffect>
                                    <p:set>
                                      <p:cBhvr>
                                        <p:cTn id="751" dur="1" fill="hold">
                                          <p:stCondLst>
                                            <p:cond delay="499"/>
                                          </p:stCondLst>
                                        </p:cTn>
                                        <p:tgtEl>
                                          <p:spTgt spid="3250"/>
                                        </p:tgtEl>
                                        <p:attrNameLst>
                                          <p:attrName>style.visibility</p:attrName>
                                        </p:attrNameLst>
                                      </p:cBhvr>
                                      <p:to>
                                        <p:strVal val="hidden"/>
                                      </p:to>
                                    </p:set>
                                  </p:childTnLst>
                                </p:cTn>
                              </p:par>
                            </p:childTnLst>
                          </p:cTn>
                        </p:par>
                        <p:par>
                          <p:cTn id="752" fill="hold" nodeType="afterGroup">
                            <p:stCondLst>
                              <p:cond delay="3500"/>
                            </p:stCondLst>
                            <p:childTnLst>
                              <p:par>
                                <p:cTn id="753" presetID="0" presetClass="path" presetSubtype="0" accel="50000" decel="50000" fill="hold" grpId="2" nodeType="afterEffect">
                                  <p:stCondLst>
                                    <p:cond delay="0"/>
                                  </p:stCondLst>
                                  <p:childTnLst>
                                    <p:animMotion origin="layout" path="M 0.0118 -0.01527 L 0.0059 -0.00717 L 0.00069 -0.00023 " pathEditMode="relative" rAng="0" ptsTypes="AAA">
                                      <p:cBhvr>
                                        <p:cTn id="754" dur="2000" fill="hold"/>
                                        <p:tgtEl>
                                          <p:spTgt spid="3234"/>
                                        </p:tgtEl>
                                        <p:attrNameLst>
                                          <p:attrName>ppt_x</p:attrName>
                                          <p:attrName>ppt_y</p:attrName>
                                        </p:attrNameLst>
                                      </p:cBhvr>
                                      <p:rCtr x="-556" y="741"/>
                                    </p:animMotion>
                                  </p:childTnLst>
                                </p:cTn>
                              </p:par>
                            </p:childTnLst>
                          </p:cTn>
                        </p:par>
                        <p:par>
                          <p:cTn id="755" fill="hold" nodeType="afterGroup">
                            <p:stCondLst>
                              <p:cond delay="5500"/>
                            </p:stCondLst>
                            <p:childTnLst>
                              <p:par>
                                <p:cTn id="756" presetID="12" presetClass="exit" presetSubtype="4" fill="hold" grpId="1" nodeType="afterEffect">
                                  <p:stCondLst>
                                    <p:cond delay="0"/>
                                  </p:stCondLst>
                                  <p:childTnLst>
                                    <p:animEffect transition="out" filter="slide(fromBottom)">
                                      <p:cBhvr>
                                        <p:cTn id="757" dur="500"/>
                                        <p:tgtEl>
                                          <p:spTgt spid="3249"/>
                                        </p:tgtEl>
                                      </p:cBhvr>
                                    </p:animEffect>
                                    <p:set>
                                      <p:cBhvr>
                                        <p:cTn id="758" dur="1" fill="hold">
                                          <p:stCondLst>
                                            <p:cond delay="499"/>
                                          </p:stCondLst>
                                        </p:cTn>
                                        <p:tgtEl>
                                          <p:spTgt spid="3249"/>
                                        </p:tgtEl>
                                        <p:attrNameLst>
                                          <p:attrName>style.visibility</p:attrName>
                                        </p:attrNameLst>
                                      </p:cBhvr>
                                      <p:to>
                                        <p:strVal val="hidden"/>
                                      </p:to>
                                    </p:set>
                                  </p:childTnLst>
                                </p:cTn>
                              </p:par>
                            </p:childTnLst>
                          </p:cTn>
                        </p:par>
                      </p:childTnLst>
                    </p:cTn>
                  </p:par>
                  <p:par>
                    <p:cTn id="759" fill="hold" nodeType="clickPar">
                      <p:stCondLst>
                        <p:cond delay="indefinite"/>
                      </p:stCondLst>
                      <p:childTnLst>
                        <p:par>
                          <p:cTn id="760" fill="hold" nodeType="withGroup">
                            <p:stCondLst>
                              <p:cond delay="0"/>
                            </p:stCondLst>
                            <p:childTnLst>
                              <p:par>
                                <p:cTn id="761" presetID="1" presetClass="entr" presetSubtype="0" fill="hold" grpId="0" nodeType="clickEffect">
                                  <p:stCondLst>
                                    <p:cond delay="0"/>
                                  </p:stCondLst>
                                  <p:childTnLst>
                                    <p:set>
                                      <p:cBhvr>
                                        <p:cTn id="762" dur="1" fill="hold">
                                          <p:stCondLst>
                                            <p:cond delay="0"/>
                                          </p:stCondLst>
                                        </p:cTn>
                                        <p:tgtEl>
                                          <p:spTgt spid="3251"/>
                                        </p:tgtEl>
                                        <p:attrNameLst>
                                          <p:attrName>style.visibility</p:attrName>
                                        </p:attrNameLst>
                                      </p:cBhvr>
                                      <p:to>
                                        <p:strVal val="visible"/>
                                      </p:to>
                                    </p:set>
                                  </p:childTnLst>
                                  <p:subTnLst>
                                    <p:audio>
                                      <p:cMediaNode>
                                        <p:cTn display="0" masterRel="sameClick">
                                          <p:stCondLst>
                                            <p:cond evt="begin" delay="0">
                                              <p:tn val="761"/>
                                            </p:cond>
                                          </p:stCondLst>
                                          <p:endCondLst>
                                            <p:cond evt="onStopAudio" delay="0">
                                              <p:tgtEl>
                                                <p:sldTgt/>
                                              </p:tgtEl>
                                            </p:cond>
                                          </p:endCondLst>
                                        </p:cTn>
                                        <p:tgtEl>
                                          <p:sndTgt r:embed="rId4" name="explode.wav"/>
                                        </p:tgtEl>
                                      </p:cMediaNode>
                                    </p:audio>
                                  </p:subTnLst>
                                </p:cTn>
                              </p:par>
                              <p:par>
                                <p:cTn id="763" presetID="3" presetClass="exit" presetSubtype="10" fill="hold" grpId="1" nodeType="withEffect">
                                  <p:stCondLst>
                                    <p:cond delay="0"/>
                                  </p:stCondLst>
                                  <p:childTnLst>
                                    <p:animEffect transition="out" filter="blinds(horizontal)">
                                      <p:cBhvr>
                                        <p:cTn id="764" dur="500"/>
                                        <p:tgtEl>
                                          <p:spTgt spid="3251"/>
                                        </p:tgtEl>
                                      </p:cBhvr>
                                    </p:animEffect>
                                    <p:set>
                                      <p:cBhvr>
                                        <p:cTn id="765" dur="1" fill="hold">
                                          <p:stCondLst>
                                            <p:cond delay="499"/>
                                          </p:stCondLst>
                                        </p:cTn>
                                        <p:tgtEl>
                                          <p:spTgt spid="3251"/>
                                        </p:tgtEl>
                                        <p:attrNameLst>
                                          <p:attrName>style.visibility</p:attrName>
                                        </p:attrNameLst>
                                      </p:cBhvr>
                                      <p:to>
                                        <p:strVal val="hidden"/>
                                      </p:to>
                                    </p:set>
                                  </p:childTnLst>
                                </p:cTn>
                              </p:par>
                            </p:childTnLst>
                          </p:cTn>
                        </p:par>
                        <p:par>
                          <p:cTn id="766" fill="hold" nodeType="afterGroup">
                            <p:stCondLst>
                              <p:cond delay="500"/>
                            </p:stCondLst>
                            <p:childTnLst>
                              <p:par>
                                <p:cTn id="767" presetID="9" presetClass="exit" presetSubtype="0" fill="hold" grpId="1" nodeType="afterEffect">
                                  <p:stCondLst>
                                    <p:cond delay="0"/>
                                  </p:stCondLst>
                                  <p:childTnLst>
                                    <p:animEffect transition="out" filter="dissolve">
                                      <p:cBhvr>
                                        <p:cTn id="768" dur="500"/>
                                        <p:tgtEl>
                                          <p:spTgt spid="3111"/>
                                        </p:tgtEl>
                                      </p:cBhvr>
                                    </p:animEffect>
                                    <p:set>
                                      <p:cBhvr>
                                        <p:cTn id="769" dur="1" fill="hold">
                                          <p:stCondLst>
                                            <p:cond delay="499"/>
                                          </p:stCondLst>
                                        </p:cTn>
                                        <p:tgtEl>
                                          <p:spTgt spid="3111"/>
                                        </p:tgtEl>
                                        <p:attrNameLst>
                                          <p:attrName>style.visibility</p:attrName>
                                        </p:attrNameLst>
                                      </p:cBhvr>
                                      <p:to>
                                        <p:strVal val="hidden"/>
                                      </p:to>
                                    </p:set>
                                  </p:childTnLst>
                                </p:cTn>
                              </p:par>
                              <p:par>
                                <p:cTn id="770" presetID="9" presetClass="entr" presetSubtype="0" fill="hold" grpId="2" nodeType="withEffect">
                                  <p:stCondLst>
                                    <p:cond delay="0"/>
                                  </p:stCondLst>
                                  <p:childTnLst>
                                    <p:set>
                                      <p:cBhvr>
                                        <p:cTn id="771" dur="1" fill="hold">
                                          <p:stCondLst>
                                            <p:cond delay="0"/>
                                          </p:stCondLst>
                                        </p:cTn>
                                        <p:tgtEl>
                                          <p:spTgt spid="3407"/>
                                        </p:tgtEl>
                                        <p:attrNameLst>
                                          <p:attrName>style.visibility</p:attrName>
                                        </p:attrNameLst>
                                      </p:cBhvr>
                                      <p:to>
                                        <p:strVal val="visible"/>
                                      </p:to>
                                    </p:set>
                                    <p:animEffect transition="in" filter="dissolve">
                                      <p:cBhvr>
                                        <p:cTn id="772" dur="1000"/>
                                        <p:tgtEl>
                                          <p:spTgt spid="34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09" grpId="0" animBg="1"/>
      <p:bldP spid="3409" grpId="1" animBg="1"/>
      <p:bldP spid="3269" grpId="0" animBg="1"/>
      <p:bldP spid="3077" grpId="0" animBg="1"/>
      <p:bldP spid="3074" grpId="0" animBg="1"/>
      <p:bldP spid="3075" grpId="0" animBg="1"/>
      <p:bldP spid="3075" grpId="1" animBg="1"/>
      <p:bldP spid="3076" grpId="0" animBg="1"/>
      <p:bldP spid="3076" grpId="1" animBg="1"/>
      <p:bldP spid="3090" grpId="0" animBg="1"/>
      <p:bldP spid="3090" grpId="1" animBg="1"/>
      <p:bldP spid="3090" grpId="2" animBg="1"/>
      <p:bldP spid="3090" grpId="3" animBg="1"/>
      <p:bldP spid="3091" grpId="0" animBg="1"/>
      <p:bldP spid="3091" grpId="1" animBg="1"/>
      <p:bldP spid="3095" grpId="0" animBg="1"/>
      <p:bldP spid="3095" grpId="1" animBg="1"/>
      <p:bldP spid="3095" grpId="2" animBg="1"/>
      <p:bldP spid="3095" grpId="3" animBg="1"/>
      <p:bldP spid="3096" grpId="0" animBg="1"/>
      <p:bldP spid="3097" grpId="0" animBg="1"/>
      <p:bldP spid="3097" grpId="1" animBg="1"/>
      <p:bldP spid="3097" grpId="2" animBg="1"/>
      <p:bldP spid="3098" grpId="0" animBg="1"/>
      <p:bldP spid="3098" grpId="1" animBg="1"/>
      <p:bldP spid="3100" grpId="0" animBg="1"/>
      <p:bldP spid="3100" grpId="1" animBg="1"/>
      <p:bldP spid="3101" grpId="0" animBg="1"/>
      <p:bldP spid="3101" grpId="1" animBg="1"/>
      <p:bldP spid="3111" grpId="0" animBg="1"/>
      <p:bldP spid="3111" grpId="1" animBg="1"/>
      <p:bldP spid="3112" grpId="0" animBg="1"/>
      <p:bldP spid="3112" grpId="1" animBg="1"/>
      <p:bldP spid="3112" grpId="2" animBg="1"/>
      <p:bldP spid="3112" grpId="3" animBg="1"/>
      <p:bldP spid="3113" grpId="0" animBg="1"/>
      <p:bldP spid="3113" grpId="1" animBg="1"/>
      <p:bldP spid="3113" grpId="2" animBg="1"/>
      <p:bldP spid="3114" grpId="0" animBg="1"/>
      <p:bldP spid="3114" grpId="1" animBg="1"/>
      <p:bldP spid="3114" grpId="2" animBg="1"/>
      <p:bldP spid="3114" grpId="3" animBg="1"/>
      <p:bldP spid="3120" grpId="0" animBg="1"/>
      <p:bldP spid="3120" grpId="1" animBg="1"/>
      <p:bldP spid="3122" grpId="0" animBg="1"/>
      <p:bldP spid="3122" grpId="1" animBg="1"/>
      <p:bldP spid="3126" grpId="0" animBg="1"/>
      <p:bldP spid="3126" grpId="1" animBg="1"/>
      <p:bldP spid="3127" grpId="0" animBg="1"/>
      <p:bldP spid="3127" grpId="1" animBg="1"/>
      <p:bldP spid="3128" grpId="0" animBg="1"/>
      <p:bldP spid="3128" grpId="1" animBg="1"/>
      <p:bldP spid="3129" grpId="0" animBg="1"/>
      <p:bldP spid="3129" grpId="1" animBg="1"/>
      <p:bldP spid="3129" grpId="2" animBg="1"/>
      <p:bldP spid="3131" grpId="0" animBg="1"/>
      <p:bldP spid="3131" grpId="1" animBg="1"/>
      <p:bldP spid="3137" grpId="0" animBg="1"/>
      <p:bldP spid="3137" grpId="1" animBg="1"/>
      <p:bldP spid="3145" grpId="0" animBg="1"/>
      <p:bldP spid="3145" grpId="1" animBg="1"/>
      <p:bldP spid="3203" grpId="0" animBg="1"/>
      <p:bldP spid="3203" grpId="1" animBg="1"/>
      <p:bldP spid="3204" grpId="0" animBg="1"/>
      <p:bldP spid="3204" grpId="1" animBg="1"/>
      <p:bldP spid="3205" grpId="0" animBg="1"/>
      <p:bldP spid="3205" grpId="1" animBg="1"/>
      <p:bldP spid="3206" grpId="0" animBg="1"/>
      <p:bldP spid="3206" grpId="1" animBg="1"/>
      <p:bldP spid="3206" grpId="2" animBg="1"/>
      <p:bldP spid="3207" grpId="0"/>
      <p:bldP spid="3208" grpId="0" animBg="1"/>
      <p:bldP spid="3208" grpId="1" animBg="1"/>
      <p:bldP spid="3212" grpId="0" animBg="1"/>
      <p:bldP spid="3212" grpId="1" animBg="1"/>
      <p:bldP spid="3213" grpId="0" animBg="1"/>
      <p:bldP spid="3213" grpId="1" animBg="1"/>
      <p:bldP spid="3214" grpId="0" animBg="1"/>
      <p:bldP spid="3214" grpId="1" animBg="1"/>
      <p:bldP spid="3215" grpId="0" animBg="1"/>
      <p:bldP spid="3215" grpId="1" animBg="1"/>
      <p:bldP spid="3216" grpId="0" animBg="1"/>
      <p:bldP spid="3216" grpId="1" animBg="1"/>
      <p:bldP spid="3217" grpId="0" animBg="1"/>
      <p:bldP spid="3217" grpId="1" animBg="1"/>
      <p:bldP spid="3218" grpId="0" animBg="1"/>
      <p:bldP spid="3218" grpId="1" animBg="1"/>
      <p:bldP spid="3218" grpId="2" animBg="1"/>
      <p:bldP spid="3221" grpId="0" animBg="1"/>
      <p:bldP spid="3221" grpId="1" animBg="1"/>
      <p:bldP spid="3233" grpId="0" animBg="1"/>
      <p:bldP spid="3233" grpId="1" animBg="1"/>
      <p:bldP spid="3233" grpId="2" animBg="1"/>
      <p:bldP spid="3234" grpId="0" animBg="1"/>
      <p:bldP spid="3234" grpId="1" animBg="1"/>
      <p:bldP spid="3234" grpId="2" animBg="1"/>
      <p:bldP spid="3235" grpId="0" animBg="1"/>
      <p:bldP spid="3235" grpId="1" animBg="1"/>
      <p:bldP spid="3235" grpId="2" animBg="1"/>
      <p:bldP spid="3236" grpId="0" animBg="1"/>
      <p:bldP spid="3236" grpId="1" animBg="1"/>
      <p:bldP spid="3236" grpId="2" animBg="1"/>
      <p:bldP spid="3219" grpId="0" animBg="1"/>
      <p:bldP spid="3219" grpId="1" animBg="1"/>
      <p:bldP spid="3219" grpId="2" animBg="1"/>
      <p:bldP spid="3237" grpId="0" animBg="1"/>
      <p:bldP spid="3237" grpId="1" animBg="1"/>
      <p:bldP spid="3220" grpId="0" animBg="1"/>
      <p:bldP spid="3220" grpId="1" animBg="1"/>
      <p:bldP spid="3227" grpId="0" animBg="1"/>
      <p:bldP spid="3227" grpId="1" animBg="1"/>
      <p:bldP spid="3247" grpId="0" animBg="1"/>
      <p:bldP spid="3248" grpId="0" animBg="1"/>
      <p:bldP spid="3248" grpId="1" animBg="1"/>
      <p:bldP spid="3249" grpId="0" animBg="1"/>
      <p:bldP spid="3249" grpId="1" animBg="1"/>
      <p:bldP spid="3250" grpId="0" animBg="1"/>
      <p:bldP spid="3250" grpId="1" animBg="1"/>
      <p:bldP spid="3251" grpId="0" animBg="1"/>
      <p:bldP spid="3251" grpId="1" animBg="1"/>
      <p:bldP spid="3252" grpId="0" animBg="1"/>
      <p:bldP spid="3253" grpId="0" animBg="1"/>
      <p:bldP spid="3253" grpId="1" animBg="1"/>
      <p:bldP spid="3254" grpId="0" animBg="1"/>
      <p:bldP spid="3255" grpId="0" animBg="1"/>
      <p:bldP spid="3256" grpId="0" animBg="1"/>
      <p:bldP spid="3257" grpId="0" animBg="1"/>
      <p:bldP spid="3258" grpId="0" animBg="1"/>
      <p:bldP spid="3259" grpId="0" animBg="1"/>
      <p:bldP spid="3260" grpId="0" animBg="1"/>
      <p:bldP spid="3261" grpId="0" animBg="1"/>
      <p:bldP spid="3263" grpId="0" animBg="1"/>
      <p:bldP spid="3264" grpId="0" animBg="1"/>
      <p:bldP spid="3265" grpId="0" animBg="1"/>
      <p:bldP spid="3266" grpId="0" animBg="1"/>
      <p:bldP spid="3266" grpId="1" animBg="1"/>
      <p:bldP spid="3267" grpId="0" animBg="1"/>
      <p:bldP spid="3267" grpId="1" animBg="1"/>
      <p:bldP spid="3268" grpId="0" animBg="1"/>
      <p:bldP spid="3268" grpId="1" animBg="1"/>
      <p:bldP spid="3379" grpId="0" animBg="1"/>
      <p:bldP spid="3378" grpId="0" animBg="1"/>
      <p:bldP spid="3378" grpId="1" animBg="1"/>
      <p:bldP spid="3380" grpId="0" animBg="1"/>
      <p:bldP spid="3380" grpId="1" animBg="1"/>
      <p:bldP spid="3381" grpId="0" animBg="1"/>
      <p:bldP spid="3382" grpId="0" animBg="1"/>
      <p:bldP spid="3383" grpId="0" animBg="1"/>
      <p:bldP spid="3383" grpId="1" animBg="1"/>
      <p:bldP spid="3384" grpId="0" animBg="1"/>
      <p:bldP spid="3384" grpId="1" animBg="1"/>
      <p:bldP spid="3385" grpId="0" animBg="1"/>
      <p:bldP spid="3386" grpId="0" animBg="1"/>
      <p:bldP spid="3396" grpId="0" animBg="1"/>
      <p:bldP spid="3396" grpId="1" animBg="1"/>
      <p:bldP spid="3407" grpId="0" animBg="1"/>
      <p:bldP spid="3407" grpId="1" animBg="1"/>
      <p:bldP spid="3407" grpId="2" animBg="1"/>
      <p:bldP spid="3408" grpId="0" animBg="1"/>
      <p:bldP spid="3410" grpId="0" animBg="1"/>
      <p:bldP spid="3410" grpId="1" animBg="1"/>
      <p:bldP spid="3411" grpId="0" animBg="1"/>
      <p:bldP spid="3411" grpId="1" animBg="1"/>
      <p:bldP spid="3412" grpId="0" animBg="1"/>
      <p:bldP spid="3414" grpId="0" animBg="1"/>
      <p:bldP spid="3415" grpId="0" animBg="1"/>
      <p:bldP spid="3416" grpId="0" animBg="1"/>
      <p:bldP spid="3417" grpId="0" animBg="1"/>
      <p:bldP spid="3405" grpId="0" animBg="1"/>
      <p:bldP spid="3405" grpId="1" animBg="1"/>
      <p:bldP spid="3418" grpId="0" animBg="1"/>
      <p:bldP spid="3404" grpId="0" animBg="1"/>
      <p:bldP spid="3404" grpId="1" animBg="1"/>
      <p:bldP spid="3419" grpId="0" animBg="1"/>
      <p:bldP spid="3402" grpId="0" animBg="1"/>
      <p:bldP spid="3402" grpId="1" animBg="1"/>
      <p:bldP spid="3403" grpId="0" animBg="1"/>
      <p:bldP spid="3403" grpId="1" animBg="1"/>
      <p:bldP spid="3406" grpId="0" animBg="1"/>
      <p:bldP spid="3406" grpId="1" animBg="1"/>
      <p:bldP spid="3420" grpId="0" animBg="1"/>
      <p:bldP spid="3420" grpId="1" animBg="1"/>
      <p:bldP spid="3421" grpId="2" animBg="1"/>
      <p:bldP spid="3431" grpId="0" animBg="1"/>
      <p:bldP spid="3431" grpId="1" animBg="1"/>
      <p:bldP spid="3432" grpId="0" animBg="1"/>
      <p:bldP spid="3432" grpId="1" animBg="1"/>
      <p:bldP spid="3433"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15" name="Oval 395"/>
          <p:cNvSpPr>
            <a:spLocks noChangeArrowheads="1"/>
          </p:cNvSpPr>
          <p:nvPr/>
        </p:nvSpPr>
        <p:spPr bwMode="auto">
          <a:xfrm rot="2607468">
            <a:off x="8129588" y="1995488"/>
            <a:ext cx="441325" cy="239712"/>
          </a:xfrm>
          <a:prstGeom prst="ellipse">
            <a:avLst/>
          </a:prstGeom>
          <a:solidFill>
            <a:srgbClr val="3333FF">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84" name="Freeform 364"/>
          <p:cNvSpPr>
            <a:spLocks/>
          </p:cNvSpPr>
          <p:nvPr/>
        </p:nvSpPr>
        <p:spPr bwMode="auto">
          <a:xfrm>
            <a:off x="2185988" y="3252788"/>
            <a:ext cx="2152650" cy="376237"/>
          </a:xfrm>
          <a:custGeom>
            <a:avLst/>
            <a:gdLst>
              <a:gd name="T0" fmla="*/ 1356 w 1356"/>
              <a:gd name="T1" fmla="*/ 84 h 237"/>
              <a:gd name="T2" fmla="*/ 1269 w 1356"/>
              <a:gd name="T3" fmla="*/ 93 h 237"/>
              <a:gd name="T4" fmla="*/ 1227 w 1356"/>
              <a:gd name="T5" fmla="*/ 138 h 237"/>
              <a:gd name="T6" fmla="*/ 1185 w 1356"/>
              <a:gd name="T7" fmla="*/ 138 h 237"/>
              <a:gd name="T8" fmla="*/ 1107 w 1356"/>
              <a:gd name="T9" fmla="*/ 165 h 237"/>
              <a:gd name="T10" fmla="*/ 966 w 1356"/>
              <a:gd name="T11" fmla="*/ 144 h 237"/>
              <a:gd name="T12" fmla="*/ 852 w 1356"/>
              <a:gd name="T13" fmla="*/ 225 h 237"/>
              <a:gd name="T14" fmla="*/ 726 w 1356"/>
              <a:gd name="T15" fmla="*/ 219 h 237"/>
              <a:gd name="T16" fmla="*/ 657 w 1356"/>
              <a:gd name="T17" fmla="*/ 189 h 237"/>
              <a:gd name="T18" fmla="*/ 552 w 1356"/>
              <a:gd name="T19" fmla="*/ 174 h 237"/>
              <a:gd name="T20" fmla="*/ 498 w 1356"/>
              <a:gd name="T21" fmla="*/ 150 h 237"/>
              <a:gd name="T22" fmla="*/ 378 w 1356"/>
              <a:gd name="T23" fmla="*/ 48 h 237"/>
              <a:gd name="T24" fmla="*/ 297 w 1356"/>
              <a:gd name="T25" fmla="*/ 42 h 237"/>
              <a:gd name="T26" fmla="*/ 219 w 1356"/>
              <a:gd name="T27" fmla="*/ 33 h 237"/>
              <a:gd name="T28" fmla="*/ 135 w 1356"/>
              <a:gd name="T29" fmla="*/ 42 h 237"/>
              <a:gd name="T30" fmla="*/ 78 w 1356"/>
              <a:gd name="T31" fmla="*/ 33 h 237"/>
              <a:gd name="T32" fmla="*/ 0 w 1356"/>
              <a:gd name="T33"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56" h="237">
                <a:moveTo>
                  <a:pt x="1356" y="84"/>
                </a:moveTo>
                <a:cubicBezTo>
                  <a:pt x="1323" y="84"/>
                  <a:pt x="1290" y="84"/>
                  <a:pt x="1269" y="93"/>
                </a:cubicBezTo>
                <a:cubicBezTo>
                  <a:pt x="1248" y="102"/>
                  <a:pt x="1241" y="131"/>
                  <a:pt x="1227" y="138"/>
                </a:cubicBezTo>
                <a:cubicBezTo>
                  <a:pt x="1213" y="145"/>
                  <a:pt x="1205" y="134"/>
                  <a:pt x="1185" y="138"/>
                </a:cubicBezTo>
                <a:cubicBezTo>
                  <a:pt x="1165" y="142"/>
                  <a:pt x="1143" y="164"/>
                  <a:pt x="1107" y="165"/>
                </a:cubicBezTo>
                <a:cubicBezTo>
                  <a:pt x="1071" y="166"/>
                  <a:pt x="1008" y="134"/>
                  <a:pt x="966" y="144"/>
                </a:cubicBezTo>
                <a:cubicBezTo>
                  <a:pt x="924" y="154"/>
                  <a:pt x="892" y="213"/>
                  <a:pt x="852" y="225"/>
                </a:cubicBezTo>
                <a:cubicBezTo>
                  <a:pt x="812" y="237"/>
                  <a:pt x="758" y="225"/>
                  <a:pt x="726" y="219"/>
                </a:cubicBezTo>
                <a:cubicBezTo>
                  <a:pt x="694" y="213"/>
                  <a:pt x="686" y="197"/>
                  <a:pt x="657" y="189"/>
                </a:cubicBezTo>
                <a:cubicBezTo>
                  <a:pt x="628" y="181"/>
                  <a:pt x="578" y="180"/>
                  <a:pt x="552" y="174"/>
                </a:cubicBezTo>
                <a:cubicBezTo>
                  <a:pt x="526" y="168"/>
                  <a:pt x="527" y="171"/>
                  <a:pt x="498" y="150"/>
                </a:cubicBezTo>
                <a:cubicBezTo>
                  <a:pt x="469" y="129"/>
                  <a:pt x="411" y="66"/>
                  <a:pt x="378" y="48"/>
                </a:cubicBezTo>
                <a:cubicBezTo>
                  <a:pt x="345" y="30"/>
                  <a:pt x="323" y="44"/>
                  <a:pt x="297" y="42"/>
                </a:cubicBezTo>
                <a:cubicBezTo>
                  <a:pt x="271" y="40"/>
                  <a:pt x="246" y="33"/>
                  <a:pt x="219" y="33"/>
                </a:cubicBezTo>
                <a:cubicBezTo>
                  <a:pt x="192" y="33"/>
                  <a:pt x="158" y="42"/>
                  <a:pt x="135" y="42"/>
                </a:cubicBezTo>
                <a:cubicBezTo>
                  <a:pt x="112" y="42"/>
                  <a:pt x="100" y="40"/>
                  <a:pt x="78" y="33"/>
                </a:cubicBezTo>
                <a:cubicBezTo>
                  <a:pt x="56" y="26"/>
                  <a:pt x="13" y="6"/>
                  <a:pt x="0" y="0"/>
                </a:cubicBezTo>
              </a:path>
            </a:pathLst>
          </a:cu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83" name="Freeform 363"/>
          <p:cNvSpPr>
            <a:spLocks/>
          </p:cNvSpPr>
          <p:nvPr/>
        </p:nvSpPr>
        <p:spPr bwMode="auto">
          <a:xfrm>
            <a:off x="1631950" y="2476500"/>
            <a:ext cx="2278063" cy="2271713"/>
          </a:xfrm>
          <a:custGeom>
            <a:avLst/>
            <a:gdLst>
              <a:gd name="T0" fmla="*/ 585 w 1435"/>
              <a:gd name="T1" fmla="*/ 18 h 1431"/>
              <a:gd name="T2" fmla="*/ 568 w 1435"/>
              <a:gd name="T3" fmla="*/ 50 h 1431"/>
              <a:gd name="T4" fmla="*/ 556 w 1435"/>
              <a:gd name="T5" fmla="*/ 80 h 1431"/>
              <a:gd name="T6" fmla="*/ 537 w 1435"/>
              <a:gd name="T7" fmla="*/ 92 h 1431"/>
              <a:gd name="T8" fmla="*/ 528 w 1435"/>
              <a:gd name="T9" fmla="*/ 111 h 1431"/>
              <a:gd name="T10" fmla="*/ 532 w 1435"/>
              <a:gd name="T11" fmla="*/ 132 h 1431"/>
              <a:gd name="T12" fmla="*/ 526 w 1435"/>
              <a:gd name="T13" fmla="*/ 144 h 1431"/>
              <a:gd name="T14" fmla="*/ 510 w 1435"/>
              <a:gd name="T15" fmla="*/ 164 h 1431"/>
              <a:gd name="T16" fmla="*/ 505 w 1435"/>
              <a:gd name="T17" fmla="*/ 194 h 1431"/>
              <a:gd name="T18" fmla="*/ 445 w 1435"/>
              <a:gd name="T19" fmla="*/ 327 h 1431"/>
              <a:gd name="T20" fmla="*/ 253 w 1435"/>
              <a:gd name="T21" fmla="*/ 573 h 1431"/>
              <a:gd name="T22" fmla="*/ 40 w 1435"/>
              <a:gd name="T23" fmla="*/ 891 h 1431"/>
              <a:gd name="T24" fmla="*/ 13 w 1435"/>
              <a:gd name="T25" fmla="*/ 1191 h 1431"/>
              <a:gd name="T26" fmla="*/ 22 w 1435"/>
              <a:gd name="T27" fmla="*/ 1431 h 1431"/>
              <a:gd name="T28" fmla="*/ 91 w 1435"/>
              <a:gd name="T29" fmla="*/ 1425 h 1431"/>
              <a:gd name="T30" fmla="*/ 88 w 1435"/>
              <a:gd name="T31" fmla="*/ 1203 h 1431"/>
              <a:gd name="T32" fmla="*/ 115 w 1435"/>
              <a:gd name="T33" fmla="*/ 906 h 1431"/>
              <a:gd name="T34" fmla="*/ 322 w 1435"/>
              <a:gd name="T35" fmla="*/ 618 h 1431"/>
              <a:gd name="T36" fmla="*/ 397 w 1435"/>
              <a:gd name="T37" fmla="*/ 528 h 1431"/>
              <a:gd name="T38" fmla="*/ 1141 w 1435"/>
              <a:gd name="T39" fmla="*/ 579 h 1431"/>
              <a:gd name="T40" fmla="*/ 1312 w 1435"/>
              <a:gd name="T41" fmla="*/ 225 h 1431"/>
              <a:gd name="T42" fmla="*/ 1435 w 1435"/>
              <a:gd name="T43" fmla="*/ 9 h 1431"/>
              <a:gd name="T44" fmla="*/ 976 w 1435"/>
              <a:gd name="T45" fmla="*/ 0 h 1431"/>
              <a:gd name="T46" fmla="*/ 973 w 1435"/>
              <a:gd name="T47" fmla="*/ 45 h 1431"/>
              <a:gd name="T48" fmla="*/ 613 w 1435"/>
              <a:gd name="T49" fmla="*/ 51 h 1431"/>
              <a:gd name="T50" fmla="*/ 585 w 1435"/>
              <a:gd name="T51" fmla="*/ 18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35" h="1431">
                <a:moveTo>
                  <a:pt x="585" y="18"/>
                </a:moveTo>
                <a:cubicBezTo>
                  <a:pt x="577" y="20"/>
                  <a:pt x="573" y="40"/>
                  <a:pt x="568" y="50"/>
                </a:cubicBezTo>
                <a:lnTo>
                  <a:pt x="556" y="80"/>
                </a:lnTo>
                <a:cubicBezTo>
                  <a:pt x="551" y="87"/>
                  <a:pt x="542" y="87"/>
                  <a:pt x="537" y="92"/>
                </a:cubicBezTo>
                <a:cubicBezTo>
                  <a:pt x="532" y="97"/>
                  <a:pt x="529" y="104"/>
                  <a:pt x="528" y="111"/>
                </a:cubicBezTo>
                <a:cubicBezTo>
                  <a:pt x="527" y="118"/>
                  <a:pt x="532" y="127"/>
                  <a:pt x="532" y="132"/>
                </a:cubicBezTo>
                <a:cubicBezTo>
                  <a:pt x="532" y="137"/>
                  <a:pt x="530" y="139"/>
                  <a:pt x="526" y="144"/>
                </a:cubicBezTo>
                <a:cubicBezTo>
                  <a:pt x="522" y="149"/>
                  <a:pt x="514" y="156"/>
                  <a:pt x="510" y="164"/>
                </a:cubicBezTo>
                <a:cubicBezTo>
                  <a:pt x="506" y="172"/>
                  <a:pt x="516" y="167"/>
                  <a:pt x="505" y="194"/>
                </a:cubicBezTo>
                <a:cubicBezTo>
                  <a:pt x="494" y="221"/>
                  <a:pt x="487" y="264"/>
                  <a:pt x="445" y="327"/>
                </a:cubicBezTo>
                <a:cubicBezTo>
                  <a:pt x="403" y="390"/>
                  <a:pt x="320" y="479"/>
                  <a:pt x="253" y="573"/>
                </a:cubicBezTo>
                <a:cubicBezTo>
                  <a:pt x="186" y="667"/>
                  <a:pt x="80" y="788"/>
                  <a:pt x="40" y="891"/>
                </a:cubicBezTo>
                <a:cubicBezTo>
                  <a:pt x="0" y="994"/>
                  <a:pt x="16" y="1101"/>
                  <a:pt x="13" y="1191"/>
                </a:cubicBezTo>
                <a:lnTo>
                  <a:pt x="22" y="1431"/>
                </a:lnTo>
                <a:lnTo>
                  <a:pt x="91" y="1425"/>
                </a:lnTo>
                <a:lnTo>
                  <a:pt x="88" y="1203"/>
                </a:lnTo>
                <a:cubicBezTo>
                  <a:pt x="92" y="1117"/>
                  <a:pt x="76" y="1003"/>
                  <a:pt x="115" y="906"/>
                </a:cubicBezTo>
                <a:cubicBezTo>
                  <a:pt x="154" y="809"/>
                  <a:pt x="275" y="681"/>
                  <a:pt x="322" y="618"/>
                </a:cubicBezTo>
                <a:lnTo>
                  <a:pt x="397" y="528"/>
                </a:lnTo>
                <a:lnTo>
                  <a:pt x="1141" y="579"/>
                </a:lnTo>
                <a:lnTo>
                  <a:pt x="1312" y="225"/>
                </a:lnTo>
                <a:lnTo>
                  <a:pt x="1435" y="9"/>
                </a:lnTo>
                <a:lnTo>
                  <a:pt x="976" y="0"/>
                </a:lnTo>
                <a:lnTo>
                  <a:pt x="973" y="45"/>
                </a:lnTo>
                <a:lnTo>
                  <a:pt x="613" y="51"/>
                </a:lnTo>
                <a:lnTo>
                  <a:pt x="585" y="18"/>
                </a:lnTo>
                <a:close/>
              </a:path>
            </a:pathLst>
          </a:custGeom>
          <a:solidFill>
            <a:srgbClr val="3333FF">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89" name="Freeform 169"/>
          <p:cNvSpPr>
            <a:spLocks/>
          </p:cNvSpPr>
          <p:nvPr/>
        </p:nvSpPr>
        <p:spPr bwMode="auto">
          <a:xfrm>
            <a:off x="63500" y="19050"/>
            <a:ext cx="2674938" cy="2774950"/>
          </a:xfrm>
          <a:custGeom>
            <a:avLst/>
            <a:gdLst>
              <a:gd name="T0" fmla="*/ 0 w 1685"/>
              <a:gd name="T1" fmla="*/ 230 h 1748"/>
              <a:gd name="T2" fmla="*/ 75 w 1685"/>
              <a:gd name="T3" fmla="*/ 286 h 1748"/>
              <a:gd name="T4" fmla="*/ 159 w 1685"/>
              <a:gd name="T5" fmla="*/ 272 h 1748"/>
              <a:gd name="T6" fmla="*/ 200 w 1685"/>
              <a:gd name="T7" fmla="*/ 302 h 1748"/>
              <a:gd name="T8" fmla="*/ 167 w 1685"/>
              <a:gd name="T9" fmla="*/ 370 h 1748"/>
              <a:gd name="T10" fmla="*/ 162 w 1685"/>
              <a:gd name="T11" fmla="*/ 469 h 1748"/>
              <a:gd name="T12" fmla="*/ 236 w 1685"/>
              <a:gd name="T13" fmla="*/ 568 h 1748"/>
              <a:gd name="T14" fmla="*/ 140 w 1685"/>
              <a:gd name="T15" fmla="*/ 1477 h 1748"/>
              <a:gd name="T16" fmla="*/ 1394 w 1685"/>
              <a:gd name="T17" fmla="*/ 1633 h 1748"/>
              <a:gd name="T18" fmla="*/ 1308 w 1685"/>
              <a:gd name="T19" fmla="*/ 1745 h 1748"/>
              <a:gd name="T20" fmla="*/ 1500 w 1685"/>
              <a:gd name="T21" fmla="*/ 1714 h 1748"/>
              <a:gd name="T22" fmla="*/ 1517 w 1685"/>
              <a:gd name="T23" fmla="*/ 1657 h 1748"/>
              <a:gd name="T24" fmla="*/ 1542 w 1685"/>
              <a:gd name="T25" fmla="*/ 1637 h 1748"/>
              <a:gd name="T26" fmla="*/ 1566 w 1685"/>
              <a:gd name="T27" fmla="*/ 1598 h 1748"/>
              <a:gd name="T28" fmla="*/ 1595 w 1685"/>
              <a:gd name="T29" fmla="*/ 1579 h 1748"/>
              <a:gd name="T30" fmla="*/ 1643 w 1685"/>
              <a:gd name="T31" fmla="*/ 1532 h 1748"/>
              <a:gd name="T32" fmla="*/ 1655 w 1685"/>
              <a:gd name="T33" fmla="*/ 1499 h 1748"/>
              <a:gd name="T34" fmla="*/ 1670 w 1685"/>
              <a:gd name="T35" fmla="*/ 1468 h 1748"/>
              <a:gd name="T36" fmla="*/ 1676 w 1685"/>
              <a:gd name="T37" fmla="*/ 1390 h 1748"/>
              <a:gd name="T38" fmla="*/ 1581 w 1685"/>
              <a:gd name="T39" fmla="*/ 1408 h 1748"/>
              <a:gd name="T40" fmla="*/ 1562 w 1685"/>
              <a:gd name="T41" fmla="*/ 1354 h 1748"/>
              <a:gd name="T42" fmla="*/ 1577 w 1685"/>
              <a:gd name="T43" fmla="*/ 1265 h 1748"/>
              <a:gd name="T44" fmla="*/ 1554 w 1685"/>
              <a:gd name="T45" fmla="*/ 1162 h 1748"/>
              <a:gd name="T46" fmla="*/ 1478 w 1685"/>
              <a:gd name="T47" fmla="*/ 1090 h 1748"/>
              <a:gd name="T48" fmla="*/ 1425 w 1685"/>
              <a:gd name="T49" fmla="*/ 1039 h 1748"/>
              <a:gd name="T50" fmla="*/ 1374 w 1685"/>
              <a:gd name="T51" fmla="*/ 952 h 1748"/>
              <a:gd name="T52" fmla="*/ 1419 w 1685"/>
              <a:gd name="T53" fmla="*/ 805 h 1748"/>
              <a:gd name="T54" fmla="*/ 1373 w 1685"/>
              <a:gd name="T55" fmla="*/ 724 h 1748"/>
              <a:gd name="T56" fmla="*/ 1289 w 1685"/>
              <a:gd name="T57" fmla="*/ 653 h 1748"/>
              <a:gd name="T58" fmla="*/ 1295 w 1685"/>
              <a:gd name="T59" fmla="*/ 593 h 1748"/>
              <a:gd name="T60" fmla="*/ 1254 w 1685"/>
              <a:gd name="T61" fmla="*/ 556 h 1748"/>
              <a:gd name="T62" fmla="*/ 1208 w 1685"/>
              <a:gd name="T63" fmla="*/ 494 h 1748"/>
              <a:gd name="T64" fmla="*/ 1157 w 1685"/>
              <a:gd name="T65" fmla="*/ 412 h 1748"/>
              <a:gd name="T66" fmla="*/ 1118 w 1685"/>
              <a:gd name="T67" fmla="*/ 334 h 1748"/>
              <a:gd name="T68" fmla="*/ 1179 w 1685"/>
              <a:gd name="T69" fmla="*/ 155 h 1748"/>
              <a:gd name="T70" fmla="*/ 1208 w 1685"/>
              <a:gd name="T71" fmla="*/ 86 h 1748"/>
              <a:gd name="T72" fmla="*/ 1251 w 1685"/>
              <a:gd name="T73" fmla="*/ 67 h 1748"/>
              <a:gd name="T74" fmla="*/ 1269 w 1685"/>
              <a:gd name="T75" fmla="*/ 4 h 1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85" h="1748">
                <a:moveTo>
                  <a:pt x="5" y="0"/>
                </a:moveTo>
                <a:lnTo>
                  <a:pt x="0" y="230"/>
                </a:lnTo>
                <a:lnTo>
                  <a:pt x="18" y="239"/>
                </a:lnTo>
                <a:cubicBezTo>
                  <a:pt x="30" y="248"/>
                  <a:pt x="58" y="277"/>
                  <a:pt x="75" y="286"/>
                </a:cubicBezTo>
                <a:cubicBezTo>
                  <a:pt x="92" y="295"/>
                  <a:pt x="108" y="294"/>
                  <a:pt x="122" y="292"/>
                </a:cubicBezTo>
                <a:cubicBezTo>
                  <a:pt x="136" y="290"/>
                  <a:pt x="149" y="276"/>
                  <a:pt x="159" y="272"/>
                </a:cubicBezTo>
                <a:cubicBezTo>
                  <a:pt x="169" y="268"/>
                  <a:pt x="173" y="264"/>
                  <a:pt x="180" y="269"/>
                </a:cubicBezTo>
                <a:cubicBezTo>
                  <a:pt x="187" y="274"/>
                  <a:pt x="199" y="294"/>
                  <a:pt x="200" y="302"/>
                </a:cubicBezTo>
                <a:cubicBezTo>
                  <a:pt x="201" y="310"/>
                  <a:pt x="190" y="309"/>
                  <a:pt x="185" y="320"/>
                </a:cubicBezTo>
                <a:cubicBezTo>
                  <a:pt x="180" y="331"/>
                  <a:pt x="180" y="353"/>
                  <a:pt x="167" y="370"/>
                </a:cubicBezTo>
                <a:cubicBezTo>
                  <a:pt x="154" y="387"/>
                  <a:pt x="106" y="404"/>
                  <a:pt x="105" y="420"/>
                </a:cubicBezTo>
                <a:cubicBezTo>
                  <a:pt x="104" y="436"/>
                  <a:pt x="150" y="450"/>
                  <a:pt x="162" y="469"/>
                </a:cubicBezTo>
                <a:cubicBezTo>
                  <a:pt x="174" y="488"/>
                  <a:pt x="167" y="516"/>
                  <a:pt x="179" y="532"/>
                </a:cubicBezTo>
                <a:lnTo>
                  <a:pt x="236" y="568"/>
                </a:lnTo>
                <a:lnTo>
                  <a:pt x="153" y="1303"/>
                </a:lnTo>
                <a:lnTo>
                  <a:pt x="140" y="1477"/>
                </a:lnTo>
                <a:lnTo>
                  <a:pt x="1361" y="1572"/>
                </a:lnTo>
                <a:lnTo>
                  <a:pt x="1394" y="1633"/>
                </a:lnTo>
                <a:lnTo>
                  <a:pt x="1353" y="1666"/>
                </a:lnTo>
                <a:lnTo>
                  <a:pt x="1308" y="1745"/>
                </a:lnTo>
                <a:lnTo>
                  <a:pt x="1502" y="1748"/>
                </a:lnTo>
                <a:lnTo>
                  <a:pt x="1500" y="1714"/>
                </a:lnTo>
                <a:cubicBezTo>
                  <a:pt x="1504" y="1702"/>
                  <a:pt x="1523" y="1684"/>
                  <a:pt x="1526" y="1675"/>
                </a:cubicBezTo>
                <a:cubicBezTo>
                  <a:pt x="1529" y="1666"/>
                  <a:pt x="1518" y="1662"/>
                  <a:pt x="1517" y="1657"/>
                </a:cubicBezTo>
                <a:cubicBezTo>
                  <a:pt x="1516" y="1652"/>
                  <a:pt x="1517" y="1649"/>
                  <a:pt x="1521" y="1646"/>
                </a:cubicBezTo>
                <a:cubicBezTo>
                  <a:pt x="1525" y="1643"/>
                  <a:pt x="1537" y="1642"/>
                  <a:pt x="1542" y="1637"/>
                </a:cubicBezTo>
                <a:cubicBezTo>
                  <a:pt x="1547" y="1632"/>
                  <a:pt x="1546" y="1624"/>
                  <a:pt x="1550" y="1618"/>
                </a:cubicBezTo>
                <a:cubicBezTo>
                  <a:pt x="1554" y="1612"/>
                  <a:pt x="1564" y="1609"/>
                  <a:pt x="1566" y="1598"/>
                </a:cubicBezTo>
                <a:cubicBezTo>
                  <a:pt x="1568" y="1587"/>
                  <a:pt x="1558" y="1552"/>
                  <a:pt x="1563" y="1549"/>
                </a:cubicBezTo>
                <a:cubicBezTo>
                  <a:pt x="1568" y="1546"/>
                  <a:pt x="1586" y="1581"/>
                  <a:pt x="1595" y="1579"/>
                </a:cubicBezTo>
                <a:cubicBezTo>
                  <a:pt x="1604" y="1577"/>
                  <a:pt x="1609" y="1546"/>
                  <a:pt x="1617" y="1538"/>
                </a:cubicBezTo>
                <a:cubicBezTo>
                  <a:pt x="1625" y="1530"/>
                  <a:pt x="1638" y="1536"/>
                  <a:pt x="1643" y="1532"/>
                </a:cubicBezTo>
                <a:cubicBezTo>
                  <a:pt x="1648" y="1528"/>
                  <a:pt x="1644" y="1518"/>
                  <a:pt x="1646" y="1513"/>
                </a:cubicBezTo>
                <a:cubicBezTo>
                  <a:pt x="1648" y="1508"/>
                  <a:pt x="1653" y="1504"/>
                  <a:pt x="1655" y="1499"/>
                </a:cubicBezTo>
                <a:cubicBezTo>
                  <a:pt x="1657" y="1494"/>
                  <a:pt x="1657" y="1489"/>
                  <a:pt x="1659" y="1484"/>
                </a:cubicBezTo>
                <a:cubicBezTo>
                  <a:pt x="1661" y="1479"/>
                  <a:pt x="1668" y="1474"/>
                  <a:pt x="1670" y="1468"/>
                </a:cubicBezTo>
                <a:cubicBezTo>
                  <a:pt x="1672" y="1462"/>
                  <a:pt x="1670" y="1460"/>
                  <a:pt x="1671" y="1447"/>
                </a:cubicBezTo>
                <a:cubicBezTo>
                  <a:pt x="1672" y="1434"/>
                  <a:pt x="1685" y="1396"/>
                  <a:pt x="1676" y="1390"/>
                </a:cubicBezTo>
                <a:cubicBezTo>
                  <a:pt x="1667" y="1384"/>
                  <a:pt x="1632" y="1406"/>
                  <a:pt x="1616" y="1409"/>
                </a:cubicBezTo>
                <a:cubicBezTo>
                  <a:pt x="1600" y="1412"/>
                  <a:pt x="1587" y="1413"/>
                  <a:pt x="1581" y="1408"/>
                </a:cubicBezTo>
                <a:lnTo>
                  <a:pt x="1578" y="1378"/>
                </a:lnTo>
                <a:lnTo>
                  <a:pt x="1562" y="1354"/>
                </a:lnTo>
                <a:lnTo>
                  <a:pt x="1562" y="1322"/>
                </a:lnTo>
                <a:lnTo>
                  <a:pt x="1577" y="1265"/>
                </a:lnTo>
                <a:lnTo>
                  <a:pt x="1568" y="1186"/>
                </a:lnTo>
                <a:cubicBezTo>
                  <a:pt x="1564" y="1169"/>
                  <a:pt x="1565" y="1176"/>
                  <a:pt x="1554" y="1162"/>
                </a:cubicBezTo>
                <a:cubicBezTo>
                  <a:pt x="1543" y="1148"/>
                  <a:pt x="1515" y="1114"/>
                  <a:pt x="1502" y="1102"/>
                </a:cubicBezTo>
                <a:cubicBezTo>
                  <a:pt x="1489" y="1090"/>
                  <a:pt x="1486" y="1097"/>
                  <a:pt x="1478" y="1090"/>
                </a:cubicBezTo>
                <a:cubicBezTo>
                  <a:pt x="1470" y="1083"/>
                  <a:pt x="1463" y="1072"/>
                  <a:pt x="1454" y="1063"/>
                </a:cubicBezTo>
                <a:cubicBezTo>
                  <a:pt x="1445" y="1054"/>
                  <a:pt x="1437" y="1049"/>
                  <a:pt x="1425" y="1039"/>
                </a:cubicBezTo>
                <a:cubicBezTo>
                  <a:pt x="1413" y="1029"/>
                  <a:pt x="1387" y="1017"/>
                  <a:pt x="1379" y="1003"/>
                </a:cubicBezTo>
                <a:cubicBezTo>
                  <a:pt x="1371" y="989"/>
                  <a:pt x="1367" y="975"/>
                  <a:pt x="1374" y="952"/>
                </a:cubicBezTo>
                <a:cubicBezTo>
                  <a:pt x="1381" y="929"/>
                  <a:pt x="1415" y="886"/>
                  <a:pt x="1422" y="862"/>
                </a:cubicBezTo>
                <a:cubicBezTo>
                  <a:pt x="1429" y="838"/>
                  <a:pt x="1419" y="823"/>
                  <a:pt x="1419" y="805"/>
                </a:cubicBezTo>
                <a:cubicBezTo>
                  <a:pt x="1419" y="787"/>
                  <a:pt x="1433" y="764"/>
                  <a:pt x="1425" y="751"/>
                </a:cubicBezTo>
                <a:cubicBezTo>
                  <a:pt x="1417" y="738"/>
                  <a:pt x="1389" y="728"/>
                  <a:pt x="1373" y="724"/>
                </a:cubicBezTo>
                <a:cubicBezTo>
                  <a:pt x="1357" y="720"/>
                  <a:pt x="1343" y="740"/>
                  <a:pt x="1329" y="728"/>
                </a:cubicBezTo>
                <a:cubicBezTo>
                  <a:pt x="1315" y="716"/>
                  <a:pt x="1293" y="669"/>
                  <a:pt x="1289" y="653"/>
                </a:cubicBezTo>
                <a:cubicBezTo>
                  <a:pt x="1285" y="637"/>
                  <a:pt x="1301" y="639"/>
                  <a:pt x="1302" y="629"/>
                </a:cubicBezTo>
                <a:cubicBezTo>
                  <a:pt x="1303" y="619"/>
                  <a:pt x="1297" y="601"/>
                  <a:pt x="1295" y="593"/>
                </a:cubicBezTo>
                <a:cubicBezTo>
                  <a:pt x="1293" y="585"/>
                  <a:pt x="1294" y="587"/>
                  <a:pt x="1287" y="581"/>
                </a:cubicBezTo>
                <a:cubicBezTo>
                  <a:pt x="1280" y="575"/>
                  <a:pt x="1262" y="561"/>
                  <a:pt x="1254" y="556"/>
                </a:cubicBezTo>
                <a:cubicBezTo>
                  <a:pt x="1246" y="551"/>
                  <a:pt x="1249" y="560"/>
                  <a:pt x="1241" y="550"/>
                </a:cubicBezTo>
                <a:cubicBezTo>
                  <a:pt x="1233" y="540"/>
                  <a:pt x="1216" y="505"/>
                  <a:pt x="1208" y="494"/>
                </a:cubicBezTo>
                <a:cubicBezTo>
                  <a:pt x="1200" y="483"/>
                  <a:pt x="1199" y="499"/>
                  <a:pt x="1191" y="485"/>
                </a:cubicBezTo>
                <a:cubicBezTo>
                  <a:pt x="1183" y="471"/>
                  <a:pt x="1167" y="432"/>
                  <a:pt x="1157" y="412"/>
                </a:cubicBezTo>
                <a:cubicBezTo>
                  <a:pt x="1147" y="392"/>
                  <a:pt x="1136" y="381"/>
                  <a:pt x="1130" y="368"/>
                </a:cubicBezTo>
                <a:cubicBezTo>
                  <a:pt x="1124" y="355"/>
                  <a:pt x="1115" y="362"/>
                  <a:pt x="1118" y="334"/>
                </a:cubicBezTo>
                <a:cubicBezTo>
                  <a:pt x="1121" y="306"/>
                  <a:pt x="1141" y="229"/>
                  <a:pt x="1151" y="199"/>
                </a:cubicBezTo>
                <a:cubicBezTo>
                  <a:pt x="1161" y="169"/>
                  <a:pt x="1172" y="169"/>
                  <a:pt x="1179" y="155"/>
                </a:cubicBezTo>
                <a:cubicBezTo>
                  <a:pt x="1186" y="141"/>
                  <a:pt x="1186" y="123"/>
                  <a:pt x="1191" y="112"/>
                </a:cubicBezTo>
                <a:cubicBezTo>
                  <a:pt x="1196" y="101"/>
                  <a:pt x="1202" y="92"/>
                  <a:pt x="1208" y="86"/>
                </a:cubicBezTo>
                <a:cubicBezTo>
                  <a:pt x="1214" y="80"/>
                  <a:pt x="1223" y="80"/>
                  <a:pt x="1230" y="77"/>
                </a:cubicBezTo>
                <a:cubicBezTo>
                  <a:pt x="1237" y="74"/>
                  <a:pt x="1245" y="77"/>
                  <a:pt x="1251" y="67"/>
                </a:cubicBezTo>
                <a:cubicBezTo>
                  <a:pt x="1257" y="57"/>
                  <a:pt x="1265" y="29"/>
                  <a:pt x="1268" y="19"/>
                </a:cubicBezTo>
                <a:lnTo>
                  <a:pt x="1269" y="4"/>
                </a:lnTo>
                <a:lnTo>
                  <a:pt x="5" y="0"/>
                </a:lnTo>
                <a:close/>
              </a:path>
            </a:pathLst>
          </a:custGeom>
          <a:solidFill>
            <a:srgbClr val="3333FF">
              <a:alpha val="50000"/>
            </a:srgbClr>
          </a:solidFill>
          <a:ln>
            <a:noFill/>
          </a:ln>
          <a:effectLst/>
          <a:extLst>
            <a:ext uri="{91240B29-F687-4F45-9708-019B960494DF}">
              <a14:hiddenLine xmlns:a14="http://schemas.microsoft.com/office/drawing/2010/main" w="952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5123" name="Group 3"/>
          <p:cNvGrpSpPr>
            <a:grpSpLocks/>
          </p:cNvGrpSpPr>
          <p:nvPr/>
        </p:nvGrpSpPr>
        <p:grpSpPr bwMode="auto">
          <a:xfrm>
            <a:off x="0" y="2870200"/>
            <a:ext cx="1409700" cy="3987800"/>
            <a:chOff x="0" y="1823"/>
            <a:chExt cx="888" cy="2512"/>
          </a:xfrm>
        </p:grpSpPr>
        <p:sp>
          <p:nvSpPr>
            <p:cNvPr id="5124" name="Rectangle 4"/>
            <p:cNvSpPr>
              <a:spLocks noChangeArrowheads="1"/>
            </p:cNvSpPr>
            <p:nvPr/>
          </p:nvSpPr>
          <p:spPr bwMode="auto">
            <a:xfrm>
              <a:off x="50" y="1836"/>
              <a:ext cx="809" cy="249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5125" name="Text Box 5"/>
            <p:cNvSpPr txBox="1">
              <a:spLocks noChangeArrowheads="1"/>
            </p:cNvSpPr>
            <p:nvPr/>
          </p:nvSpPr>
          <p:spPr bwMode="auto">
            <a:xfrm>
              <a:off x="389" y="4156"/>
              <a:ext cx="303"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b="1">
                  <a:solidFill>
                    <a:schemeClr val="accent2"/>
                  </a:solidFill>
                </a:rPr>
                <a:t>U.S</a:t>
              </a:r>
              <a:r>
                <a:rPr lang="en-US" altLang="en-US" sz="1200" b="1"/>
                <a:t>.</a:t>
              </a:r>
            </a:p>
          </p:txBody>
        </p:sp>
        <p:sp>
          <p:nvSpPr>
            <p:cNvPr id="5126" name="Line 6"/>
            <p:cNvSpPr>
              <a:spLocks noChangeShapeType="1"/>
            </p:cNvSpPr>
            <p:nvPr/>
          </p:nvSpPr>
          <p:spPr bwMode="auto">
            <a:xfrm>
              <a:off x="146" y="4159"/>
              <a:ext cx="691"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7" name="Line 7"/>
            <p:cNvSpPr>
              <a:spLocks noChangeShapeType="1"/>
            </p:cNvSpPr>
            <p:nvPr/>
          </p:nvSpPr>
          <p:spPr bwMode="auto">
            <a:xfrm>
              <a:off x="333" y="2159"/>
              <a:ext cx="0" cy="198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8" name="Line 8"/>
            <p:cNvSpPr>
              <a:spLocks noChangeShapeType="1"/>
            </p:cNvSpPr>
            <p:nvPr/>
          </p:nvSpPr>
          <p:spPr bwMode="auto">
            <a:xfrm>
              <a:off x="237" y="3755"/>
              <a:ext cx="19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9" name="Line 9"/>
            <p:cNvSpPr>
              <a:spLocks noChangeShapeType="1"/>
            </p:cNvSpPr>
            <p:nvPr/>
          </p:nvSpPr>
          <p:spPr bwMode="auto">
            <a:xfrm>
              <a:off x="237" y="3957"/>
              <a:ext cx="19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30" name="Line 10"/>
            <p:cNvSpPr>
              <a:spLocks noChangeShapeType="1"/>
            </p:cNvSpPr>
            <p:nvPr/>
          </p:nvSpPr>
          <p:spPr bwMode="auto">
            <a:xfrm>
              <a:off x="269" y="2444"/>
              <a:ext cx="128"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31" name="Line 11"/>
            <p:cNvSpPr>
              <a:spLocks noChangeShapeType="1"/>
            </p:cNvSpPr>
            <p:nvPr/>
          </p:nvSpPr>
          <p:spPr bwMode="auto">
            <a:xfrm>
              <a:off x="269" y="2646"/>
              <a:ext cx="128"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32" name="Text Box 12"/>
            <p:cNvSpPr txBox="1">
              <a:spLocks noChangeArrowheads="1"/>
            </p:cNvSpPr>
            <p:nvPr/>
          </p:nvSpPr>
          <p:spPr bwMode="auto">
            <a:xfrm>
              <a:off x="63" y="1823"/>
              <a:ext cx="75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200" u="sng"/>
                <a:t>Troop Strength</a:t>
              </a:r>
            </a:p>
            <a:p>
              <a:pPr algn="ctr"/>
              <a:r>
                <a:rPr lang="en-US" altLang="en-US" sz="1200"/>
                <a:t>(Thousands)</a:t>
              </a:r>
            </a:p>
          </p:txBody>
        </p:sp>
        <p:sp>
          <p:nvSpPr>
            <p:cNvPr id="5133" name="Line 13"/>
            <p:cNvSpPr>
              <a:spLocks noChangeShapeType="1"/>
            </p:cNvSpPr>
            <p:nvPr/>
          </p:nvSpPr>
          <p:spPr bwMode="auto">
            <a:xfrm>
              <a:off x="237" y="2143"/>
              <a:ext cx="19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34" name="Line 14"/>
            <p:cNvSpPr>
              <a:spLocks noChangeShapeType="1"/>
            </p:cNvSpPr>
            <p:nvPr/>
          </p:nvSpPr>
          <p:spPr bwMode="auto">
            <a:xfrm>
              <a:off x="269" y="2243"/>
              <a:ext cx="128"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35" name="Text Box 15"/>
            <p:cNvSpPr txBox="1">
              <a:spLocks noChangeArrowheads="1"/>
            </p:cNvSpPr>
            <p:nvPr/>
          </p:nvSpPr>
          <p:spPr bwMode="auto">
            <a:xfrm>
              <a:off x="0" y="2060"/>
              <a:ext cx="27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t>100</a:t>
              </a:r>
            </a:p>
          </p:txBody>
        </p:sp>
        <p:sp>
          <p:nvSpPr>
            <p:cNvPr id="5136" name="Text Box 16"/>
            <p:cNvSpPr txBox="1">
              <a:spLocks noChangeArrowheads="1"/>
            </p:cNvSpPr>
            <p:nvPr/>
          </p:nvSpPr>
          <p:spPr bwMode="auto">
            <a:xfrm>
              <a:off x="585" y="4156"/>
              <a:ext cx="303"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b="1">
                  <a:solidFill>
                    <a:srgbClr val="333333"/>
                  </a:solidFill>
                </a:rPr>
                <a:t>C.S.</a:t>
              </a:r>
            </a:p>
          </p:txBody>
        </p:sp>
        <p:sp>
          <p:nvSpPr>
            <p:cNvPr id="5137" name="Text Box 17"/>
            <p:cNvSpPr txBox="1">
              <a:spLocks noChangeArrowheads="1"/>
            </p:cNvSpPr>
            <p:nvPr/>
          </p:nvSpPr>
          <p:spPr bwMode="auto">
            <a:xfrm>
              <a:off x="53" y="2261"/>
              <a:ext cx="22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t>90</a:t>
              </a:r>
            </a:p>
          </p:txBody>
        </p:sp>
        <p:sp>
          <p:nvSpPr>
            <p:cNvPr id="5138" name="Text Box 18"/>
            <p:cNvSpPr txBox="1">
              <a:spLocks noChangeArrowheads="1"/>
            </p:cNvSpPr>
            <p:nvPr/>
          </p:nvSpPr>
          <p:spPr bwMode="auto">
            <a:xfrm>
              <a:off x="53" y="2463"/>
              <a:ext cx="22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t>80</a:t>
              </a:r>
            </a:p>
          </p:txBody>
        </p:sp>
        <p:sp>
          <p:nvSpPr>
            <p:cNvPr id="5139" name="Text Box 19"/>
            <p:cNvSpPr txBox="1">
              <a:spLocks noChangeArrowheads="1"/>
            </p:cNvSpPr>
            <p:nvPr/>
          </p:nvSpPr>
          <p:spPr bwMode="auto">
            <a:xfrm>
              <a:off x="53" y="2665"/>
              <a:ext cx="22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t>70</a:t>
              </a:r>
            </a:p>
          </p:txBody>
        </p:sp>
        <p:sp>
          <p:nvSpPr>
            <p:cNvPr id="5140" name="Text Box 20"/>
            <p:cNvSpPr txBox="1">
              <a:spLocks noChangeArrowheads="1"/>
            </p:cNvSpPr>
            <p:nvPr/>
          </p:nvSpPr>
          <p:spPr bwMode="auto">
            <a:xfrm>
              <a:off x="53" y="2867"/>
              <a:ext cx="22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t>60</a:t>
              </a:r>
            </a:p>
          </p:txBody>
        </p:sp>
        <p:sp>
          <p:nvSpPr>
            <p:cNvPr id="5141" name="Text Box 21"/>
            <p:cNvSpPr txBox="1">
              <a:spLocks noChangeArrowheads="1"/>
            </p:cNvSpPr>
            <p:nvPr/>
          </p:nvSpPr>
          <p:spPr bwMode="auto">
            <a:xfrm>
              <a:off x="53" y="3068"/>
              <a:ext cx="22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t>50</a:t>
              </a:r>
            </a:p>
          </p:txBody>
        </p:sp>
        <p:sp>
          <p:nvSpPr>
            <p:cNvPr id="5142" name="Text Box 22"/>
            <p:cNvSpPr txBox="1">
              <a:spLocks noChangeArrowheads="1"/>
            </p:cNvSpPr>
            <p:nvPr/>
          </p:nvSpPr>
          <p:spPr bwMode="auto">
            <a:xfrm>
              <a:off x="53" y="3270"/>
              <a:ext cx="22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t>40</a:t>
              </a:r>
            </a:p>
          </p:txBody>
        </p:sp>
        <p:sp>
          <p:nvSpPr>
            <p:cNvPr id="5143" name="Text Box 23"/>
            <p:cNvSpPr txBox="1">
              <a:spLocks noChangeArrowheads="1"/>
            </p:cNvSpPr>
            <p:nvPr/>
          </p:nvSpPr>
          <p:spPr bwMode="auto">
            <a:xfrm>
              <a:off x="53" y="3472"/>
              <a:ext cx="22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t>30</a:t>
              </a:r>
            </a:p>
          </p:txBody>
        </p:sp>
        <p:sp>
          <p:nvSpPr>
            <p:cNvPr id="5144" name="Text Box 24"/>
            <p:cNvSpPr txBox="1">
              <a:spLocks noChangeArrowheads="1"/>
            </p:cNvSpPr>
            <p:nvPr/>
          </p:nvSpPr>
          <p:spPr bwMode="auto">
            <a:xfrm>
              <a:off x="53" y="3674"/>
              <a:ext cx="22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t>20</a:t>
              </a:r>
            </a:p>
          </p:txBody>
        </p:sp>
        <p:sp>
          <p:nvSpPr>
            <p:cNvPr id="5145" name="Text Box 25"/>
            <p:cNvSpPr txBox="1">
              <a:spLocks noChangeArrowheads="1"/>
            </p:cNvSpPr>
            <p:nvPr/>
          </p:nvSpPr>
          <p:spPr bwMode="auto">
            <a:xfrm>
              <a:off x="53" y="3876"/>
              <a:ext cx="22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t>10</a:t>
              </a:r>
            </a:p>
          </p:txBody>
        </p:sp>
        <p:sp>
          <p:nvSpPr>
            <p:cNvPr id="5146" name="Line 26"/>
            <p:cNvSpPr>
              <a:spLocks noChangeShapeType="1"/>
            </p:cNvSpPr>
            <p:nvPr/>
          </p:nvSpPr>
          <p:spPr bwMode="auto">
            <a:xfrm>
              <a:off x="237" y="2344"/>
              <a:ext cx="19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47" name="Line 27"/>
            <p:cNvSpPr>
              <a:spLocks noChangeShapeType="1"/>
            </p:cNvSpPr>
            <p:nvPr/>
          </p:nvSpPr>
          <p:spPr bwMode="auto">
            <a:xfrm>
              <a:off x="237" y="2546"/>
              <a:ext cx="19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48" name="Line 28"/>
            <p:cNvSpPr>
              <a:spLocks noChangeShapeType="1"/>
            </p:cNvSpPr>
            <p:nvPr/>
          </p:nvSpPr>
          <p:spPr bwMode="auto">
            <a:xfrm>
              <a:off x="237" y="2747"/>
              <a:ext cx="19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49" name="Line 29"/>
            <p:cNvSpPr>
              <a:spLocks noChangeShapeType="1"/>
            </p:cNvSpPr>
            <p:nvPr/>
          </p:nvSpPr>
          <p:spPr bwMode="auto">
            <a:xfrm>
              <a:off x="237" y="2949"/>
              <a:ext cx="19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50" name="Line 30"/>
            <p:cNvSpPr>
              <a:spLocks noChangeShapeType="1"/>
            </p:cNvSpPr>
            <p:nvPr/>
          </p:nvSpPr>
          <p:spPr bwMode="auto">
            <a:xfrm>
              <a:off x="237" y="3151"/>
              <a:ext cx="19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51" name="Line 31"/>
            <p:cNvSpPr>
              <a:spLocks noChangeShapeType="1"/>
            </p:cNvSpPr>
            <p:nvPr/>
          </p:nvSpPr>
          <p:spPr bwMode="auto">
            <a:xfrm>
              <a:off x="237" y="3352"/>
              <a:ext cx="19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52" name="Line 32"/>
            <p:cNvSpPr>
              <a:spLocks noChangeShapeType="1"/>
            </p:cNvSpPr>
            <p:nvPr/>
          </p:nvSpPr>
          <p:spPr bwMode="auto">
            <a:xfrm>
              <a:off x="237" y="3554"/>
              <a:ext cx="19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53" name="Line 33"/>
            <p:cNvSpPr>
              <a:spLocks noChangeShapeType="1"/>
            </p:cNvSpPr>
            <p:nvPr/>
          </p:nvSpPr>
          <p:spPr bwMode="auto">
            <a:xfrm>
              <a:off x="269" y="2848"/>
              <a:ext cx="128"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54" name="Line 34"/>
            <p:cNvSpPr>
              <a:spLocks noChangeShapeType="1"/>
            </p:cNvSpPr>
            <p:nvPr/>
          </p:nvSpPr>
          <p:spPr bwMode="auto">
            <a:xfrm>
              <a:off x="269" y="3049"/>
              <a:ext cx="128"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55" name="Line 35"/>
            <p:cNvSpPr>
              <a:spLocks noChangeShapeType="1"/>
            </p:cNvSpPr>
            <p:nvPr/>
          </p:nvSpPr>
          <p:spPr bwMode="auto">
            <a:xfrm>
              <a:off x="269" y="3251"/>
              <a:ext cx="128"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56" name="Line 36"/>
            <p:cNvSpPr>
              <a:spLocks noChangeShapeType="1"/>
            </p:cNvSpPr>
            <p:nvPr/>
          </p:nvSpPr>
          <p:spPr bwMode="auto">
            <a:xfrm>
              <a:off x="269" y="3654"/>
              <a:ext cx="128"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57" name="Line 37"/>
            <p:cNvSpPr>
              <a:spLocks noChangeShapeType="1"/>
            </p:cNvSpPr>
            <p:nvPr/>
          </p:nvSpPr>
          <p:spPr bwMode="auto">
            <a:xfrm>
              <a:off x="269" y="4058"/>
              <a:ext cx="128"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58" name="Line 38"/>
            <p:cNvSpPr>
              <a:spLocks noChangeShapeType="1"/>
            </p:cNvSpPr>
            <p:nvPr/>
          </p:nvSpPr>
          <p:spPr bwMode="auto">
            <a:xfrm>
              <a:off x="269" y="3856"/>
              <a:ext cx="128"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59" name="Line 39"/>
            <p:cNvSpPr>
              <a:spLocks noChangeShapeType="1"/>
            </p:cNvSpPr>
            <p:nvPr/>
          </p:nvSpPr>
          <p:spPr bwMode="auto">
            <a:xfrm>
              <a:off x="269" y="3453"/>
              <a:ext cx="128"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160" name="Rectangle 40"/>
          <p:cNvSpPr>
            <a:spLocks noChangeArrowheads="1"/>
          </p:cNvSpPr>
          <p:nvPr/>
        </p:nvSpPr>
        <p:spPr bwMode="auto">
          <a:xfrm>
            <a:off x="2387600" y="2890838"/>
            <a:ext cx="107950" cy="106362"/>
          </a:xfrm>
          <a:prstGeom prst="rect">
            <a:avLst/>
          </a:prstGeom>
          <a:solidFill>
            <a:srgbClr val="C0C0C0"/>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163" name="Group 43"/>
          <p:cNvGrpSpPr>
            <a:grpSpLocks/>
          </p:cNvGrpSpPr>
          <p:nvPr/>
        </p:nvGrpSpPr>
        <p:grpSpPr bwMode="auto">
          <a:xfrm>
            <a:off x="3143250" y="2505075"/>
            <a:ext cx="90488" cy="90488"/>
            <a:chOff x="3805" y="4082"/>
            <a:chExt cx="57" cy="57"/>
          </a:xfrm>
        </p:grpSpPr>
        <p:grpSp>
          <p:nvGrpSpPr>
            <p:cNvPr id="5164" name="Group 44"/>
            <p:cNvGrpSpPr>
              <a:grpSpLocks/>
            </p:cNvGrpSpPr>
            <p:nvPr/>
          </p:nvGrpSpPr>
          <p:grpSpPr bwMode="auto">
            <a:xfrm>
              <a:off x="3805" y="4082"/>
              <a:ext cx="57" cy="57"/>
              <a:chOff x="3805" y="4082"/>
              <a:chExt cx="57" cy="57"/>
            </a:xfrm>
          </p:grpSpPr>
          <p:sp>
            <p:nvSpPr>
              <p:cNvPr id="5165" name="Line 45"/>
              <p:cNvSpPr>
                <a:spLocks noChangeShapeType="1"/>
              </p:cNvSpPr>
              <p:nvPr/>
            </p:nvSpPr>
            <p:spPr bwMode="auto">
              <a:xfrm flipV="1">
                <a:off x="3805" y="4083"/>
                <a:ext cx="57" cy="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66" name="Line 46"/>
              <p:cNvSpPr>
                <a:spLocks noChangeShapeType="1"/>
              </p:cNvSpPr>
              <p:nvPr/>
            </p:nvSpPr>
            <p:spPr bwMode="auto">
              <a:xfrm rot="16200000" flipV="1">
                <a:off x="3804" y="4084"/>
                <a:ext cx="57" cy="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167" name="Rectangle 47"/>
            <p:cNvSpPr>
              <a:spLocks noChangeArrowheads="1"/>
            </p:cNvSpPr>
            <p:nvPr/>
          </p:nvSpPr>
          <p:spPr bwMode="auto">
            <a:xfrm>
              <a:off x="3820" y="4098"/>
              <a:ext cx="27" cy="27"/>
            </a:xfrm>
            <a:prstGeom prst="rect">
              <a:avLst/>
            </a:prstGeom>
            <a:solidFill>
              <a:srgbClr val="808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5168" name="Group 48"/>
          <p:cNvGrpSpPr>
            <a:grpSpLocks/>
          </p:cNvGrpSpPr>
          <p:nvPr/>
        </p:nvGrpSpPr>
        <p:grpSpPr bwMode="auto">
          <a:xfrm>
            <a:off x="3309938" y="2505075"/>
            <a:ext cx="90487" cy="90488"/>
            <a:chOff x="3805" y="4082"/>
            <a:chExt cx="57" cy="57"/>
          </a:xfrm>
        </p:grpSpPr>
        <p:grpSp>
          <p:nvGrpSpPr>
            <p:cNvPr id="5169" name="Group 49"/>
            <p:cNvGrpSpPr>
              <a:grpSpLocks/>
            </p:cNvGrpSpPr>
            <p:nvPr/>
          </p:nvGrpSpPr>
          <p:grpSpPr bwMode="auto">
            <a:xfrm>
              <a:off x="3805" y="4082"/>
              <a:ext cx="57" cy="57"/>
              <a:chOff x="3805" y="4082"/>
              <a:chExt cx="57" cy="57"/>
            </a:xfrm>
          </p:grpSpPr>
          <p:sp>
            <p:nvSpPr>
              <p:cNvPr id="5170" name="Line 50"/>
              <p:cNvSpPr>
                <a:spLocks noChangeShapeType="1"/>
              </p:cNvSpPr>
              <p:nvPr/>
            </p:nvSpPr>
            <p:spPr bwMode="auto">
              <a:xfrm flipV="1">
                <a:off x="3805" y="4083"/>
                <a:ext cx="57" cy="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71" name="Line 51"/>
              <p:cNvSpPr>
                <a:spLocks noChangeShapeType="1"/>
              </p:cNvSpPr>
              <p:nvPr/>
            </p:nvSpPr>
            <p:spPr bwMode="auto">
              <a:xfrm rot="16200000" flipV="1">
                <a:off x="3804" y="4084"/>
                <a:ext cx="57" cy="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172" name="Rectangle 52"/>
            <p:cNvSpPr>
              <a:spLocks noChangeArrowheads="1"/>
            </p:cNvSpPr>
            <p:nvPr/>
          </p:nvSpPr>
          <p:spPr bwMode="auto">
            <a:xfrm>
              <a:off x="3820" y="4098"/>
              <a:ext cx="27" cy="27"/>
            </a:xfrm>
            <a:prstGeom prst="rect">
              <a:avLst/>
            </a:prstGeom>
            <a:solidFill>
              <a:srgbClr val="808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176" name="Rectangle 56"/>
          <p:cNvSpPr>
            <a:spLocks noChangeArrowheads="1"/>
          </p:cNvSpPr>
          <p:nvPr/>
        </p:nvSpPr>
        <p:spPr bwMode="auto">
          <a:xfrm>
            <a:off x="6508750" y="1133475"/>
            <a:ext cx="107950" cy="106363"/>
          </a:xfrm>
          <a:prstGeom prst="rect">
            <a:avLst/>
          </a:prstGeom>
          <a:solidFill>
            <a:srgbClr val="99CCFF"/>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185" name="Group 65"/>
          <p:cNvGrpSpPr>
            <a:grpSpLocks/>
          </p:cNvGrpSpPr>
          <p:nvPr/>
        </p:nvGrpSpPr>
        <p:grpSpPr bwMode="auto">
          <a:xfrm>
            <a:off x="2395538" y="2900363"/>
            <a:ext cx="90487" cy="90487"/>
            <a:chOff x="3805" y="4082"/>
            <a:chExt cx="57" cy="57"/>
          </a:xfrm>
        </p:grpSpPr>
        <p:grpSp>
          <p:nvGrpSpPr>
            <p:cNvPr id="5186" name="Group 66"/>
            <p:cNvGrpSpPr>
              <a:grpSpLocks/>
            </p:cNvGrpSpPr>
            <p:nvPr/>
          </p:nvGrpSpPr>
          <p:grpSpPr bwMode="auto">
            <a:xfrm>
              <a:off x="3805" y="4082"/>
              <a:ext cx="57" cy="57"/>
              <a:chOff x="3805" y="4082"/>
              <a:chExt cx="57" cy="57"/>
            </a:xfrm>
          </p:grpSpPr>
          <p:sp>
            <p:nvSpPr>
              <p:cNvPr id="5187" name="Line 67"/>
              <p:cNvSpPr>
                <a:spLocks noChangeShapeType="1"/>
              </p:cNvSpPr>
              <p:nvPr/>
            </p:nvSpPr>
            <p:spPr bwMode="auto">
              <a:xfrm flipV="1">
                <a:off x="3805" y="4083"/>
                <a:ext cx="57" cy="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8" name="Line 68"/>
              <p:cNvSpPr>
                <a:spLocks noChangeShapeType="1"/>
              </p:cNvSpPr>
              <p:nvPr/>
            </p:nvSpPr>
            <p:spPr bwMode="auto">
              <a:xfrm rot="16200000" flipV="1">
                <a:off x="3804" y="4084"/>
                <a:ext cx="57" cy="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189" name="Rectangle 69"/>
            <p:cNvSpPr>
              <a:spLocks noChangeArrowheads="1"/>
            </p:cNvSpPr>
            <p:nvPr/>
          </p:nvSpPr>
          <p:spPr bwMode="auto">
            <a:xfrm>
              <a:off x="3820" y="4098"/>
              <a:ext cx="27" cy="27"/>
            </a:xfrm>
            <a:prstGeom prst="rect">
              <a:avLst/>
            </a:prstGeom>
            <a:solidFill>
              <a:srgbClr val="808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5199" name="Group 79"/>
          <p:cNvGrpSpPr>
            <a:grpSpLocks/>
          </p:cNvGrpSpPr>
          <p:nvPr/>
        </p:nvGrpSpPr>
        <p:grpSpPr bwMode="auto">
          <a:xfrm>
            <a:off x="2049463" y="6192838"/>
            <a:ext cx="90487" cy="90487"/>
            <a:chOff x="3805" y="4082"/>
            <a:chExt cx="57" cy="57"/>
          </a:xfrm>
        </p:grpSpPr>
        <p:grpSp>
          <p:nvGrpSpPr>
            <p:cNvPr id="5200" name="Group 80"/>
            <p:cNvGrpSpPr>
              <a:grpSpLocks/>
            </p:cNvGrpSpPr>
            <p:nvPr/>
          </p:nvGrpSpPr>
          <p:grpSpPr bwMode="auto">
            <a:xfrm>
              <a:off x="3805" y="4082"/>
              <a:ext cx="57" cy="57"/>
              <a:chOff x="3805" y="4082"/>
              <a:chExt cx="57" cy="57"/>
            </a:xfrm>
          </p:grpSpPr>
          <p:sp>
            <p:nvSpPr>
              <p:cNvPr id="5201" name="Line 81"/>
              <p:cNvSpPr>
                <a:spLocks noChangeShapeType="1"/>
              </p:cNvSpPr>
              <p:nvPr/>
            </p:nvSpPr>
            <p:spPr bwMode="auto">
              <a:xfrm flipV="1">
                <a:off x="3805" y="4083"/>
                <a:ext cx="57" cy="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02" name="Line 82"/>
              <p:cNvSpPr>
                <a:spLocks noChangeShapeType="1"/>
              </p:cNvSpPr>
              <p:nvPr/>
            </p:nvSpPr>
            <p:spPr bwMode="auto">
              <a:xfrm rot="16200000" flipV="1">
                <a:off x="3804" y="4084"/>
                <a:ext cx="57" cy="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203" name="Rectangle 83"/>
            <p:cNvSpPr>
              <a:spLocks noChangeArrowheads="1"/>
            </p:cNvSpPr>
            <p:nvPr/>
          </p:nvSpPr>
          <p:spPr bwMode="auto">
            <a:xfrm>
              <a:off x="3820" y="4098"/>
              <a:ext cx="27" cy="27"/>
            </a:xfrm>
            <a:prstGeom prst="rect">
              <a:avLst/>
            </a:prstGeom>
            <a:solidFill>
              <a:srgbClr val="808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5204" name="Group 84"/>
          <p:cNvGrpSpPr>
            <a:grpSpLocks/>
          </p:cNvGrpSpPr>
          <p:nvPr/>
        </p:nvGrpSpPr>
        <p:grpSpPr bwMode="auto">
          <a:xfrm>
            <a:off x="8253413" y="2008188"/>
            <a:ext cx="90487" cy="90487"/>
            <a:chOff x="3805" y="4082"/>
            <a:chExt cx="57" cy="57"/>
          </a:xfrm>
        </p:grpSpPr>
        <p:grpSp>
          <p:nvGrpSpPr>
            <p:cNvPr id="5205" name="Group 85"/>
            <p:cNvGrpSpPr>
              <a:grpSpLocks/>
            </p:cNvGrpSpPr>
            <p:nvPr/>
          </p:nvGrpSpPr>
          <p:grpSpPr bwMode="auto">
            <a:xfrm>
              <a:off x="3805" y="4082"/>
              <a:ext cx="57" cy="57"/>
              <a:chOff x="3805" y="4082"/>
              <a:chExt cx="57" cy="57"/>
            </a:xfrm>
          </p:grpSpPr>
          <p:sp>
            <p:nvSpPr>
              <p:cNvPr id="5206" name="Line 86"/>
              <p:cNvSpPr>
                <a:spLocks noChangeShapeType="1"/>
              </p:cNvSpPr>
              <p:nvPr/>
            </p:nvSpPr>
            <p:spPr bwMode="auto">
              <a:xfrm flipV="1">
                <a:off x="3805" y="4083"/>
                <a:ext cx="57" cy="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07" name="Line 87"/>
              <p:cNvSpPr>
                <a:spLocks noChangeShapeType="1"/>
              </p:cNvSpPr>
              <p:nvPr/>
            </p:nvSpPr>
            <p:spPr bwMode="auto">
              <a:xfrm rot="16200000" flipV="1">
                <a:off x="3804" y="4084"/>
                <a:ext cx="57" cy="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208" name="Rectangle 88"/>
            <p:cNvSpPr>
              <a:spLocks noChangeArrowheads="1"/>
            </p:cNvSpPr>
            <p:nvPr/>
          </p:nvSpPr>
          <p:spPr bwMode="auto">
            <a:xfrm>
              <a:off x="3820" y="4098"/>
              <a:ext cx="27" cy="27"/>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5209" name="Group 89"/>
          <p:cNvGrpSpPr>
            <a:grpSpLocks/>
          </p:cNvGrpSpPr>
          <p:nvPr/>
        </p:nvGrpSpPr>
        <p:grpSpPr bwMode="auto">
          <a:xfrm>
            <a:off x="6316663" y="5011738"/>
            <a:ext cx="90487" cy="90487"/>
            <a:chOff x="3805" y="4082"/>
            <a:chExt cx="57" cy="57"/>
          </a:xfrm>
        </p:grpSpPr>
        <p:grpSp>
          <p:nvGrpSpPr>
            <p:cNvPr id="5210" name="Group 90"/>
            <p:cNvGrpSpPr>
              <a:grpSpLocks/>
            </p:cNvGrpSpPr>
            <p:nvPr/>
          </p:nvGrpSpPr>
          <p:grpSpPr bwMode="auto">
            <a:xfrm>
              <a:off x="3805" y="4082"/>
              <a:ext cx="57" cy="57"/>
              <a:chOff x="3805" y="4082"/>
              <a:chExt cx="57" cy="57"/>
            </a:xfrm>
          </p:grpSpPr>
          <p:sp>
            <p:nvSpPr>
              <p:cNvPr id="5211" name="Line 91"/>
              <p:cNvSpPr>
                <a:spLocks noChangeShapeType="1"/>
              </p:cNvSpPr>
              <p:nvPr/>
            </p:nvSpPr>
            <p:spPr bwMode="auto">
              <a:xfrm flipV="1">
                <a:off x="3805" y="4083"/>
                <a:ext cx="57" cy="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12" name="Line 92"/>
              <p:cNvSpPr>
                <a:spLocks noChangeShapeType="1"/>
              </p:cNvSpPr>
              <p:nvPr/>
            </p:nvSpPr>
            <p:spPr bwMode="auto">
              <a:xfrm rot="16200000" flipV="1">
                <a:off x="3804" y="4084"/>
                <a:ext cx="57" cy="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213" name="Rectangle 93"/>
            <p:cNvSpPr>
              <a:spLocks noChangeArrowheads="1"/>
            </p:cNvSpPr>
            <p:nvPr/>
          </p:nvSpPr>
          <p:spPr bwMode="auto">
            <a:xfrm>
              <a:off x="3820" y="4098"/>
              <a:ext cx="27" cy="27"/>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5214" name="Group 94"/>
          <p:cNvGrpSpPr>
            <a:grpSpLocks/>
          </p:cNvGrpSpPr>
          <p:nvPr/>
        </p:nvGrpSpPr>
        <p:grpSpPr bwMode="auto">
          <a:xfrm>
            <a:off x="7624763" y="3792538"/>
            <a:ext cx="90487" cy="90487"/>
            <a:chOff x="3805" y="4082"/>
            <a:chExt cx="57" cy="57"/>
          </a:xfrm>
        </p:grpSpPr>
        <p:grpSp>
          <p:nvGrpSpPr>
            <p:cNvPr id="5215" name="Group 95"/>
            <p:cNvGrpSpPr>
              <a:grpSpLocks/>
            </p:cNvGrpSpPr>
            <p:nvPr/>
          </p:nvGrpSpPr>
          <p:grpSpPr bwMode="auto">
            <a:xfrm>
              <a:off x="3805" y="4082"/>
              <a:ext cx="57" cy="57"/>
              <a:chOff x="3805" y="4082"/>
              <a:chExt cx="57" cy="57"/>
            </a:xfrm>
          </p:grpSpPr>
          <p:sp>
            <p:nvSpPr>
              <p:cNvPr id="5216" name="Line 96"/>
              <p:cNvSpPr>
                <a:spLocks noChangeShapeType="1"/>
              </p:cNvSpPr>
              <p:nvPr/>
            </p:nvSpPr>
            <p:spPr bwMode="auto">
              <a:xfrm flipV="1">
                <a:off x="3805" y="4083"/>
                <a:ext cx="57" cy="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17" name="Line 97"/>
              <p:cNvSpPr>
                <a:spLocks noChangeShapeType="1"/>
              </p:cNvSpPr>
              <p:nvPr/>
            </p:nvSpPr>
            <p:spPr bwMode="auto">
              <a:xfrm rot="16200000" flipV="1">
                <a:off x="3804" y="4084"/>
                <a:ext cx="57" cy="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218" name="Rectangle 98"/>
            <p:cNvSpPr>
              <a:spLocks noChangeArrowheads="1"/>
            </p:cNvSpPr>
            <p:nvPr/>
          </p:nvSpPr>
          <p:spPr bwMode="auto">
            <a:xfrm>
              <a:off x="3820" y="4098"/>
              <a:ext cx="27" cy="27"/>
            </a:xfrm>
            <a:prstGeom prst="rect">
              <a:avLst/>
            </a:prstGeom>
            <a:solidFill>
              <a:srgbClr val="808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5219" name="Group 99"/>
          <p:cNvGrpSpPr>
            <a:grpSpLocks/>
          </p:cNvGrpSpPr>
          <p:nvPr/>
        </p:nvGrpSpPr>
        <p:grpSpPr bwMode="auto">
          <a:xfrm>
            <a:off x="2189163" y="6167438"/>
            <a:ext cx="90487" cy="90487"/>
            <a:chOff x="3805" y="4082"/>
            <a:chExt cx="57" cy="57"/>
          </a:xfrm>
        </p:grpSpPr>
        <p:grpSp>
          <p:nvGrpSpPr>
            <p:cNvPr id="5220" name="Group 100"/>
            <p:cNvGrpSpPr>
              <a:grpSpLocks/>
            </p:cNvGrpSpPr>
            <p:nvPr/>
          </p:nvGrpSpPr>
          <p:grpSpPr bwMode="auto">
            <a:xfrm>
              <a:off x="3805" y="4082"/>
              <a:ext cx="57" cy="57"/>
              <a:chOff x="3805" y="4082"/>
              <a:chExt cx="57" cy="57"/>
            </a:xfrm>
          </p:grpSpPr>
          <p:sp>
            <p:nvSpPr>
              <p:cNvPr id="5221" name="Line 101"/>
              <p:cNvSpPr>
                <a:spLocks noChangeShapeType="1"/>
              </p:cNvSpPr>
              <p:nvPr/>
            </p:nvSpPr>
            <p:spPr bwMode="auto">
              <a:xfrm flipV="1">
                <a:off x="3805" y="4083"/>
                <a:ext cx="57" cy="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22" name="Line 102"/>
              <p:cNvSpPr>
                <a:spLocks noChangeShapeType="1"/>
              </p:cNvSpPr>
              <p:nvPr/>
            </p:nvSpPr>
            <p:spPr bwMode="auto">
              <a:xfrm rot="16200000" flipV="1">
                <a:off x="3804" y="4084"/>
                <a:ext cx="57" cy="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223" name="Rectangle 103"/>
            <p:cNvSpPr>
              <a:spLocks noChangeArrowheads="1"/>
            </p:cNvSpPr>
            <p:nvPr/>
          </p:nvSpPr>
          <p:spPr bwMode="auto">
            <a:xfrm>
              <a:off x="3820" y="4098"/>
              <a:ext cx="27" cy="27"/>
            </a:xfrm>
            <a:prstGeom prst="rect">
              <a:avLst/>
            </a:prstGeom>
            <a:solidFill>
              <a:srgbClr val="808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5241" name="Group 121"/>
          <p:cNvGrpSpPr>
            <a:grpSpLocks/>
          </p:cNvGrpSpPr>
          <p:nvPr/>
        </p:nvGrpSpPr>
        <p:grpSpPr bwMode="auto">
          <a:xfrm>
            <a:off x="3143250" y="2498725"/>
            <a:ext cx="90488" cy="90488"/>
            <a:chOff x="3805" y="4082"/>
            <a:chExt cx="57" cy="57"/>
          </a:xfrm>
        </p:grpSpPr>
        <p:grpSp>
          <p:nvGrpSpPr>
            <p:cNvPr id="5242" name="Group 122"/>
            <p:cNvGrpSpPr>
              <a:grpSpLocks/>
            </p:cNvGrpSpPr>
            <p:nvPr/>
          </p:nvGrpSpPr>
          <p:grpSpPr bwMode="auto">
            <a:xfrm>
              <a:off x="3805" y="4082"/>
              <a:ext cx="57" cy="57"/>
              <a:chOff x="3805" y="4082"/>
              <a:chExt cx="57" cy="57"/>
            </a:xfrm>
          </p:grpSpPr>
          <p:sp>
            <p:nvSpPr>
              <p:cNvPr id="5243" name="Line 123"/>
              <p:cNvSpPr>
                <a:spLocks noChangeShapeType="1"/>
              </p:cNvSpPr>
              <p:nvPr/>
            </p:nvSpPr>
            <p:spPr bwMode="auto">
              <a:xfrm flipV="1">
                <a:off x="3805" y="4083"/>
                <a:ext cx="57" cy="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44" name="Line 124"/>
              <p:cNvSpPr>
                <a:spLocks noChangeShapeType="1"/>
              </p:cNvSpPr>
              <p:nvPr/>
            </p:nvSpPr>
            <p:spPr bwMode="auto">
              <a:xfrm rot="16200000" flipV="1">
                <a:off x="3804" y="4084"/>
                <a:ext cx="57" cy="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245" name="Rectangle 125"/>
            <p:cNvSpPr>
              <a:spLocks noChangeArrowheads="1"/>
            </p:cNvSpPr>
            <p:nvPr/>
          </p:nvSpPr>
          <p:spPr bwMode="auto">
            <a:xfrm>
              <a:off x="3820" y="4098"/>
              <a:ext cx="27" cy="27"/>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5246" name="Group 126"/>
          <p:cNvGrpSpPr>
            <a:grpSpLocks/>
          </p:cNvGrpSpPr>
          <p:nvPr/>
        </p:nvGrpSpPr>
        <p:grpSpPr bwMode="auto">
          <a:xfrm>
            <a:off x="3308350" y="2498725"/>
            <a:ext cx="90488" cy="90488"/>
            <a:chOff x="3805" y="4082"/>
            <a:chExt cx="57" cy="57"/>
          </a:xfrm>
        </p:grpSpPr>
        <p:grpSp>
          <p:nvGrpSpPr>
            <p:cNvPr id="5247" name="Group 127"/>
            <p:cNvGrpSpPr>
              <a:grpSpLocks/>
            </p:cNvGrpSpPr>
            <p:nvPr/>
          </p:nvGrpSpPr>
          <p:grpSpPr bwMode="auto">
            <a:xfrm>
              <a:off x="3805" y="4082"/>
              <a:ext cx="57" cy="57"/>
              <a:chOff x="3805" y="4082"/>
              <a:chExt cx="57" cy="57"/>
            </a:xfrm>
          </p:grpSpPr>
          <p:sp>
            <p:nvSpPr>
              <p:cNvPr id="5248" name="Line 128"/>
              <p:cNvSpPr>
                <a:spLocks noChangeShapeType="1"/>
              </p:cNvSpPr>
              <p:nvPr/>
            </p:nvSpPr>
            <p:spPr bwMode="auto">
              <a:xfrm flipV="1">
                <a:off x="3805" y="4083"/>
                <a:ext cx="57" cy="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49" name="Line 129"/>
              <p:cNvSpPr>
                <a:spLocks noChangeShapeType="1"/>
              </p:cNvSpPr>
              <p:nvPr/>
            </p:nvSpPr>
            <p:spPr bwMode="auto">
              <a:xfrm rot="16200000" flipV="1">
                <a:off x="3804" y="4084"/>
                <a:ext cx="57" cy="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250" name="Rectangle 130"/>
            <p:cNvSpPr>
              <a:spLocks noChangeArrowheads="1"/>
            </p:cNvSpPr>
            <p:nvPr/>
          </p:nvSpPr>
          <p:spPr bwMode="auto">
            <a:xfrm>
              <a:off x="3820" y="4098"/>
              <a:ext cx="27" cy="27"/>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251" name="Rectangle 131"/>
          <p:cNvSpPr>
            <a:spLocks noChangeArrowheads="1"/>
          </p:cNvSpPr>
          <p:nvPr/>
        </p:nvSpPr>
        <p:spPr bwMode="auto">
          <a:xfrm>
            <a:off x="2884488" y="3116263"/>
            <a:ext cx="152400" cy="152400"/>
          </a:xfrm>
          <a:prstGeom prst="rect">
            <a:avLst/>
          </a:prstGeom>
          <a:solidFill>
            <a:srgbClr val="99CCFF"/>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52" name="Rectangle 132"/>
          <p:cNvSpPr>
            <a:spLocks noChangeArrowheads="1"/>
          </p:cNvSpPr>
          <p:nvPr/>
        </p:nvSpPr>
        <p:spPr bwMode="auto">
          <a:xfrm>
            <a:off x="2801938" y="3357563"/>
            <a:ext cx="152400" cy="152400"/>
          </a:xfrm>
          <a:prstGeom prst="rect">
            <a:avLst/>
          </a:prstGeom>
          <a:solidFill>
            <a:srgbClr val="C0C0C0"/>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68" name="Rectangle 148"/>
          <p:cNvSpPr>
            <a:spLocks noChangeArrowheads="1"/>
          </p:cNvSpPr>
          <p:nvPr/>
        </p:nvSpPr>
        <p:spPr bwMode="auto">
          <a:xfrm>
            <a:off x="8220075" y="1978025"/>
            <a:ext cx="152400" cy="152400"/>
          </a:xfrm>
          <a:prstGeom prst="rect">
            <a:avLst/>
          </a:prstGeom>
          <a:solidFill>
            <a:srgbClr val="99CCFF"/>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70" name="AutoShape 150"/>
          <p:cNvSpPr>
            <a:spLocks noChangeArrowheads="1"/>
          </p:cNvSpPr>
          <p:nvPr/>
        </p:nvSpPr>
        <p:spPr bwMode="auto">
          <a:xfrm>
            <a:off x="1247775" y="4826000"/>
            <a:ext cx="1781175" cy="655638"/>
          </a:xfrm>
          <a:prstGeom prst="roundRect">
            <a:avLst>
              <a:gd name="adj" fmla="val 16667"/>
            </a:avLst>
          </a:prstGeom>
          <a:solidFill>
            <a:srgbClr val="99CC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400">
                <a:latin typeface="Times New Roman" panose="02020603050405020304" pitchFamily="18" charset="0"/>
              </a:rPr>
              <a:t>Farragut Takes </a:t>
            </a:r>
          </a:p>
          <a:p>
            <a:pPr algn="ctr"/>
            <a:r>
              <a:rPr lang="en-US" altLang="en-US" sz="1400">
                <a:latin typeface="Times New Roman" panose="02020603050405020304" pitchFamily="18" charset="0"/>
              </a:rPr>
              <a:t>New Orleans </a:t>
            </a:r>
          </a:p>
          <a:p>
            <a:pPr algn="ctr"/>
            <a:r>
              <a:rPr lang="en-US" altLang="en-US" sz="1400">
                <a:latin typeface="Times New Roman" panose="02020603050405020304" pitchFamily="18" charset="0"/>
              </a:rPr>
              <a:t>(24 April-1 May 1862)</a:t>
            </a:r>
          </a:p>
        </p:txBody>
      </p:sp>
      <p:sp>
        <p:nvSpPr>
          <p:cNvPr id="5277" name="AutoShape 157"/>
          <p:cNvSpPr>
            <a:spLocks noChangeArrowheads="1"/>
          </p:cNvSpPr>
          <p:nvPr/>
        </p:nvSpPr>
        <p:spPr bwMode="auto">
          <a:xfrm>
            <a:off x="8115300" y="2154238"/>
            <a:ext cx="763588" cy="217487"/>
          </a:xfrm>
          <a:prstGeom prst="roundRect">
            <a:avLst>
              <a:gd name="adj" fmla="val 16667"/>
            </a:avLst>
          </a:prstGeom>
          <a:solidFill>
            <a:srgbClr val="99CC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u="sng">
                <a:solidFill>
                  <a:schemeClr val="accent2"/>
                </a:solidFill>
                <a:latin typeface="Times New Roman" panose="02020603050405020304" pitchFamily="18" charset="0"/>
              </a:rPr>
              <a:t>McClellan</a:t>
            </a:r>
          </a:p>
        </p:txBody>
      </p:sp>
      <p:sp>
        <p:nvSpPr>
          <p:cNvPr id="5278" name="AutoShape 158"/>
          <p:cNvSpPr>
            <a:spLocks noChangeArrowheads="1"/>
          </p:cNvSpPr>
          <p:nvPr/>
        </p:nvSpPr>
        <p:spPr bwMode="auto">
          <a:xfrm>
            <a:off x="6962775" y="1878013"/>
            <a:ext cx="763588" cy="217487"/>
          </a:xfrm>
          <a:prstGeom prst="roundRect">
            <a:avLst>
              <a:gd name="adj" fmla="val 16667"/>
            </a:avLst>
          </a:prstGeom>
          <a:solidFill>
            <a:srgbClr val="C0C0C0"/>
          </a:solidFill>
          <a:ln w="9525">
            <a:solidFill>
              <a:srgbClr val="3333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u="sng">
                <a:latin typeface="Times New Roman" panose="02020603050405020304" pitchFamily="18" charset="0"/>
              </a:rPr>
              <a:t>J. Johnston</a:t>
            </a:r>
          </a:p>
        </p:txBody>
      </p:sp>
      <p:sp>
        <p:nvSpPr>
          <p:cNvPr id="5279" name="AutoShape 159"/>
          <p:cNvSpPr>
            <a:spLocks noChangeArrowheads="1"/>
          </p:cNvSpPr>
          <p:nvPr/>
        </p:nvSpPr>
        <p:spPr bwMode="auto">
          <a:xfrm>
            <a:off x="2463800" y="1446213"/>
            <a:ext cx="1111250" cy="508000"/>
          </a:xfrm>
          <a:prstGeom prst="roundRect">
            <a:avLst>
              <a:gd name="adj" fmla="val 16667"/>
            </a:avLst>
          </a:prstGeom>
          <a:solidFill>
            <a:srgbClr val="99CC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400" u="sng">
                <a:solidFill>
                  <a:schemeClr val="accent2"/>
                </a:solidFill>
                <a:latin typeface="Times New Roman" panose="02020603050405020304" pitchFamily="18" charset="0"/>
              </a:rPr>
              <a:t>Halleck </a:t>
            </a:r>
          </a:p>
          <a:p>
            <a:pPr algn="ctr"/>
            <a:r>
              <a:rPr lang="en-US" altLang="en-US" sz="1400">
                <a:solidFill>
                  <a:schemeClr val="accent2"/>
                </a:solidFill>
                <a:latin typeface="Times New Roman" panose="02020603050405020304" pitchFamily="18" charset="0"/>
              </a:rPr>
              <a:t>Dept of the MI</a:t>
            </a:r>
          </a:p>
        </p:txBody>
      </p:sp>
      <p:sp>
        <p:nvSpPr>
          <p:cNvPr id="5280" name="AutoShape 160"/>
          <p:cNvSpPr>
            <a:spLocks noChangeArrowheads="1"/>
          </p:cNvSpPr>
          <p:nvPr/>
        </p:nvSpPr>
        <p:spPr bwMode="auto">
          <a:xfrm>
            <a:off x="2586038" y="2847975"/>
            <a:ext cx="442912" cy="203200"/>
          </a:xfrm>
          <a:prstGeom prst="roundRect">
            <a:avLst>
              <a:gd name="adj" fmla="val 16667"/>
            </a:avLst>
          </a:prstGeom>
          <a:solidFill>
            <a:srgbClr val="99CC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a:solidFill>
                  <a:schemeClr val="accent2"/>
                </a:solidFill>
                <a:latin typeface="Times New Roman" panose="02020603050405020304" pitchFamily="18" charset="0"/>
              </a:rPr>
              <a:t>Grant</a:t>
            </a:r>
          </a:p>
        </p:txBody>
      </p:sp>
      <p:sp>
        <p:nvSpPr>
          <p:cNvPr id="5282" name="AutoShape 162"/>
          <p:cNvSpPr>
            <a:spLocks noChangeArrowheads="1"/>
          </p:cNvSpPr>
          <p:nvPr/>
        </p:nvSpPr>
        <p:spPr bwMode="auto">
          <a:xfrm>
            <a:off x="1957388" y="2200275"/>
            <a:ext cx="442912" cy="203200"/>
          </a:xfrm>
          <a:prstGeom prst="roundRect">
            <a:avLst>
              <a:gd name="adj" fmla="val 16667"/>
            </a:avLst>
          </a:prstGeom>
          <a:solidFill>
            <a:srgbClr val="99CC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a:solidFill>
                  <a:schemeClr val="accent2"/>
                </a:solidFill>
                <a:latin typeface="Times New Roman" panose="02020603050405020304" pitchFamily="18" charset="0"/>
              </a:rPr>
              <a:t>Pope</a:t>
            </a:r>
          </a:p>
        </p:txBody>
      </p:sp>
      <p:sp>
        <p:nvSpPr>
          <p:cNvPr id="5285" name="Rectangle 165"/>
          <p:cNvSpPr>
            <a:spLocks noChangeArrowheads="1"/>
          </p:cNvSpPr>
          <p:nvPr/>
        </p:nvSpPr>
        <p:spPr bwMode="auto">
          <a:xfrm>
            <a:off x="7191375" y="1117600"/>
            <a:ext cx="107950" cy="106363"/>
          </a:xfrm>
          <a:prstGeom prst="rect">
            <a:avLst/>
          </a:prstGeom>
          <a:solidFill>
            <a:srgbClr val="99CCFF"/>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86" name="Rectangle 166"/>
          <p:cNvSpPr>
            <a:spLocks noChangeArrowheads="1"/>
          </p:cNvSpPr>
          <p:nvPr/>
        </p:nvSpPr>
        <p:spPr bwMode="auto">
          <a:xfrm>
            <a:off x="8004175" y="1857375"/>
            <a:ext cx="152400" cy="152400"/>
          </a:xfrm>
          <a:prstGeom prst="rect">
            <a:avLst/>
          </a:prstGeom>
          <a:solidFill>
            <a:srgbClr val="969696"/>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88" name="Rectangle 168"/>
          <p:cNvSpPr>
            <a:spLocks noChangeArrowheads="1"/>
          </p:cNvSpPr>
          <p:nvPr/>
        </p:nvSpPr>
        <p:spPr bwMode="auto">
          <a:xfrm>
            <a:off x="2451100" y="2386013"/>
            <a:ext cx="107950" cy="106362"/>
          </a:xfrm>
          <a:prstGeom prst="rect">
            <a:avLst/>
          </a:prstGeom>
          <a:solidFill>
            <a:srgbClr val="99CCFF"/>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308" name="Group 188"/>
          <p:cNvGrpSpPr>
            <a:grpSpLocks/>
          </p:cNvGrpSpPr>
          <p:nvPr/>
        </p:nvGrpSpPr>
        <p:grpSpPr bwMode="auto">
          <a:xfrm>
            <a:off x="7905750" y="3756025"/>
            <a:ext cx="361950" cy="269875"/>
            <a:chOff x="5369" y="3038"/>
            <a:chExt cx="228" cy="170"/>
          </a:xfrm>
        </p:grpSpPr>
        <p:sp>
          <p:nvSpPr>
            <p:cNvPr id="5309" name="Freeform 189"/>
            <p:cNvSpPr>
              <a:spLocks/>
            </p:cNvSpPr>
            <p:nvPr/>
          </p:nvSpPr>
          <p:spPr bwMode="auto">
            <a:xfrm>
              <a:off x="5369" y="3171"/>
              <a:ext cx="216" cy="37"/>
            </a:xfrm>
            <a:custGeom>
              <a:avLst/>
              <a:gdLst>
                <a:gd name="T0" fmla="*/ 32 w 216"/>
                <a:gd name="T1" fmla="*/ 37 h 37"/>
                <a:gd name="T2" fmla="*/ 198 w 216"/>
                <a:gd name="T3" fmla="*/ 37 h 37"/>
                <a:gd name="T4" fmla="*/ 216 w 216"/>
                <a:gd name="T5" fmla="*/ 0 h 37"/>
                <a:gd name="T6" fmla="*/ 126 w 216"/>
                <a:gd name="T7" fmla="*/ 1 h 37"/>
                <a:gd name="T8" fmla="*/ 40 w 216"/>
                <a:gd name="T9" fmla="*/ 1 h 37"/>
                <a:gd name="T10" fmla="*/ 0 w 216"/>
                <a:gd name="T11" fmla="*/ 0 h 37"/>
                <a:gd name="T12" fmla="*/ 32 w 216"/>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216" h="37">
                  <a:moveTo>
                    <a:pt x="32" y="37"/>
                  </a:moveTo>
                  <a:lnTo>
                    <a:pt x="198" y="37"/>
                  </a:lnTo>
                  <a:lnTo>
                    <a:pt x="216" y="0"/>
                  </a:lnTo>
                  <a:lnTo>
                    <a:pt x="126" y="1"/>
                  </a:lnTo>
                  <a:lnTo>
                    <a:pt x="40" y="1"/>
                  </a:lnTo>
                  <a:lnTo>
                    <a:pt x="0" y="0"/>
                  </a:lnTo>
                  <a:lnTo>
                    <a:pt x="32" y="37"/>
                  </a:lnTo>
                  <a:close/>
                </a:path>
              </a:pathLst>
            </a:cu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10" name="Line 190"/>
            <p:cNvSpPr>
              <a:spLocks noChangeShapeType="1"/>
            </p:cNvSpPr>
            <p:nvPr/>
          </p:nvSpPr>
          <p:spPr bwMode="auto">
            <a:xfrm>
              <a:off x="5426" y="3067"/>
              <a:ext cx="3" cy="1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11" name="Freeform 191"/>
            <p:cNvSpPr>
              <a:spLocks/>
            </p:cNvSpPr>
            <p:nvPr/>
          </p:nvSpPr>
          <p:spPr bwMode="auto">
            <a:xfrm>
              <a:off x="5490" y="3038"/>
              <a:ext cx="3" cy="129"/>
            </a:xfrm>
            <a:custGeom>
              <a:avLst/>
              <a:gdLst>
                <a:gd name="T0" fmla="*/ 0 w 3"/>
                <a:gd name="T1" fmla="*/ 0 h 129"/>
                <a:gd name="T2" fmla="*/ 3 w 3"/>
                <a:gd name="T3" fmla="*/ 129 h 129"/>
              </a:gdLst>
              <a:ahLst/>
              <a:cxnLst>
                <a:cxn ang="0">
                  <a:pos x="T0" y="T1"/>
                </a:cxn>
                <a:cxn ang="0">
                  <a:pos x="T2" y="T3"/>
                </a:cxn>
              </a:cxnLst>
              <a:rect l="0" t="0" r="r" b="b"/>
              <a:pathLst>
                <a:path w="3" h="129">
                  <a:moveTo>
                    <a:pt x="0" y="0"/>
                  </a:moveTo>
                  <a:lnTo>
                    <a:pt x="3" y="129"/>
                  </a:lnTo>
                </a:path>
              </a:pathLst>
            </a:custGeom>
            <a:noFill/>
            <a:ln w="9525">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12" name="Line 192"/>
            <p:cNvSpPr>
              <a:spLocks noChangeShapeType="1"/>
            </p:cNvSpPr>
            <p:nvPr/>
          </p:nvSpPr>
          <p:spPr bwMode="auto">
            <a:xfrm>
              <a:off x="5555" y="3094"/>
              <a:ext cx="3" cy="6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13" name="Freeform 193"/>
            <p:cNvSpPr>
              <a:spLocks/>
            </p:cNvSpPr>
            <p:nvPr/>
          </p:nvSpPr>
          <p:spPr bwMode="auto">
            <a:xfrm>
              <a:off x="5451" y="3080"/>
              <a:ext cx="100" cy="91"/>
            </a:xfrm>
            <a:custGeom>
              <a:avLst/>
              <a:gdLst>
                <a:gd name="T0" fmla="*/ 7 w 36"/>
                <a:gd name="T1" fmla="*/ 1 h 33"/>
                <a:gd name="T2" fmla="*/ 0 w 36"/>
                <a:gd name="T3" fmla="*/ 15 h 33"/>
                <a:gd name="T4" fmla="*/ 6 w 36"/>
                <a:gd name="T5" fmla="*/ 33 h 33"/>
                <a:gd name="T6" fmla="*/ 32 w 36"/>
                <a:gd name="T7" fmla="*/ 22 h 33"/>
                <a:gd name="T8" fmla="*/ 27 w 36"/>
                <a:gd name="T9" fmla="*/ 12 h 33"/>
                <a:gd name="T10" fmla="*/ 33 w 36"/>
                <a:gd name="T11" fmla="*/ 0 h 33"/>
                <a:gd name="T12" fmla="*/ 7 w 36"/>
                <a:gd name="T13" fmla="*/ 1 h 33"/>
              </a:gdLst>
              <a:ahLst/>
              <a:cxnLst>
                <a:cxn ang="0">
                  <a:pos x="T0" y="T1"/>
                </a:cxn>
                <a:cxn ang="0">
                  <a:pos x="T2" y="T3"/>
                </a:cxn>
                <a:cxn ang="0">
                  <a:pos x="T4" y="T5"/>
                </a:cxn>
                <a:cxn ang="0">
                  <a:pos x="T6" y="T7"/>
                </a:cxn>
                <a:cxn ang="0">
                  <a:pos x="T8" y="T9"/>
                </a:cxn>
                <a:cxn ang="0">
                  <a:pos x="T10" y="T11"/>
                </a:cxn>
                <a:cxn ang="0">
                  <a:pos x="T12" y="T13"/>
                </a:cxn>
              </a:cxnLst>
              <a:rect l="0" t="0" r="r" b="b"/>
              <a:pathLst>
                <a:path w="36" h="33">
                  <a:moveTo>
                    <a:pt x="7" y="1"/>
                  </a:moveTo>
                  <a:cubicBezTo>
                    <a:pt x="2" y="3"/>
                    <a:pt x="0" y="10"/>
                    <a:pt x="0" y="15"/>
                  </a:cubicBezTo>
                  <a:cubicBezTo>
                    <a:pt x="0" y="20"/>
                    <a:pt x="1" y="32"/>
                    <a:pt x="6" y="33"/>
                  </a:cubicBezTo>
                  <a:lnTo>
                    <a:pt x="32" y="22"/>
                  </a:lnTo>
                  <a:cubicBezTo>
                    <a:pt x="35" y="19"/>
                    <a:pt x="27" y="16"/>
                    <a:pt x="27" y="12"/>
                  </a:cubicBezTo>
                  <a:cubicBezTo>
                    <a:pt x="27" y="8"/>
                    <a:pt x="36" y="2"/>
                    <a:pt x="33" y="0"/>
                  </a:cubicBezTo>
                  <a:lnTo>
                    <a:pt x="7" y="1"/>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14" name="Freeform 194"/>
            <p:cNvSpPr>
              <a:spLocks/>
            </p:cNvSpPr>
            <p:nvPr/>
          </p:nvSpPr>
          <p:spPr bwMode="auto">
            <a:xfrm>
              <a:off x="5379" y="3086"/>
              <a:ext cx="78" cy="81"/>
            </a:xfrm>
            <a:custGeom>
              <a:avLst/>
              <a:gdLst>
                <a:gd name="T0" fmla="*/ 8 w 28"/>
                <a:gd name="T1" fmla="*/ 0 h 29"/>
                <a:gd name="T2" fmla="*/ 0 w 28"/>
                <a:gd name="T3" fmla="*/ 13 h 29"/>
                <a:gd name="T4" fmla="*/ 7 w 28"/>
                <a:gd name="T5" fmla="*/ 29 h 29"/>
                <a:gd name="T6" fmla="*/ 25 w 28"/>
                <a:gd name="T7" fmla="*/ 24 h 29"/>
                <a:gd name="T8" fmla="*/ 20 w 28"/>
                <a:gd name="T9" fmla="*/ 14 h 29"/>
                <a:gd name="T10" fmla="*/ 26 w 28"/>
                <a:gd name="T11" fmla="*/ 0 h 29"/>
                <a:gd name="T12" fmla="*/ 8 w 28"/>
                <a:gd name="T13" fmla="*/ 0 h 29"/>
              </a:gdLst>
              <a:ahLst/>
              <a:cxnLst>
                <a:cxn ang="0">
                  <a:pos x="T0" y="T1"/>
                </a:cxn>
                <a:cxn ang="0">
                  <a:pos x="T2" y="T3"/>
                </a:cxn>
                <a:cxn ang="0">
                  <a:pos x="T4" y="T5"/>
                </a:cxn>
                <a:cxn ang="0">
                  <a:pos x="T6" y="T7"/>
                </a:cxn>
                <a:cxn ang="0">
                  <a:pos x="T8" y="T9"/>
                </a:cxn>
                <a:cxn ang="0">
                  <a:pos x="T10" y="T11"/>
                </a:cxn>
                <a:cxn ang="0">
                  <a:pos x="T12" y="T13"/>
                </a:cxn>
              </a:cxnLst>
              <a:rect l="0" t="0" r="r" b="b"/>
              <a:pathLst>
                <a:path w="28" h="29">
                  <a:moveTo>
                    <a:pt x="8" y="0"/>
                  </a:moveTo>
                  <a:cubicBezTo>
                    <a:pt x="2" y="2"/>
                    <a:pt x="0" y="8"/>
                    <a:pt x="0" y="13"/>
                  </a:cubicBezTo>
                  <a:cubicBezTo>
                    <a:pt x="0" y="17"/>
                    <a:pt x="4" y="27"/>
                    <a:pt x="7" y="29"/>
                  </a:cubicBezTo>
                  <a:lnTo>
                    <a:pt x="25" y="24"/>
                  </a:lnTo>
                  <a:cubicBezTo>
                    <a:pt x="27" y="22"/>
                    <a:pt x="20" y="18"/>
                    <a:pt x="20" y="14"/>
                  </a:cubicBezTo>
                  <a:cubicBezTo>
                    <a:pt x="20" y="10"/>
                    <a:pt x="28" y="2"/>
                    <a:pt x="26" y="0"/>
                  </a:cubicBezTo>
                  <a:lnTo>
                    <a:pt x="8" y="0"/>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15" name="Freeform 195"/>
            <p:cNvSpPr>
              <a:spLocks/>
            </p:cNvSpPr>
            <p:nvPr/>
          </p:nvSpPr>
          <p:spPr bwMode="auto">
            <a:xfrm>
              <a:off x="5520" y="3105"/>
              <a:ext cx="77" cy="61"/>
            </a:xfrm>
            <a:custGeom>
              <a:avLst/>
              <a:gdLst>
                <a:gd name="T0" fmla="*/ 6 w 28"/>
                <a:gd name="T1" fmla="*/ 0 h 22"/>
                <a:gd name="T2" fmla="*/ 0 w 28"/>
                <a:gd name="T3" fmla="*/ 12 h 22"/>
                <a:gd name="T4" fmla="*/ 8 w 28"/>
                <a:gd name="T5" fmla="*/ 22 h 22"/>
                <a:gd name="T6" fmla="*/ 26 w 28"/>
                <a:gd name="T7" fmla="*/ 17 h 22"/>
                <a:gd name="T8" fmla="*/ 21 w 28"/>
                <a:gd name="T9" fmla="*/ 7 h 22"/>
                <a:gd name="T10" fmla="*/ 24 w 28"/>
                <a:gd name="T11" fmla="*/ 0 h 22"/>
                <a:gd name="T12" fmla="*/ 6 w 28"/>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28" h="22">
                  <a:moveTo>
                    <a:pt x="6" y="0"/>
                  </a:moveTo>
                  <a:cubicBezTo>
                    <a:pt x="2" y="3"/>
                    <a:pt x="0" y="8"/>
                    <a:pt x="0" y="12"/>
                  </a:cubicBezTo>
                  <a:cubicBezTo>
                    <a:pt x="0" y="16"/>
                    <a:pt x="4" y="21"/>
                    <a:pt x="8" y="22"/>
                  </a:cubicBezTo>
                  <a:lnTo>
                    <a:pt x="26" y="17"/>
                  </a:lnTo>
                  <a:cubicBezTo>
                    <a:pt x="28" y="15"/>
                    <a:pt x="21" y="10"/>
                    <a:pt x="21" y="7"/>
                  </a:cubicBezTo>
                  <a:cubicBezTo>
                    <a:pt x="21" y="4"/>
                    <a:pt x="26" y="1"/>
                    <a:pt x="24" y="0"/>
                  </a:cubicBezTo>
                  <a:lnTo>
                    <a:pt x="6" y="0"/>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16" name="Freeform 196"/>
            <p:cNvSpPr>
              <a:spLocks/>
            </p:cNvSpPr>
            <p:nvPr/>
          </p:nvSpPr>
          <p:spPr bwMode="auto">
            <a:xfrm>
              <a:off x="5461" y="3051"/>
              <a:ext cx="53" cy="41"/>
            </a:xfrm>
            <a:custGeom>
              <a:avLst/>
              <a:gdLst>
                <a:gd name="T0" fmla="*/ 16 w 53"/>
                <a:gd name="T1" fmla="*/ 0 h 41"/>
                <a:gd name="T2" fmla="*/ 1 w 53"/>
                <a:gd name="T3" fmla="*/ 22 h 41"/>
                <a:gd name="T4" fmla="*/ 23 w 53"/>
                <a:gd name="T5" fmla="*/ 41 h 41"/>
                <a:gd name="T6" fmla="*/ 51 w 53"/>
                <a:gd name="T7" fmla="*/ 30 h 41"/>
                <a:gd name="T8" fmla="*/ 38 w 53"/>
                <a:gd name="T9" fmla="*/ 18 h 41"/>
                <a:gd name="T10" fmla="*/ 43 w 53"/>
                <a:gd name="T11" fmla="*/ 0 h 41"/>
                <a:gd name="T12" fmla="*/ 16 w 5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53" h="41">
                  <a:moveTo>
                    <a:pt x="16" y="0"/>
                  </a:moveTo>
                  <a:cubicBezTo>
                    <a:pt x="9" y="8"/>
                    <a:pt x="0" y="15"/>
                    <a:pt x="1" y="22"/>
                  </a:cubicBezTo>
                  <a:cubicBezTo>
                    <a:pt x="2" y="29"/>
                    <a:pt x="15" y="41"/>
                    <a:pt x="23" y="41"/>
                  </a:cubicBezTo>
                  <a:lnTo>
                    <a:pt x="51" y="30"/>
                  </a:lnTo>
                  <a:cubicBezTo>
                    <a:pt x="53" y="26"/>
                    <a:pt x="39" y="23"/>
                    <a:pt x="38" y="18"/>
                  </a:cubicBezTo>
                  <a:cubicBezTo>
                    <a:pt x="37" y="13"/>
                    <a:pt x="47" y="3"/>
                    <a:pt x="43" y="0"/>
                  </a:cubicBezTo>
                  <a:lnTo>
                    <a:pt x="16" y="0"/>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317" name="Group 197"/>
          <p:cNvGrpSpPr>
            <a:grpSpLocks/>
          </p:cNvGrpSpPr>
          <p:nvPr/>
        </p:nvGrpSpPr>
        <p:grpSpPr bwMode="auto">
          <a:xfrm>
            <a:off x="7131050" y="4581525"/>
            <a:ext cx="361950" cy="269875"/>
            <a:chOff x="5369" y="3038"/>
            <a:chExt cx="228" cy="170"/>
          </a:xfrm>
        </p:grpSpPr>
        <p:sp>
          <p:nvSpPr>
            <p:cNvPr id="5318" name="Freeform 198"/>
            <p:cNvSpPr>
              <a:spLocks/>
            </p:cNvSpPr>
            <p:nvPr/>
          </p:nvSpPr>
          <p:spPr bwMode="auto">
            <a:xfrm>
              <a:off x="5369" y="3171"/>
              <a:ext cx="216" cy="37"/>
            </a:xfrm>
            <a:custGeom>
              <a:avLst/>
              <a:gdLst>
                <a:gd name="T0" fmla="*/ 32 w 216"/>
                <a:gd name="T1" fmla="*/ 37 h 37"/>
                <a:gd name="T2" fmla="*/ 198 w 216"/>
                <a:gd name="T3" fmla="*/ 37 h 37"/>
                <a:gd name="T4" fmla="*/ 216 w 216"/>
                <a:gd name="T5" fmla="*/ 0 h 37"/>
                <a:gd name="T6" fmla="*/ 126 w 216"/>
                <a:gd name="T7" fmla="*/ 1 h 37"/>
                <a:gd name="T8" fmla="*/ 40 w 216"/>
                <a:gd name="T9" fmla="*/ 1 h 37"/>
                <a:gd name="T10" fmla="*/ 0 w 216"/>
                <a:gd name="T11" fmla="*/ 0 h 37"/>
                <a:gd name="T12" fmla="*/ 32 w 216"/>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216" h="37">
                  <a:moveTo>
                    <a:pt x="32" y="37"/>
                  </a:moveTo>
                  <a:lnTo>
                    <a:pt x="198" y="37"/>
                  </a:lnTo>
                  <a:lnTo>
                    <a:pt x="216" y="0"/>
                  </a:lnTo>
                  <a:lnTo>
                    <a:pt x="126" y="1"/>
                  </a:lnTo>
                  <a:lnTo>
                    <a:pt x="40" y="1"/>
                  </a:lnTo>
                  <a:lnTo>
                    <a:pt x="0" y="0"/>
                  </a:lnTo>
                  <a:lnTo>
                    <a:pt x="32" y="37"/>
                  </a:lnTo>
                  <a:close/>
                </a:path>
              </a:pathLst>
            </a:cu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19" name="Line 199"/>
            <p:cNvSpPr>
              <a:spLocks noChangeShapeType="1"/>
            </p:cNvSpPr>
            <p:nvPr/>
          </p:nvSpPr>
          <p:spPr bwMode="auto">
            <a:xfrm>
              <a:off x="5426" y="3067"/>
              <a:ext cx="3" cy="1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20" name="Freeform 200"/>
            <p:cNvSpPr>
              <a:spLocks/>
            </p:cNvSpPr>
            <p:nvPr/>
          </p:nvSpPr>
          <p:spPr bwMode="auto">
            <a:xfrm>
              <a:off x="5490" y="3038"/>
              <a:ext cx="3" cy="129"/>
            </a:xfrm>
            <a:custGeom>
              <a:avLst/>
              <a:gdLst>
                <a:gd name="T0" fmla="*/ 0 w 3"/>
                <a:gd name="T1" fmla="*/ 0 h 129"/>
                <a:gd name="T2" fmla="*/ 3 w 3"/>
                <a:gd name="T3" fmla="*/ 129 h 129"/>
              </a:gdLst>
              <a:ahLst/>
              <a:cxnLst>
                <a:cxn ang="0">
                  <a:pos x="T0" y="T1"/>
                </a:cxn>
                <a:cxn ang="0">
                  <a:pos x="T2" y="T3"/>
                </a:cxn>
              </a:cxnLst>
              <a:rect l="0" t="0" r="r" b="b"/>
              <a:pathLst>
                <a:path w="3" h="129">
                  <a:moveTo>
                    <a:pt x="0" y="0"/>
                  </a:moveTo>
                  <a:lnTo>
                    <a:pt x="3" y="129"/>
                  </a:lnTo>
                </a:path>
              </a:pathLst>
            </a:custGeom>
            <a:noFill/>
            <a:ln w="9525">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21" name="Line 201"/>
            <p:cNvSpPr>
              <a:spLocks noChangeShapeType="1"/>
            </p:cNvSpPr>
            <p:nvPr/>
          </p:nvSpPr>
          <p:spPr bwMode="auto">
            <a:xfrm>
              <a:off x="5555" y="3094"/>
              <a:ext cx="3" cy="6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22" name="Freeform 202"/>
            <p:cNvSpPr>
              <a:spLocks/>
            </p:cNvSpPr>
            <p:nvPr/>
          </p:nvSpPr>
          <p:spPr bwMode="auto">
            <a:xfrm>
              <a:off x="5451" y="3080"/>
              <a:ext cx="100" cy="91"/>
            </a:xfrm>
            <a:custGeom>
              <a:avLst/>
              <a:gdLst>
                <a:gd name="T0" fmla="*/ 7 w 36"/>
                <a:gd name="T1" fmla="*/ 1 h 33"/>
                <a:gd name="T2" fmla="*/ 0 w 36"/>
                <a:gd name="T3" fmla="*/ 15 h 33"/>
                <a:gd name="T4" fmla="*/ 6 w 36"/>
                <a:gd name="T5" fmla="*/ 33 h 33"/>
                <a:gd name="T6" fmla="*/ 32 w 36"/>
                <a:gd name="T7" fmla="*/ 22 h 33"/>
                <a:gd name="T8" fmla="*/ 27 w 36"/>
                <a:gd name="T9" fmla="*/ 12 h 33"/>
                <a:gd name="T10" fmla="*/ 33 w 36"/>
                <a:gd name="T11" fmla="*/ 0 h 33"/>
                <a:gd name="T12" fmla="*/ 7 w 36"/>
                <a:gd name="T13" fmla="*/ 1 h 33"/>
              </a:gdLst>
              <a:ahLst/>
              <a:cxnLst>
                <a:cxn ang="0">
                  <a:pos x="T0" y="T1"/>
                </a:cxn>
                <a:cxn ang="0">
                  <a:pos x="T2" y="T3"/>
                </a:cxn>
                <a:cxn ang="0">
                  <a:pos x="T4" y="T5"/>
                </a:cxn>
                <a:cxn ang="0">
                  <a:pos x="T6" y="T7"/>
                </a:cxn>
                <a:cxn ang="0">
                  <a:pos x="T8" y="T9"/>
                </a:cxn>
                <a:cxn ang="0">
                  <a:pos x="T10" y="T11"/>
                </a:cxn>
                <a:cxn ang="0">
                  <a:pos x="T12" y="T13"/>
                </a:cxn>
              </a:cxnLst>
              <a:rect l="0" t="0" r="r" b="b"/>
              <a:pathLst>
                <a:path w="36" h="33">
                  <a:moveTo>
                    <a:pt x="7" y="1"/>
                  </a:moveTo>
                  <a:cubicBezTo>
                    <a:pt x="2" y="3"/>
                    <a:pt x="0" y="10"/>
                    <a:pt x="0" y="15"/>
                  </a:cubicBezTo>
                  <a:cubicBezTo>
                    <a:pt x="0" y="20"/>
                    <a:pt x="1" y="32"/>
                    <a:pt x="6" y="33"/>
                  </a:cubicBezTo>
                  <a:lnTo>
                    <a:pt x="32" y="22"/>
                  </a:lnTo>
                  <a:cubicBezTo>
                    <a:pt x="35" y="19"/>
                    <a:pt x="27" y="16"/>
                    <a:pt x="27" y="12"/>
                  </a:cubicBezTo>
                  <a:cubicBezTo>
                    <a:pt x="27" y="8"/>
                    <a:pt x="36" y="2"/>
                    <a:pt x="33" y="0"/>
                  </a:cubicBezTo>
                  <a:lnTo>
                    <a:pt x="7" y="1"/>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23" name="Freeform 203"/>
            <p:cNvSpPr>
              <a:spLocks/>
            </p:cNvSpPr>
            <p:nvPr/>
          </p:nvSpPr>
          <p:spPr bwMode="auto">
            <a:xfrm>
              <a:off x="5379" y="3086"/>
              <a:ext cx="78" cy="81"/>
            </a:xfrm>
            <a:custGeom>
              <a:avLst/>
              <a:gdLst>
                <a:gd name="T0" fmla="*/ 8 w 28"/>
                <a:gd name="T1" fmla="*/ 0 h 29"/>
                <a:gd name="T2" fmla="*/ 0 w 28"/>
                <a:gd name="T3" fmla="*/ 13 h 29"/>
                <a:gd name="T4" fmla="*/ 7 w 28"/>
                <a:gd name="T5" fmla="*/ 29 h 29"/>
                <a:gd name="T6" fmla="*/ 25 w 28"/>
                <a:gd name="T7" fmla="*/ 24 h 29"/>
                <a:gd name="T8" fmla="*/ 20 w 28"/>
                <a:gd name="T9" fmla="*/ 14 h 29"/>
                <a:gd name="T10" fmla="*/ 26 w 28"/>
                <a:gd name="T11" fmla="*/ 0 h 29"/>
                <a:gd name="T12" fmla="*/ 8 w 28"/>
                <a:gd name="T13" fmla="*/ 0 h 29"/>
              </a:gdLst>
              <a:ahLst/>
              <a:cxnLst>
                <a:cxn ang="0">
                  <a:pos x="T0" y="T1"/>
                </a:cxn>
                <a:cxn ang="0">
                  <a:pos x="T2" y="T3"/>
                </a:cxn>
                <a:cxn ang="0">
                  <a:pos x="T4" y="T5"/>
                </a:cxn>
                <a:cxn ang="0">
                  <a:pos x="T6" y="T7"/>
                </a:cxn>
                <a:cxn ang="0">
                  <a:pos x="T8" y="T9"/>
                </a:cxn>
                <a:cxn ang="0">
                  <a:pos x="T10" y="T11"/>
                </a:cxn>
                <a:cxn ang="0">
                  <a:pos x="T12" y="T13"/>
                </a:cxn>
              </a:cxnLst>
              <a:rect l="0" t="0" r="r" b="b"/>
              <a:pathLst>
                <a:path w="28" h="29">
                  <a:moveTo>
                    <a:pt x="8" y="0"/>
                  </a:moveTo>
                  <a:cubicBezTo>
                    <a:pt x="2" y="2"/>
                    <a:pt x="0" y="8"/>
                    <a:pt x="0" y="13"/>
                  </a:cubicBezTo>
                  <a:cubicBezTo>
                    <a:pt x="0" y="17"/>
                    <a:pt x="4" y="27"/>
                    <a:pt x="7" y="29"/>
                  </a:cubicBezTo>
                  <a:lnTo>
                    <a:pt x="25" y="24"/>
                  </a:lnTo>
                  <a:cubicBezTo>
                    <a:pt x="27" y="22"/>
                    <a:pt x="20" y="18"/>
                    <a:pt x="20" y="14"/>
                  </a:cubicBezTo>
                  <a:cubicBezTo>
                    <a:pt x="20" y="10"/>
                    <a:pt x="28" y="2"/>
                    <a:pt x="26" y="0"/>
                  </a:cubicBezTo>
                  <a:lnTo>
                    <a:pt x="8" y="0"/>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24" name="Freeform 204"/>
            <p:cNvSpPr>
              <a:spLocks/>
            </p:cNvSpPr>
            <p:nvPr/>
          </p:nvSpPr>
          <p:spPr bwMode="auto">
            <a:xfrm>
              <a:off x="5520" y="3105"/>
              <a:ext cx="77" cy="61"/>
            </a:xfrm>
            <a:custGeom>
              <a:avLst/>
              <a:gdLst>
                <a:gd name="T0" fmla="*/ 6 w 28"/>
                <a:gd name="T1" fmla="*/ 0 h 22"/>
                <a:gd name="T2" fmla="*/ 0 w 28"/>
                <a:gd name="T3" fmla="*/ 12 h 22"/>
                <a:gd name="T4" fmla="*/ 8 w 28"/>
                <a:gd name="T5" fmla="*/ 22 h 22"/>
                <a:gd name="T6" fmla="*/ 26 w 28"/>
                <a:gd name="T7" fmla="*/ 17 h 22"/>
                <a:gd name="T8" fmla="*/ 21 w 28"/>
                <a:gd name="T9" fmla="*/ 7 h 22"/>
                <a:gd name="T10" fmla="*/ 24 w 28"/>
                <a:gd name="T11" fmla="*/ 0 h 22"/>
                <a:gd name="T12" fmla="*/ 6 w 28"/>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28" h="22">
                  <a:moveTo>
                    <a:pt x="6" y="0"/>
                  </a:moveTo>
                  <a:cubicBezTo>
                    <a:pt x="2" y="3"/>
                    <a:pt x="0" y="8"/>
                    <a:pt x="0" y="12"/>
                  </a:cubicBezTo>
                  <a:cubicBezTo>
                    <a:pt x="0" y="16"/>
                    <a:pt x="4" y="21"/>
                    <a:pt x="8" y="22"/>
                  </a:cubicBezTo>
                  <a:lnTo>
                    <a:pt x="26" y="17"/>
                  </a:lnTo>
                  <a:cubicBezTo>
                    <a:pt x="28" y="15"/>
                    <a:pt x="21" y="10"/>
                    <a:pt x="21" y="7"/>
                  </a:cubicBezTo>
                  <a:cubicBezTo>
                    <a:pt x="21" y="4"/>
                    <a:pt x="26" y="1"/>
                    <a:pt x="24" y="0"/>
                  </a:cubicBezTo>
                  <a:lnTo>
                    <a:pt x="6" y="0"/>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25" name="Freeform 205"/>
            <p:cNvSpPr>
              <a:spLocks/>
            </p:cNvSpPr>
            <p:nvPr/>
          </p:nvSpPr>
          <p:spPr bwMode="auto">
            <a:xfrm>
              <a:off x="5461" y="3051"/>
              <a:ext cx="53" cy="41"/>
            </a:xfrm>
            <a:custGeom>
              <a:avLst/>
              <a:gdLst>
                <a:gd name="T0" fmla="*/ 16 w 53"/>
                <a:gd name="T1" fmla="*/ 0 h 41"/>
                <a:gd name="T2" fmla="*/ 1 w 53"/>
                <a:gd name="T3" fmla="*/ 22 h 41"/>
                <a:gd name="T4" fmla="*/ 23 w 53"/>
                <a:gd name="T5" fmla="*/ 41 h 41"/>
                <a:gd name="T6" fmla="*/ 51 w 53"/>
                <a:gd name="T7" fmla="*/ 30 h 41"/>
                <a:gd name="T8" fmla="*/ 38 w 53"/>
                <a:gd name="T9" fmla="*/ 18 h 41"/>
                <a:gd name="T10" fmla="*/ 43 w 53"/>
                <a:gd name="T11" fmla="*/ 0 h 41"/>
                <a:gd name="T12" fmla="*/ 16 w 5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53" h="41">
                  <a:moveTo>
                    <a:pt x="16" y="0"/>
                  </a:moveTo>
                  <a:cubicBezTo>
                    <a:pt x="9" y="8"/>
                    <a:pt x="0" y="15"/>
                    <a:pt x="1" y="22"/>
                  </a:cubicBezTo>
                  <a:cubicBezTo>
                    <a:pt x="2" y="29"/>
                    <a:pt x="15" y="41"/>
                    <a:pt x="23" y="41"/>
                  </a:cubicBezTo>
                  <a:lnTo>
                    <a:pt x="51" y="30"/>
                  </a:lnTo>
                  <a:cubicBezTo>
                    <a:pt x="53" y="26"/>
                    <a:pt x="39" y="23"/>
                    <a:pt x="38" y="18"/>
                  </a:cubicBezTo>
                  <a:cubicBezTo>
                    <a:pt x="37" y="13"/>
                    <a:pt x="47" y="3"/>
                    <a:pt x="43" y="0"/>
                  </a:cubicBezTo>
                  <a:lnTo>
                    <a:pt x="16" y="0"/>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362" name="Group 242"/>
          <p:cNvGrpSpPr>
            <a:grpSpLocks/>
          </p:cNvGrpSpPr>
          <p:nvPr/>
        </p:nvGrpSpPr>
        <p:grpSpPr bwMode="auto">
          <a:xfrm>
            <a:off x="3346450" y="6130925"/>
            <a:ext cx="361950" cy="269875"/>
            <a:chOff x="5369" y="3038"/>
            <a:chExt cx="228" cy="170"/>
          </a:xfrm>
        </p:grpSpPr>
        <p:sp>
          <p:nvSpPr>
            <p:cNvPr id="5363" name="Freeform 243"/>
            <p:cNvSpPr>
              <a:spLocks/>
            </p:cNvSpPr>
            <p:nvPr/>
          </p:nvSpPr>
          <p:spPr bwMode="auto">
            <a:xfrm>
              <a:off x="5369" y="3171"/>
              <a:ext cx="216" cy="37"/>
            </a:xfrm>
            <a:custGeom>
              <a:avLst/>
              <a:gdLst>
                <a:gd name="T0" fmla="*/ 32 w 216"/>
                <a:gd name="T1" fmla="*/ 37 h 37"/>
                <a:gd name="T2" fmla="*/ 198 w 216"/>
                <a:gd name="T3" fmla="*/ 37 h 37"/>
                <a:gd name="T4" fmla="*/ 216 w 216"/>
                <a:gd name="T5" fmla="*/ 0 h 37"/>
                <a:gd name="T6" fmla="*/ 126 w 216"/>
                <a:gd name="T7" fmla="*/ 1 h 37"/>
                <a:gd name="T8" fmla="*/ 40 w 216"/>
                <a:gd name="T9" fmla="*/ 1 h 37"/>
                <a:gd name="T10" fmla="*/ 0 w 216"/>
                <a:gd name="T11" fmla="*/ 0 h 37"/>
                <a:gd name="T12" fmla="*/ 32 w 216"/>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216" h="37">
                  <a:moveTo>
                    <a:pt x="32" y="37"/>
                  </a:moveTo>
                  <a:lnTo>
                    <a:pt x="198" y="37"/>
                  </a:lnTo>
                  <a:lnTo>
                    <a:pt x="216" y="0"/>
                  </a:lnTo>
                  <a:lnTo>
                    <a:pt x="126" y="1"/>
                  </a:lnTo>
                  <a:lnTo>
                    <a:pt x="40" y="1"/>
                  </a:lnTo>
                  <a:lnTo>
                    <a:pt x="0" y="0"/>
                  </a:lnTo>
                  <a:lnTo>
                    <a:pt x="32" y="37"/>
                  </a:lnTo>
                  <a:close/>
                </a:path>
              </a:pathLst>
            </a:cu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64" name="Line 244"/>
            <p:cNvSpPr>
              <a:spLocks noChangeShapeType="1"/>
            </p:cNvSpPr>
            <p:nvPr/>
          </p:nvSpPr>
          <p:spPr bwMode="auto">
            <a:xfrm>
              <a:off x="5426" y="3067"/>
              <a:ext cx="3" cy="1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65" name="Freeform 245"/>
            <p:cNvSpPr>
              <a:spLocks/>
            </p:cNvSpPr>
            <p:nvPr/>
          </p:nvSpPr>
          <p:spPr bwMode="auto">
            <a:xfrm>
              <a:off x="5490" y="3038"/>
              <a:ext cx="3" cy="129"/>
            </a:xfrm>
            <a:custGeom>
              <a:avLst/>
              <a:gdLst>
                <a:gd name="T0" fmla="*/ 0 w 3"/>
                <a:gd name="T1" fmla="*/ 0 h 129"/>
                <a:gd name="T2" fmla="*/ 3 w 3"/>
                <a:gd name="T3" fmla="*/ 129 h 129"/>
              </a:gdLst>
              <a:ahLst/>
              <a:cxnLst>
                <a:cxn ang="0">
                  <a:pos x="T0" y="T1"/>
                </a:cxn>
                <a:cxn ang="0">
                  <a:pos x="T2" y="T3"/>
                </a:cxn>
              </a:cxnLst>
              <a:rect l="0" t="0" r="r" b="b"/>
              <a:pathLst>
                <a:path w="3" h="129">
                  <a:moveTo>
                    <a:pt x="0" y="0"/>
                  </a:moveTo>
                  <a:lnTo>
                    <a:pt x="3" y="129"/>
                  </a:lnTo>
                </a:path>
              </a:pathLst>
            </a:custGeom>
            <a:noFill/>
            <a:ln w="9525">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66" name="Line 246"/>
            <p:cNvSpPr>
              <a:spLocks noChangeShapeType="1"/>
            </p:cNvSpPr>
            <p:nvPr/>
          </p:nvSpPr>
          <p:spPr bwMode="auto">
            <a:xfrm>
              <a:off x="5555" y="3094"/>
              <a:ext cx="3" cy="6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67" name="Freeform 247"/>
            <p:cNvSpPr>
              <a:spLocks/>
            </p:cNvSpPr>
            <p:nvPr/>
          </p:nvSpPr>
          <p:spPr bwMode="auto">
            <a:xfrm>
              <a:off x="5451" y="3080"/>
              <a:ext cx="100" cy="91"/>
            </a:xfrm>
            <a:custGeom>
              <a:avLst/>
              <a:gdLst>
                <a:gd name="T0" fmla="*/ 7 w 36"/>
                <a:gd name="T1" fmla="*/ 1 h 33"/>
                <a:gd name="T2" fmla="*/ 0 w 36"/>
                <a:gd name="T3" fmla="*/ 15 h 33"/>
                <a:gd name="T4" fmla="*/ 6 w 36"/>
                <a:gd name="T5" fmla="*/ 33 h 33"/>
                <a:gd name="T6" fmla="*/ 32 w 36"/>
                <a:gd name="T7" fmla="*/ 22 h 33"/>
                <a:gd name="T8" fmla="*/ 27 w 36"/>
                <a:gd name="T9" fmla="*/ 12 h 33"/>
                <a:gd name="T10" fmla="*/ 33 w 36"/>
                <a:gd name="T11" fmla="*/ 0 h 33"/>
                <a:gd name="T12" fmla="*/ 7 w 36"/>
                <a:gd name="T13" fmla="*/ 1 h 33"/>
              </a:gdLst>
              <a:ahLst/>
              <a:cxnLst>
                <a:cxn ang="0">
                  <a:pos x="T0" y="T1"/>
                </a:cxn>
                <a:cxn ang="0">
                  <a:pos x="T2" y="T3"/>
                </a:cxn>
                <a:cxn ang="0">
                  <a:pos x="T4" y="T5"/>
                </a:cxn>
                <a:cxn ang="0">
                  <a:pos x="T6" y="T7"/>
                </a:cxn>
                <a:cxn ang="0">
                  <a:pos x="T8" y="T9"/>
                </a:cxn>
                <a:cxn ang="0">
                  <a:pos x="T10" y="T11"/>
                </a:cxn>
                <a:cxn ang="0">
                  <a:pos x="T12" y="T13"/>
                </a:cxn>
              </a:cxnLst>
              <a:rect l="0" t="0" r="r" b="b"/>
              <a:pathLst>
                <a:path w="36" h="33">
                  <a:moveTo>
                    <a:pt x="7" y="1"/>
                  </a:moveTo>
                  <a:cubicBezTo>
                    <a:pt x="2" y="3"/>
                    <a:pt x="0" y="10"/>
                    <a:pt x="0" y="15"/>
                  </a:cubicBezTo>
                  <a:cubicBezTo>
                    <a:pt x="0" y="20"/>
                    <a:pt x="1" y="32"/>
                    <a:pt x="6" y="33"/>
                  </a:cubicBezTo>
                  <a:lnTo>
                    <a:pt x="32" y="22"/>
                  </a:lnTo>
                  <a:cubicBezTo>
                    <a:pt x="35" y="19"/>
                    <a:pt x="27" y="16"/>
                    <a:pt x="27" y="12"/>
                  </a:cubicBezTo>
                  <a:cubicBezTo>
                    <a:pt x="27" y="8"/>
                    <a:pt x="36" y="2"/>
                    <a:pt x="33" y="0"/>
                  </a:cubicBezTo>
                  <a:lnTo>
                    <a:pt x="7" y="1"/>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68" name="Freeform 248"/>
            <p:cNvSpPr>
              <a:spLocks/>
            </p:cNvSpPr>
            <p:nvPr/>
          </p:nvSpPr>
          <p:spPr bwMode="auto">
            <a:xfrm>
              <a:off x="5379" y="3086"/>
              <a:ext cx="78" cy="81"/>
            </a:xfrm>
            <a:custGeom>
              <a:avLst/>
              <a:gdLst>
                <a:gd name="T0" fmla="*/ 8 w 28"/>
                <a:gd name="T1" fmla="*/ 0 h 29"/>
                <a:gd name="T2" fmla="*/ 0 w 28"/>
                <a:gd name="T3" fmla="*/ 13 h 29"/>
                <a:gd name="T4" fmla="*/ 7 w 28"/>
                <a:gd name="T5" fmla="*/ 29 h 29"/>
                <a:gd name="T6" fmla="*/ 25 w 28"/>
                <a:gd name="T7" fmla="*/ 24 h 29"/>
                <a:gd name="T8" fmla="*/ 20 w 28"/>
                <a:gd name="T9" fmla="*/ 14 h 29"/>
                <a:gd name="T10" fmla="*/ 26 w 28"/>
                <a:gd name="T11" fmla="*/ 0 h 29"/>
                <a:gd name="T12" fmla="*/ 8 w 28"/>
                <a:gd name="T13" fmla="*/ 0 h 29"/>
              </a:gdLst>
              <a:ahLst/>
              <a:cxnLst>
                <a:cxn ang="0">
                  <a:pos x="T0" y="T1"/>
                </a:cxn>
                <a:cxn ang="0">
                  <a:pos x="T2" y="T3"/>
                </a:cxn>
                <a:cxn ang="0">
                  <a:pos x="T4" y="T5"/>
                </a:cxn>
                <a:cxn ang="0">
                  <a:pos x="T6" y="T7"/>
                </a:cxn>
                <a:cxn ang="0">
                  <a:pos x="T8" y="T9"/>
                </a:cxn>
                <a:cxn ang="0">
                  <a:pos x="T10" y="T11"/>
                </a:cxn>
                <a:cxn ang="0">
                  <a:pos x="T12" y="T13"/>
                </a:cxn>
              </a:cxnLst>
              <a:rect l="0" t="0" r="r" b="b"/>
              <a:pathLst>
                <a:path w="28" h="29">
                  <a:moveTo>
                    <a:pt x="8" y="0"/>
                  </a:moveTo>
                  <a:cubicBezTo>
                    <a:pt x="2" y="2"/>
                    <a:pt x="0" y="8"/>
                    <a:pt x="0" y="13"/>
                  </a:cubicBezTo>
                  <a:cubicBezTo>
                    <a:pt x="0" y="17"/>
                    <a:pt x="4" y="27"/>
                    <a:pt x="7" y="29"/>
                  </a:cubicBezTo>
                  <a:lnTo>
                    <a:pt x="25" y="24"/>
                  </a:lnTo>
                  <a:cubicBezTo>
                    <a:pt x="27" y="22"/>
                    <a:pt x="20" y="18"/>
                    <a:pt x="20" y="14"/>
                  </a:cubicBezTo>
                  <a:cubicBezTo>
                    <a:pt x="20" y="10"/>
                    <a:pt x="28" y="2"/>
                    <a:pt x="26" y="0"/>
                  </a:cubicBezTo>
                  <a:lnTo>
                    <a:pt x="8" y="0"/>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69" name="Freeform 249"/>
            <p:cNvSpPr>
              <a:spLocks/>
            </p:cNvSpPr>
            <p:nvPr/>
          </p:nvSpPr>
          <p:spPr bwMode="auto">
            <a:xfrm>
              <a:off x="5520" y="3105"/>
              <a:ext cx="77" cy="61"/>
            </a:xfrm>
            <a:custGeom>
              <a:avLst/>
              <a:gdLst>
                <a:gd name="T0" fmla="*/ 6 w 28"/>
                <a:gd name="T1" fmla="*/ 0 h 22"/>
                <a:gd name="T2" fmla="*/ 0 w 28"/>
                <a:gd name="T3" fmla="*/ 12 h 22"/>
                <a:gd name="T4" fmla="*/ 8 w 28"/>
                <a:gd name="T5" fmla="*/ 22 h 22"/>
                <a:gd name="T6" fmla="*/ 26 w 28"/>
                <a:gd name="T7" fmla="*/ 17 h 22"/>
                <a:gd name="T8" fmla="*/ 21 w 28"/>
                <a:gd name="T9" fmla="*/ 7 h 22"/>
                <a:gd name="T10" fmla="*/ 24 w 28"/>
                <a:gd name="T11" fmla="*/ 0 h 22"/>
                <a:gd name="T12" fmla="*/ 6 w 28"/>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28" h="22">
                  <a:moveTo>
                    <a:pt x="6" y="0"/>
                  </a:moveTo>
                  <a:cubicBezTo>
                    <a:pt x="2" y="3"/>
                    <a:pt x="0" y="8"/>
                    <a:pt x="0" y="12"/>
                  </a:cubicBezTo>
                  <a:cubicBezTo>
                    <a:pt x="0" y="16"/>
                    <a:pt x="4" y="21"/>
                    <a:pt x="8" y="22"/>
                  </a:cubicBezTo>
                  <a:lnTo>
                    <a:pt x="26" y="17"/>
                  </a:lnTo>
                  <a:cubicBezTo>
                    <a:pt x="28" y="15"/>
                    <a:pt x="21" y="10"/>
                    <a:pt x="21" y="7"/>
                  </a:cubicBezTo>
                  <a:cubicBezTo>
                    <a:pt x="21" y="4"/>
                    <a:pt x="26" y="1"/>
                    <a:pt x="24" y="0"/>
                  </a:cubicBezTo>
                  <a:lnTo>
                    <a:pt x="6" y="0"/>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70" name="Freeform 250"/>
            <p:cNvSpPr>
              <a:spLocks/>
            </p:cNvSpPr>
            <p:nvPr/>
          </p:nvSpPr>
          <p:spPr bwMode="auto">
            <a:xfrm>
              <a:off x="5461" y="3051"/>
              <a:ext cx="53" cy="41"/>
            </a:xfrm>
            <a:custGeom>
              <a:avLst/>
              <a:gdLst>
                <a:gd name="T0" fmla="*/ 16 w 53"/>
                <a:gd name="T1" fmla="*/ 0 h 41"/>
                <a:gd name="T2" fmla="*/ 1 w 53"/>
                <a:gd name="T3" fmla="*/ 22 h 41"/>
                <a:gd name="T4" fmla="*/ 23 w 53"/>
                <a:gd name="T5" fmla="*/ 41 h 41"/>
                <a:gd name="T6" fmla="*/ 51 w 53"/>
                <a:gd name="T7" fmla="*/ 30 h 41"/>
                <a:gd name="T8" fmla="*/ 38 w 53"/>
                <a:gd name="T9" fmla="*/ 18 h 41"/>
                <a:gd name="T10" fmla="*/ 43 w 53"/>
                <a:gd name="T11" fmla="*/ 0 h 41"/>
                <a:gd name="T12" fmla="*/ 16 w 5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53" h="41">
                  <a:moveTo>
                    <a:pt x="16" y="0"/>
                  </a:moveTo>
                  <a:cubicBezTo>
                    <a:pt x="9" y="8"/>
                    <a:pt x="0" y="15"/>
                    <a:pt x="1" y="22"/>
                  </a:cubicBezTo>
                  <a:cubicBezTo>
                    <a:pt x="2" y="29"/>
                    <a:pt x="15" y="41"/>
                    <a:pt x="23" y="41"/>
                  </a:cubicBezTo>
                  <a:lnTo>
                    <a:pt x="51" y="30"/>
                  </a:lnTo>
                  <a:cubicBezTo>
                    <a:pt x="53" y="26"/>
                    <a:pt x="39" y="23"/>
                    <a:pt x="38" y="18"/>
                  </a:cubicBezTo>
                  <a:cubicBezTo>
                    <a:pt x="37" y="13"/>
                    <a:pt x="47" y="3"/>
                    <a:pt x="43" y="0"/>
                  </a:cubicBezTo>
                  <a:lnTo>
                    <a:pt x="16" y="0"/>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380" name="Group 260"/>
          <p:cNvGrpSpPr>
            <a:grpSpLocks/>
          </p:cNvGrpSpPr>
          <p:nvPr/>
        </p:nvGrpSpPr>
        <p:grpSpPr bwMode="auto">
          <a:xfrm>
            <a:off x="2724150" y="6219825"/>
            <a:ext cx="361950" cy="269875"/>
            <a:chOff x="5369" y="3038"/>
            <a:chExt cx="228" cy="170"/>
          </a:xfrm>
        </p:grpSpPr>
        <p:sp>
          <p:nvSpPr>
            <p:cNvPr id="5381" name="Freeform 261"/>
            <p:cNvSpPr>
              <a:spLocks/>
            </p:cNvSpPr>
            <p:nvPr/>
          </p:nvSpPr>
          <p:spPr bwMode="auto">
            <a:xfrm>
              <a:off x="5369" y="3171"/>
              <a:ext cx="216" cy="37"/>
            </a:xfrm>
            <a:custGeom>
              <a:avLst/>
              <a:gdLst>
                <a:gd name="T0" fmla="*/ 32 w 216"/>
                <a:gd name="T1" fmla="*/ 37 h 37"/>
                <a:gd name="T2" fmla="*/ 198 w 216"/>
                <a:gd name="T3" fmla="*/ 37 h 37"/>
                <a:gd name="T4" fmla="*/ 216 w 216"/>
                <a:gd name="T5" fmla="*/ 0 h 37"/>
                <a:gd name="T6" fmla="*/ 126 w 216"/>
                <a:gd name="T7" fmla="*/ 1 h 37"/>
                <a:gd name="T8" fmla="*/ 40 w 216"/>
                <a:gd name="T9" fmla="*/ 1 h 37"/>
                <a:gd name="T10" fmla="*/ 0 w 216"/>
                <a:gd name="T11" fmla="*/ 0 h 37"/>
                <a:gd name="T12" fmla="*/ 32 w 216"/>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216" h="37">
                  <a:moveTo>
                    <a:pt x="32" y="37"/>
                  </a:moveTo>
                  <a:lnTo>
                    <a:pt x="198" y="37"/>
                  </a:lnTo>
                  <a:lnTo>
                    <a:pt x="216" y="0"/>
                  </a:lnTo>
                  <a:lnTo>
                    <a:pt x="126" y="1"/>
                  </a:lnTo>
                  <a:lnTo>
                    <a:pt x="40" y="1"/>
                  </a:lnTo>
                  <a:lnTo>
                    <a:pt x="0" y="0"/>
                  </a:lnTo>
                  <a:lnTo>
                    <a:pt x="32" y="37"/>
                  </a:lnTo>
                  <a:close/>
                </a:path>
              </a:pathLst>
            </a:cu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82" name="Line 262"/>
            <p:cNvSpPr>
              <a:spLocks noChangeShapeType="1"/>
            </p:cNvSpPr>
            <p:nvPr/>
          </p:nvSpPr>
          <p:spPr bwMode="auto">
            <a:xfrm>
              <a:off x="5426" y="3067"/>
              <a:ext cx="3" cy="1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83" name="Freeform 263"/>
            <p:cNvSpPr>
              <a:spLocks/>
            </p:cNvSpPr>
            <p:nvPr/>
          </p:nvSpPr>
          <p:spPr bwMode="auto">
            <a:xfrm>
              <a:off x="5490" y="3038"/>
              <a:ext cx="3" cy="129"/>
            </a:xfrm>
            <a:custGeom>
              <a:avLst/>
              <a:gdLst>
                <a:gd name="T0" fmla="*/ 0 w 3"/>
                <a:gd name="T1" fmla="*/ 0 h 129"/>
                <a:gd name="T2" fmla="*/ 3 w 3"/>
                <a:gd name="T3" fmla="*/ 129 h 129"/>
              </a:gdLst>
              <a:ahLst/>
              <a:cxnLst>
                <a:cxn ang="0">
                  <a:pos x="T0" y="T1"/>
                </a:cxn>
                <a:cxn ang="0">
                  <a:pos x="T2" y="T3"/>
                </a:cxn>
              </a:cxnLst>
              <a:rect l="0" t="0" r="r" b="b"/>
              <a:pathLst>
                <a:path w="3" h="129">
                  <a:moveTo>
                    <a:pt x="0" y="0"/>
                  </a:moveTo>
                  <a:lnTo>
                    <a:pt x="3" y="129"/>
                  </a:lnTo>
                </a:path>
              </a:pathLst>
            </a:custGeom>
            <a:noFill/>
            <a:ln w="9525">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84" name="Line 264"/>
            <p:cNvSpPr>
              <a:spLocks noChangeShapeType="1"/>
            </p:cNvSpPr>
            <p:nvPr/>
          </p:nvSpPr>
          <p:spPr bwMode="auto">
            <a:xfrm>
              <a:off x="5555" y="3094"/>
              <a:ext cx="3" cy="6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85" name="Freeform 265"/>
            <p:cNvSpPr>
              <a:spLocks/>
            </p:cNvSpPr>
            <p:nvPr/>
          </p:nvSpPr>
          <p:spPr bwMode="auto">
            <a:xfrm>
              <a:off x="5451" y="3080"/>
              <a:ext cx="100" cy="91"/>
            </a:xfrm>
            <a:custGeom>
              <a:avLst/>
              <a:gdLst>
                <a:gd name="T0" fmla="*/ 7 w 36"/>
                <a:gd name="T1" fmla="*/ 1 h 33"/>
                <a:gd name="T2" fmla="*/ 0 w 36"/>
                <a:gd name="T3" fmla="*/ 15 h 33"/>
                <a:gd name="T4" fmla="*/ 6 w 36"/>
                <a:gd name="T5" fmla="*/ 33 h 33"/>
                <a:gd name="T6" fmla="*/ 32 w 36"/>
                <a:gd name="T7" fmla="*/ 22 h 33"/>
                <a:gd name="T8" fmla="*/ 27 w 36"/>
                <a:gd name="T9" fmla="*/ 12 h 33"/>
                <a:gd name="T10" fmla="*/ 33 w 36"/>
                <a:gd name="T11" fmla="*/ 0 h 33"/>
                <a:gd name="T12" fmla="*/ 7 w 36"/>
                <a:gd name="T13" fmla="*/ 1 h 33"/>
              </a:gdLst>
              <a:ahLst/>
              <a:cxnLst>
                <a:cxn ang="0">
                  <a:pos x="T0" y="T1"/>
                </a:cxn>
                <a:cxn ang="0">
                  <a:pos x="T2" y="T3"/>
                </a:cxn>
                <a:cxn ang="0">
                  <a:pos x="T4" y="T5"/>
                </a:cxn>
                <a:cxn ang="0">
                  <a:pos x="T6" y="T7"/>
                </a:cxn>
                <a:cxn ang="0">
                  <a:pos x="T8" y="T9"/>
                </a:cxn>
                <a:cxn ang="0">
                  <a:pos x="T10" y="T11"/>
                </a:cxn>
                <a:cxn ang="0">
                  <a:pos x="T12" y="T13"/>
                </a:cxn>
              </a:cxnLst>
              <a:rect l="0" t="0" r="r" b="b"/>
              <a:pathLst>
                <a:path w="36" h="33">
                  <a:moveTo>
                    <a:pt x="7" y="1"/>
                  </a:moveTo>
                  <a:cubicBezTo>
                    <a:pt x="2" y="3"/>
                    <a:pt x="0" y="10"/>
                    <a:pt x="0" y="15"/>
                  </a:cubicBezTo>
                  <a:cubicBezTo>
                    <a:pt x="0" y="20"/>
                    <a:pt x="1" y="32"/>
                    <a:pt x="6" y="33"/>
                  </a:cubicBezTo>
                  <a:lnTo>
                    <a:pt x="32" y="22"/>
                  </a:lnTo>
                  <a:cubicBezTo>
                    <a:pt x="35" y="19"/>
                    <a:pt x="27" y="16"/>
                    <a:pt x="27" y="12"/>
                  </a:cubicBezTo>
                  <a:cubicBezTo>
                    <a:pt x="27" y="8"/>
                    <a:pt x="36" y="2"/>
                    <a:pt x="33" y="0"/>
                  </a:cubicBezTo>
                  <a:lnTo>
                    <a:pt x="7" y="1"/>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86" name="Freeform 266"/>
            <p:cNvSpPr>
              <a:spLocks/>
            </p:cNvSpPr>
            <p:nvPr/>
          </p:nvSpPr>
          <p:spPr bwMode="auto">
            <a:xfrm>
              <a:off x="5379" y="3086"/>
              <a:ext cx="78" cy="81"/>
            </a:xfrm>
            <a:custGeom>
              <a:avLst/>
              <a:gdLst>
                <a:gd name="T0" fmla="*/ 8 w 28"/>
                <a:gd name="T1" fmla="*/ 0 h 29"/>
                <a:gd name="T2" fmla="*/ 0 w 28"/>
                <a:gd name="T3" fmla="*/ 13 h 29"/>
                <a:gd name="T4" fmla="*/ 7 w 28"/>
                <a:gd name="T5" fmla="*/ 29 h 29"/>
                <a:gd name="T6" fmla="*/ 25 w 28"/>
                <a:gd name="T7" fmla="*/ 24 h 29"/>
                <a:gd name="T8" fmla="*/ 20 w 28"/>
                <a:gd name="T9" fmla="*/ 14 h 29"/>
                <a:gd name="T10" fmla="*/ 26 w 28"/>
                <a:gd name="T11" fmla="*/ 0 h 29"/>
                <a:gd name="T12" fmla="*/ 8 w 28"/>
                <a:gd name="T13" fmla="*/ 0 h 29"/>
              </a:gdLst>
              <a:ahLst/>
              <a:cxnLst>
                <a:cxn ang="0">
                  <a:pos x="T0" y="T1"/>
                </a:cxn>
                <a:cxn ang="0">
                  <a:pos x="T2" y="T3"/>
                </a:cxn>
                <a:cxn ang="0">
                  <a:pos x="T4" y="T5"/>
                </a:cxn>
                <a:cxn ang="0">
                  <a:pos x="T6" y="T7"/>
                </a:cxn>
                <a:cxn ang="0">
                  <a:pos x="T8" y="T9"/>
                </a:cxn>
                <a:cxn ang="0">
                  <a:pos x="T10" y="T11"/>
                </a:cxn>
                <a:cxn ang="0">
                  <a:pos x="T12" y="T13"/>
                </a:cxn>
              </a:cxnLst>
              <a:rect l="0" t="0" r="r" b="b"/>
              <a:pathLst>
                <a:path w="28" h="29">
                  <a:moveTo>
                    <a:pt x="8" y="0"/>
                  </a:moveTo>
                  <a:cubicBezTo>
                    <a:pt x="2" y="2"/>
                    <a:pt x="0" y="8"/>
                    <a:pt x="0" y="13"/>
                  </a:cubicBezTo>
                  <a:cubicBezTo>
                    <a:pt x="0" y="17"/>
                    <a:pt x="4" y="27"/>
                    <a:pt x="7" y="29"/>
                  </a:cubicBezTo>
                  <a:lnTo>
                    <a:pt x="25" y="24"/>
                  </a:lnTo>
                  <a:cubicBezTo>
                    <a:pt x="27" y="22"/>
                    <a:pt x="20" y="18"/>
                    <a:pt x="20" y="14"/>
                  </a:cubicBezTo>
                  <a:cubicBezTo>
                    <a:pt x="20" y="10"/>
                    <a:pt x="28" y="2"/>
                    <a:pt x="26" y="0"/>
                  </a:cubicBezTo>
                  <a:lnTo>
                    <a:pt x="8" y="0"/>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87" name="Freeform 267"/>
            <p:cNvSpPr>
              <a:spLocks/>
            </p:cNvSpPr>
            <p:nvPr/>
          </p:nvSpPr>
          <p:spPr bwMode="auto">
            <a:xfrm>
              <a:off x="5520" y="3105"/>
              <a:ext cx="77" cy="61"/>
            </a:xfrm>
            <a:custGeom>
              <a:avLst/>
              <a:gdLst>
                <a:gd name="T0" fmla="*/ 6 w 28"/>
                <a:gd name="T1" fmla="*/ 0 h 22"/>
                <a:gd name="T2" fmla="*/ 0 w 28"/>
                <a:gd name="T3" fmla="*/ 12 h 22"/>
                <a:gd name="T4" fmla="*/ 8 w 28"/>
                <a:gd name="T5" fmla="*/ 22 h 22"/>
                <a:gd name="T6" fmla="*/ 26 w 28"/>
                <a:gd name="T7" fmla="*/ 17 h 22"/>
                <a:gd name="T8" fmla="*/ 21 w 28"/>
                <a:gd name="T9" fmla="*/ 7 h 22"/>
                <a:gd name="T10" fmla="*/ 24 w 28"/>
                <a:gd name="T11" fmla="*/ 0 h 22"/>
                <a:gd name="T12" fmla="*/ 6 w 28"/>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28" h="22">
                  <a:moveTo>
                    <a:pt x="6" y="0"/>
                  </a:moveTo>
                  <a:cubicBezTo>
                    <a:pt x="2" y="3"/>
                    <a:pt x="0" y="8"/>
                    <a:pt x="0" y="12"/>
                  </a:cubicBezTo>
                  <a:cubicBezTo>
                    <a:pt x="0" y="16"/>
                    <a:pt x="4" y="21"/>
                    <a:pt x="8" y="22"/>
                  </a:cubicBezTo>
                  <a:lnTo>
                    <a:pt x="26" y="17"/>
                  </a:lnTo>
                  <a:cubicBezTo>
                    <a:pt x="28" y="15"/>
                    <a:pt x="21" y="10"/>
                    <a:pt x="21" y="7"/>
                  </a:cubicBezTo>
                  <a:cubicBezTo>
                    <a:pt x="21" y="4"/>
                    <a:pt x="26" y="1"/>
                    <a:pt x="24" y="0"/>
                  </a:cubicBezTo>
                  <a:lnTo>
                    <a:pt x="6" y="0"/>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88" name="Freeform 268"/>
            <p:cNvSpPr>
              <a:spLocks/>
            </p:cNvSpPr>
            <p:nvPr/>
          </p:nvSpPr>
          <p:spPr bwMode="auto">
            <a:xfrm>
              <a:off x="5461" y="3051"/>
              <a:ext cx="53" cy="41"/>
            </a:xfrm>
            <a:custGeom>
              <a:avLst/>
              <a:gdLst>
                <a:gd name="T0" fmla="*/ 16 w 53"/>
                <a:gd name="T1" fmla="*/ 0 h 41"/>
                <a:gd name="T2" fmla="*/ 1 w 53"/>
                <a:gd name="T3" fmla="*/ 22 h 41"/>
                <a:gd name="T4" fmla="*/ 23 w 53"/>
                <a:gd name="T5" fmla="*/ 41 h 41"/>
                <a:gd name="T6" fmla="*/ 51 w 53"/>
                <a:gd name="T7" fmla="*/ 30 h 41"/>
                <a:gd name="T8" fmla="*/ 38 w 53"/>
                <a:gd name="T9" fmla="*/ 18 h 41"/>
                <a:gd name="T10" fmla="*/ 43 w 53"/>
                <a:gd name="T11" fmla="*/ 0 h 41"/>
                <a:gd name="T12" fmla="*/ 16 w 5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53" h="41">
                  <a:moveTo>
                    <a:pt x="16" y="0"/>
                  </a:moveTo>
                  <a:cubicBezTo>
                    <a:pt x="9" y="8"/>
                    <a:pt x="0" y="15"/>
                    <a:pt x="1" y="22"/>
                  </a:cubicBezTo>
                  <a:cubicBezTo>
                    <a:pt x="2" y="29"/>
                    <a:pt x="15" y="41"/>
                    <a:pt x="23" y="41"/>
                  </a:cubicBezTo>
                  <a:lnTo>
                    <a:pt x="51" y="30"/>
                  </a:lnTo>
                  <a:cubicBezTo>
                    <a:pt x="53" y="26"/>
                    <a:pt x="39" y="23"/>
                    <a:pt x="38" y="18"/>
                  </a:cubicBezTo>
                  <a:cubicBezTo>
                    <a:pt x="37" y="13"/>
                    <a:pt x="47" y="3"/>
                    <a:pt x="43" y="0"/>
                  </a:cubicBezTo>
                  <a:lnTo>
                    <a:pt x="16" y="0"/>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398" name="Oval 278"/>
          <p:cNvSpPr>
            <a:spLocks noChangeArrowheads="1"/>
          </p:cNvSpPr>
          <p:nvPr/>
        </p:nvSpPr>
        <p:spPr bwMode="auto">
          <a:xfrm>
            <a:off x="6397625" y="4781550"/>
            <a:ext cx="171450" cy="142875"/>
          </a:xfrm>
          <a:prstGeom prst="ellipse">
            <a:avLst/>
          </a:prstGeom>
          <a:solidFill>
            <a:srgbClr val="3333FF">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99" name="Oval 279"/>
          <p:cNvSpPr>
            <a:spLocks noChangeArrowheads="1"/>
          </p:cNvSpPr>
          <p:nvPr/>
        </p:nvSpPr>
        <p:spPr bwMode="auto">
          <a:xfrm>
            <a:off x="8229600" y="2438400"/>
            <a:ext cx="241300" cy="184150"/>
          </a:xfrm>
          <a:prstGeom prst="ellipse">
            <a:avLst/>
          </a:prstGeom>
          <a:solidFill>
            <a:srgbClr val="3333FF">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00" name="Oval 280"/>
          <p:cNvSpPr>
            <a:spLocks noChangeArrowheads="1"/>
          </p:cNvSpPr>
          <p:nvPr/>
        </p:nvSpPr>
        <p:spPr bwMode="auto">
          <a:xfrm>
            <a:off x="8013700" y="3162300"/>
            <a:ext cx="377825" cy="273050"/>
          </a:xfrm>
          <a:prstGeom prst="ellipse">
            <a:avLst/>
          </a:prstGeom>
          <a:solidFill>
            <a:srgbClr val="3333FF">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30" name="AutoShape 310"/>
          <p:cNvSpPr>
            <a:spLocks noChangeArrowheads="1"/>
          </p:cNvSpPr>
          <p:nvPr/>
        </p:nvSpPr>
        <p:spPr bwMode="auto">
          <a:xfrm>
            <a:off x="7724775" y="2824163"/>
            <a:ext cx="763588" cy="217487"/>
          </a:xfrm>
          <a:prstGeom prst="roundRect">
            <a:avLst>
              <a:gd name="adj" fmla="val 16667"/>
            </a:avLst>
          </a:prstGeom>
          <a:solidFill>
            <a:srgbClr val="99CC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u="sng">
                <a:solidFill>
                  <a:schemeClr val="accent2"/>
                </a:solidFill>
                <a:latin typeface="Times New Roman" panose="02020603050405020304" pitchFamily="18" charset="0"/>
              </a:rPr>
              <a:t>Burnside</a:t>
            </a:r>
          </a:p>
        </p:txBody>
      </p:sp>
      <p:sp>
        <p:nvSpPr>
          <p:cNvPr id="5432" name="Rectangle 312"/>
          <p:cNvSpPr>
            <a:spLocks noChangeArrowheads="1"/>
          </p:cNvSpPr>
          <p:nvPr/>
        </p:nvSpPr>
        <p:spPr bwMode="auto">
          <a:xfrm>
            <a:off x="679450" y="2413000"/>
            <a:ext cx="152400" cy="152400"/>
          </a:xfrm>
          <a:prstGeom prst="rect">
            <a:avLst/>
          </a:prstGeom>
          <a:solidFill>
            <a:srgbClr val="99CCFF"/>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33" name="Oval 313"/>
          <p:cNvSpPr>
            <a:spLocks noChangeArrowheads="1"/>
          </p:cNvSpPr>
          <p:nvPr/>
        </p:nvSpPr>
        <p:spPr bwMode="auto">
          <a:xfrm>
            <a:off x="8661400" y="2974975"/>
            <a:ext cx="171450" cy="142875"/>
          </a:xfrm>
          <a:prstGeom prst="ellipse">
            <a:avLst/>
          </a:prstGeom>
          <a:solidFill>
            <a:srgbClr val="3333FF">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34" name="Rectangle 314"/>
          <p:cNvSpPr>
            <a:spLocks noChangeArrowheads="1"/>
          </p:cNvSpPr>
          <p:nvPr/>
        </p:nvSpPr>
        <p:spPr bwMode="auto">
          <a:xfrm>
            <a:off x="2957513" y="3176588"/>
            <a:ext cx="152400" cy="152400"/>
          </a:xfrm>
          <a:prstGeom prst="rect">
            <a:avLst/>
          </a:prstGeom>
          <a:solidFill>
            <a:srgbClr val="99CCFF"/>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441" name="Group 321"/>
          <p:cNvGrpSpPr>
            <a:grpSpLocks/>
          </p:cNvGrpSpPr>
          <p:nvPr/>
        </p:nvGrpSpPr>
        <p:grpSpPr bwMode="auto">
          <a:xfrm>
            <a:off x="2047875" y="6192838"/>
            <a:ext cx="90488" cy="90487"/>
            <a:chOff x="3805" y="4082"/>
            <a:chExt cx="57" cy="57"/>
          </a:xfrm>
        </p:grpSpPr>
        <p:grpSp>
          <p:nvGrpSpPr>
            <p:cNvPr id="5442" name="Group 322"/>
            <p:cNvGrpSpPr>
              <a:grpSpLocks/>
            </p:cNvGrpSpPr>
            <p:nvPr/>
          </p:nvGrpSpPr>
          <p:grpSpPr bwMode="auto">
            <a:xfrm>
              <a:off x="3805" y="4082"/>
              <a:ext cx="57" cy="57"/>
              <a:chOff x="3805" y="4082"/>
              <a:chExt cx="57" cy="57"/>
            </a:xfrm>
          </p:grpSpPr>
          <p:sp>
            <p:nvSpPr>
              <p:cNvPr id="5443" name="Line 323"/>
              <p:cNvSpPr>
                <a:spLocks noChangeShapeType="1"/>
              </p:cNvSpPr>
              <p:nvPr/>
            </p:nvSpPr>
            <p:spPr bwMode="auto">
              <a:xfrm flipV="1">
                <a:off x="3805" y="4083"/>
                <a:ext cx="57" cy="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44" name="Line 324"/>
              <p:cNvSpPr>
                <a:spLocks noChangeShapeType="1"/>
              </p:cNvSpPr>
              <p:nvPr/>
            </p:nvSpPr>
            <p:spPr bwMode="auto">
              <a:xfrm rot="16200000" flipV="1">
                <a:off x="3804" y="4084"/>
                <a:ext cx="57" cy="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445" name="Rectangle 325"/>
            <p:cNvSpPr>
              <a:spLocks noChangeArrowheads="1"/>
            </p:cNvSpPr>
            <p:nvPr/>
          </p:nvSpPr>
          <p:spPr bwMode="auto">
            <a:xfrm>
              <a:off x="3820" y="4098"/>
              <a:ext cx="27" cy="27"/>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5446" name="Group 326"/>
          <p:cNvGrpSpPr>
            <a:grpSpLocks/>
          </p:cNvGrpSpPr>
          <p:nvPr/>
        </p:nvGrpSpPr>
        <p:grpSpPr bwMode="auto">
          <a:xfrm>
            <a:off x="2187575" y="6165850"/>
            <a:ext cx="90488" cy="90488"/>
            <a:chOff x="3805" y="4082"/>
            <a:chExt cx="57" cy="57"/>
          </a:xfrm>
        </p:grpSpPr>
        <p:grpSp>
          <p:nvGrpSpPr>
            <p:cNvPr id="5447" name="Group 327"/>
            <p:cNvGrpSpPr>
              <a:grpSpLocks/>
            </p:cNvGrpSpPr>
            <p:nvPr/>
          </p:nvGrpSpPr>
          <p:grpSpPr bwMode="auto">
            <a:xfrm>
              <a:off x="3805" y="4082"/>
              <a:ext cx="57" cy="57"/>
              <a:chOff x="3805" y="4082"/>
              <a:chExt cx="57" cy="57"/>
            </a:xfrm>
          </p:grpSpPr>
          <p:sp>
            <p:nvSpPr>
              <p:cNvPr id="5448" name="Line 328"/>
              <p:cNvSpPr>
                <a:spLocks noChangeShapeType="1"/>
              </p:cNvSpPr>
              <p:nvPr/>
            </p:nvSpPr>
            <p:spPr bwMode="auto">
              <a:xfrm flipV="1">
                <a:off x="3805" y="4083"/>
                <a:ext cx="57" cy="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49" name="Line 329"/>
              <p:cNvSpPr>
                <a:spLocks noChangeShapeType="1"/>
              </p:cNvSpPr>
              <p:nvPr/>
            </p:nvSpPr>
            <p:spPr bwMode="auto">
              <a:xfrm rot="16200000" flipV="1">
                <a:off x="3804" y="4084"/>
                <a:ext cx="57" cy="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450" name="Rectangle 330"/>
            <p:cNvSpPr>
              <a:spLocks noChangeArrowheads="1"/>
            </p:cNvSpPr>
            <p:nvPr/>
          </p:nvSpPr>
          <p:spPr bwMode="auto">
            <a:xfrm>
              <a:off x="3820" y="4098"/>
              <a:ext cx="27" cy="27"/>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451" name="Freeform 331"/>
          <p:cNvSpPr>
            <a:spLocks/>
          </p:cNvSpPr>
          <p:nvPr/>
        </p:nvSpPr>
        <p:spPr bwMode="auto">
          <a:xfrm>
            <a:off x="1489075" y="5776913"/>
            <a:ext cx="1055688" cy="901700"/>
          </a:xfrm>
          <a:custGeom>
            <a:avLst/>
            <a:gdLst>
              <a:gd name="T0" fmla="*/ 31 w 665"/>
              <a:gd name="T1" fmla="*/ 336 h 568"/>
              <a:gd name="T2" fmla="*/ 31 w 665"/>
              <a:gd name="T3" fmla="*/ 378 h 568"/>
              <a:gd name="T4" fmla="*/ 3 w 665"/>
              <a:gd name="T5" fmla="*/ 413 h 568"/>
              <a:gd name="T6" fmla="*/ 24 w 665"/>
              <a:gd name="T7" fmla="*/ 450 h 568"/>
              <a:gd name="T8" fmla="*/ 66 w 665"/>
              <a:gd name="T9" fmla="*/ 455 h 568"/>
              <a:gd name="T10" fmla="*/ 105 w 665"/>
              <a:gd name="T11" fmla="*/ 447 h 568"/>
              <a:gd name="T12" fmla="*/ 81 w 665"/>
              <a:gd name="T13" fmla="*/ 482 h 568"/>
              <a:gd name="T14" fmla="*/ 82 w 665"/>
              <a:gd name="T15" fmla="*/ 495 h 568"/>
              <a:gd name="T16" fmla="*/ 100 w 665"/>
              <a:gd name="T17" fmla="*/ 504 h 568"/>
              <a:gd name="T18" fmla="*/ 120 w 665"/>
              <a:gd name="T19" fmla="*/ 516 h 568"/>
              <a:gd name="T20" fmla="*/ 150 w 665"/>
              <a:gd name="T21" fmla="*/ 510 h 568"/>
              <a:gd name="T22" fmla="*/ 201 w 665"/>
              <a:gd name="T23" fmla="*/ 509 h 568"/>
              <a:gd name="T24" fmla="*/ 201 w 665"/>
              <a:gd name="T25" fmla="*/ 473 h 568"/>
              <a:gd name="T26" fmla="*/ 234 w 665"/>
              <a:gd name="T27" fmla="*/ 447 h 568"/>
              <a:gd name="T28" fmla="*/ 225 w 665"/>
              <a:gd name="T29" fmla="*/ 434 h 568"/>
              <a:gd name="T30" fmla="*/ 264 w 665"/>
              <a:gd name="T31" fmla="*/ 411 h 568"/>
              <a:gd name="T32" fmla="*/ 252 w 665"/>
              <a:gd name="T33" fmla="*/ 443 h 568"/>
              <a:gd name="T34" fmla="*/ 264 w 665"/>
              <a:gd name="T35" fmla="*/ 459 h 568"/>
              <a:gd name="T36" fmla="*/ 297 w 665"/>
              <a:gd name="T37" fmla="*/ 494 h 568"/>
              <a:gd name="T38" fmla="*/ 333 w 665"/>
              <a:gd name="T39" fmla="*/ 518 h 568"/>
              <a:gd name="T40" fmla="*/ 354 w 665"/>
              <a:gd name="T41" fmla="*/ 485 h 568"/>
              <a:gd name="T42" fmla="*/ 348 w 665"/>
              <a:gd name="T43" fmla="*/ 455 h 568"/>
              <a:gd name="T44" fmla="*/ 361 w 665"/>
              <a:gd name="T45" fmla="*/ 440 h 568"/>
              <a:gd name="T46" fmla="*/ 355 w 665"/>
              <a:gd name="T47" fmla="*/ 420 h 568"/>
              <a:gd name="T48" fmla="*/ 366 w 665"/>
              <a:gd name="T49" fmla="*/ 414 h 568"/>
              <a:gd name="T50" fmla="*/ 414 w 665"/>
              <a:gd name="T51" fmla="*/ 381 h 568"/>
              <a:gd name="T52" fmla="*/ 420 w 665"/>
              <a:gd name="T53" fmla="*/ 401 h 568"/>
              <a:gd name="T54" fmla="*/ 432 w 665"/>
              <a:gd name="T55" fmla="*/ 411 h 568"/>
              <a:gd name="T56" fmla="*/ 415 w 665"/>
              <a:gd name="T57" fmla="*/ 434 h 568"/>
              <a:gd name="T58" fmla="*/ 406 w 665"/>
              <a:gd name="T59" fmla="*/ 446 h 568"/>
              <a:gd name="T60" fmla="*/ 417 w 665"/>
              <a:gd name="T61" fmla="*/ 462 h 568"/>
              <a:gd name="T62" fmla="*/ 454 w 665"/>
              <a:gd name="T63" fmla="*/ 449 h 568"/>
              <a:gd name="T64" fmla="*/ 508 w 665"/>
              <a:gd name="T65" fmla="*/ 444 h 568"/>
              <a:gd name="T66" fmla="*/ 546 w 665"/>
              <a:gd name="T67" fmla="*/ 462 h 568"/>
              <a:gd name="T68" fmla="*/ 550 w 665"/>
              <a:gd name="T69" fmla="*/ 491 h 568"/>
              <a:gd name="T70" fmla="*/ 567 w 665"/>
              <a:gd name="T71" fmla="*/ 513 h 568"/>
              <a:gd name="T72" fmla="*/ 574 w 665"/>
              <a:gd name="T73" fmla="*/ 554 h 568"/>
              <a:gd name="T74" fmla="*/ 627 w 665"/>
              <a:gd name="T75" fmla="*/ 561 h 568"/>
              <a:gd name="T76" fmla="*/ 663 w 665"/>
              <a:gd name="T77" fmla="*/ 513 h 568"/>
              <a:gd name="T78" fmla="*/ 613 w 665"/>
              <a:gd name="T79" fmla="*/ 471 h 568"/>
              <a:gd name="T80" fmla="*/ 532 w 665"/>
              <a:gd name="T81" fmla="*/ 363 h 568"/>
              <a:gd name="T82" fmla="*/ 510 w 665"/>
              <a:gd name="T83" fmla="*/ 324 h 568"/>
              <a:gd name="T84" fmla="*/ 528 w 665"/>
              <a:gd name="T85" fmla="*/ 281 h 568"/>
              <a:gd name="T86" fmla="*/ 553 w 665"/>
              <a:gd name="T87" fmla="*/ 299 h 568"/>
              <a:gd name="T88" fmla="*/ 568 w 665"/>
              <a:gd name="T89" fmla="*/ 276 h 568"/>
              <a:gd name="T90" fmla="*/ 601 w 665"/>
              <a:gd name="T91" fmla="*/ 279 h 568"/>
              <a:gd name="T92" fmla="*/ 613 w 665"/>
              <a:gd name="T93" fmla="*/ 239 h 568"/>
              <a:gd name="T94" fmla="*/ 561 w 665"/>
              <a:gd name="T95" fmla="*/ 194 h 568"/>
              <a:gd name="T96" fmla="*/ 478 w 665"/>
              <a:gd name="T97" fmla="*/ 183 h 568"/>
              <a:gd name="T98" fmla="*/ 436 w 665"/>
              <a:gd name="T99" fmla="*/ 176 h 568"/>
              <a:gd name="T100" fmla="*/ 345 w 665"/>
              <a:gd name="T101" fmla="*/ 192 h 568"/>
              <a:gd name="T102" fmla="*/ 267 w 665"/>
              <a:gd name="T103" fmla="*/ 161 h 568"/>
              <a:gd name="T104" fmla="*/ 183 w 665"/>
              <a:gd name="T105" fmla="*/ 132 h 568"/>
              <a:gd name="T106" fmla="*/ 112 w 665"/>
              <a:gd name="T107" fmla="*/ 99 h 568"/>
              <a:gd name="T108" fmla="*/ 81 w 665"/>
              <a:gd name="T109" fmla="*/ 59 h 568"/>
              <a:gd name="T110" fmla="*/ 75 w 665"/>
              <a:gd name="T111" fmla="*/ 15 h 568"/>
              <a:gd name="T112" fmla="*/ 73 w 665"/>
              <a:gd name="T113" fmla="*/ 0 h 568"/>
              <a:gd name="T114" fmla="*/ 9 w 665"/>
              <a:gd name="T115" fmla="*/ 0 h 568"/>
              <a:gd name="T116" fmla="*/ 21 w 665"/>
              <a:gd name="T117" fmla="*/ 81 h 568"/>
              <a:gd name="T118" fmla="*/ 109 w 665"/>
              <a:gd name="T119" fmla="*/ 155 h 568"/>
              <a:gd name="T120" fmla="*/ 214 w 665"/>
              <a:gd name="T121" fmla="*/ 201 h 568"/>
              <a:gd name="T122" fmla="*/ 181 w 665"/>
              <a:gd name="T123" fmla="*/ 249 h 568"/>
              <a:gd name="T124" fmla="*/ 31 w 665"/>
              <a:gd name="T125" fmla="*/ 336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65" h="568">
                <a:moveTo>
                  <a:pt x="31" y="336"/>
                </a:moveTo>
                <a:cubicBezTo>
                  <a:pt x="6" y="357"/>
                  <a:pt x="36" y="365"/>
                  <a:pt x="31" y="378"/>
                </a:cubicBezTo>
                <a:cubicBezTo>
                  <a:pt x="26" y="391"/>
                  <a:pt x="4" y="401"/>
                  <a:pt x="3" y="413"/>
                </a:cubicBezTo>
                <a:cubicBezTo>
                  <a:pt x="2" y="425"/>
                  <a:pt x="14" y="443"/>
                  <a:pt x="24" y="450"/>
                </a:cubicBezTo>
                <a:cubicBezTo>
                  <a:pt x="34" y="457"/>
                  <a:pt x="53" y="455"/>
                  <a:pt x="66" y="455"/>
                </a:cubicBezTo>
                <a:cubicBezTo>
                  <a:pt x="79" y="455"/>
                  <a:pt x="103" y="443"/>
                  <a:pt x="105" y="447"/>
                </a:cubicBezTo>
                <a:cubicBezTo>
                  <a:pt x="107" y="451"/>
                  <a:pt x="85" y="474"/>
                  <a:pt x="81" y="482"/>
                </a:cubicBezTo>
                <a:cubicBezTo>
                  <a:pt x="77" y="490"/>
                  <a:pt x="79" y="491"/>
                  <a:pt x="82" y="495"/>
                </a:cubicBezTo>
                <a:cubicBezTo>
                  <a:pt x="85" y="499"/>
                  <a:pt x="94" y="501"/>
                  <a:pt x="100" y="504"/>
                </a:cubicBezTo>
                <a:cubicBezTo>
                  <a:pt x="106" y="507"/>
                  <a:pt x="112" y="515"/>
                  <a:pt x="120" y="516"/>
                </a:cubicBezTo>
                <a:cubicBezTo>
                  <a:pt x="128" y="517"/>
                  <a:pt x="137" y="511"/>
                  <a:pt x="150" y="510"/>
                </a:cubicBezTo>
                <a:cubicBezTo>
                  <a:pt x="163" y="509"/>
                  <a:pt x="193" y="515"/>
                  <a:pt x="201" y="509"/>
                </a:cubicBezTo>
                <a:cubicBezTo>
                  <a:pt x="209" y="503"/>
                  <a:pt x="196" y="483"/>
                  <a:pt x="201" y="473"/>
                </a:cubicBezTo>
                <a:lnTo>
                  <a:pt x="234" y="447"/>
                </a:lnTo>
                <a:lnTo>
                  <a:pt x="225" y="434"/>
                </a:lnTo>
                <a:cubicBezTo>
                  <a:pt x="230" y="428"/>
                  <a:pt x="260" y="410"/>
                  <a:pt x="264" y="411"/>
                </a:cubicBezTo>
                <a:cubicBezTo>
                  <a:pt x="268" y="412"/>
                  <a:pt x="252" y="435"/>
                  <a:pt x="252" y="443"/>
                </a:cubicBezTo>
                <a:lnTo>
                  <a:pt x="264" y="459"/>
                </a:lnTo>
                <a:cubicBezTo>
                  <a:pt x="271" y="467"/>
                  <a:pt x="286" y="484"/>
                  <a:pt x="297" y="494"/>
                </a:cubicBezTo>
                <a:cubicBezTo>
                  <a:pt x="308" y="504"/>
                  <a:pt x="324" y="519"/>
                  <a:pt x="333" y="518"/>
                </a:cubicBezTo>
                <a:cubicBezTo>
                  <a:pt x="342" y="517"/>
                  <a:pt x="352" y="495"/>
                  <a:pt x="354" y="485"/>
                </a:cubicBezTo>
                <a:lnTo>
                  <a:pt x="348" y="455"/>
                </a:lnTo>
                <a:cubicBezTo>
                  <a:pt x="349" y="448"/>
                  <a:pt x="360" y="446"/>
                  <a:pt x="361" y="440"/>
                </a:cubicBezTo>
                <a:cubicBezTo>
                  <a:pt x="362" y="434"/>
                  <a:pt x="354" y="424"/>
                  <a:pt x="355" y="420"/>
                </a:cubicBezTo>
                <a:lnTo>
                  <a:pt x="366" y="414"/>
                </a:lnTo>
                <a:cubicBezTo>
                  <a:pt x="376" y="408"/>
                  <a:pt x="405" y="383"/>
                  <a:pt x="414" y="381"/>
                </a:cubicBezTo>
                <a:cubicBezTo>
                  <a:pt x="423" y="379"/>
                  <a:pt x="417" y="396"/>
                  <a:pt x="420" y="401"/>
                </a:cubicBezTo>
                <a:cubicBezTo>
                  <a:pt x="423" y="406"/>
                  <a:pt x="433" y="406"/>
                  <a:pt x="432" y="411"/>
                </a:cubicBezTo>
                <a:cubicBezTo>
                  <a:pt x="431" y="416"/>
                  <a:pt x="419" y="428"/>
                  <a:pt x="415" y="434"/>
                </a:cubicBezTo>
                <a:cubicBezTo>
                  <a:pt x="411" y="440"/>
                  <a:pt x="406" y="441"/>
                  <a:pt x="406" y="446"/>
                </a:cubicBezTo>
                <a:cubicBezTo>
                  <a:pt x="406" y="451"/>
                  <a:pt x="409" y="461"/>
                  <a:pt x="417" y="462"/>
                </a:cubicBezTo>
                <a:cubicBezTo>
                  <a:pt x="425" y="463"/>
                  <a:pt x="439" y="452"/>
                  <a:pt x="454" y="449"/>
                </a:cubicBezTo>
                <a:cubicBezTo>
                  <a:pt x="469" y="446"/>
                  <a:pt x="493" y="442"/>
                  <a:pt x="508" y="444"/>
                </a:cubicBezTo>
                <a:cubicBezTo>
                  <a:pt x="523" y="446"/>
                  <a:pt x="539" y="454"/>
                  <a:pt x="546" y="462"/>
                </a:cubicBezTo>
                <a:cubicBezTo>
                  <a:pt x="553" y="470"/>
                  <a:pt x="547" y="483"/>
                  <a:pt x="550" y="491"/>
                </a:cubicBezTo>
                <a:cubicBezTo>
                  <a:pt x="553" y="499"/>
                  <a:pt x="563" y="503"/>
                  <a:pt x="567" y="513"/>
                </a:cubicBezTo>
                <a:cubicBezTo>
                  <a:pt x="571" y="523"/>
                  <a:pt x="564" y="546"/>
                  <a:pt x="574" y="554"/>
                </a:cubicBezTo>
                <a:cubicBezTo>
                  <a:pt x="584" y="562"/>
                  <a:pt x="612" y="568"/>
                  <a:pt x="627" y="561"/>
                </a:cubicBezTo>
                <a:cubicBezTo>
                  <a:pt x="642" y="554"/>
                  <a:pt x="665" y="528"/>
                  <a:pt x="663" y="513"/>
                </a:cubicBezTo>
                <a:cubicBezTo>
                  <a:pt x="661" y="498"/>
                  <a:pt x="635" y="496"/>
                  <a:pt x="613" y="471"/>
                </a:cubicBezTo>
                <a:lnTo>
                  <a:pt x="532" y="363"/>
                </a:lnTo>
                <a:lnTo>
                  <a:pt x="510" y="324"/>
                </a:lnTo>
                <a:cubicBezTo>
                  <a:pt x="509" y="310"/>
                  <a:pt x="521" y="285"/>
                  <a:pt x="528" y="281"/>
                </a:cubicBezTo>
                <a:cubicBezTo>
                  <a:pt x="535" y="277"/>
                  <a:pt x="546" y="300"/>
                  <a:pt x="553" y="299"/>
                </a:cubicBezTo>
                <a:cubicBezTo>
                  <a:pt x="560" y="298"/>
                  <a:pt x="560" y="279"/>
                  <a:pt x="568" y="276"/>
                </a:cubicBezTo>
                <a:cubicBezTo>
                  <a:pt x="576" y="273"/>
                  <a:pt x="594" y="285"/>
                  <a:pt x="601" y="279"/>
                </a:cubicBezTo>
                <a:cubicBezTo>
                  <a:pt x="608" y="273"/>
                  <a:pt x="620" y="253"/>
                  <a:pt x="613" y="239"/>
                </a:cubicBezTo>
                <a:cubicBezTo>
                  <a:pt x="606" y="225"/>
                  <a:pt x="583" y="203"/>
                  <a:pt x="561" y="194"/>
                </a:cubicBezTo>
                <a:lnTo>
                  <a:pt x="478" y="183"/>
                </a:lnTo>
                <a:lnTo>
                  <a:pt x="436" y="176"/>
                </a:lnTo>
                <a:cubicBezTo>
                  <a:pt x="414" y="177"/>
                  <a:pt x="373" y="194"/>
                  <a:pt x="345" y="192"/>
                </a:cubicBezTo>
                <a:cubicBezTo>
                  <a:pt x="317" y="190"/>
                  <a:pt x="294" y="171"/>
                  <a:pt x="267" y="161"/>
                </a:cubicBezTo>
                <a:cubicBezTo>
                  <a:pt x="240" y="151"/>
                  <a:pt x="209" y="142"/>
                  <a:pt x="183" y="132"/>
                </a:cubicBezTo>
                <a:lnTo>
                  <a:pt x="112" y="99"/>
                </a:lnTo>
                <a:cubicBezTo>
                  <a:pt x="95" y="87"/>
                  <a:pt x="87" y="73"/>
                  <a:pt x="81" y="59"/>
                </a:cubicBezTo>
                <a:cubicBezTo>
                  <a:pt x="75" y="45"/>
                  <a:pt x="76" y="25"/>
                  <a:pt x="75" y="15"/>
                </a:cubicBezTo>
                <a:lnTo>
                  <a:pt x="73" y="0"/>
                </a:lnTo>
                <a:lnTo>
                  <a:pt x="9" y="0"/>
                </a:lnTo>
                <a:cubicBezTo>
                  <a:pt x="0" y="14"/>
                  <a:pt x="4" y="55"/>
                  <a:pt x="21" y="81"/>
                </a:cubicBezTo>
                <a:cubicBezTo>
                  <a:pt x="38" y="107"/>
                  <a:pt x="77" y="135"/>
                  <a:pt x="109" y="155"/>
                </a:cubicBezTo>
                <a:lnTo>
                  <a:pt x="214" y="201"/>
                </a:lnTo>
                <a:cubicBezTo>
                  <a:pt x="226" y="217"/>
                  <a:pt x="212" y="227"/>
                  <a:pt x="181" y="249"/>
                </a:cubicBezTo>
                <a:lnTo>
                  <a:pt x="31" y="336"/>
                </a:lnTo>
                <a:close/>
              </a:path>
            </a:pathLst>
          </a:custGeom>
          <a:solidFill>
            <a:srgbClr val="3333FF">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5452" name="Group 332"/>
          <p:cNvGrpSpPr>
            <a:grpSpLocks/>
          </p:cNvGrpSpPr>
          <p:nvPr/>
        </p:nvGrpSpPr>
        <p:grpSpPr bwMode="auto">
          <a:xfrm>
            <a:off x="1951038" y="6556375"/>
            <a:ext cx="361950" cy="269875"/>
            <a:chOff x="5369" y="3038"/>
            <a:chExt cx="228" cy="170"/>
          </a:xfrm>
        </p:grpSpPr>
        <p:sp>
          <p:nvSpPr>
            <p:cNvPr id="5453" name="Freeform 333"/>
            <p:cNvSpPr>
              <a:spLocks/>
            </p:cNvSpPr>
            <p:nvPr/>
          </p:nvSpPr>
          <p:spPr bwMode="auto">
            <a:xfrm>
              <a:off x="5369" y="3171"/>
              <a:ext cx="216" cy="37"/>
            </a:xfrm>
            <a:custGeom>
              <a:avLst/>
              <a:gdLst>
                <a:gd name="T0" fmla="*/ 32 w 216"/>
                <a:gd name="T1" fmla="*/ 37 h 37"/>
                <a:gd name="T2" fmla="*/ 198 w 216"/>
                <a:gd name="T3" fmla="*/ 37 h 37"/>
                <a:gd name="T4" fmla="*/ 216 w 216"/>
                <a:gd name="T5" fmla="*/ 0 h 37"/>
                <a:gd name="T6" fmla="*/ 126 w 216"/>
                <a:gd name="T7" fmla="*/ 1 h 37"/>
                <a:gd name="T8" fmla="*/ 40 w 216"/>
                <a:gd name="T9" fmla="*/ 1 h 37"/>
                <a:gd name="T10" fmla="*/ 0 w 216"/>
                <a:gd name="T11" fmla="*/ 0 h 37"/>
                <a:gd name="T12" fmla="*/ 32 w 216"/>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216" h="37">
                  <a:moveTo>
                    <a:pt x="32" y="37"/>
                  </a:moveTo>
                  <a:lnTo>
                    <a:pt x="198" y="37"/>
                  </a:lnTo>
                  <a:lnTo>
                    <a:pt x="216" y="0"/>
                  </a:lnTo>
                  <a:lnTo>
                    <a:pt x="126" y="1"/>
                  </a:lnTo>
                  <a:lnTo>
                    <a:pt x="40" y="1"/>
                  </a:lnTo>
                  <a:lnTo>
                    <a:pt x="0" y="0"/>
                  </a:lnTo>
                  <a:lnTo>
                    <a:pt x="32" y="37"/>
                  </a:lnTo>
                  <a:close/>
                </a:path>
              </a:pathLst>
            </a:cu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54" name="Line 334"/>
            <p:cNvSpPr>
              <a:spLocks noChangeShapeType="1"/>
            </p:cNvSpPr>
            <p:nvPr/>
          </p:nvSpPr>
          <p:spPr bwMode="auto">
            <a:xfrm>
              <a:off x="5426" y="3067"/>
              <a:ext cx="3" cy="1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55" name="Freeform 335"/>
            <p:cNvSpPr>
              <a:spLocks/>
            </p:cNvSpPr>
            <p:nvPr/>
          </p:nvSpPr>
          <p:spPr bwMode="auto">
            <a:xfrm>
              <a:off x="5490" y="3038"/>
              <a:ext cx="3" cy="129"/>
            </a:xfrm>
            <a:custGeom>
              <a:avLst/>
              <a:gdLst>
                <a:gd name="T0" fmla="*/ 0 w 3"/>
                <a:gd name="T1" fmla="*/ 0 h 129"/>
                <a:gd name="T2" fmla="*/ 3 w 3"/>
                <a:gd name="T3" fmla="*/ 129 h 129"/>
              </a:gdLst>
              <a:ahLst/>
              <a:cxnLst>
                <a:cxn ang="0">
                  <a:pos x="T0" y="T1"/>
                </a:cxn>
                <a:cxn ang="0">
                  <a:pos x="T2" y="T3"/>
                </a:cxn>
              </a:cxnLst>
              <a:rect l="0" t="0" r="r" b="b"/>
              <a:pathLst>
                <a:path w="3" h="129">
                  <a:moveTo>
                    <a:pt x="0" y="0"/>
                  </a:moveTo>
                  <a:lnTo>
                    <a:pt x="3" y="129"/>
                  </a:lnTo>
                </a:path>
              </a:pathLst>
            </a:custGeom>
            <a:noFill/>
            <a:ln w="9525">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56" name="Line 336"/>
            <p:cNvSpPr>
              <a:spLocks noChangeShapeType="1"/>
            </p:cNvSpPr>
            <p:nvPr/>
          </p:nvSpPr>
          <p:spPr bwMode="auto">
            <a:xfrm>
              <a:off x="5555" y="3094"/>
              <a:ext cx="3" cy="6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57" name="Freeform 337"/>
            <p:cNvSpPr>
              <a:spLocks/>
            </p:cNvSpPr>
            <p:nvPr/>
          </p:nvSpPr>
          <p:spPr bwMode="auto">
            <a:xfrm>
              <a:off x="5451" y="3080"/>
              <a:ext cx="100" cy="91"/>
            </a:xfrm>
            <a:custGeom>
              <a:avLst/>
              <a:gdLst>
                <a:gd name="T0" fmla="*/ 7 w 36"/>
                <a:gd name="T1" fmla="*/ 1 h 33"/>
                <a:gd name="T2" fmla="*/ 0 w 36"/>
                <a:gd name="T3" fmla="*/ 15 h 33"/>
                <a:gd name="T4" fmla="*/ 6 w 36"/>
                <a:gd name="T5" fmla="*/ 33 h 33"/>
                <a:gd name="T6" fmla="*/ 32 w 36"/>
                <a:gd name="T7" fmla="*/ 22 h 33"/>
                <a:gd name="T8" fmla="*/ 27 w 36"/>
                <a:gd name="T9" fmla="*/ 12 h 33"/>
                <a:gd name="T10" fmla="*/ 33 w 36"/>
                <a:gd name="T11" fmla="*/ 0 h 33"/>
                <a:gd name="T12" fmla="*/ 7 w 36"/>
                <a:gd name="T13" fmla="*/ 1 h 33"/>
              </a:gdLst>
              <a:ahLst/>
              <a:cxnLst>
                <a:cxn ang="0">
                  <a:pos x="T0" y="T1"/>
                </a:cxn>
                <a:cxn ang="0">
                  <a:pos x="T2" y="T3"/>
                </a:cxn>
                <a:cxn ang="0">
                  <a:pos x="T4" y="T5"/>
                </a:cxn>
                <a:cxn ang="0">
                  <a:pos x="T6" y="T7"/>
                </a:cxn>
                <a:cxn ang="0">
                  <a:pos x="T8" y="T9"/>
                </a:cxn>
                <a:cxn ang="0">
                  <a:pos x="T10" y="T11"/>
                </a:cxn>
                <a:cxn ang="0">
                  <a:pos x="T12" y="T13"/>
                </a:cxn>
              </a:cxnLst>
              <a:rect l="0" t="0" r="r" b="b"/>
              <a:pathLst>
                <a:path w="36" h="33">
                  <a:moveTo>
                    <a:pt x="7" y="1"/>
                  </a:moveTo>
                  <a:cubicBezTo>
                    <a:pt x="2" y="3"/>
                    <a:pt x="0" y="10"/>
                    <a:pt x="0" y="15"/>
                  </a:cubicBezTo>
                  <a:cubicBezTo>
                    <a:pt x="0" y="20"/>
                    <a:pt x="1" y="32"/>
                    <a:pt x="6" y="33"/>
                  </a:cubicBezTo>
                  <a:lnTo>
                    <a:pt x="32" y="22"/>
                  </a:lnTo>
                  <a:cubicBezTo>
                    <a:pt x="35" y="19"/>
                    <a:pt x="27" y="16"/>
                    <a:pt x="27" y="12"/>
                  </a:cubicBezTo>
                  <a:cubicBezTo>
                    <a:pt x="27" y="8"/>
                    <a:pt x="36" y="2"/>
                    <a:pt x="33" y="0"/>
                  </a:cubicBezTo>
                  <a:lnTo>
                    <a:pt x="7" y="1"/>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58" name="Freeform 338"/>
            <p:cNvSpPr>
              <a:spLocks/>
            </p:cNvSpPr>
            <p:nvPr/>
          </p:nvSpPr>
          <p:spPr bwMode="auto">
            <a:xfrm>
              <a:off x="5379" y="3086"/>
              <a:ext cx="78" cy="81"/>
            </a:xfrm>
            <a:custGeom>
              <a:avLst/>
              <a:gdLst>
                <a:gd name="T0" fmla="*/ 8 w 28"/>
                <a:gd name="T1" fmla="*/ 0 h 29"/>
                <a:gd name="T2" fmla="*/ 0 w 28"/>
                <a:gd name="T3" fmla="*/ 13 h 29"/>
                <a:gd name="T4" fmla="*/ 7 w 28"/>
                <a:gd name="T5" fmla="*/ 29 h 29"/>
                <a:gd name="T6" fmla="*/ 25 w 28"/>
                <a:gd name="T7" fmla="*/ 24 h 29"/>
                <a:gd name="T8" fmla="*/ 20 w 28"/>
                <a:gd name="T9" fmla="*/ 14 h 29"/>
                <a:gd name="T10" fmla="*/ 26 w 28"/>
                <a:gd name="T11" fmla="*/ 0 h 29"/>
                <a:gd name="T12" fmla="*/ 8 w 28"/>
                <a:gd name="T13" fmla="*/ 0 h 29"/>
              </a:gdLst>
              <a:ahLst/>
              <a:cxnLst>
                <a:cxn ang="0">
                  <a:pos x="T0" y="T1"/>
                </a:cxn>
                <a:cxn ang="0">
                  <a:pos x="T2" y="T3"/>
                </a:cxn>
                <a:cxn ang="0">
                  <a:pos x="T4" y="T5"/>
                </a:cxn>
                <a:cxn ang="0">
                  <a:pos x="T6" y="T7"/>
                </a:cxn>
                <a:cxn ang="0">
                  <a:pos x="T8" y="T9"/>
                </a:cxn>
                <a:cxn ang="0">
                  <a:pos x="T10" y="T11"/>
                </a:cxn>
                <a:cxn ang="0">
                  <a:pos x="T12" y="T13"/>
                </a:cxn>
              </a:cxnLst>
              <a:rect l="0" t="0" r="r" b="b"/>
              <a:pathLst>
                <a:path w="28" h="29">
                  <a:moveTo>
                    <a:pt x="8" y="0"/>
                  </a:moveTo>
                  <a:cubicBezTo>
                    <a:pt x="2" y="2"/>
                    <a:pt x="0" y="8"/>
                    <a:pt x="0" y="13"/>
                  </a:cubicBezTo>
                  <a:cubicBezTo>
                    <a:pt x="0" y="17"/>
                    <a:pt x="4" y="27"/>
                    <a:pt x="7" y="29"/>
                  </a:cubicBezTo>
                  <a:lnTo>
                    <a:pt x="25" y="24"/>
                  </a:lnTo>
                  <a:cubicBezTo>
                    <a:pt x="27" y="22"/>
                    <a:pt x="20" y="18"/>
                    <a:pt x="20" y="14"/>
                  </a:cubicBezTo>
                  <a:cubicBezTo>
                    <a:pt x="20" y="10"/>
                    <a:pt x="28" y="2"/>
                    <a:pt x="26" y="0"/>
                  </a:cubicBezTo>
                  <a:lnTo>
                    <a:pt x="8" y="0"/>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59" name="Freeform 339"/>
            <p:cNvSpPr>
              <a:spLocks/>
            </p:cNvSpPr>
            <p:nvPr/>
          </p:nvSpPr>
          <p:spPr bwMode="auto">
            <a:xfrm>
              <a:off x="5520" y="3105"/>
              <a:ext cx="77" cy="61"/>
            </a:xfrm>
            <a:custGeom>
              <a:avLst/>
              <a:gdLst>
                <a:gd name="T0" fmla="*/ 6 w 28"/>
                <a:gd name="T1" fmla="*/ 0 h 22"/>
                <a:gd name="T2" fmla="*/ 0 w 28"/>
                <a:gd name="T3" fmla="*/ 12 h 22"/>
                <a:gd name="T4" fmla="*/ 8 w 28"/>
                <a:gd name="T5" fmla="*/ 22 h 22"/>
                <a:gd name="T6" fmla="*/ 26 w 28"/>
                <a:gd name="T7" fmla="*/ 17 h 22"/>
                <a:gd name="T8" fmla="*/ 21 w 28"/>
                <a:gd name="T9" fmla="*/ 7 h 22"/>
                <a:gd name="T10" fmla="*/ 24 w 28"/>
                <a:gd name="T11" fmla="*/ 0 h 22"/>
                <a:gd name="T12" fmla="*/ 6 w 28"/>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28" h="22">
                  <a:moveTo>
                    <a:pt x="6" y="0"/>
                  </a:moveTo>
                  <a:cubicBezTo>
                    <a:pt x="2" y="3"/>
                    <a:pt x="0" y="8"/>
                    <a:pt x="0" y="12"/>
                  </a:cubicBezTo>
                  <a:cubicBezTo>
                    <a:pt x="0" y="16"/>
                    <a:pt x="4" y="21"/>
                    <a:pt x="8" y="22"/>
                  </a:cubicBezTo>
                  <a:lnTo>
                    <a:pt x="26" y="17"/>
                  </a:lnTo>
                  <a:cubicBezTo>
                    <a:pt x="28" y="15"/>
                    <a:pt x="21" y="10"/>
                    <a:pt x="21" y="7"/>
                  </a:cubicBezTo>
                  <a:cubicBezTo>
                    <a:pt x="21" y="4"/>
                    <a:pt x="26" y="1"/>
                    <a:pt x="24" y="0"/>
                  </a:cubicBezTo>
                  <a:lnTo>
                    <a:pt x="6" y="0"/>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60" name="Freeform 340"/>
            <p:cNvSpPr>
              <a:spLocks/>
            </p:cNvSpPr>
            <p:nvPr/>
          </p:nvSpPr>
          <p:spPr bwMode="auto">
            <a:xfrm>
              <a:off x="5461" y="3051"/>
              <a:ext cx="53" cy="41"/>
            </a:xfrm>
            <a:custGeom>
              <a:avLst/>
              <a:gdLst>
                <a:gd name="T0" fmla="*/ 16 w 53"/>
                <a:gd name="T1" fmla="*/ 0 h 41"/>
                <a:gd name="T2" fmla="*/ 1 w 53"/>
                <a:gd name="T3" fmla="*/ 22 h 41"/>
                <a:gd name="T4" fmla="*/ 23 w 53"/>
                <a:gd name="T5" fmla="*/ 41 h 41"/>
                <a:gd name="T6" fmla="*/ 51 w 53"/>
                <a:gd name="T7" fmla="*/ 30 h 41"/>
                <a:gd name="T8" fmla="*/ 38 w 53"/>
                <a:gd name="T9" fmla="*/ 18 h 41"/>
                <a:gd name="T10" fmla="*/ 43 w 53"/>
                <a:gd name="T11" fmla="*/ 0 h 41"/>
                <a:gd name="T12" fmla="*/ 16 w 5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53" h="41">
                  <a:moveTo>
                    <a:pt x="16" y="0"/>
                  </a:moveTo>
                  <a:cubicBezTo>
                    <a:pt x="9" y="8"/>
                    <a:pt x="0" y="15"/>
                    <a:pt x="1" y="22"/>
                  </a:cubicBezTo>
                  <a:cubicBezTo>
                    <a:pt x="2" y="29"/>
                    <a:pt x="15" y="41"/>
                    <a:pt x="23" y="41"/>
                  </a:cubicBezTo>
                  <a:lnTo>
                    <a:pt x="51" y="30"/>
                  </a:lnTo>
                  <a:cubicBezTo>
                    <a:pt x="53" y="26"/>
                    <a:pt x="39" y="23"/>
                    <a:pt x="38" y="18"/>
                  </a:cubicBezTo>
                  <a:cubicBezTo>
                    <a:pt x="37" y="13"/>
                    <a:pt x="47" y="3"/>
                    <a:pt x="43" y="0"/>
                  </a:cubicBezTo>
                  <a:lnTo>
                    <a:pt x="16" y="0"/>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437" name="AutoShape 317"/>
          <p:cNvSpPr>
            <a:spLocks noChangeArrowheads="1"/>
          </p:cNvSpPr>
          <p:nvPr/>
        </p:nvSpPr>
        <p:spPr bwMode="auto">
          <a:xfrm>
            <a:off x="2051050" y="6088063"/>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61" name="AutoShape 341"/>
          <p:cNvSpPr>
            <a:spLocks noChangeArrowheads="1"/>
          </p:cNvSpPr>
          <p:nvPr/>
        </p:nvSpPr>
        <p:spPr bwMode="auto">
          <a:xfrm>
            <a:off x="2295525" y="3059113"/>
            <a:ext cx="544513" cy="203200"/>
          </a:xfrm>
          <a:prstGeom prst="roundRect">
            <a:avLst>
              <a:gd name="adj" fmla="val 16667"/>
            </a:avLst>
          </a:prstGeom>
          <a:solidFill>
            <a:srgbClr val="99CC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a:solidFill>
                  <a:schemeClr val="accent2"/>
                </a:solidFill>
                <a:latin typeface="Times New Roman" panose="02020603050405020304" pitchFamily="18" charset="0"/>
              </a:rPr>
              <a:t>Thomas</a:t>
            </a:r>
          </a:p>
        </p:txBody>
      </p:sp>
      <p:sp>
        <p:nvSpPr>
          <p:cNvPr id="5462" name="AutoShape 342"/>
          <p:cNvSpPr>
            <a:spLocks noChangeArrowheads="1"/>
          </p:cNvSpPr>
          <p:nvPr/>
        </p:nvSpPr>
        <p:spPr bwMode="auto">
          <a:xfrm>
            <a:off x="2790825" y="2860675"/>
            <a:ext cx="442913" cy="203200"/>
          </a:xfrm>
          <a:prstGeom prst="roundRect">
            <a:avLst>
              <a:gd name="adj" fmla="val 16667"/>
            </a:avLst>
          </a:prstGeom>
          <a:solidFill>
            <a:srgbClr val="99CC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a:solidFill>
                  <a:schemeClr val="accent2"/>
                </a:solidFill>
                <a:latin typeface="Times New Roman" panose="02020603050405020304" pitchFamily="18" charset="0"/>
              </a:rPr>
              <a:t>Buell</a:t>
            </a:r>
          </a:p>
        </p:txBody>
      </p:sp>
      <p:sp>
        <p:nvSpPr>
          <p:cNvPr id="5463" name="Rectangle 343"/>
          <p:cNvSpPr>
            <a:spLocks noChangeArrowheads="1"/>
          </p:cNvSpPr>
          <p:nvPr/>
        </p:nvSpPr>
        <p:spPr bwMode="auto">
          <a:xfrm>
            <a:off x="3006725" y="3219450"/>
            <a:ext cx="152400" cy="152400"/>
          </a:xfrm>
          <a:prstGeom prst="rect">
            <a:avLst/>
          </a:prstGeom>
          <a:solidFill>
            <a:srgbClr val="99CCFF"/>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64" name="AutoShape 344"/>
          <p:cNvSpPr>
            <a:spLocks noChangeArrowheads="1"/>
          </p:cNvSpPr>
          <p:nvPr/>
        </p:nvSpPr>
        <p:spPr bwMode="auto">
          <a:xfrm>
            <a:off x="3201988" y="3071813"/>
            <a:ext cx="442912" cy="203200"/>
          </a:xfrm>
          <a:prstGeom prst="roundRect">
            <a:avLst>
              <a:gd name="adj" fmla="val 16667"/>
            </a:avLst>
          </a:prstGeom>
          <a:solidFill>
            <a:srgbClr val="99CC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a:solidFill>
                  <a:schemeClr val="accent2"/>
                </a:solidFill>
                <a:latin typeface="Times New Roman" panose="02020603050405020304" pitchFamily="18" charset="0"/>
              </a:rPr>
              <a:t>Pope</a:t>
            </a:r>
          </a:p>
        </p:txBody>
      </p:sp>
      <p:sp>
        <p:nvSpPr>
          <p:cNvPr id="5440" name="AutoShape 320"/>
          <p:cNvSpPr>
            <a:spLocks noChangeArrowheads="1"/>
          </p:cNvSpPr>
          <p:nvPr/>
        </p:nvSpPr>
        <p:spPr bwMode="auto">
          <a:xfrm>
            <a:off x="1506538" y="6257925"/>
            <a:ext cx="530225" cy="217488"/>
          </a:xfrm>
          <a:prstGeom prst="roundRect">
            <a:avLst>
              <a:gd name="adj" fmla="val 16667"/>
            </a:avLst>
          </a:prstGeom>
          <a:solidFill>
            <a:srgbClr val="99CC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u="sng">
                <a:solidFill>
                  <a:schemeClr val="accent2"/>
                </a:solidFill>
                <a:latin typeface="Times New Roman" panose="02020603050405020304" pitchFamily="18" charset="0"/>
              </a:rPr>
              <a:t>Butler</a:t>
            </a:r>
          </a:p>
        </p:txBody>
      </p:sp>
      <p:sp>
        <p:nvSpPr>
          <p:cNvPr id="5439" name="Oval 319"/>
          <p:cNvSpPr>
            <a:spLocks noChangeArrowheads="1"/>
          </p:cNvSpPr>
          <p:nvPr/>
        </p:nvSpPr>
        <p:spPr bwMode="auto">
          <a:xfrm>
            <a:off x="1766888" y="6000750"/>
            <a:ext cx="88900" cy="88900"/>
          </a:xfrm>
          <a:prstGeom prst="ellipse">
            <a:avLst/>
          </a:prstGeom>
          <a:solidFill>
            <a:srgbClr val="99CCFF"/>
          </a:solidFill>
          <a:ln w="2540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65" name="Rectangle 345"/>
          <p:cNvSpPr>
            <a:spLocks noChangeArrowheads="1"/>
          </p:cNvSpPr>
          <p:nvPr/>
        </p:nvSpPr>
        <p:spPr bwMode="auto">
          <a:xfrm>
            <a:off x="7705725" y="1146175"/>
            <a:ext cx="107950" cy="106363"/>
          </a:xfrm>
          <a:prstGeom prst="rect">
            <a:avLst/>
          </a:prstGeom>
          <a:solidFill>
            <a:srgbClr val="99CCFF"/>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66" name="AutoShape 346"/>
          <p:cNvSpPr>
            <a:spLocks noChangeArrowheads="1"/>
          </p:cNvSpPr>
          <p:nvPr/>
        </p:nvSpPr>
        <p:spPr bwMode="auto">
          <a:xfrm>
            <a:off x="2484438" y="3978275"/>
            <a:ext cx="922337" cy="247650"/>
          </a:xfrm>
          <a:prstGeom prst="roundRect">
            <a:avLst>
              <a:gd name="adj" fmla="val 16667"/>
            </a:avLst>
          </a:prstGeom>
          <a:solidFill>
            <a:srgbClr val="C0C0C0"/>
          </a:solidFill>
          <a:ln w="9525">
            <a:solidFill>
              <a:srgbClr val="3333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400" u="sng">
                <a:solidFill>
                  <a:srgbClr val="333333"/>
                </a:solidFill>
                <a:latin typeface="Times New Roman" panose="02020603050405020304" pitchFamily="18" charset="0"/>
              </a:rPr>
              <a:t>Beauregard</a:t>
            </a:r>
          </a:p>
        </p:txBody>
      </p:sp>
      <p:grpSp>
        <p:nvGrpSpPr>
          <p:cNvPr id="5467" name="Group 347"/>
          <p:cNvGrpSpPr>
            <a:grpSpLocks/>
          </p:cNvGrpSpPr>
          <p:nvPr/>
        </p:nvGrpSpPr>
        <p:grpSpPr bwMode="auto">
          <a:xfrm>
            <a:off x="2393950" y="2900363"/>
            <a:ext cx="90488" cy="90487"/>
            <a:chOff x="3805" y="4082"/>
            <a:chExt cx="57" cy="57"/>
          </a:xfrm>
        </p:grpSpPr>
        <p:grpSp>
          <p:nvGrpSpPr>
            <p:cNvPr id="5468" name="Group 348"/>
            <p:cNvGrpSpPr>
              <a:grpSpLocks/>
            </p:cNvGrpSpPr>
            <p:nvPr/>
          </p:nvGrpSpPr>
          <p:grpSpPr bwMode="auto">
            <a:xfrm>
              <a:off x="3805" y="4082"/>
              <a:ext cx="57" cy="57"/>
              <a:chOff x="3805" y="4082"/>
              <a:chExt cx="57" cy="57"/>
            </a:xfrm>
          </p:grpSpPr>
          <p:sp>
            <p:nvSpPr>
              <p:cNvPr id="5469" name="Line 349"/>
              <p:cNvSpPr>
                <a:spLocks noChangeShapeType="1"/>
              </p:cNvSpPr>
              <p:nvPr/>
            </p:nvSpPr>
            <p:spPr bwMode="auto">
              <a:xfrm flipV="1">
                <a:off x="3805" y="4083"/>
                <a:ext cx="57" cy="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70" name="Line 350"/>
              <p:cNvSpPr>
                <a:spLocks noChangeShapeType="1"/>
              </p:cNvSpPr>
              <p:nvPr/>
            </p:nvSpPr>
            <p:spPr bwMode="auto">
              <a:xfrm rot="16200000" flipV="1">
                <a:off x="3804" y="4084"/>
                <a:ext cx="57" cy="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471" name="Rectangle 351"/>
            <p:cNvSpPr>
              <a:spLocks noChangeArrowheads="1"/>
            </p:cNvSpPr>
            <p:nvPr/>
          </p:nvSpPr>
          <p:spPr bwMode="auto">
            <a:xfrm>
              <a:off x="3820" y="4098"/>
              <a:ext cx="27" cy="27"/>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175" name="Oval 55"/>
          <p:cNvSpPr>
            <a:spLocks noChangeArrowheads="1"/>
          </p:cNvSpPr>
          <p:nvPr/>
        </p:nvSpPr>
        <p:spPr bwMode="auto">
          <a:xfrm>
            <a:off x="2597150" y="2419350"/>
            <a:ext cx="88900" cy="88900"/>
          </a:xfrm>
          <a:prstGeom prst="ellipse">
            <a:avLst/>
          </a:prstGeom>
          <a:solidFill>
            <a:srgbClr val="99CCFF"/>
          </a:solidFill>
          <a:ln w="2540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72" name="Oval 352"/>
          <p:cNvSpPr>
            <a:spLocks noChangeArrowheads="1"/>
          </p:cNvSpPr>
          <p:nvPr/>
        </p:nvSpPr>
        <p:spPr bwMode="auto">
          <a:xfrm>
            <a:off x="2117725" y="3222625"/>
            <a:ext cx="88900" cy="88900"/>
          </a:xfrm>
          <a:prstGeom prst="ellipse">
            <a:avLst/>
          </a:prstGeom>
          <a:solidFill>
            <a:srgbClr val="C0C0C0"/>
          </a:solidFill>
          <a:ln w="25400">
            <a:solidFill>
              <a:srgbClr val="3333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74" name="Rectangle 354"/>
          <p:cNvSpPr>
            <a:spLocks noChangeArrowheads="1"/>
          </p:cNvSpPr>
          <p:nvPr/>
        </p:nvSpPr>
        <p:spPr bwMode="auto">
          <a:xfrm>
            <a:off x="2181225" y="3228975"/>
            <a:ext cx="107950" cy="106363"/>
          </a:xfrm>
          <a:prstGeom prst="rect">
            <a:avLst/>
          </a:prstGeom>
          <a:solidFill>
            <a:srgbClr val="99CCFF"/>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75" name="AutoShape 355"/>
          <p:cNvSpPr>
            <a:spLocks noChangeArrowheads="1"/>
          </p:cNvSpPr>
          <p:nvPr/>
        </p:nvSpPr>
        <p:spPr bwMode="auto">
          <a:xfrm>
            <a:off x="7742238" y="1711325"/>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76" name="AutoShape 356"/>
          <p:cNvSpPr>
            <a:spLocks noChangeArrowheads="1"/>
          </p:cNvSpPr>
          <p:nvPr/>
        </p:nvSpPr>
        <p:spPr bwMode="auto">
          <a:xfrm>
            <a:off x="7453313" y="1169988"/>
            <a:ext cx="1597025" cy="433387"/>
          </a:xfrm>
          <a:prstGeom prst="roundRect">
            <a:avLst>
              <a:gd name="adj" fmla="val 16667"/>
            </a:avLst>
          </a:prstGeom>
          <a:solidFill>
            <a:srgbClr val="CCFFCC"/>
          </a:solidFill>
          <a:ln w="9525">
            <a:solidFill>
              <a:srgbClr val="3333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400">
                <a:latin typeface="Times New Roman" panose="02020603050405020304" pitchFamily="18" charset="0"/>
              </a:rPr>
              <a:t>Battle of Seven Pines </a:t>
            </a:r>
          </a:p>
          <a:p>
            <a:pPr algn="ctr"/>
            <a:r>
              <a:rPr lang="en-US" altLang="en-US" sz="1400">
                <a:latin typeface="Times New Roman" panose="02020603050405020304" pitchFamily="18" charset="0"/>
              </a:rPr>
              <a:t>(31 May-1 June 1862)</a:t>
            </a:r>
          </a:p>
        </p:txBody>
      </p:sp>
      <p:sp>
        <p:nvSpPr>
          <p:cNvPr id="5477" name="AutoShape 357"/>
          <p:cNvSpPr>
            <a:spLocks noChangeArrowheads="1"/>
          </p:cNvSpPr>
          <p:nvPr/>
        </p:nvSpPr>
        <p:spPr bwMode="auto">
          <a:xfrm>
            <a:off x="5776913" y="1393825"/>
            <a:ext cx="1809750" cy="452438"/>
          </a:xfrm>
          <a:prstGeom prst="roundRect">
            <a:avLst>
              <a:gd name="adj" fmla="val 16667"/>
            </a:avLst>
          </a:prstGeom>
          <a:solidFill>
            <a:srgbClr val="C0C0C0"/>
          </a:solidFill>
          <a:ln w="9525">
            <a:solidFill>
              <a:srgbClr val="3333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400">
                <a:latin typeface="Times New Roman" panose="02020603050405020304" pitchFamily="18" charset="0"/>
              </a:rPr>
              <a:t>Seven Days Battles </a:t>
            </a:r>
          </a:p>
          <a:p>
            <a:pPr algn="ctr"/>
            <a:r>
              <a:rPr lang="en-US" altLang="en-US" sz="1400">
                <a:latin typeface="Times New Roman" panose="02020603050405020304" pitchFamily="18" charset="0"/>
              </a:rPr>
              <a:t>(26 June - 1 July 1862)</a:t>
            </a:r>
          </a:p>
        </p:txBody>
      </p:sp>
      <p:sp>
        <p:nvSpPr>
          <p:cNvPr id="5479" name="AutoShape 359"/>
          <p:cNvSpPr>
            <a:spLocks noChangeArrowheads="1"/>
          </p:cNvSpPr>
          <p:nvPr/>
        </p:nvSpPr>
        <p:spPr bwMode="auto">
          <a:xfrm>
            <a:off x="927100" y="2066925"/>
            <a:ext cx="1358900" cy="655638"/>
          </a:xfrm>
          <a:prstGeom prst="roundRect">
            <a:avLst>
              <a:gd name="adj" fmla="val 16667"/>
            </a:avLst>
          </a:prstGeom>
          <a:solidFill>
            <a:srgbClr val="99CC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400">
                <a:latin typeface="Times New Roman" panose="02020603050405020304" pitchFamily="18" charset="0"/>
              </a:rPr>
              <a:t>Corinth Occupied </a:t>
            </a:r>
          </a:p>
          <a:p>
            <a:pPr algn="ctr"/>
            <a:r>
              <a:rPr lang="en-US" altLang="en-US" sz="1400">
                <a:latin typeface="Times New Roman" panose="02020603050405020304" pitchFamily="18" charset="0"/>
              </a:rPr>
              <a:t>(30 May 1862)</a:t>
            </a:r>
          </a:p>
        </p:txBody>
      </p:sp>
      <p:sp>
        <p:nvSpPr>
          <p:cNvPr id="5480" name="AutoShape 360"/>
          <p:cNvSpPr>
            <a:spLocks noChangeArrowheads="1"/>
          </p:cNvSpPr>
          <p:nvPr/>
        </p:nvSpPr>
        <p:spPr bwMode="auto">
          <a:xfrm>
            <a:off x="7224713" y="962025"/>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81" name="AutoShape 361"/>
          <p:cNvSpPr>
            <a:spLocks noChangeArrowheads="1"/>
          </p:cNvSpPr>
          <p:nvPr/>
        </p:nvSpPr>
        <p:spPr bwMode="auto">
          <a:xfrm>
            <a:off x="7124700" y="1882775"/>
            <a:ext cx="369888" cy="217488"/>
          </a:xfrm>
          <a:prstGeom prst="roundRect">
            <a:avLst>
              <a:gd name="adj" fmla="val 16667"/>
            </a:avLst>
          </a:prstGeom>
          <a:solidFill>
            <a:srgbClr val="C0C0C0"/>
          </a:solidFill>
          <a:ln w="9525">
            <a:solidFill>
              <a:srgbClr val="3333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u="sng">
                <a:latin typeface="Times New Roman" panose="02020603050405020304" pitchFamily="18" charset="0"/>
              </a:rPr>
              <a:t>Lee</a:t>
            </a:r>
          </a:p>
        </p:txBody>
      </p:sp>
      <p:sp>
        <p:nvSpPr>
          <p:cNvPr id="5488" name="AutoShape 368"/>
          <p:cNvSpPr>
            <a:spLocks noChangeArrowheads="1"/>
          </p:cNvSpPr>
          <p:nvPr/>
        </p:nvSpPr>
        <p:spPr bwMode="auto">
          <a:xfrm>
            <a:off x="7883525" y="282575"/>
            <a:ext cx="828675" cy="285750"/>
          </a:xfrm>
          <a:prstGeom prst="roundRect">
            <a:avLst>
              <a:gd name="adj" fmla="val 16667"/>
            </a:avLst>
          </a:prstGeom>
          <a:solidFill>
            <a:srgbClr val="99CC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800" b="1" u="sng">
                <a:solidFill>
                  <a:schemeClr val="accent2"/>
                </a:solidFill>
                <a:latin typeface="Times New Roman" panose="02020603050405020304" pitchFamily="18" charset="0"/>
              </a:rPr>
              <a:t>Lincoln/Stanton</a:t>
            </a:r>
          </a:p>
          <a:p>
            <a:pPr algn="ctr"/>
            <a:r>
              <a:rPr lang="en-US" altLang="en-US" sz="800" b="1" u="sng">
                <a:solidFill>
                  <a:schemeClr val="accent2"/>
                </a:solidFill>
                <a:latin typeface="Times New Roman" panose="02020603050405020304" pitchFamily="18" charset="0"/>
              </a:rPr>
              <a:t>“General in Chief”</a:t>
            </a:r>
          </a:p>
        </p:txBody>
      </p:sp>
      <p:sp>
        <p:nvSpPr>
          <p:cNvPr id="5491" name="Rectangle 371"/>
          <p:cNvSpPr>
            <a:spLocks noChangeArrowheads="1"/>
          </p:cNvSpPr>
          <p:nvPr/>
        </p:nvSpPr>
        <p:spPr bwMode="auto">
          <a:xfrm>
            <a:off x="2828925" y="3384550"/>
            <a:ext cx="107950" cy="106363"/>
          </a:xfrm>
          <a:prstGeom prst="rect">
            <a:avLst/>
          </a:prstGeom>
          <a:solidFill>
            <a:srgbClr val="99CCFF"/>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81" name="AutoShape 161"/>
          <p:cNvSpPr>
            <a:spLocks noChangeArrowheads="1"/>
          </p:cNvSpPr>
          <p:nvPr/>
        </p:nvSpPr>
        <p:spPr bwMode="auto">
          <a:xfrm>
            <a:off x="3519488" y="3109913"/>
            <a:ext cx="442912" cy="203200"/>
          </a:xfrm>
          <a:prstGeom prst="roundRect">
            <a:avLst>
              <a:gd name="adj" fmla="val 16667"/>
            </a:avLst>
          </a:prstGeom>
          <a:solidFill>
            <a:srgbClr val="99CC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a:solidFill>
                  <a:schemeClr val="accent2"/>
                </a:solidFill>
                <a:latin typeface="Times New Roman" panose="02020603050405020304" pitchFamily="18" charset="0"/>
              </a:rPr>
              <a:t>Buell</a:t>
            </a:r>
          </a:p>
        </p:txBody>
      </p:sp>
      <p:sp>
        <p:nvSpPr>
          <p:cNvPr id="5496" name="AutoShape 376"/>
          <p:cNvSpPr>
            <a:spLocks noChangeArrowheads="1"/>
          </p:cNvSpPr>
          <p:nvPr/>
        </p:nvSpPr>
        <p:spPr bwMode="auto">
          <a:xfrm>
            <a:off x="2344738" y="3022600"/>
            <a:ext cx="442912" cy="203200"/>
          </a:xfrm>
          <a:prstGeom prst="roundRect">
            <a:avLst>
              <a:gd name="adj" fmla="val 16667"/>
            </a:avLst>
          </a:prstGeom>
          <a:solidFill>
            <a:srgbClr val="99CC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u="sng">
                <a:solidFill>
                  <a:schemeClr val="accent2"/>
                </a:solidFill>
                <a:latin typeface="Times New Roman" panose="02020603050405020304" pitchFamily="18" charset="0"/>
              </a:rPr>
              <a:t>Grant</a:t>
            </a:r>
          </a:p>
        </p:txBody>
      </p:sp>
      <p:sp>
        <p:nvSpPr>
          <p:cNvPr id="5497" name="AutoShape 377"/>
          <p:cNvSpPr>
            <a:spLocks noChangeArrowheads="1"/>
          </p:cNvSpPr>
          <p:nvPr/>
        </p:nvSpPr>
        <p:spPr bwMode="auto">
          <a:xfrm>
            <a:off x="3363913" y="3059113"/>
            <a:ext cx="442912" cy="203200"/>
          </a:xfrm>
          <a:prstGeom prst="roundRect">
            <a:avLst>
              <a:gd name="adj" fmla="val 16667"/>
            </a:avLst>
          </a:prstGeom>
          <a:solidFill>
            <a:srgbClr val="99CC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u="sng">
                <a:solidFill>
                  <a:schemeClr val="accent2"/>
                </a:solidFill>
                <a:latin typeface="Times New Roman" panose="02020603050405020304" pitchFamily="18" charset="0"/>
              </a:rPr>
              <a:t>Buell</a:t>
            </a:r>
          </a:p>
        </p:txBody>
      </p:sp>
      <p:sp>
        <p:nvSpPr>
          <p:cNvPr id="5498" name="AutoShape 378"/>
          <p:cNvSpPr>
            <a:spLocks noChangeArrowheads="1"/>
          </p:cNvSpPr>
          <p:nvPr/>
        </p:nvSpPr>
        <p:spPr bwMode="auto">
          <a:xfrm>
            <a:off x="2411413" y="3895725"/>
            <a:ext cx="576262" cy="247650"/>
          </a:xfrm>
          <a:prstGeom prst="roundRect">
            <a:avLst>
              <a:gd name="adj" fmla="val 16667"/>
            </a:avLst>
          </a:prstGeom>
          <a:solidFill>
            <a:srgbClr val="C0C0C0"/>
          </a:solidFill>
          <a:ln w="9525">
            <a:solidFill>
              <a:srgbClr val="3333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400" u="sng">
                <a:solidFill>
                  <a:srgbClr val="333333"/>
                </a:solidFill>
                <a:latin typeface="Times New Roman" panose="02020603050405020304" pitchFamily="18" charset="0"/>
              </a:rPr>
              <a:t>Bragg</a:t>
            </a:r>
          </a:p>
        </p:txBody>
      </p:sp>
      <p:sp>
        <p:nvSpPr>
          <p:cNvPr id="5473" name="AutoShape 353"/>
          <p:cNvSpPr>
            <a:spLocks noChangeArrowheads="1"/>
          </p:cNvSpPr>
          <p:nvPr/>
        </p:nvSpPr>
        <p:spPr bwMode="auto">
          <a:xfrm>
            <a:off x="2068513" y="3105150"/>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99" name="AutoShape 379"/>
          <p:cNvSpPr>
            <a:spLocks noChangeArrowheads="1"/>
          </p:cNvSpPr>
          <p:nvPr/>
        </p:nvSpPr>
        <p:spPr bwMode="auto">
          <a:xfrm>
            <a:off x="7700963" y="1584325"/>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84" name="Rectangle 164"/>
          <p:cNvSpPr>
            <a:spLocks noChangeArrowheads="1"/>
          </p:cNvSpPr>
          <p:nvPr/>
        </p:nvSpPr>
        <p:spPr bwMode="auto">
          <a:xfrm>
            <a:off x="7108825" y="1252538"/>
            <a:ext cx="107950" cy="106362"/>
          </a:xfrm>
          <a:prstGeom prst="rect">
            <a:avLst/>
          </a:prstGeom>
          <a:solidFill>
            <a:srgbClr val="C0C0C0"/>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02" name="Rectangle 382"/>
          <p:cNvSpPr>
            <a:spLocks noChangeArrowheads="1"/>
          </p:cNvSpPr>
          <p:nvPr/>
        </p:nvSpPr>
        <p:spPr bwMode="auto">
          <a:xfrm>
            <a:off x="1071563" y="4678363"/>
            <a:ext cx="127000" cy="1895475"/>
          </a:xfrm>
          <a:prstGeom prst="rect">
            <a:avLst/>
          </a:prstGeom>
          <a:solidFill>
            <a:srgbClr val="C0C0C0"/>
          </a:solidFill>
          <a:ln w="9525">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03" name="Rectangle 383"/>
          <p:cNvSpPr>
            <a:spLocks noChangeArrowheads="1"/>
          </p:cNvSpPr>
          <p:nvPr/>
        </p:nvSpPr>
        <p:spPr bwMode="auto">
          <a:xfrm>
            <a:off x="739775" y="3303588"/>
            <a:ext cx="131763" cy="3271837"/>
          </a:xfrm>
          <a:prstGeom prst="rect">
            <a:avLst/>
          </a:prstGeom>
          <a:solidFill>
            <a:srgbClr val="99CCFF"/>
          </a:solidFill>
          <a:ln w="9525">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04" name="Rectangle 384"/>
          <p:cNvSpPr>
            <a:spLocks noChangeArrowheads="1"/>
          </p:cNvSpPr>
          <p:nvPr/>
        </p:nvSpPr>
        <p:spPr bwMode="auto">
          <a:xfrm>
            <a:off x="735013" y="3289300"/>
            <a:ext cx="131762" cy="3271838"/>
          </a:xfrm>
          <a:prstGeom prst="rect">
            <a:avLst/>
          </a:prstGeom>
          <a:solidFill>
            <a:srgbClr val="99CCFF"/>
          </a:solidFill>
          <a:ln w="9525">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05" name="Rectangle 385"/>
          <p:cNvSpPr>
            <a:spLocks noChangeArrowheads="1"/>
          </p:cNvSpPr>
          <p:nvPr/>
        </p:nvSpPr>
        <p:spPr bwMode="auto">
          <a:xfrm>
            <a:off x="1069975" y="3721100"/>
            <a:ext cx="127000" cy="2860675"/>
          </a:xfrm>
          <a:prstGeom prst="rect">
            <a:avLst/>
          </a:prstGeom>
          <a:solidFill>
            <a:srgbClr val="C0C0C0"/>
          </a:solidFill>
          <a:ln w="9525">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06" name="Rectangle 386"/>
          <p:cNvSpPr>
            <a:spLocks noChangeArrowheads="1"/>
          </p:cNvSpPr>
          <p:nvPr/>
        </p:nvSpPr>
        <p:spPr bwMode="auto">
          <a:xfrm>
            <a:off x="5126038" y="2543175"/>
            <a:ext cx="107950" cy="106363"/>
          </a:xfrm>
          <a:prstGeom prst="rect">
            <a:avLst/>
          </a:prstGeom>
          <a:solidFill>
            <a:srgbClr val="C0C0C0"/>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07" name="Rectangle 387"/>
          <p:cNvSpPr>
            <a:spLocks noChangeArrowheads="1"/>
          </p:cNvSpPr>
          <p:nvPr/>
        </p:nvSpPr>
        <p:spPr bwMode="auto">
          <a:xfrm>
            <a:off x="4297363" y="3314700"/>
            <a:ext cx="107950" cy="106363"/>
          </a:xfrm>
          <a:prstGeom prst="rect">
            <a:avLst/>
          </a:prstGeom>
          <a:solidFill>
            <a:srgbClr val="C0C0C0"/>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08" name="Oval 388"/>
          <p:cNvSpPr>
            <a:spLocks noChangeArrowheads="1"/>
          </p:cNvSpPr>
          <p:nvPr/>
        </p:nvSpPr>
        <p:spPr bwMode="auto">
          <a:xfrm rot="-1041241">
            <a:off x="4413250" y="6332538"/>
            <a:ext cx="188913" cy="85725"/>
          </a:xfrm>
          <a:prstGeom prst="ellipse">
            <a:avLst/>
          </a:prstGeom>
          <a:solidFill>
            <a:srgbClr val="3333FF">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09" name="Oval 389"/>
          <p:cNvSpPr>
            <a:spLocks noChangeArrowheads="1"/>
          </p:cNvSpPr>
          <p:nvPr/>
        </p:nvSpPr>
        <p:spPr bwMode="auto">
          <a:xfrm rot="-1041241">
            <a:off x="6210300" y="6299200"/>
            <a:ext cx="68263" cy="85725"/>
          </a:xfrm>
          <a:prstGeom prst="ellipse">
            <a:avLst/>
          </a:prstGeom>
          <a:solidFill>
            <a:srgbClr val="3333FF">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10" name="Oval 390"/>
          <p:cNvSpPr>
            <a:spLocks noChangeArrowheads="1"/>
          </p:cNvSpPr>
          <p:nvPr/>
        </p:nvSpPr>
        <p:spPr bwMode="auto">
          <a:xfrm>
            <a:off x="6089650" y="5822950"/>
            <a:ext cx="60325" cy="142875"/>
          </a:xfrm>
          <a:prstGeom prst="ellipse">
            <a:avLst/>
          </a:prstGeom>
          <a:solidFill>
            <a:srgbClr val="3333FF">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11" name="Oval 391"/>
          <p:cNvSpPr>
            <a:spLocks noChangeArrowheads="1"/>
          </p:cNvSpPr>
          <p:nvPr/>
        </p:nvSpPr>
        <p:spPr bwMode="auto">
          <a:xfrm>
            <a:off x="6121400" y="5403850"/>
            <a:ext cx="60325" cy="142875"/>
          </a:xfrm>
          <a:prstGeom prst="ellipse">
            <a:avLst/>
          </a:prstGeom>
          <a:solidFill>
            <a:srgbClr val="3333FF">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13" name="Oval 393"/>
          <p:cNvSpPr>
            <a:spLocks noChangeArrowheads="1"/>
          </p:cNvSpPr>
          <p:nvPr/>
        </p:nvSpPr>
        <p:spPr bwMode="auto">
          <a:xfrm rot="-1041241">
            <a:off x="3346450" y="5842000"/>
            <a:ext cx="188913" cy="85725"/>
          </a:xfrm>
          <a:prstGeom prst="ellipse">
            <a:avLst/>
          </a:prstGeom>
          <a:solidFill>
            <a:srgbClr val="3333FF">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12" name="AutoShape 392"/>
          <p:cNvSpPr>
            <a:spLocks noChangeArrowheads="1"/>
          </p:cNvSpPr>
          <p:nvPr/>
        </p:nvSpPr>
        <p:spPr bwMode="auto">
          <a:xfrm>
            <a:off x="3298825" y="5721350"/>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85" name="AutoShape 365"/>
          <p:cNvSpPr>
            <a:spLocks noChangeArrowheads="1"/>
          </p:cNvSpPr>
          <p:nvPr/>
        </p:nvSpPr>
        <p:spPr bwMode="auto">
          <a:xfrm>
            <a:off x="7107238" y="1049338"/>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14" name="AutoShape 394"/>
          <p:cNvSpPr>
            <a:spLocks noChangeArrowheads="1"/>
          </p:cNvSpPr>
          <p:nvPr/>
        </p:nvSpPr>
        <p:spPr bwMode="auto">
          <a:xfrm>
            <a:off x="6792913" y="1404938"/>
            <a:ext cx="692150" cy="201612"/>
          </a:xfrm>
          <a:prstGeom prst="roundRect">
            <a:avLst>
              <a:gd name="adj" fmla="val 16667"/>
            </a:avLst>
          </a:prstGeom>
          <a:solidFill>
            <a:srgbClr val="C0C0C0"/>
          </a:solidFill>
          <a:ln w="9525">
            <a:solidFill>
              <a:srgbClr val="3333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a:latin typeface="Times New Roman" panose="02020603050405020304" pitchFamily="18" charset="0"/>
              </a:rPr>
              <a:t>Jackson</a:t>
            </a:r>
          </a:p>
        </p:txBody>
      </p:sp>
      <p:sp>
        <p:nvSpPr>
          <p:cNvPr id="5516" name="Rectangle 396"/>
          <p:cNvSpPr>
            <a:spLocks noChangeArrowheads="1"/>
          </p:cNvSpPr>
          <p:nvPr/>
        </p:nvSpPr>
        <p:spPr bwMode="auto">
          <a:xfrm>
            <a:off x="1773238" y="4757738"/>
            <a:ext cx="66675" cy="61912"/>
          </a:xfrm>
          <a:prstGeom prst="rect">
            <a:avLst/>
          </a:prstGeom>
          <a:solidFill>
            <a:srgbClr val="C0C0C0"/>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17" name="Rectangle 397"/>
          <p:cNvSpPr>
            <a:spLocks noChangeArrowheads="1"/>
          </p:cNvSpPr>
          <p:nvPr/>
        </p:nvSpPr>
        <p:spPr bwMode="auto">
          <a:xfrm>
            <a:off x="1423988" y="5553075"/>
            <a:ext cx="63500" cy="58738"/>
          </a:xfrm>
          <a:prstGeom prst="rect">
            <a:avLst/>
          </a:prstGeom>
          <a:solidFill>
            <a:srgbClr val="C0C0C0"/>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518" name="Group 398"/>
          <p:cNvGrpSpPr>
            <a:grpSpLocks/>
          </p:cNvGrpSpPr>
          <p:nvPr/>
        </p:nvGrpSpPr>
        <p:grpSpPr bwMode="auto">
          <a:xfrm>
            <a:off x="7534275" y="4194175"/>
            <a:ext cx="361950" cy="269875"/>
            <a:chOff x="5369" y="3038"/>
            <a:chExt cx="228" cy="170"/>
          </a:xfrm>
        </p:grpSpPr>
        <p:sp>
          <p:nvSpPr>
            <p:cNvPr id="5519" name="Freeform 399"/>
            <p:cNvSpPr>
              <a:spLocks/>
            </p:cNvSpPr>
            <p:nvPr/>
          </p:nvSpPr>
          <p:spPr bwMode="auto">
            <a:xfrm>
              <a:off x="5369" y="3171"/>
              <a:ext cx="216" cy="37"/>
            </a:xfrm>
            <a:custGeom>
              <a:avLst/>
              <a:gdLst>
                <a:gd name="T0" fmla="*/ 32 w 216"/>
                <a:gd name="T1" fmla="*/ 37 h 37"/>
                <a:gd name="T2" fmla="*/ 198 w 216"/>
                <a:gd name="T3" fmla="*/ 37 h 37"/>
                <a:gd name="T4" fmla="*/ 216 w 216"/>
                <a:gd name="T5" fmla="*/ 0 h 37"/>
                <a:gd name="T6" fmla="*/ 126 w 216"/>
                <a:gd name="T7" fmla="*/ 1 h 37"/>
                <a:gd name="T8" fmla="*/ 40 w 216"/>
                <a:gd name="T9" fmla="*/ 1 h 37"/>
                <a:gd name="T10" fmla="*/ 0 w 216"/>
                <a:gd name="T11" fmla="*/ 0 h 37"/>
                <a:gd name="T12" fmla="*/ 32 w 216"/>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216" h="37">
                  <a:moveTo>
                    <a:pt x="32" y="37"/>
                  </a:moveTo>
                  <a:lnTo>
                    <a:pt x="198" y="37"/>
                  </a:lnTo>
                  <a:lnTo>
                    <a:pt x="216" y="0"/>
                  </a:lnTo>
                  <a:lnTo>
                    <a:pt x="126" y="1"/>
                  </a:lnTo>
                  <a:lnTo>
                    <a:pt x="40" y="1"/>
                  </a:lnTo>
                  <a:lnTo>
                    <a:pt x="0" y="0"/>
                  </a:lnTo>
                  <a:lnTo>
                    <a:pt x="32" y="37"/>
                  </a:lnTo>
                  <a:close/>
                </a:path>
              </a:pathLst>
            </a:cu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20" name="Line 400"/>
            <p:cNvSpPr>
              <a:spLocks noChangeShapeType="1"/>
            </p:cNvSpPr>
            <p:nvPr/>
          </p:nvSpPr>
          <p:spPr bwMode="auto">
            <a:xfrm>
              <a:off x="5426" y="3067"/>
              <a:ext cx="3" cy="1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21" name="Freeform 401"/>
            <p:cNvSpPr>
              <a:spLocks/>
            </p:cNvSpPr>
            <p:nvPr/>
          </p:nvSpPr>
          <p:spPr bwMode="auto">
            <a:xfrm>
              <a:off x="5490" y="3038"/>
              <a:ext cx="3" cy="129"/>
            </a:xfrm>
            <a:custGeom>
              <a:avLst/>
              <a:gdLst>
                <a:gd name="T0" fmla="*/ 0 w 3"/>
                <a:gd name="T1" fmla="*/ 0 h 129"/>
                <a:gd name="T2" fmla="*/ 3 w 3"/>
                <a:gd name="T3" fmla="*/ 129 h 129"/>
              </a:gdLst>
              <a:ahLst/>
              <a:cxnLst>
                <a:cxn ang="0">
                  <a:pos x="T0" y="T1"/>
                </a:cxn>
                <a:cxn ang="0">
                  <a:pos x="T2" y="T3"/>
                </a:cxn>
              </a:cxnLst>
              <a:rect l="0" t="0" r="r" b="b"/>
              <a:pathLst>
                <a:path w="3" h="129">
                  <a:moveTo>
                    <a:pt x="0" y="0"/>
                  </a:moveTo>
                  <a:lnTo>
                    <a:pt x="3" y="129"/>
                  </a:lnTo>
                </a:path>
              </a:pathLst>
            </a:custGeom>
            <a:noFill/>
            <a:ln w="9525">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22" name="Line 402"/>
            <p:cNvSpPr>
              <a:spLocks noChangeShapeType="1"/>
            </p:cNvSpPr>
            <p:nvPr/>
          </p:nvSpPr>
          <p:spPr bwMode="auto">
            <a:xfrm>
              <a:off x="5555" y="3094"/>
              <a:ext cx="3" cy="6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23" name="Freeform 403"/>
            <p:cNvSpPr>
              <a:spLocks/>
            </p:cNvSpPr>
            <p:nvPr/>
          </p:nvSpPr>
          <p:spPr bwMode="auto">
            <a:xfrm>
              <a:off x="5451" y="3080"/>
              <a:ext cx="100" cy="91"/>
            </a:xfrm>
            <a:custGeom>
              <a:avLst/>
              <a:gdLst>
                <a:gd name="T0" fmla="*/ 7 w 36"/>
                <a:gd name="T1" fmla="*/ 1 h 33"/>
                <a:gd name="T2" fmla="*/ 0 w 36"/>
                <a:gd name="T3" fmla="*/ 15 h 33"/>
                <a:gd name="T4" fmla="*/ 6 w 36"/>
                <a:gd name="T5" fmla="*/ 33 h 33"/>
                <a:gd name="T6" fmla="*/ 32 w 36"/>
                <a:gd name="T7" fmla="*/ 22 h 33"/>
                <a:gd name="T8" fmla="*/ 27 w 36"/>
                <a:gd name="T9" fmla="*/ 12 h 33"/>
                <a:gd name="T10" fmla="*/ 33 w 36"/>
                <a:gd name="T11" fmla="*/ 0 h 33"/>
                <a:gd name="T12" fmla="*/ 7 w 36"/>
                <a:gd name="T13" fmla="*/ 1 h 33"/>
              </a:gdLst>
              <a:ahLst/>
              <a:cxnLst>
                <a:cxn ang="0">
                  <a:pos x="T0" y="T1"/>
                </a:cxn>
                <a:cxn ang="0">
                  <a:pos x="T2" y="T3"/>
                </a:cxn>
                <a:cxn ang="0">
                  <a:pos x="T4" y="T5"/>
                </a:cxn>
                <a:cxn ang="0">
                  <a:pos x="T6" y="T7"/>
                </a:cxn>
                <a:cxn ang="0">
                  <a:pos x="T8" y="T9"/>
                </a:cxn>
                <a:cxn ang="0">
                  <a:pos x="T10" y="T11"/>
                </a:cxn>
                <a:cxn ang="0">
                  <a:pos x="T12" y="T13"/>
                </a:cxn>
              </a:cxnLst>
              <a:rect l="0" t="0" r="r" b="b"/>
              <a:pathLst>
                <a:path w="36" h="33">
                  <a:moveTo>
                    <a:pt x="7" y="1"/>
                  </a:moveTo>
                  <a:cubicBezTo>
                    <a:pt x="2" y="3"/>
                    <a:pt x="0" y="10"/>
                    <a:pt x="0" y="15"/>
                  </a:cubicBezTo>
                  <a:cubicBezTo>
                    <a:pt x="0" y="20"/>
                    <a:pt x="1" y="32"/>
                    <a:pt x="6" y="33"/>
                  </a:cubicBezTo>
                  <a:lnTo>
                    <a:pt x="32" y="22"/>
                  </a:lnTo>
                  <a:cubicBezTo>
                    <a:pt x="35" y="19"/>
                    <a:pt x="27" y="16"/>
                    <a:pt x="27" y="12"/>
                  </a:cubicBezTo>
                  <a:cubicBezTo>
                    <a:pt x="27" y="8"/>
                    <a:pt x="36" y="2"/>
                    <a:pt x="33" y="0"/>
                  </a:cubicBezTo>
                  <a:lnTo>
                    <a:pt x="7" y="1"/>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24" name="Freeform 404"/>
            <p:cNvSpPr>
              <a:spLocks/>
            </p:cNvSpPr>
            <p:nvPr/>
          </p:nvSpPr>
          <p:spPr bwMode="auto">
            <a:xfrm>
              <a:off x="5379" y="3086"/>
              <a:ext cx="78" cy="81"/>
            </a:xfrm>
            <a:custGeom>
              <a:avLst/>
              <a:gdLst>
                <a:gd name="T0" fmla="*/ 8 w 28"/>
                <a:gd name="T1" fmla="*/ 0 h 29"/>
                <a:gd name="T2" fmla="*/ 0 w 28"/>
                <a:gd name="T3" fmla="*/ 13 h 29"/>
                <a:gd name="T4" fmla="*/ 7 w 28"/>
                <a:gd name="T5" fmla="*/ 29 h 29"/>
                <a:gd name="T6" fmla="*/ 25 w 28"/>
                <a:gd name="T7" fmla="*/ 24 h 29"/>
                <a:gd name="T8" fmla="*/ 20 w 28"/>
                <a:gd name="T9" fmla="*/ 14 h 29"/>
                <a:gd name="T10" fmla="*/ 26 w 28"/>
                <a:gd name="T11" fmla="*/ 0 h 29"/>
                <a:gd name="T12" fmla="*/ 8 w 28"/>
                <a:gd name="T13" fmla="*/ 0 h 29"/>
              </a:gdLst>
              <a:ahLst/>
              <a:cxnLst>
                <a:cxn ang="0">
                  <a:pos x="T0" y="T1"/>
                </a:cxn>
                <a:cxn ang="0">
                  <a:pos x="T2" y="T3"/>
                </a:cxn>
                <a:cxn ang="0">
                  <a:pos x="T4" y="T5"/>
                </a:cxn>
                <a:cxn ang="0">
                  <a:pos x="T6" y="T7"/>
                </a:cxn>
                <a:cxn ang="0">
                  <a:pos x="T8" y="T9"/>
                </a:cxn>
                <a:cxn ang="0">
                  <a:pos x="T10" y="T11"/>
                </a:cxn>
                <a:cxn ang="0">
                  <a:pos x="T12" y="T13"/>
                </a:cxn>
              </a:cxnLst>
              <a:rect l="0" t="0" r="r" b="b"/>
              <a:pathLst>
                <a:path w="28" h="29">
                  <a:moveTo>
                    <a:pt x="8" y="0"/>
                  </a:moveTo>
                  <a:cubicBezTo>
                    <a:pt x="2" y="2"/>
                    <a:pt x="0" y="8"/>
                    <a:pt x="0" y="13"/>
                  </a:cubicBezTo>
                  <a:cubicBezTo>
                    <a:pt x="0" y="17"/>
                    <a:pt x="4" y="27"/>
                    <a:pt x="7" y="29"/>
                  </a:cubicBezTo>
                  <a:lnTo>
                    <a:pt x="25" y="24"/>
                  </a:lnTo>
                  <a:cubicBezTo>
                    <a:pt x="27" y="22"/>
                    <a:pt x="20" y="18"/>
                    <a:pt x="20" y="14"/>
                  </a:cubicBezTo>
                  <a:cubicBezTo>
                    <a:pt x="20" y="10"/>
                    <a:pt x="28" y="2"/>
                    <a:pt x="26" y="0"/>
                  </a:cubicBezTo>
                  <a:lnTo>
                    <a:pt x="8" y="0"/>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25" name="Freeform 405"/>
            <p:cNvSpPr>
              <a:spLocks/>
            </p:cNvSpPr>
            <p:nvPr/>
          </p:nvSpPr>
          <p:spPr bwMode="auto">
            <a:xfrm>
              <a:off x="5520" y="3105"/>
              <a:ext cx="77" cy="61"/>
            </a:xfrm>
            <a:custGeom>
              <a:avLst/>
              <a:gdLst>
                <a:gd name="T0" fmla="*/ 6 w 28"/>
                <a:gd name="T1" fmla="*/ 0 h 22"/>
                <a:gd name="T2" fmla="*/ 0 w 28"/>
                <a:gd name="T3" fmla="*/ 12 h 22"/>
                <a:gd name="T4" fmla="*/ 8 w 28"/>
                <a:gd name="T5" fmla="*/ 22 h 22"/>
                <a:gd name="T6" fmla="*/ 26 w 28"/>
                <a:gd name="T7" fmla="*/ 17 h 22"/>
                <a:gd name="T8" fmla="*/ 21 w 28"/>
                <a:gd name="T9" fmla="*/ 7 h 22"/>
                <a:gd name="T10" fmla="*/ 24 w 28"/>
                <a:gd name="T11" fmla="*/ 0 h 22"/>
                <a:gd name="T12" fmla="*/ 6 w 28"/>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28" h="22">
                  <a:moveTo>
                    <a:pt x="6" y="0"/>
                  </a:moveTo>
                  <a:cubicBezTo>
                    <a:pt x="2" y="3"/>
                    <a:pt x="0" y="8"/>
                    <a:pt x="0" y="12"/>
                  </a:cubicBezTo>
                  <a:cubicBezTo>
                    <a:pt x="0" y="16"/>
                    <a:pt x="4" y="21"/>
                    <a:pt x="8" y="22"/>
                  </a:cubicBezTo>
                  <a:lnTo>
                    <a:pt x="26" y="17"/>
                  </a:lnTo>
                  <a:cubicBezTo>
                    <a:pt x="28" y="15"/>
                    <a:pt x="21" y="10"/>
                    <a:pt x="21" y="7"/>
                  </a:cubicBezTo>
                  <a:cubicBezTo>
                    <a:pt x="21" y="4"/>
                    <a:pt x="26" y="1"/>
                    <a:pt x="24" y="0"/>
                  </a:cubicBezTo>
                  <a:lnTo>
                    <a:pt x="6" y="0"/>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26" name="Freeform 406"/>
            <p:cNvSpPr>
              <a:spLocks/>
            </p:cNvSpPr>
            <p:nvPr/>
          </p:nvSpPr>
          <p:spPr bwMode="auto">
            <a:xfrm>
              <a:off x="5461" y="3051"/>
              <a:ext cx="53" cy="41"/>
            </a:xfrm>
            <a:custGeom>
              <a:avLst/>
              <a:gdLst>
                <a:gd name="T0" fmla="*/ 16 w 53"/>
                <a:gd name="T1" fmla="*/ 0 h 41"/>
                <a:gd name="T2" fmla="*/ 1 w 53"/>
                <a:gd name="T3" fmla="*/ 22 h 41"/>
                <a:gd name="T4" fmla="*/ 23 w 53"/>
                <a:gd name="T5" fmla="*/ 41 h 41"/>
                <a:gd name="T6" fmla="*/ 51 w 53"/>
                <a:gd name="T7" fmla="*/ 30 h 41"/>
                <a:gd name="T8" fmla="*/ 38 w 53"/>
                <a:gd name="T9" fmla="*/ 18 h 41"/>
                <a:gd name="T10" fmla="*/ 43 w 53"/>
                <a:gd name="T11" fmla="*/ 0 h 41"/>
                <a:gd name="T12" fmla="*/ 16 w 5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53" h="41">
                  <a:moveTo>
                    <a:pt x="16" y="0"/>
                  </a:moveTo>
                  <a:cubicBezTo>
                    <a:pt x="9" y="8"/>
                    <a:pt x="0" y="15"/>
                    <a:pt x="1" y="22"/>
                  </a:cubicBezTo>
                  <a:cubicBezTo>
                    <a:pt x="2" y="29"/>
                    <a:pt x="15" y="41"/>
                    <a:pt x="23" y="41"/>
                  </a:cubicBezTo>
                  <a:lnTo>
                    <a:pt x="51" y="30"/>
                  </a:lnTo>
                  <a:cubicBezTo>
                    <a:pt x="53" y="26"/>
                    <a:pt x="39" y="23"/>
                    <a:pt x="38" y="18"/>
                  </a:cubicBezTo>
                  <a:cubicBezTo>
                    <a:pt x="37" y="13"/>
                    <a:pt x="47" y="3"/>
                    <a:pt x="43" y="0"/>
                  </a:cubicBezTo>
                  <a:lnTo>
                    <a:pt x="16" y="0"/>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527" name="Rectangle 407"/>
          <p:cNvSpPr>
            <a:spLocks noChangeArrowheads="1"/>
          </p:cNvSpPr>
          <p:nvPr/>
        </p:nvSpPr>
        <p:spPr bwMode="auto">
          <a:xfrm>
            <a:off x="2606675" y="3286125"/>
            <a:ext cx="66675" cy="61913"/>
          </a:xfrm>
          <a:prstGeom prst="rect">
            <a:avLst/>
          </a:prstGeom>
          <a:solidFill>
            <a:srgbClr val="99CCFF"/>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28" name="Rectangle 408"/>
          <p:cNvSpPr>
            <a:spLocks noChangeArrowheads="1"/>
          </p:cNvSpPr>
          <p:nvPr/>
        </p:nvSpPr>
        <p:spPr bwMode="auto">
          <a:xfrm>
            <a:off x="2854325" y="3133725"/>
            <a:ext cx="66675" cy="61913"/>
          </a:xfrm>
          <a:prstGeom prst="rect">
            <a:avLst/>
          </a:prstGeom>
          <a:solidFill>
            <a:srgbClr val="99CCFF"/>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29" name="Rectangle 409"/>
          <p:cNvSpPr>
            <a:spLocks noChangeArrowheads="1"/>
          </p:cNvSpPr>
          <p:nvPr/>
        </p:nvSpPr>
        <p:spPr bwMode="auto">
          <a:xfrm>
            <a:off x="2706688" y="2814638"/>
            <a:ext cx="66675" cy="61912"/>
          </a:xfrm>
          <a:prstGeom prst="rect">
            <a:avLst/>
          </a:prstGeom>
          <a:solidFill>
            <a:srgbClr val="99CCFF"/>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30" name="Rectangle 410"/>
          <p:cNvSpPr>
            <a:spLocks noChangeArrowheads="1"/>
          </p:cNvSpPr>
          <p:nvPr/>
        </p:nvSpPr>
        <p:spPr bwMode="auto">
          <a:xfrm>
            <a:off x="2697163" y="2357438"/>
            <a:ext cx="66675" cy="61912"/>
          </a:xfrm>
          <a:prstGeom prst="rect">
            <a:avLst/>
          </a:prstGeom>
          <a:solidFill>
            <a:srgbClr val="99CCFF"/>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31" name="Rectangle 411"/>
          <p:cNvSpPr>
            <a:spLocks noChangeArrowheads="1"/>
          </p:cNvSpPr>
          <p:nvPr/>
        </p:nvSpPr>
        <p:spPr bwMode="auto">
          <a:xfrm>
            <a:off x="3340100" y="3490913"/>
            <a:ext cx="66675" cy="61912"/>
          </a:xfrm>
          <a:prstGeom prst="rect">
            <a:avLst/>
          </a:prstGeom>
          <a:solidFill>
            <a:srgbClr val="99CCFF"/>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32" name="Rectangle 412"/>
          <p:cNvSpPr>
            <a:spLocks noChangeArrowheads="1"/>
          </p:cNvSpPr>
          <p:nvPr/>
        </p:nvSpPr>
        <p:spPr bwMode="auto">
          <a:xfrm>
            <a:off x="1993900" y="6054725"/>
            <a:ext cx="107950" cy="106363"/>
          </a:xfrm>
          <a:prstGeom prst="rect">
            <a:avLst/>
          </a:prstGeom>
          <a:solidFill>
            <a:srgbClr val="99CCFF"/>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33" name="Text Box 413"/>
          <p:cNvSpPr txBox="1">
            <a:spLocks noChangeArrowheads="1"/>
          </p:cNvSpPr>
          <p:nvPr/>
        </p:nvSpPr>
        <p:spPr bwMode="auto">
          <a:xfrm>
            <a:off x="6640513" y="6189663"/>
            <a:ext cx="2301875" cy="5810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1600" b="1"/>
              <a:t>Major Campaigns</a:t>
            </a:r>
          </a:p>
          <a:p>
            <a:pPr algn="ctr"/>
            <a:r>
              <a:rPr lang="en-US" altLang="en-US" sz="1600" b="1"/>
              <a:t>1862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xit" presetSubtype="0" fill="hold" grpId="0" nodeType="withEffect">
                                  <p:stCondLst>
                                    <p:cond delay="0"/>
                                  </p:stCondLst>
                                  <p:childTnLst>
                                    <p:animEffect transition="out" filter="dissolve">
                                      <p:cBhvr>
                                        <p:cTn id="6" dur="500"/>
                                        <p:tgtEl>
                                          <p:spTgt spid="5432"/>
                                        </p:tgtEl>
                                      </p:cBhvr>
                                    </p:animEffect>
                                    <p:set>
                                      <p:cBhvr>
                                        <p:cTn id="7" dur="1" fill="hold">
                                          <p:stCondLst>
                                            <p:cond delay="499"/>
                                          </p:stCondLst>
                                        </p:cTn>
                                        <p:tgtEl>
                                          <p:spTgt spid="5432"/>
                                        </p:tgtEl>
                                        <p:attrNameLst>
                                          <p:attrName>style.visibility</p:attrName>
                                        </p:attrNameLst>
                                      </p:cBhvr>
                                      <p:to>
                                        <p:strVal val="hidden"/>
                                      </p:to>
                                    </p:set>
                                  </p:childTnLst>
                                </p:cTn>
                              </p:par>
                              <p:par>
                                <p:cTn id="8" presetID="9" presetClass="entr" presetSubtype="0" fill="hold" grpId="0" nodeType="withEffect">
                                  <p:stCondLst>
                                    <p:cond delay="0"/>
                                  </p:stCondLst>
                                  <p:childTnLst>
                                    <p:set>
                                      <p:cBhvr>
                                        <p:cTn id="9" dur="1" fill="hold">
                                          <p:stCondLst>
                                            <p:cond delay="0"/>
                                          </p:stCondLst>
                                        </p:cTn>
                                        <p:tgtEl>
                                          <p:spTgt spid="5251"/>
                                        </p:tgtEl>
                                        <p:attrNameLst>
                                          <p:attrName>style.visibility</p:attrName>
                                        </p:attrNameLst>
                                      </p:cBhvr>
                                      <p:to>
                                        <p:strVal val="visible"/>
                                      </p:to>
                                    </p:set>
                                    <p:animEffect transition="in" filter="dissolve">
                                      <p:cBhvr>
                                        <p:cTn id="10" dur="1000"/>
                                        <p:tgtEl>
                                          <p:spTgt spid="5251"/>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5434"/>
                                        </p:tgtEl>
                                        <p:attrNameLst>
                                          <p:attrName>style.visibility</p:attrName>
                                        </p:attrNameLst>
                                      </p:cBhvr>
                                      <p:to>
                                        <p:strVal val="visible"/>
                                      </p:to>
                                    </p:set>
                                    <p:animEffect transition="in" filter="dissolve">
                                      <p:cBhvr>
                                        <p:cTn id="13" dur="1000"/>
                                        <p:tgtEl>
                                          <p:spTgt spid="5434"/>
                                        </p:tgtEl>
                                      </p:cBhvr>
                                    </p:animEffect>
                                  </p:childTnLst>
                                </p:cTn>
                              </p:par>
                            </p:childTnLst>
                          </p:cTn>
                        </p:par>
                        <p:par>
                          <p:cTn id="14" fill="hold" nodeType="afterGroup">
                            <p:stCondLst>
                              <p:cond delay="1000"/>
                            </p:stCondLst>
                            <p:childTnLst>
                              <p:par>
                                <p:cTn id="15" presetID="12" presetClass="entr" presetSubtype="4" fill="hold" grpId="0" nodeType="afterEffect">
                                  <p:stCondLst>
                                    <p:cond delay="0"/>
                                  </p:stCondLst>
                                  <p:childTnLst>
                                    <p:set>
                                      <p:cBhvr>
                                        <p:cTn id="16" dur="1" fill="hold">
                                          <p:stCondLst>
                                            <p:cond delay="0"/>
                                          </p:stCondLst>
                                        </p:cTn>
                                        <p:tgtEl>
                                          <p:spTgt spid="5270"/>
                                        </p:tgtEl>
                                        <p:attrNameLst>
                                          <p:attrName>style.visibility</p:attrName>
                                        </p:attrNameLst>
                                      </p:cBhvr>
                                      <p:to>
                                        <p:strVal val="visible"/>
                                      </p:to>
                                    </p:set>
                                    <p:animEffect transition="in" filter="slide(fromBottom)">
                                      <p:cBhvr>
                                        <p:cTn id="17" dur="500"/>
                                        <p:tgtEl>
                                          <p:spTgt spid="5270"/>
                                        </p:tgtEl>
                                      </p:cBhvr>
                                    </p:animEffect>
                                  </p:childTnLst>
                                </p:cTn>
                              </p:par>
                            </p:childTnLst>
                          </p:cTn>
                        </p:par>
                        <p:par>
                          <p:cTn id="18" fill="hold" nodeType="afterGroup">
                            <p:stCondLst>
                              <p:cond delay="1500"/>
                            </p:stCondLst>
                            <p:childTnLst>
                              <p:par>
                                <p:cTn id="19" presetID="0" presetClass="path" presetSubtype="0" accel="50000" decel="50000" fill="hold" nodeType="afterEffect">
                                  <p:stCondLst>
                                    <p:cond delay="0"/>
                                  </p:stCondLst>
                                  <p:childTnLst>
                                    <p:animMotion origin="layout" path="M 8.33333E-7 6.66667E-6 L 0.04201 0.0014 L 0.03854 -0.01296 L 0.02708 -0.04073 L 0.00764 -0.05925 L 0.00174 -0.07268 L 0.00035 -0.08471 L -0.00556 -0.08888 L -0.02118 -0.08796 L -0.02743 -0.09258 L -0.03542 -0.09768 " pathEditMode="relative" ptsTypes="AAAAAAAAAAA">
                                      <p:cBhvr>
                                        <p:cTn id="20" dur="2000" fill="hold"/>
                                        <p:tgtEl>
                                          <p:spTgt spid="5452"/>
                                        </p:tgtEl>
                                        <p:attrNameLst>
                                          <p:attrName>ppt_x</p:attrName>
                                          <p:attrName>ppt_y</p:attrName>
                                        </p:attrNameLst>
                                      </p:cBhvr>
                                    </p:animMotion>
                                  </p:childTnLst>
                                </p:cTn>
                              </p:par>
                            </p:childTnLst>
                          </p:cTn>
                        </p:par>
                        <p:par>
                          <p:cTn id="21" fill="hold" nodeType="afterGroup">
                            <p:stCondLst>
                              <p:cond delay="3500"/>
                            </p:stCondLst>
                            <p:childTnLst>
                              <p:par>
                                <p:cTn id="22" presetID="1" presetClass="entr" presetSubtype="0" fill="hold" grpId="0" nodeType="afterEffect">
                                  <p:stCondLst>
                                    <p:cond delay="0"/>
                                  </p:stCondLst>
                                  <p:childTnLst>
                                    <p:set>
                                      <p:cBhvr>
                                        <p:cTn id="23" dur="1" fill="hold">
                                          <p:stCondLst>
                                            <p:cond delay="0"/>
                                          </p:stCondLst>
                                        </p:cTn>
                                        <p:tgtEl>
                                          <p:spTgt spid="5437"/>
                                        </p:tgtEl>
                                        <p:attrNameLst>
                                          <p:attrName>style.visibility</p:attrName>
                                        </p:attrNameLst>
                                      </p:cBhvr>
                                      <p:to>
                                        <p:strVal val="visible"/>
                                      </p:to>
                                    </p:set>
                                  </p:childTnLst>
                                  <p:subTnLst>
                                    <p:audio>
                                      <p:cMediaNode>
                                        <p:cTn display="0" masterRel="sameClick">
                                          <p:stCondLst>
                                            <p:cond evt="begin" delay="0">
                                              <p:tn val="22"/>
                                            </p:cond>
                                          </p:stCondLst>
                                          <p:endCondLst>
                                            <p:cond evt="onStopAudio" delay="0">
                                              <p:tgtEl>
                                                <p:sldTgt/>
                                              </p:tgtEl>
                                            </p:cond>
                                          </p:endCondLst>
                                        </p:cTn>
                                        <p:tgtEl>
                                          <p:sndTgt r:embed="rId3" name="explode.wav"/>
                                        </p:tgtEl>
                                      </p:cMediaNode>
                                    </p:audio>
                                  </p:subTnLst>
                                </p:cTn>
                              </p:par>
                              <p:par>
                                <p:cTn id="24" presetID="3" presetClass="exit" presetSubtype="10" fill="hold" grpId="1" nodeType="withEffect">
                                  <p:stCondLst>
                                    <p:cond delay="0"/>
                                  </p:stCondLst>
                                  <p:childTnLst>
                                    <p:animEffect transition="out" filter="blinds(horizontal)">
                                      <p:cBhvr>
                                        <p:cTn id="25" dur="500"/>
                                        <p:tgtEl>
                                          <p:spTgt spid="5437"/>
                                        </p:tgtEl>
                                      </p:cBhvr>
                                    </p:animEffect>
                                    <p:set>
                                      <p:cBhvr>
                                        <p:cTn id="26" dur="1" fill="hold">
                                          <p:stCondLst>
                                            <p:cond delay="499"/>
                                          </p:stCondLst>
                                        </p:cTn>
                                        <p:tgtEl>
                                          <p:spTgt spid="5437"/>
                                        </p:tgtEl>
                                        <p:attrNameLst>
                                          <p:attrName>style.visibility</p:attrName>
                                        </p:attrNameLst>
                                      </p:cBhvr>
                                      <p:to>
                                        <p:strVal val="hidden"/>
                                      </p:to>
                                    </p:set>
                                  </p:childTnLst>
                                </p:cTn>
                              </p:par>
                            </p:childTnLst>
                          </p:cTn>
                        </p:par>
                        <p:par>
                          <p:cTn id="27" fill="hold" nodeType="afterGroup">
                            <p:stCondLst>
                              <p:cond delay="4000"/>
                            </p:stCondLst>
                            <p:childTnLst>
                              <p:par>
                                <p:cTn id="28" presetID="12" presetClass="entr" presetSubtype="2" fill="hold" grpId="0" nodeType="afterEffect">
                                  <p:stCondLst>
                                    <p:cond delay="0"/>
                                  </p:stCondLst>
                                  <p:childTnLst>
                                    <p:set>
                                      <p:cBhvr>
                                        <p:cTn id="29" dur="1" fill="hold">
                                          <p:stCondLst>
                                            <p:cond delay="0"/>
                                          </p:stCondLst>
                                        </p:cTn>
                                        <p:tgtEl>
                                          <p:spTgt spid="5440"/>
                                        </p:tgtEl>
                                        <p:attrNameLst>
                                          <p:attrName>style.visibility</p:attrName>
                                        </p:attrNameLst>
                                      </p:cBhvr>
                                      <p:to>
                                        <p:strVal val="visible"/>
                                      </p:to>
                                    </p:set>
                                    <p:animEffect transition="in" filter="slide(fromRight)">
                                      <p:cBhvr>
                                        <p:cTn id="30" dur="1000"/>
                                        <p:tgtEl>
                                          <p:spTgt spid="5440"/>
                                        </p:tgtEl>
                                      </p:cBhvr>
                                    </p:animEffect>
                                  </p:childTnLst>
                                </p:cTn>
                              </p:par>
                              <p:par>
                                <p:cTn id="31" presetID="9" presetClass="entr" presetSubtype="0" fill="hold" nodeType="withEffect">
                                  <p:stCondLst>
                                    <p:cond delay="0"/>
                                  </p:stCondLst>
                                  <p:childTnLst>
                                    <p:set>
                                      <p:cBhvr>
                                        <p:cTn id="32" dur="1" fill="hold">
                                          <p:stCondLst>
                                            <p:cond delay="0"/>
                                          </p:stCondLst>
                                        </p:cTn>
                                        <p:tgtEl>
                                          <p:spTgt spid="5441"/>
                                        </p:tgtEl>
                                        <p:attrNameLst>
                                          <p:attrName>style.visibility</p:attrName>
                                        </p:attrNameLst>
                                      </p:cBhvr>
                                      <p:to>
                                        <p:strVal val="visible"/>
                                      </p:to>
                                    </p:set>
                                    <p:animEffect transition="in" filter="dissolve">
                                      <p:cBhvr>
                                        <p:cTn id="33" dur="2000"/>
                                        <p:tgtEl>
                                          <p:spTgt spid="5441"/>
                                        </p:tgtEl>
                                      </p:cBhvr>
                                    </p:animEffect>
                                  </p:childTnLst>
                                </p:cTn>
                              </p:par>
                              <p:par>
                                <p:cTn id="34" presetID="9" presetClass="entr" presetSubtype="0" fill="hold" nodeType="withEffect">
                                  <p:stCondLst>
                                    <p:cond delay="0"/>
                                  </p:stCondLst>
                                  <p:childTnLst>
                                    <p:set>
                                      <p:cBhvr>
                                        <p:cTn id="35" dur="1" fill="hold">
                                          <p:stCondLst>
                                            <p:cond delay="0"/>
                                          </p:stCondLst>
                                        </p:cTn>
                                        <p:tgtEl>
                                          <p:spTgt spid="5446"/>
                                        </p:tgtEl>
                                        <p:attrNameLst>
                                          <p:attrName>style.visibility</p:attrName>
                                        </p:attrNameLst>
                                      </p:cBhvr>
                                      <p:to>
                                        <p:strVal val="visible"/>
                                      </p:to>
                                    </p:set>
                                    <p:animEffect transition="in" filter="dissolve">
                                      <p:cBhvr>
                                        <p:cTn id="36" dur="2000"/>
                                        <p:tgtEl>
                                          <p:spTgt spid="5446"/>
                                        </p:tgtEl>
                                      </p:cBhvr>
                                    </p:animEffect>
                                  </p:childTnLst>
                                </p:cTn>
                              </p:par>
                              <p:par>
                                <p:cTn id="37" presetID="9" presetClass="exit" presetSubtype="0" fill="hold" nodeType="withEffect">
                                  <p:stCondLst>
                                    <p:cond delay="0"/>
                                  </p:stCondLst>
                                  <p:childTnLst>
                                    <p:animEffect transition="out" filter="dissolve">
                                      <p:cBhvr>
                                        <p:cTn id="38" dur="2000"/>
                                        <p:tgtEl>
                                          <p:spTgt spid="5452"/>
                                        </p:tgtEl>
                                      </p:cBhvr>
                                    </p:animEffect>
                                    <p:set>
                                      <p:cBhvr>
                                        <p:cTn id="39" dur="1" fill="hold">
                                          <p:stCondLst>
                                            <p:cond delay="1999"/>
                                          </p:stCondLst>
                                        </p:cTn>
                                        <p:tgtEl>
                                          <p:spTgt spid="5452"/>
                                        </p:tgtEl>
                                        <p:attrNameLst>
                                          <p:attrName>style.visibility</p:attrName>
                                        </p:attrNameLst>
                                      </p:cBhvr>
                                      <p:to>
                                        <p:strVal val="hidden"/>
                                      </p:to>
                                    </p:set>
                                  </p:childTnLst>
                                </p:cTn>
                              </p:par>
                              <p:par>
                                <p:cTn id="40" presetID="9" presetClass="entr" presetSubtype="0" fill="hold" grpId="0" nodeType="withEffect">
                                  <p:stCondLst>
                                    <p:cond delay="0"/>
                                  </p:stCondLst>
                                  <p:childTnLst>
                                    <p:set>
                                      <p:cBhvr>
                                        <p:cTn id="41" dur="1" fill="hold">
                                          <p:stCondLst>
                                            <p:cond delay="0"/>
                                          </p:stCondLst>
                                        </p:cTn>
                                        <p:tgtEl>
                                          <p:spTgt spid="5532"/>
                                        </p:tgtEl>
                                        <p:attrNameLst>
                                          <p:attrName>style.visibility</p:attrName>
                                        </p:attrNameLst>
                                      </p:cBhvr>
                                      <p:to>
                                        <p:strVal val="visible"/>
                                      </p:to>
                                    </p:set>
                                    <p:animEffect transition="in" filter="dissolve">
                                      <p:cBhvr>
                                        <p:cTn id="42" dur="2000"/>
                                        <p:tgtEl>
                                          <p:spTgt spid="5532"/>
                                        </p:tgtEl>
                                      </p:cBhvr>
                                    </p:animEffect>
                                  </p:childTnLst>
                                </p:cTn>
                              </p:par>
                              <p:par>
                                <p:cTn id="43" presetID="9" presetClass="entr" presetSubtype="0" fill="hold" grpId="0" nodeType="withEffect">
                                  <p:stCondLst>
                                    <p:cond delay="0"/>
                                  </p:stCondLst>
                                  <p:childTnLst>
                                    <p:set>
                                      <p:cBhvr>
                                        <p:cTn id="44" dur="1" fill="hold">
                                          <p:stCondLst>
                                            <p:cond delay="0"/>
                                          </p:stCondLst>
                                        </p:cTn>
                                        <p:tgtEl>
                                          <p:spTgt spid="5439"/>
                                        </p:tgtEl>
                                        <p:attrNameLst>
                                          <p:attrName>style.visibility</p:attrName>
                                        </p:attrNameLst>
                                      </p:cBhvr>
                                      <p:to>
                                        <p:strVal val="visible"/>
                                      </p:to>
                                    </p:set>
                                    <p:animEffect transition="in" filter="dissolve">
                                      <p:cBhvr>
                                        <p:cTn id="45" dur="2000"/>
                                        <p:tgtEl>
                                          <p:spTgt spid="5439"/>
                                        </p:tgtEl>
                                      </p:cBhvr>
                                    </p:animEffect>
                                  </p:childTnLst>
                                </p:cTn>
                              </p:par>
                            </p:childTnLst>
                          </p:cTn>
                        </p:par>
                        <p:par>
                          <p:cTn id="46" fill="hold" nodeType="afterGroup">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5451"/>
                                        </p:tgtEl>
                                        <p:attrNameLst>
                                          <p:attrName>style.visibility</p:attrName>
                                        </p:attrNameLst>
                                      </p:cBhvr>
                                      <p:to>
                                        <p:strVal val="visible"/>
                                      </p:to>
                                    </p:set>
                                    <p:animEffect transition="in" filter="wipe(down)">
                                      <p:cBhvr>
                                        <p:cTn id="49" dur="2000"/>
                                        <p:tgtEl>
                                          <p:spTgt spid="5451"/>
                                        </p:tgtEl>
                                      </p:cBhvr>
                                    </p:animEffect>
                                  </p:childTnLst>
                                </p:cTn>
                              </p:par>
                            </p:childTnLst>
                          </p:cTn>
                        </p:par>
                        <p:par>
                          <p:cTn id="50" fill="hold" nodeType="afterGroup">
                            <p:stCondLst>
                              <p:cond delay="8000"/>
                            </p:stCondLst>
                            <p:childTnLst>
                              <p:par>
                                <p:cTn id="51" presetID="9" presetClass="entr" presetSubtype="0" fill="hold" grpId="0" nodeType="afterEffect">
                                  <p:stCondLst>
                                    <p:cond delay="0"/>
                                  </p:stCondLst>
                                  <p:childTnLst>
                                    <p:set>
                                      <p:cBhvr>
                                        <p:cTn id="52" dur="1" fill="hold">
                                          <p:stCondLst>
                                            <p:cond delay="0"/>
                                          </p:stCondLst>
                                        </p:cTn>
                                        <p:tgtEl>
                                          <p:spTgt spid="5517"/>
                                        </p:tgtEl>
                                        <p:attrNameLst>
                                          <p:attrName>style.visibility</p:attrName>
                                        </p:attrNameLst>
                                      </p:cBhvr>
                                      <p:to>
                                        <p:strVal val="visible"/>
                                      </p:to>
                                    </p:set>
                                    <p:animEffect transition="in" filter="dissolve">
                                      <p:cBhvr>
                                        <p:cTn id="53" dur="500"/>
                                        <p:tgtEl>
                                          <p:spTgt spid="5517"/>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0" presetClass="path" presetSubtype="0" accel="50000" decel="50000" fill="hold" nodeType="clickEffect">
                                  <p:stCondLst>
                                    <p:cond delay="0"/>
                                  </p:stCondLst>
                                  <p:childTnLst>
                                    <p:animMotion origin="layout" path="M 0.00018 0.00092 L -0.0092 -0.02477 L -0.01024 -0.05463 " pathEditMode="relative" ptsTypes="AAA">
                                      <p:cBhvr>
                                        <p:cTn id="57" dur="2000" fill="hold"/>
                                        <p:tgtEl>
                                          <p:spTgt spid="5362"/>
                                        </p:tgtEl>
                                        <p:attrNameLst>
                                          <p:attrName>ppt_x</p:attrName>
                                          <p:attrName>ppt_y</p:attrName>
                                        </p:attrNameLst>
                                      </p:cBhvr>
                                    </p:animMotion>
                                  </p:childTnLst>
                                </p:cTn>
                              </p:par>
                              <p:par>
                                <p:cTn id="58" presetID="12" presetClass="exit" presetSubtype="4" fill="hold" grpId="1" nodeType="withEffect">
                                  <p:stCondLst>
                                    <p:cond delay="0"/>
                                  </p:stCondLst>
                                  <p:childTnLst>
                                    <p:animEffect transition="out" filter="slide(fromBottom)">
                                      <p:cBhvr>
                                        <p:cTn id="59" dur="500"/>
                                        <p:tgtEl>
                                          <p:spTgt spid="5270"/>
                                        </p:tgtEl>
                                      </p:cBhvr>
                                    </p:animEffect>
                                    <p:set>
                                      <p:cBhvr>
                                        <p:cTn id="60" dur="1" fill="hold">
                                          <p:stCondLst>
                                            <p:cond delay="499"/>
                                          </p:stCondLst>
                                        </p:cTn>
                                        <p:tgtEl>
                                          <p:spTgt spid="5270"/>
                                        </p:tgtEl>
                                        <p:attrNameLst>
                                          <p:attrName>style.visibility</p:attrName>
                                        </p:attrNameLst>
                                      </p:cBhvr>
                                      <p:to>
                                        <p:strVal val="hidden"/>
                                      </p:to>
                                    </p:set>
                                  </p:childTnLst>
                                </p:cTn>
                              </p:par>
                            </p:childTnLst>
                          </p:cTn>
                        </p:par>
                        <p:par>
                          <p:cTn id="61" fill="hold" nodeType="afterGroup">
                            <p:stCondLst>
                              <p:cond delay="2000"/>
                            </p:stCondLst>
                            <p:childTnLst>
                              <p:par>
                                <p:cTn id="62" presetID="1" presetClass="entr" presetSubtype="0" fill="hold" grpId="0" nodeType="afterEffect">
                                  <p:stCondLst>
                                    <p:cond delay="0"/>
                                  </p:stCondLst>
                                  <p:childTnLst>
                                    <p:set>
                                      <p:cBhvr>
                                        <p:cTn id="63" dur="1" fill="hold">
                                          <p:stCondLst>
                                            <p:cond delay="0"/>
                                          </p:stCondLst>
                                        </p:cTn>
                                        <p:tgtEl>
                                          <p:spTgt spid="5512"/>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3" name="explode.wav"/>
                                        </p:tgtEl>
                                      </p:cMediaNode>
                                    </p:audio>
                                  </p:subTnLst>
                                </p:cTn>
                              </p:par>
                              <p:par>
                                <p:cTn id="64" presetID="3" presetClass="exit" presetSubtype="10" fill="hold" grpId="1" nodeType="withEffect">
                                  <p:stCondLst>
                                    <p:cond delay="0"/>
                                  </p:stCondLst>
                                  <p:childTnLst>
                                    <p:animEffect transition="out" filter="blinds(horizontal)">
                                      <p:cBhvr>
                                        <p:cTn id="65" dur="500"/>
                                        <p:tgtEl>
                                          <p:spTgt spid="5512"/>
                                        </p:tgtEl>
                                      </p:cBhvr>
                                    </p:animEffect>
                                    <p:set>
                                      <p:cBhvr>
                                        <p:cTn id="66" dur="1" fill="hold">
                                          <p:stCondLst>
                                            <p:cond delay="499"/>
                                          </p:stCondLst>
                                        </p:cTn>
                                        <p:tgtEl>
                                          <p:spTgt spid="5512"/>
                                        </p:tgtEl>
                                        <p:attrNameLst>
                                          <p:attrName>style.visibility</p:attrName>
                                        </p:attrNameLst>
                                      </p:cBhvr>
                                      <p:to>
                                        <p:strVal val="hidden"/>
                                      </p:to>
                                    </p:set>
                                  </p:childTnLst>
                                </p:cTn>
                              </p:par>
                            </p:childTnLst>
                          </p:cTn>
                        </p:par>
                        <p:par>
                          <p:cTn id="67" fill="hold" nodeType="afterGroup">
                            <p:stCondLst>
                              <p:cond delay="2500"/>
                            </p:stCondLst>
                            <p:childTnLst>
                              <p:par>
                                <p:cTn id="68" presetID="9" presetClass="entr" presetSubtype="0" fill="hold" grpId="0" nodeType="afterEffect">
                                  <p:stCondLst>
                                    <p:cond delay="0"/>
                                  </p:stCondLst>
                                  <p:childTnLst>
                                    <p:set>
                                      <p:cBhvr>
                                        <p:cTn id="69" dur="1" fill="hold">
                                          <p:stCondLst>
                                            <p:cond delay="0"/>
                                          </p:stCondLst>
                                        </p:cTn>
                                        <p:tgtEl>
                                          <p:spTgt spid="5513"/>
                                        </p:tgtEl>
                                        <p:attrNameLst>
                                          <p:attrName>style.visibility</p:attrName>
                                        </p:attrNameLst>
                                      </p:cBhvr>
                                      <p:to>
                                        <p:strVal val="visible"/>
                                      </p:to>
                                    </p:set>
                                    <p:animEffect transition="in" filter="dissolve">
                                      <p:cBhvr>
                                        <p:cTn id="70" dur="1000"/>
                                        <p:tgtEl>
                                          <p:spTgt spid="5513"/>
                                        </p:tgtEl>
                                      </p:cBhvr>
                                    </p:animEffect>
                                  </p:childTnLst>
                                </p:cTn>
                              </p:par>
                              <p:par>
                                <p:cTn id="71" presetID="9" presetClass="exit" presetSubtype="0" fill="hold" nodeType="withEffect">
                                  <p:stCondLst>
                                    <p:cond delay="0"/>
                                  </p:stCondLst>
                                  <p:childTnLst>
                                    <p:animEffect transition="out" filter="dissolve">
                                      <p:cBhvr>
                                        <p:cTn id="72" dur="500"/>
                                        <p:tgtEl>
                                          <p:spTgt spid="5362"/>
                                        </p:tgtEl>
                                      </p:cBhvr>
                                    </p:animEffect>
                                    <p:set>
                                      <p:cBhvr>
                                        <p:cTn id="73" dur="1" fill="hold">
                                          <p:stCondLst>
                                            <p:cond delay="499"/>
                                          </p:stCondLst>
                                        </p:cTn>
                                        <p:tgtEl>
                                          <p:spTgt spid="5362"/>
                                        </p:tgtEl>
                                        <p:attrNameLst>
                                          <p:attrName>style.visibility</p:attrName>
                                        </p:attrNameLst>
                                      </p:cBhvr>
                                      <p:to>
                                        <p:strVal val="hidden"/>
                                      </p:to>
                                    </p:set>
                                  </p:childTnLst>
                                </p:cTn>
                              </p:par>
                            </p:childTnLst>
                          </p:cTn>
                        </p:par>
                      </p:childTnLst>
                    </p:cTn>
                  </p:par>
                  <p:par>
                    <p:cTn id="74" fill="hold" nodeType="clickPar">
                      <p:stCondLst>
                        <p:cond delay="indefinite"/>
                      </p:stCondLst>
                      <p:childTnLst>
                        <p:par>
                          <p:cTn id="75" fill="hold" nodeType="withGroup">
                            <p:stCondLst>
                              <p:cond delay="0"/>
                            </p:stCondLst>
                            <p:childTnLst>
                              <p:par>
                                <p:cTn id="76" presetID="0" presetClass="path" presetSubtype="0" accel="50000" decel="50000" fill="hold" grpId="0" nodeType="clickEffect">
                                  <p:stCondLst>
                                    <p:cond delay="0"/>
                                  </p:stCondLst>
                                  <p:childTnLst>
                                    <p:animMotion origin="layout" path="M 0.00087 -0.00023 L -0.01476 -0.01621 L -0.03541 -0.03519 L -0.04323 -0.03935 " pathEditMode="relative" ptsTypes="AAAA">
                                      <p:cBhvr>
                                        <p:cTn id="77" dur="2000" fill="hold"/>
                                        <p:tgtEl>
                                          <p:spTgt spid="5268"/>
                                        </p:tgtEl>
                                        <p:attrNameLst>
                                          <p:attrName>ppt_x</p:attrName>
                                          <p:attrName>ppt_y</p:attrName>
                                        </p:attrNameLst>
                                      </p:cBhvr>
                                    </p:animMotion>
                                  </p:childTnLst>
                                </p:cTn>
                              </p:par>
                              <p:par>
                                <p:cTn id="78" presetID="0" presetClass="path" presetSubtype="0" accel="50000" decel="50000" fill="hold" grpId="0" nodeType="withEffect">
                                  <p:stCondLst>
                                    <p:cond delay="0"/>
                                  </p:stCondLst>
                                  <p:childTnLst>
                                    <p:animMotion origin="layout" path="M -3.33333E-6 -2.96296E-6 L -0.01406 -0.01111 L -0.03906 -0.02361 " pathEditMode="relative" rAng="0" ptsTypes="AAA">
                                      <p:cBhvr>
                                        <p:cTn id="79" dur="2000" fill="hold"/>
                                        <p:tgtEl>
                                          <p:spTgt spid="5286"/>
                                        </p:tgtEl>
                                        <p:attrNameLst>
                                          <p:attrName>ppt_x</p:attrName>
                                          <p:attrName>ppt_y</p:attrName>
                                        </p:attrNameLst>
                                      </p:cBhvr>
                                      <p:rCtr x="-1962" y="-1181"/>
                                    </p:animMotion>
                                  </p:childTnLst>
                                </p:cTn>
                              </p:par>
                              <p:par>
                                <p:cTn id="80" presetID="9" presetClass="entr" presetSubtype="0" fill="hold" grpId="0" nodeType="withEffect">
                                  <p:stCondLst>
                                    <p:cond delay="0"/>
                                  </p:stCondLst>
                                  <p:childTnLst>
                                    <p:set>
                                      <p:cBhvr>
                                        <p:cTn id="81" dur="1" fill="hold">
                                          <p:stCondLst>
                                            <p:cond delay="0"/>
                                          </p:stCondLst>
                                        </p:cTn>
                                        <p:tgtEl>
                                          <p:spTgt spid="5515"/>
                                        </p:tgtEl>
                                        <p:attrNameLst>
                                          <p:attrName>style.visibility</p:attrName>
                                        </p:attrNameLst>
                                      </p:cBhvr>
                                      <p:to>
                                        <p:strVal val="visible"/>
                                      </p:to>
                                    </p:set>
                                    <p:animEffect transition="in" filter="dissolve">
                                      <p:cBhvr>
                                        <p:cTn id="82" dur="1000"/>
                                        <p:tgtEl>
                                          <p:spTgt spid="5515"/>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5485"/>
                                        </p:tgtEl>
                                        <p:attrNameLst>
                                          <p:attrName>style.visibility</p:attrName>
                                        </p:attrNameLst>
                                      </p:cBhvr>
                                      <p:to>
                                        <p:strVal val="visible"/>
                                      </p:to>
                                    </p:set>
                                  </p:childTnLst>
                                  <p:subTnLst>
                                    <p:audio>
                                      <p:cMediaNode>
                                        <p:cTn display="0" masterRel="sameClick">
                                          <p:stCondLst>
                                            <p:cond evt="begin" delay="0">
                                              <p:tn val="85"/>
                                            </p:cond>
                                          </p:stCondLst>
                                          <p:endCondLst>
                                            <p:cond evt="onStopAudio" delay="0">
                                              <p:tgtEl>
                                                <p:sldTgt/>
                                              </p:tgtEl>
                                            </p:cond>
                                          </p:endCondLst>
                                        </p:cTn>
                                        <p:tgtEl>
                                          <p:sndTgt r:embed="rId3" name="explode.wav"/>
                                        </p:tgtEl>
                                      </p:cMediaNode>
                                    </p:audio>
                                  </p:subTnLst>
                                </p:cTn>
                              </p:par>
                              <p:par>
                                <p:cTn id="87" presetID="3" presetClass="exit" presetSubtype="10" fill="hold" grpId="1" nodeType="withEffect">
                                  <p:stCondLst>
                                    <p:cond delay="0"/>
                                  </p:stCondLst>
                                  <p:childTnLst>
                                    <p:animEffect transition="out" filter="blinds(horizontal)">
                                      <p:cBhvr>
                                        <p:cTn id="88" dur="500"/>
                                        <p:tgtEl>
                                          <p:spTgt spid="5485"/>
                                        </p:tgtEl>
                                      </p:cBhvr>
                                    </p:animEffect>
                                    <p:set>
                                      <p:cBhvr>
                                        <p:cTn id="89" dur="1" fill="hold">
                                          <p:stCondLst>
                                            <p:cond delay="499"/>
                                          </p:stCondLst>
                                        </p:cTn>
                                        <p:tgtEl>
                                          <p:spTgt spid="5485"/>
                                        </p:tgtEl>
                                        <p:attrNameLst>
                                          <p:attrName>style.visibility</p:attrName>
                                        </p:attrNameLst>
                                      </p:cBhvr>
                                      <p:to>
                                        <p:strVal val="hidden"/>
                                      </p:to>
                                    </p:set>
                                  </p:childTnLst>
                                </p:cTn>
                              </p:par>
                            </p:childTnLst>
                          </p:cTn>
                        </p:par>
                        <p:par>
                          <p:cTn id="90" fill="hold" nodeType="afterGroup">
                            <p:stCondLst>
                              <p:cond delay="500"/>
                            </p:stCondLst>
                            <p:childTnLst>
                              <p:par>
                                <p:cTn id="91" presetID="0" presetClass="path" presetSubtype="0" accel="50000" decel="50000" fill="hold" grpId="0" nodeType="afterEffect">
                                  <p:stCondLst>
                                    <p:cond delay="0"/>
                                  </p:stCondLst>
                                  <p:childTnLst>
                                    <p:animMotion origin="layout" path="M -1.11111E-6 0.00069 L -0.01528 0.00162 L -0.04201 0.0044 " pathEditMode="relative" ptsTypes="AAA">
                                      <p:cBhvr>
                                        <p:cTn id="92" dur="2000" fill="hold"/>
                                        <p:tgtEl>
                                          <p:spTgt spid="5465"/>
                                        </p:tgtEl>
                                        <p:attrNameLst>
                                          <p:attrName>ppt_x</p:attrName>
                                          <p:attrName>ppt_y</p:attrName>
                                        </p:attrNameLst>
                                      </p:cBhvr>
                                    </p:animMotion>
                                  </p:childTnLst>
                                </p:cTn>
                              </p:par>
                              <p:par>
                                <p:cTn id="93" presetID="0" presetClass="path" presetSubtype="0" accel="50000" decel="50000" fill="hold" grpId="0" nodeType="withEffect">
                                  <p:stCondLst>
                                    <p:cond delay="0"/>
                                  </p:stCondLst>
                                  <p:childTnLst>
                                    <p:animMotion origin="layout" path="M 0.00035 0.00023 L 0.02326 -0.0044 L 0.04444 -0.01273 L 0.05694 -0.00348 " pathEditMode="relative" ptsTypes="AAAA">
                                      <p:cBhvr>
                                        <p:cTn id="94" dur="2000" fill="hold"/>
                                        <p:tgtEl>
                                          <p:spTgt spid="5176"/>
                                        </p:tgtEl>
                                        <p:attrNameLst>
                                          <p:attrName>ppt_x</p:attrName>
                                          <p:attrName>ppt_y</p:attrName>
                                        </p:attrNameLst>
                                      </p:cBhvr>
                                    </p:animMotion>
                                  </p:childTnLst>
                                </p:cTn>
                              </p:par>
                            </p:childTnLst>
                          </p:cTn>
                        </p:par>
                      </p:childTnLst>
                    </p:cTn>
                  </p:par>
                  <p:par>
                    <p:cTn id="95" fill="hold" nodeType="clickPar">
                      <p:stCondLst>
                        <p:cond delay="indefinite"/>
                      </p:stCondLst>
                      <p:childTnLst>
                        <p:par>
                          <p:cTn id="96" fill="hold" nodeType="withGroup">
                            <p:stCondLst>
                              <p:cond delay="0"/>
                            </p:stCondLst>
                            <p:childTnLst>
                              <p:par>
                                <p:cTn id="97" presetID="12" presetClass="entr" presetSubtype="8" fill="hold" grpId="0" nodeType="clickEffect">
                                  <p:stCondLst>
                                    <p:cond delay="0"/>
                                  </p:stCondLst>
                                  <p:childTnLst>
                                    <p:set>
                                      <p:cBhvr>
                                        <p:cTn id="98" dur="1" fill="hold">
                                          <p:stCondLst>
                                            <p:cond delay="0"/>
                                          </p:stCondLst>
                                        </p:cTn>
                                        <p:tgtEl>
                                          <p:spTgt spid="5476"/>
                                        </p:tgtEl>
                                        <p:attrNameLst>
                                          <p:attrName>style.visibility</p:attrName>
                                        </p:attrNameLst>
                                      </p:cBhvr>
                                      <p:to>
                                        <p:strVal val="visible"/>
                                      </p:to>
                                    </p:set>
                                    <p:animEffect transition="in" filter="slide(fromLeft)">
                                      <p:cBhvr>
                                        <p:cTn id="99" dur="500"/>
                                        <p:tgtEl>
                                          <p:spTgt spid="5476"/>
                                        </p:tgtEl>
                                      </p:cBhvr>
                                    </p:animEffect>
                                  </p:childTnLst>
                                </p:cTn>
                              </p:par>
                            </p:childTnLst>
                          </p:cTn>
                        </p:par>
                        <p:par>
                          <p:cTn id="100" fill="hold" nodeType="afterGroup">
                            <p:stCondLst>
                              <p:cond delay="500"/>
                            </p:stCondLst>
                            <p:childTnLst>
                              <p:par>
                                <p:cTn id="101" presetID="22" presetClass="entr" presetSubtype="4" fill="hold" grpId="0" nodeType="afterEffect">
                                  <p:stCondLst>
                                    <p:cond delay="0"/>
                                  </p:stCondLst>
                                  <p:childTnLst>
                                    <p:set>
                                      <p:cBhvr>
                                        <p:cTn id="102" dur="1" fill="hold">
                                          <p:stCondLst>
                                            <p:cond delay="0"/>
                                          </p:stCondLst>
                                        </p:cTn>
                                        <p:tgtEl>
                                          <p:spTgt spid="5502"/>
                                        </p:tgtEl>
                                        <p:attrNameLst>
                                          <p:attrName>style.visibility</p:attrName>
                                        </p:attrNameLst>
                                      </p:cBhvr>
                                      <p:to>
                                        <p:strVal val="visible"/>
                                      </p:to>
                                    </p:set>
                                    <p:animEffect transition="in" filter="wipe(down)">
                                      <p:cBhvr>
                                        <p:cTn id="103" dur="1000"/>
                                        <p:tgtEl>
                                          <p:spTgt spid="5502"/>
                                        </p:tgtEl>
                                      </p:cBhvr>
                                    </p:animEffect>
                                  </p:childTnLst>
                                </p:cTn>
                              </p:par>
                              <p:par>
                                <p:cTn id="104" presetID="22" presetClass="entr" presetSubtype="4" fill="hold" grpId="0" nodeType="withEffect">
                                  <p:stCondLst>
                                    <p:cond delay="0"/>
                                  </p:stCondLst>
                                  <p:childTnLst>
                                    <p:set>
                                      <p:cBhvr>
                                        <p:cTn id="105" dur="1" fill="hold">
                                          <p:stCondLst>
                                            <p:cond delay="0"/>
                                          </p:stCondLst>
                                        </p:cTn>
                                        <p:tgtEl>
                                          <p:spTgt spid="5503"/>
                                        </p:tgtEl>
                                        <p:attrNameLst>
                                          <p:attrName>style.visibility</p:attrName>
                                        </p:attrNameLst>
                                      </p:cBhvr>
                                      <p:to>
                                        <p:strVal val="visible"/>
                                      </p:to>
                                    </p:set>
                                    <p:animEffect transition="in" filter="wipe(down)">
                                      <p:cBhvr>
                                        <p:cTn id="106" dur="1000"/>
                                        <p:tgtEl>
                                          <p:spTgt spid="5503"/>
                                        </p:tgtEl>
                                      </p:cBhvr>
                                    </p:animEffect>
                                  </p:childTnLst>
                                </p:cTn>
                              </p:par>
                            </p:childTnLst>
                          </p:cTn>
                        </p:par>
                        <p:par>
                          <p:cTn id="107" fill="hold" nodeType="afterGroup">
                            <p:stCondLst>
                              <p:cond delay="1500"/>
                            </p:stCondLst>
                            <p:childTnLst>
                              <p:par>
                                <p:cTn id="108" presetID="1" presetClass="entr" presetSubtype="0" fill="hold" grpId="0" nodeType="afterEffect">
                                  <p:stCondLst>
                                    <p:cond delay="0"/>
                                  </p:stCondLst>
                                  <p:childTnLst>
                                    <p:set>
                                      <p:cBhvr>
                                        <p:cTn id="109" dur="1" fill="hold">
                                          <p:stCondLst>
                                            <p:cond delay="0"/>
                                          </p:stCondLst>
                                        </p:cTn>
                                        <p:tgtEl>
                                          <p:spTgt spid="5480"/>
                                        </p:tgtEl>
                                        <p:attrNameLst>
                                          <p:attrName>style.visibility</p:attrName>
                                        </p:attrNameLst>
                                      </p:cBhvr>
                                      <p:to>
                                        <p:strVal val="visible"/>
                                      </p:to>
                                    </p:set>
                                  </p:childTnLst>
                                  <p:subTnLst>
                                    <p:audio>
                                      <p:cMediaNode>
                                        <p:cTn display="0" masterRel="sameClick">
                                          <p:stCondLst>
                                            <p:cond evt="begin" delay="0">
                                              <p:tn val="108"/>
                                            </p:cond>
                                          </p:stCondLst>
                                          <p:endCondLst>
                                            <p:cond evt="onStopAudio" delay="0">
                                              <p:tgtEl>
                                                <p:sldTgt/>
                                              </p:tgtEl>
                                            </p:cond>
                                          </p:endCondLst>
                                        </p:cTn>
                                        <p:tgtEl>
                                          <p:sndTgt r:embed="rId3" name="explode.wav"/>
                                        </p:tgtEl>
                                      </p:cMediaNode>
                                    </p:audio>
                                  </p:subTnLst>
                                </p:cTn>
                              </p:par>
                              <p:par>
                                <p:cTn id="110" presetID="3" presetClass="exit" presetSubtype="10" fill="hold" grpId="1" nodeType="withEffect">
                                  <p:stCondLst>
                                    <p:cond delay="0"/>
                                  </p:stCondLst>
                                  <p:childTnLst>
                                    <p:animEffect transition="out" filter="blinds(horizontal)">
                                      <p:cBhvr>
                                        <p:cTn id="111" dur="500"/>
                                        <p:tgtEl>
                                          <p:spTgt spid="5480"/>
                                        </p:tgtEl>
                                      </p:cBhvr>
                                    </p:animEffect>
                                    <p:set>
                                      <p:cBhvr>
                                        <p:cTn id="112" dur="1" fill="hold">
                                          <p:stCondLst>
                                            <p:cond delay="499"/>
                                          </p:stCondLst>
                                        </p:cTn>
                                        <p:tgtEl>
                                          <p:spTgt spid="5480"/>
                                        </p:tgtEl>
                                        <p:attrNameLst>
                                          <p:attrName>style.visibility</p:attrName>
                                        </p:attrNameLst>
                                      </p:cBhvr>
                                      <p:to>
                                        <p:strVal val="hidden"/>
                                      </p:to>
                                    </p:set>
                                  </p:childTnLst>
                                </p:cTn>
                              </p:par>
                            </p:childTnLst>
                          </p:cTn>
                        </p:par>
                        <p:par>
                          <p:cTn id="113" fill="hold" nodeType="afterGroup">
                            <p:stCondLst>
                              <p:cond delay="2000"/>
                            </p:stCondLst>
                            <p:childTnLst>
                              <p:par>
                                <p:cTn id="114" presetID="1" presetClass="entr" presetSubtype="0" fill="hold" grpId="0" nodeType="afterEffect">
                                  <p:stCondLst>
                                    <p:cond delay="0"/>
                                  </p:stCondLst>
                                  <p:childTnLst>
                                    <p:set>
                                      <p:cBhvr>
                                        <p:cTn id="115" dur="1" fill="hold">
                                          <p:stCondLst>
                                            <p:cond delay="0"/>
                                          </p:stCondLst>
                                        </p:cTn>
                                        <p:tgtEl>
                                          <p:spTgt spid="5475"/>
                                        </p:tgtEl>
                                        <p:attrNameLst>
                                          <p:attrName>style.visibility</p:attrName>
                                        </p:attrNameLst>
                                      </p:cBhvr>
                                      <p:to>
                                        <p:strVal val="visible"/>
                                      </p:to>
                                    </p:set>
                                  </p:childTnLst>
                                  <p:subTnLst>
                                    <p:audio>
                                      <p:cMediaNode>
                                        <p:cTn display="0" masterRel="sameClick">
                                          <p:stCondLst>
                                            <p:cond evt="begin" delay="0">
                                              <p:tn val="114"/>
                                            </p:cond>
                                          </p:stCondLst>
                                          <p:endCondLst>
                                            <p:cond evt="onStopAudio" delay="0">
                                              <p:tgtEl>
                                                <p:sldTgt/>
                                              </p:tgtEl>
                                            </p:cond>
                                          </p:endCondLst>
                                        </p:cTn>
                                        <p:tgtEl>
                                          <p:sndTgt r:embed="rId3" name="explode.wav"/>
                                        </p:tgtEl>
                                      </p:cMediaNode>
                                    </p:audio>
                                  </p:subTnLst>
                                </p:cTn>
                              </p:par>
                              <p:par>
                                <p:cTn id="116" presetID="3" presetClass="exit" presetSubtype="10" fill="hold" grpId="1" nodeType="withEffect">
                                  <p:stCondLst>
                                    <p:cond delay="0"/>
                                  </p:stCondLst>
                                  <p:childTnLst>
                                    <p:animEffect transition="out" filter="blinds(horizontal)">
                                      <p:cBhvr>
                                        <p:cTn id="117" dur="500"/>
                                        <p:tgtEl>
                                          <p:spTgt spid="5475"/>
                                        </p:tgtEl>
                                      </p:cBhvr>
                                    </p:animEffect>
                                    <p:set>
                                      <p:cBhvr>
                                        <p:cTn id="118" dur="1" fill="hold">
                                          <p:stCondLst>
                                            <p:cond delay="499"/>
                                          </p:stCondLst>
                                        </p:cTn>
                                        <p:tgtEl>
                                          <p:spTgt spid="5475"/>
                                        </p:tgtEl>
                                        <p:attrNameLst>
                                          <p:attrName>style.visibility</p:attrName>
                                        </p:attrNameLst>
                                      </p:cBhvr>
                                      <p:to>
                                        <p:strVal val="hidden"/>
                                      </p:to>
                                    </p:set>
                                  </p:childTnLst>
                                </p:cTn>
                              </p:par>
                            </p:childTnLst>
                          </p:cTn>
                        </p:par>
                        <p:par>
                          <p:cTn id="119" fill="hold" nodeType="afterGroup">
                            <p:stCondLst>
                              <p:cond delay="2500"/>
                            </p:stCondLst>
                            <p:childTnLst>
                              <p:par>
                                <p:cTn id="120" presetID="12" presetClass="exit" presetSubtype="4" fill="hold" grpId="0" nodeType="afterEffect">
                                  <p:stCondLst>
                                    <p:cond delay="0"/>
                                  </p:stCondLst>
                                  <p:childTnLst>
                                    <p:animEffect transition="out" filter="slide(fromBottom)">
                                      <p:cBhvr>
                                        <p:cTn id="121" dur="500"/>
                                        <p:tgtEl>
                                          <p:spTgt spid="5278"/>
                                        </p:tgtEl>
                                      </p:cBhvr>
                                    </p:animEffect>
                                    <p:set>
                                      <p:cBhvr>
                                        <p:cTn id="122" dur="1" fill="hold">
                                          <p:stCondLst>
                                            <p:cond delay="499"/>
                                          </p:stCondLst>
                                        </p:cTn>
                                        <p:tgtEl>
                                          <p:spTgt spid="5278"/>
                                        </p:tgtEl>
                                        <p:attrNameLst>
                                          <p:attrName>style.visibility</p:attrName>
                                        </p:attrNameLst>
                                      </p:cBhvr>
                                      <p:to>
                                        <p:strVal val="hidden"/>
                                      </p:to>
                                    </p:set>
                                  </p:childTnLst>
                                </p:cTn>
                              </p:par>
                              <p:par>
                                <p:cTn id="123" presetID="9" presetClass="exit" presetSubtype="0" fill="hold" grpId="1" nodeType="withEffect">
                                  <p:stCondLst>
                                    <p:cond delay="0"/>
                                  </p:stCondLst>
                                  <p:childTnLst>
                                    <p:animEffect transition="out" filter="dissolve">
                                      <p:cBhvr>
                                        <p:cTn id="124" dur="500"/>
                                        <p:tgtEl>
                                          <p:spTgt spid="5503"/>
                                        </p:tgtEl>
                                      </p:cBhvr>
                                    </p:animEffect>
                                    <p:set>
                                      <p:cBhvr>
                                        <p:cTn id="125" dur="1" fill="hold">
                                          <p:stCondLst>
                                            <p:cond delay="499"/>
                                          </p:stCondLst>
                                        </p:cTn>
                                        <p:tgtEl>
                                          <p:spTgt spid="5503"/>
                                        </p:tgtEl>
                                        <p:attrNameLst>
                                          <p:attrName>style.visibility</p:attrName>
                                        </p:attrNameLst>
                                      </p:cBhvr>
                                      <p:to>
                                        <p:strVal val="hidden"/>
                                      </p:to>
                                    </p:set>
                                  </p:childTnLst>
                                </p:cTn>
                              </p:par>
                              <p:par>
                                <p:cTn id="126" presetID="9" presetClass="exit" presetSubtype="0" fill="hold" grpId="1" nodeType="withEffect">
                                  <p:stCondLst>
                                    <p:cond delay="0"/>
                                  </p:stCondLst>
                                  <p:childTnLst>
                                    <p:animEffect transition="out" filter="dissolve">
                                      <p:cBhvr>
                                        <p:cTn id="127" dur="500"/>
                                        <p:tgtEl>
                                          <p:spTgt spid="5502"/>
                                        </p:tgtEl>
                                      </p:cBhvr>
                                    </p:animEffect>
                                    <p:set>
                                      <p:cBhvr>
                                        <p:cTn id="128" dur="1" fill="hold">
                                          <p:stCondLst>
                                            <p:cond delay="499"/>
                                          </p:stCondLst>
                                        </p:cTn>
                                        <p:tgtEl>
                                          <p:spTgt spid="5502"/>
                                        </p:tgtEl>
                                        <p:attrNameLst>
                                          <p:attrName>style.visibility</p:attrName>
                                        </p:attrNameLst>
                                      </p:cBhvr>
                                      <p:to>
                                        <p:strVal val="hidden"/>
                                      </p:to>
                                    </p:set>
                                  </p:childTnLst>
                                </p:cTn>
                              </p:par>
                            </p:childTnLst>
                          </p:cTn>
                        </p:par>
                        <p:par>
                          <p:cTn id="129" fill="hold" nodeType="afterGroup">
                            <p:stCondLst>
                              <p:cond delay="3000"/>
                            </p:stCondLst>
                            <p:childTnLst>
                              <p:par>
                                <p:cTn id="130" presetID="12" presetClass="entr" presetSubtype="2" fill="hold" grpId="0" nodeType="afterEffect">
                                  <p:stCondLst>
                                    <p:cond delay="0"/>
                                  </p:stCondLst>
                                  <p:childTnLst>
                                    <p:set>
                                      <p:cBhvr>
                                        <p:cTn id="131" dur="1" fill="hold">
                                          <p:stCondLst>
                                            <p:cond delay="0"/>
                                          </p:stCondLst>
                                        </p:cTn>
                                        <p:tgtEl>
                                          <p:spTgt spid="5481"/>
                                        </p:tgtEl>
                                        <p:attrNameLst>
                                          <p:attrName>style.visibility</p:attrName>
                                        </p:attrNameLst>
                                      </p:cBhvr>
                                      <p:to>
                                        <p:strVal val="visible"/>
                                      </p:to>
                                    </p:set>
                                    <p:animEffect transition="in" filter="slide(fromRight)">
                                      <p:cBhvr>
                                        <p:cTn id="132" dur="500"/>
                                        <p:tgtEl>
                                          <p:spTgt spid="5481"/>
                                        </p:tgtEl>
                                      </p:cBhvr>
                                    </p:animEffect>
                                  </p:childTnLst>
                                </p:cTn>
                              </p:par>
                            </p:childTnLst>
                          </p:cTn>
                        </p:par>
                      </p:childTnLst>
                    </p:cTn>
                  </p:par>
                  <p:par>
                    <p:cTn id="133" fill="hold" nodeType="clickPar">
                      <p:stCondLst>
                        <p:cond delay="indefinite"/>
                      </p:stCondLst>
                      <p:childTnLst>
                        <p:par>
                          <p:cTn id="134" fill="hold" nodeType="withGroup">
                            <p:stCondLst>
                              <p:cond delay="0"/>
                            </p:stCondLst>
                            <p:childTnLst>
                              <p:par>
                                <p:cTn id="135" presetID="12" presetClass="exit" presetSubtype="4" fill="hold" grpId="1" nodeType="clickEffect">
                                  <p:stCondLst>
                                    <p:cond delay="0"/>
                                  </p:stCondLst>
                                  <p:childTnLst>
                                    <p:animEffect transition="out" filter="slide(fromBottom)">
                                      <p:cBhvr>
                                        <p:cTn id="136" dur="500"/>
                                        <p:tgtEl>
                                          <p:spTgt spid="5476"/>
                                        </p:tgtEl>
                                      </p:cBhvr>
                                    </p:animEffect>
                                    <p:set>
                                      <p:cBhvr>
                                        <p:cTn id="137" dur="1" fill="hold">
                                          <p:stCondLst>
                                            <p:cond delay="499"/>
                                          </p:stCondLst>
                                        </p:cTn>
                                        <p:tgtEl>
                                          <p:spTgt spid="5476"/>
                                        </p:tgtEl>
                                        <p:attrNameLst>
                                          <p:attrName>style.visibility</p:attrName>
                                        </p:attrNameLst>
                                      </p:cBhvr>
                                      <p:to>
                                        <p:strVal val="hidden"/>
                                      </p:to>
                                    </p:set>
                                  </p:childTnLst>
                                </p:cTn>
                              </p:par>
                              <p:par>
                                <p:cTn id="138" presetID="9" presetClass="exit" presetSubtype="0" fill="hold" grpId="0" nodeType="withEffect">
                                  <p:stCondLst>
                                    <p:cond delay="0"/>
                                  </p:stCondLst>
                                  <p:childTnLst>
                                    <p:animEffect transition="out" filter="dissolve">
                                      <p:cBhvr>
                                        <p:cTn id="139" dur="1000"/>
                                        <p:tgtEl>
                                          <p:spTgt spid="5280"/>
                                        </p:tgtEl>
                                      </p:cBhvr>
                                    </p:animEffect>
                                    <p:set>
                                      <p:cBhvr>
                                        <p:cTn id="140" dur="1" fill="hold">
                                          <p:stCondLst>
                                            <p:cond delay="999"/>
                                          </p:stCondLst>
                                        </p:cTn>
                                        <p:tgtEl>
                                          <p:spTgt spid="5280"/>
                                        </p:tgtEl>
                                        <p:attrNameLst>
                                          <p:attrName>style.visibility</p:attrName>
                                        </p:attrNameLst>
                                      </p:cBhvr>
                                      <p:to>
                                        <p:strVal val="hidden"/>
                                      </p:to>
                                    </p:set>
                                  </p:childTnLst>
                                </p:cTn>
                              </p:par>
                              <p:par>
                                <p:cTn id="141" presetID="9" presetClass="entr" presetSubtype="0" fill="hold" grpId="0" nodeType="withEffect">
                                  <p:stCondLst>
                                    <p:cond delay="0"/>
                                  </p:stCondLst>
                                  <p:childTnLst>
                                    <p:set>
                                      <p:cBhvr>
                                        <p:cTn id="142" dur="1" fill="hold">
                                          <p:stCondLst>
                                            <p:cond delay="0"/>
                                          </p:stCondLst>
                                        </p:cTn>
                                        <p:tgtEl>
                                          <p:spTgt spid="5461"/>
                                        </p:tgtEl>
                                        <p:attrNameLst>
                                          <p:attrName>style.visibility</p:attrName>
                                        </p:attrNameLst>
                                      </p:cBhvr>
                                      <p:to>
                                        <p:strVal val="visible"/>
                                      </p:to>
                                    </p:set>
                                    <p:animEffect transition="in" filter="dissolve">
                                      <p:cBhvr>
                                        <p:cTn id="143" dur="1000"/>
                                        <p:tgtEl>
                                          <p:spTgt spid="5461"/>
                                        </p:tgtEl>
                                      </p:cBhvr>
                                    </p:animEffect>
                                  </p:childTnLst>
                                </p:cTn>
                              </p:par>
                              <p:par>
                                <p:cTn id="144" presetID="9" presetClass="exit" presetSubtype="0" fill="hold" grpId="0" nodeType="withEffect">
                                  <p:stCondLst>
                                    <p:cond delay="0"/>
                                  </p:stCondLst>
                                  <p:childTnLst>
                                    <p:animEffect transition="out" filter="dissolve">
                                      <p:cBhvr>
                                        <p:cTn id="145" dur="1000"/>
                                        <p:tgtEl>
                                          <p:spTgt spid="5281"/>
                                        </p:tgtEl>
                                      </p:cBhvr>
                                    </p:animEffect>
                                    <p:set>
                                      <p:cBhvr>
                                        <p:cTn id="146" dur="1" fill="hold">
                                          <p:stCondLst>
                                            <p:cond delay="999"/>
                                          </p:stCondLst>
                                        </p:cTn>
                                        <p:tgtEl>
                                          <p:spTgt spid="5281"/>
                                        </p:tgtEl>
                                        <p:attrNameLst>
                                          <p:attrName>style.visibility</p:attrName>
                                        </p:attrNameLst>
                                      </p:cBhvr>
                                      <p:to>
                                        <p:strVal val="hidden"/>
                                      </p:to>
                                    </p:set>
                                  </p:childTnLst>
                                </p:cTn>
                              </p:par>
                              <p:par>
                                <p:cTn id="147" presetID="9" presetClass="entr" presetSubtype="0" fill="hold" grpId="0" nodeType="withEffect">
                                  <p:stCondLst>
                                    <p:cond delay="0"/>
                                  </p:stCondLst>
                                  <p:childTnLst>
                                    <p:set>
                                      <p:cBhvr>
                                        <p:cTn id="148" dur="1" fill="hold">
                                          <p:stCondLst>
                                            <p:cond delay="0"/>
                                          </p:stCondLst>
                                        </p:cTn>
                                        <p:tgtEl>
                                          <p:spTgt spid="5462"/>
                                        </p:tgtEl>
                                        <p:attrNameLst>
                                          <p:attrName>style.visibility</p:attrName>
                                        </p:attrNameLst>
                                      </p:cBhvr>
                                      <p:to>
                                        <p:strVal val="visible"/>
                                      </p:to>
                                    </p:set>
                                    <p:animEffect transition="in" filter="dissolve">
                                      <p:cBhvr>
                                        <p:cTn id="149" dur="1000"/>
                                        <p:tgtEl>
                                          <p:spTgt spid="5462"/>
                                        </p:tgtEl>
                                      </p:cBhvr>
                                    </p:animEffect>
                                  </p:childTnLst>
                                </p:cTn>
                              </p:par>
                              <p:par>
                                <p:cTn id="150" presetID="9" presetClass="exit" presetSubtype="0" fill="hold" grpId="0" nodeType="withEffect">
                                  <p:stCondLst>
                                    <p:cond delay="0"/>
                                  </p:stCondLst>
                                  <p:childTnLst>
                                    <p:animEffect transition="out" filter="dissolve">
                                      <p:cBhvr>
                                        <p:cTn id="151" dur="1000"/>
                                        <p:tgtEl>
                                          <p:spTgt spid="5288"/>
                                        </p:tgtEl>
                                      </p:cBhvr>
                                    </p:animEffect>
                                    <p:set>
                                      <p:cBhvr>
                                        <p:cTn id="152" dur="1" fill="hold">
                                          <p:stCondLst>
                                            <p:cond delay="999"/>
                                          </p:stCondLst>
                                        </p:cTn>
                                        <p:tgtEl>
                                          <p:spTgt spid="5288"/>
                                        </p:tgtEl>
                                        <p:attrNameLst>
                                          <p:attrName>style.visibility</p:attrName>
                                        </p:attrNameLst>
                                      </p:cBhvr>
                                      <p:to>
                                        <p:strVal val="hidden"/>
                                      </p:to>
                                    </p:set>
                                  </p:childTnLst>
                                </p:cTn>
                              </p:par>
                              <p:par>
                                <p:cTn id="153" presetID="9" presetClass="entr" presetSubtype="0" fill="hold" grpId="0" nodeType="withEffect">
                                  <p:stCondLst>
                                    <p:cond delay="0"/>
                                  </p:stCondLst>
                                  <p:childTnLst>
                                    <p:set>
                                      <p:cBhvr>
                                        <p:cTn id="154" dur="1" fill="hold">
                                          <p:stCondLst>
                                            <p:cond delay="0"/>
                                          </p:stCondLst>
                                        </p:cTn>
                                        <p:tgtEl>
                                          <p:spTgt spid="5463"/>
                                        </p:tgtEl>
                                        <p:attrNameLst>
                                          <p:attrName>style.visibility</p:attrName>
                                        </p:attrNameLst>
                                      </p:cBhvr>
                                      <p:to>
                                        <p:strVal val="visible"/>
                                      </p:to>
                                    </p:set>
                                    <p:animEffect transition="in" filter="dissolve">
                                      <p:cBhvr>
                                        <p:cTn id="155" dur="1000"/>
                                        <p:tgtEl>
                                          <p:spTgt spid="5463"/>
                                        </p:tgtEl>
                                      </p:cBhvr>
                                    </p:animEffect>
                                  </p:childTnLst>
                                </p:cTn>
                              </p:par>
                              <p:par>
                                <p:cTn id="156" presetID="9" presetClass="exit" presetSubtype="0" fill="hold" grpId="0" nodeType="withEffect">
                                  <p:stCondLst>
                                    <p:cond delay="0"/>
                                  </p:stCondLst>
                                  <p:childTnLst>
                                    <p:animEffect transition="out" filter="dissolve">
                                      <p:cBhvr>
                                        <p:cTn id="157" dur="1000"/>
                                        <p:tgtEl>
                                          <p:spTgt spid="5282"/>
                                        </p:tgtEl>
                                      </p:cBhvr>
                                    </p:animEffect>
                                    <p:set>
                                      <p:cBhvr>
                                        <p:cTn id="158" dur="1" fill="hold">
                                          <p:stCondLst>
                                            <p:cond delay="999"/>
                                          </p:stCondLst>
                                        </p:cTn>
                                        <p:tgtEl>
                                          <p:spTgt spid="5282"/>
                                        </p:tgtEl>
                                        <p:attrNameLst>
                                          <p:attrName>style.visibility</p:attrName>
                                        </p:attrNameLst>
                                      </p:cBhvr>
                                      <p:to>
                                        <p:strVal val="hidden"/>
                                      </p:to>
                                    </p:set>
                                  </p:childTnLst>
                                </p:cTn>
                              </p:par>
                              <p:par>
                                <p:cTn id="159" presetID="9" presetClass="entr" presetSubtype="0" fill="hold" grpId="0" nodeType="withEffect">
                                  <p:stCondLst>
                                    <p:cond delay="0"/>
                                  </p:stCondLst>
                                  <p:childTnLst>
                                    <p:set>
                                      <p:cBhvr>
                                        <p:cTn id="160" dur="1" fill="hold">
                                          <p:stCondLst>
                                            <p:cond delay="0"/>
                                          </p:stCondLst>
                                        </p:cTn>
                                        <p:tgtEl>
                                          <p:spTgt spid="5464"/>
                                        </p:tgtEl>
                                        <p:attrNameLst>
                                          <p:attrName>style.visibility</p:attrName>
                                        </p:attrNameLst>
                                      </p:cBhvr>
                                      <p:to>
                                        <p:strVal val="visible"/>
                                      </p:to>
                                    </p:set>
                                    <p:animEffect transition="in" filter="dissolve">
                                      <p:cBhvr>
                                        <p:cTn id="161" dur="1000"/>
                                        <p:tgtEl>
                                          <p:spTgt spid="5464"/>
                                        </p:tgtEl>
                                      </p:cBhvr>
                                    </p:animEffect>
                                  </p:childTnLst>
                                </p:cTn>
                              </p:par>
                            </p:childTnLst>
                          </p:cTn>
                        </p:par>
                      </p:childTnLst>
                    </p:cTn>
                  </p:par>
                  <p:par>
                    <p:cTn id="162" fill="hold" nodeType="clickPar">
                      <p:stCondLst>
                        <p:cond delay="indefinite"/>
                      </p:stCondLst>
                      <p:childTnLst>
                        <p:par>
                          <p:cTn id="163" fill="hold" nodeType="withGroup">
                            <p:stCondLst>
                              <p:cond delay="0"/>
                            </p:stCondLst>
                            <p:childTnLst>
                              <p:par>
                                <p:cTn id="164" presetID="0" presetClass="path" presetSubtype="0" accel="50000" decel="50000" fill="hold" grpId="1" nodeType="clickEffect">
                                  <p:stCondLst>
                                    <p:cond delay="0"/>
                                  </p:stCondLst>
                                  <p:childTnLst>
                                    <p:animMotion origin="layout" path="M 0.00053 -0.00023 L -0.0052 0.00741 L -0.01145 0.01273 " pathEditMode="relative" ptsTypes="AAA">
                                      <p:cBhvr>
                                        <p:cTn id="165" dur="1000" fill="hold"/>
                                        <p:tgtEl>
                                          <p:spTgt spid="5251"/>
                                        </p:tgtEl>
                                        <p:attrNameLst>
                                          <p:attrName>ppt_x</p:attrName>
                                          <p:attrName>ppt_y</p:attrName>
                                        </p:attrNameLst>
                                      </p:cBhvr>
                                    </p:animMotion>
                                  </p:childTnLst>
                                </p:cTn>
                              </p:par>
                              <p:par>
                                <p:cTn id="166" presetID="0" presetClass="path" presetSubtype="0" accel="50000" decel="50000" fill="hold" grpId="1" nodeType="withEffect">
                                  <p:stCondLst>
                                    <p:cond delay="0"/>
                                  </p:stCondLst>
                                  <p:childTnLst>
                                    <p:animMotion origin="layout" path="M -2.77778E-6 4.07407E-6 L -0.0026 0.00069 L -0.00364 0.00277 " pathEditMode="relative" rAng="0" ptsTypes="AAA">
                                      <p:cBhvr>
                                        <p:cTn id="167" dur="500" fill="hold"/>
                                        <p:tgtEl>
                                          <p:spTgt spid="5434"/>
                                        </p:tgtEl>
                                        <p:attrNameLst>
                                          <p:attrName>ppt_x</p:attrName>
                                          <p:attrName>ppt_y</p:attrName>
                                        </p:attrNameLst>
                                      </p:cBhvr>
                                      <p:rCtr x="-191" y="139"/>
                                    </p:animMotion>
                                  </p:childTnLst>
                                </p:cTn>
                              </p:par>
                              <p:par>
                                <p:cTn id="168" presetID="0" presetClass="path" presetSubtype="0" accel="50000" decel="50000" fill="hold" grpId="1" nodeType="withEffect">
                                  <p:stCondLst>
                                    <p:cond delay="0"/>
                                  </p:stCondLst>
                                  <p:childTnLst>
                                    <p:animMotion origin="layout" path="M -3.61111E-6 4.44444E-6 L -0.00225 0.00162 L -0.00329 0.0037 " pathEditMode="relative" rAng="0" ptsTypes="AAA">
                                      <p:cBhvr>
                                        <p:cTn id="169" dur="500" fill="hold"/>
                                        <p:tgtEl>
                                          <p:spTgt spid="5463"/>
                                        </p:tgtEl>
                                        <p:attrNameLst>
                                          <p:attrName>ppt_x</p:attrName>
                                          <p:attrName>ppt_y</p:attrName>
                                        </p:attrNameLst>
                                      </p:cBhvr>
                                      <p:rCtr x="-174" y="185"/>
                                    </p:animMotion>
                                  </p:childTnLst>
                                </p:cTn>
                              </p:par>
                            </p:childTnLst>
                          </p:cTn>
                        </p:par>
                        <p:par>
                          <p:cTn id="170" fill="hold" nodeType="afterGroup">
                            <p:stCondLst>
                              <p:cond delay="1000"/>
                            </p:stCondLst>
                            <p:childTnLst>
                              <p:par>
                                <p:cTn id="171" presetID="0" presetClass="path" presetSubtype="0" accel="50000" decel="50000" fill="hold" grpId="0" nodeType="afterEffect">
                                  <p:stCondLst>
                                    <p:cond delay="0"/>
                                  </p:stCondLst>
                                  <p:childTnLst>
                                    <p:animMotion origin="layout" path="M 1.94444E-6 -1.48148E-6 L -0.00399 0.01389 L -0.01337 0.05139 " pathEditMode="relative" rAng="0" ptsTypes="AAA">
                                      <p:cBhvr>
                                        <p:cTn id="172" dur="2000" fill="hold"/>
                                        <p:tgtEl>
                                          <p:spTgt spid="5252"/>
                                        </p:tgtEl>
                                        <p:attrNameLst>
                                          <p:attrName>ppt_x</p:attrName>
                                          <p:attrName>ppt_y</p:attrName>
                                        </p:attrNameLst>
                                      </p:cBhvr>
                                      <p:rCtr x="-677" y="2569"/>
                                    </p:animMotion>
                                  </p:childTnLst>
                                </p:cTn>
                              </p:par>
                            </p:childTnLst>
                          </p:cTn>
                        </p:par>
                        <p:par>
                          <p:cTn id="173" fill="hold" nodeType="afterGroup">
                            <p:stCondLst>
                              <p:cond delay="3000"/>
                            </p:stCondLst>
                            <p:childTnLst>
                              <p:par>
                                <p:cTn id="174" presetID="0" presetClass="path" presetSubtype="0" accel="50000" decel="50000" fill="hold" grpId="2" nodeType="afterEffect">
                                  <p:stCondLst>
                                    <p:cond delay="0"/>
                                  </p:stCondLst>
                                  <p:childTnLst>
                                    <p:animMotion origin="layout" path="M -0.00312 0.00324 L -0.00486 0.0074 L -0.01909 0.0162 " pathEditMode="relative" rAng="0" ptsTypes="AAA">
                                      <p:cBhvr>
                                        <p:cTn id="175" dur="2000" fill="hold"/>
                                        <p:tgtEl>
                                          <p:spTgt spid="5463"/>
                                        </p:tgtEl>
                                        <p:attrNameLst>
                                          <p:attrName>ppt_x</p:attrName>
                                          <p:attrName>ppt_y</p:attrName>
                                        </p:attrNameLst>
                                      </p:cBhvr>
                                      <p:rCtr x="-799" y="648"/>
                                    </p:animMotion>
                                  </p:childTnLst>
                                </p:cTn>
                              </p:par>
                              <p:par>
                                <p:cTn id="176" presetID="12" presetClass="entr" presetSubtype="2" fill="hold" grpId="0" nodeType="withEffect">
                                  <p:stCondLst>
                                    <p:cond delay="0"/>
                                  </p:stCondLst>
                                  <p:childTnLst>
                                    <p:set>
                                      <p:cBhvr>
                                        <p:cTn id="177" dur="1" fill="hold">
                                          <p:stCondLst>
                                            <p:cond delay="0"/>
                                          </p:stCondLst>
                                        </p:cTn>
                                        <p:tgtEl>
                                          <p:spTgt spid="5479"/>
                                        </p:tgtEl>
                                        <p:attrNameLst>
                                          <p:attrName>style.visibility</p:attrName>
                                        </p:attrNameLst>
                                      </p:cBhvr>
                                      <p:to>
                                        <p:strVal val="visible"/>
                                      </p:to>
                                    </p:set>
                                    <p:animEffect transition="in" filter="slide(fromRight)">
                                      <p:cBhvr>
                                        <p:cTn id="178" dur="1000"/>
                                        <p:tgtEl>
                                          <p:spTgt spid="5479"/>
                                        </p:tgtEl>
                                      </p:cBhvr>
                                    </p:animEffect>
                                  </p:childTnLst>
                                </p:cTn>
                              </p:par>
                            </p:childTnLst>
                          </p:cTn>
                        </p:par>
                        <p:par>
                          <p:cTn id="179" fill="hold" nodeType="afterGroup">
                            <p:stCondLst>
                              <p:cond delay="5000"/>
                            </p:stCondLst>
                            <p:childTnLst>
                              <p:par>
                                <p:cTn id="180" presetID="22" presetClass="entr" presetSubtype="2" fill="hold" grpId="0" nodeType="afterEffect">
                                  <p:stCondLst>
                                    <p:cond delay="0"/>
                                  </p:stCondLst>
                                  <p:childTnLst>
                                    <p:set>
                                      <p:cBhvr>
                                        <p:cTn id="181" dur="1" fill="hold">
                                          <p:stCondLst>
                                            <p:cond delay="0"/>
                                          </p:stCondLst>
                                        </p:cTn>
                                        <p:tgtEl>
                                          <p:spTgt spid="5484"/>
                                        </p:tgtEl>
                                        <p:attrNameLst>
                                          <p:attrName>style.visibility</p:attrName>
                                        </p:attrNameLst>
                                      </p:cBhvr>
                                      <p:to>
                                        <p:strVal val="visible"/>
                                      </p:to>
                                    </p:set>
                                    <p:animEffect transition="in" filter="wipe(right)">
                                      <p:cBhvr>
                                        <p:cTn id="182" dur="500"/>
                                        <p:tgtEl>
                                          <p:spTgt spid="5484"/>
                                        </p:tgtEl>
                                      </p:cBhvr>
                                    </p:animEffect>
                                  </p:childTnLst>
                                </p:cTn>
                              </p:par>
                            </p:childTnLst>
                          </p:cTn>
                        </p:par>
                      </p:childTnLst>
                    </p:cTn>
                  </p:par>
                  <p:par>
                    <p:cTn id="183" fill="hold" nodeType="clickPar">
                      <p:stCondLst>
                        <p:cond delay="indefinite"/>
                      </p:stCondLst>
                      <p:childTnLst>
                        <p:par>
                          <p:cTn id="184" fill="hold" nodeType="withGroup">
                            <p:stCondLst>
                              <p:cond delay="0"/>
                            </p:stCondLst>
                            <p:childTnLst>
                              <p:par>
                                <p:cTn id="185" presetID="9" presetClass="exit" presetSubtype="0" fill="hold" grpId="1" nodeType="clickEffect">
                                  <p:stCondLst>
                                    <p:cond delay="0"/>
                                  </p:stCondLst>
                                  <p:childTnLst>
                                    <p:animEffect transition="out" filter="dissolve">
                                      <p:cBhvr>
                                        <p:cTn id="186" dur="1000"/>
                                        <p:tgtEl>
                                          <p:spTgt spid="5484"/>
                                        </p:tgtEl>
                                      </p:cBhvr>
                                    </p:animEffect>
                                    <p:set>
                                      <p:cBhvr>
                                        <p:cTn id="187" dur="1" fill="hold">
                                          <p:stCondLst>
                                            <p:cond delay="999"/>
                                          </p:stCondLst>
                                        </p:cTn>
                                        <p:tgtEl>
                                          <p:spTgt spid="5484"/>
                                        </p:tgtEl>
                                        <p:attrNameLst>
                                          <p:attrName>style.visibility</p:attrName>
                                        </p:attrNameLst>
                                      </p:cBhvr>
                                      <p:to>
                                        <p:strVal val="hidden"/>
                                      </p:to>
                                    </p:set>
                                  </p:childTnLst>
                                </p:cTn>
                              </p:par>
                              <p:par>
                                <p:cTn id="188" presetID="12" presetClass="exit" presetSubtype="4" fill="hold" grpId="1" nodeType="withEffect">
                                  <p:stCondLst>
                                    <p:cond delay="0"/>
                                  </p:stCondLst>
                                  <p:childTnLst>
                                    <p:animEffect transition="out" filter="slide(fromBottom)">
                                      <p:cBhvr>
                                        <p:cTn id="189" dur="1000"/>
                                        <p:tgtEl>
                                          <p:spTgt spid="5479"/>
                                        </p:tgtEl>
                                      </p:cBhvr>
                                    </p:animEffect>
                                    <p:set>
                                      <p:cBhvr>
                                        <p:cTn id="190" dur="1" fill="hold">
                                          <p:stCondLst>
                                            <p:cond delay="999"/>
                                          </p:stCondLst>
                                        </p:cTn>
                                        <p:tgtEl>
                                          <p:spTgt spid="5479"/>
                                        </p:tgtEl>
                                        <p:attrNameLst>
                                          <p:attrName>style.visibility</p:attrName>
                                        </p:attrNameLst>
                                      </p:cBhvr>
                                      <p:to>
                                        <p:strVal val="hidden"/>
                                      </p:to>
                                    </p:set>
                                  </p:childTnLst>
                                </p:cTn>
                              </p:par>
                            </p:childTnLst>
                          </p:cTn>
                        </p:par>
                        <p:par>
                          <p:cTn id="191" fill="hold" nodeType="afterGroup">
                            <p:stCondLst>
                              <p:cond delay="1000"/>
                            </p:stCondLst>
                            <p:childTnLst>
                              <p:par>
                                <p:cTn id="192" presetID="9" presetClass="exit" presetSubtype="0" fill="hold" grpId="0" nodeType="afterEffect">
                                  <p:stCondLst>
                                    <p:cond delay="0"/>
                                  </p:stCondLst>
                                  <p:childTnLst>
                                    <p:animEffect transition="out" filter="dissolve">
                                      <p:cBhvr>
                                        <p:cTn id="193" dur="500"/>
                                        <p:tgtEl>
                                          <p:spTgt spid="5160"/>
                                        </p:tgtEl>
                                      </p:cBhvr>
                                    </p:animEffect>
                                    <p:set>
                                      <p:cBhvr>
                                        <p:cTn id="194" dur="1" fill="hold">
                                          <p:stCondLst>
                                            <p:cond delay="499"/>
                                          </p:stCondLst>
                                        </p:cTn>
                                        <p:tgtEl>
                                          <p:spTgt spid="5160"/>
                                        </p:tgtEl>
                                        <p:attrNameLst>
                                          <p:attrName>style.visibility</p:attrName>
                                        </p:attrNameLst>
                                      </p:cBhvr>
                                      <p:to>
                                        <p:strVal val="hidden"/>
                                      </p:to>
                                    </p:set>
                                  </p:childTnLst>
                                </p:cTn>
                              </p:par>
                            </p:childTnLst>
                          </p:cTn>
                        </p:par>
                        <p:par>
                          <p:cTn id="195" fill="hold" nodeType="afterGroup">
                            <p:stCondLst>
                              <p:cond delay="1500"/>
                            </p:stCondLst>
                            <p:childTnLst>
                              <p:par>
                                <p:cTn id="196" presetID="9" presetClass="entr" presetSubtype="0" fill="hold" nodeType="afterEffect">
                                  <p:stCondLst>
                                    <p:cond delay="0"/>
                                  </p:stCondLst>
                                  <p:childTnLst>
                                    <p:set>
                                      <p:cBhvr>
                                        <p:cTn id="197" dur="1" fill="hold">
                                          <p:stCondLst>
                                            <p:cond delay="0"/>
                                          </p:stCondLst>
                                        </p:cTn>
                                        <p:tgtEl>
                                          <p:spTgt spid="5467"/>
                                        </p:tgtEl>
                                        <p:attrNameLst>
                                          <p:attrName>style.visibility</p:attrName>
                                        </p:attrNameLst>
                                      </p:cBhvr>
                                      <p:to>
                                        <p:strVal val="visible"/>
                                      </p:to>
                                    </p:set>
                                    <p:animEffect transition="in" filter="dissolve">
                                      <p:cBhvr>
                                        <p:cTn id="198" dur="500"/>
                                        <p:tgtEl>
                                          <p:spTgt spid="5467"/>
                                        </p:tgtEl>
                                      </p:cBhvr>
                                    </p:animEffect>
                                  </p:childTnLst>
                                </p:cTn>
                              </p:par>
                            </p:childTnLst>
                          </p:cTn>
                        </p:par>
                        <p:par>
                          <p:cTn id="199" fill="hold" nodeType="afterGroup">
                            <p:stCondLst>
                              <p:cond delay="2000"/>
                            </p:stCondLst>
                            <p:childTnLst>
                              <p:par>
                                <p:cTn id="200" presetID="9" presetClass="entr" presetSubtype="0" fill="hold" grpId="0" nodeType="afterEffect">
                                  <p:stCondLst>
                                    <p:cond delay="0"/>
                                  </p:stCondLst>
                                  <p:childTnLst>
                                    <p:set>
                                      <p:cBhvr>
                                        <p:cTn id="201" dur="1" fill="hold">
                                          <p:stCondLst>
                                            <p:cond delay="0"/>
                                          </p:stCondLst>
                                        </p:cTn>
                                        <p:tgtEl>
                                          <p:spTgt spid="5472"/>
                                        </p:tgtEl>
                                        <p:attrNameLst>
                                          <p:attrName>style.visibility</p:attrName>
                                        </p:attrNameLst>
                                      </p:cBhvr>
                                      <p:to>
                                        <p:strVal val="visible"/>
                                      </p:to>
                                    </p:set>
                                    <p:animEffect transition="in" filter="dissolve">
                                      <p:cBhvr>
                                        <p:cTn id="202" dur="500"/>
                                        <p:tgtEl>
                                          <p:spTgt spid="5472"/>
                                        </p:tgtEl>
                                      </p:cBhvr>
                                    </p:animEffect>
                                  </p:childTnLst>
                                </p:cTn>
                              </p:par>
                            </p:childTnLst>
                          </p:cTn>
                        </p:par>
                      </p:childTnLst>
                    </p:cTn>
                  </p:par>
                  <p:par>
                    <p:cTn id="203" fill="hold" nodeType="clickPar">
                      <p:stCondLst>
                        <p:cond delay="indefinite"/>
                      </p:stCondLst>
                      <p:childTnLst>
                        <p:par>
                          <p:cTn id="204" fill="hold" nodeType="withGroup">
                            <p:stCondLst>
                              <p:cond delay="0"/>
                            </p:stCondLst>
                            <p:childTnLst>
                              <p:par>
                                <p:cTn id="205" presetID="0" presetClass="path" presetSubtype="0" accel="50000" decel="50000" fill="hold" grpId="0" nodeType="clickEffect">
                                  <p:stCondLst>
                                    <p:cond delay="0"/>
                                  </p:stCondLst>
                                  <p:childTnLst>
                                    <p:animMotion origin="layout" path="M 0.00017 0.00023 L -0.00781 0.01412 L -0.01701 0.02801 L -0.02031 0.04421 L -0.02396 0.06157 L -0.02552 0.08287 L -0.03906 0.09954 L -0.04323 0.10509 " pathEditMode="relative" rAng="0" ptsTypes="AAAAAAAA">
                                      <p:cBhvr>
                                        <p:cTn id="206" dur="2000" fill="hold"/>
                                        <p:tgtEl>
                                          <p:spTgt spid="5175"/>
                                        </p:tgtEl>
                                        <p:attrNameLst>
                                          <p:attrName>ppt_x</p:attrName>
                                          <p:attrName>ppt_y</p:attrName>
                                        </p:attrNameLst>
                                      </p:cBhvr>
                                      <p:rCtr x="-2170" y="5231"/>
                                    </p:animMotion>
                                  </p:childTnLst>
                                </p:cTn>
                              </p:par>
                            </p:childTnLst>
                          </p:cTn>
                        </p:par>
                        <p:par>
                          <p:cTn id="207" fill="hold" nodeType="afterGroup">
                            <p:stCondLst>
                              <p:cond delay="2000"/>
                            </p:stCondLst>
                            <p:childTnLst>
                              <p:par>
                                <p:cTn id="208" presetID="1" presetClass="entr" presetSubtype="0" fill="hold" grpId="0" nodeType="afterEffect">
                                  <p:stCondLst>
                                    <p:cond delay="0"/>
                                  </p:stCondLst>
                                  <p:childTnLst>
                                    <p:set>
                                      <p:cBhvr>
                                        <p:cTn id="209" dur="1" fill="hold">
                                          <p:stCondLst>
                                            <p:cond delay="0"/>
                                          </p:stCondLst>
                                        </p:cTn>
                                        <p:tgtEl>
                                          <p:spTgt spid="5473"/>
                                        </p:tgtEl>
                                        <p:attrNameLst>
                                          <p:attrName>style.visibility</p:attrName>
                                        </p:attrNameLst>
                                      </p:cBhvr>
                                      <p:to>
                                        <p:strVal val="visible"/>
                                      </p:to>
                                    </p:set>
                                  </p:childTnLst>
                                  <p:subTnLst>
                                    <p:audio>
                                      <p:cMediaNode>
                                        <p:cTn display="0" masterRel="sameClick">
                                          <p:stCondLst>
                                            <p:cond evt="begin" delay="0">
                                              <p:tn val="208"/>
                                            </p:cond>
                                          </p:stCondLst>
                                          <p:endCondLst>
                                            <p:cond evt="onStopAudio" delay="0">
                                              <p:tgtEl>
                                                <p:sldTgt/>
                                              </p:tgtEl>
                                            </p:cond>
                                          </p:endCondLst>
                                        </p:cTn>
                                        <p:tgtEl>
                                          <p:sndTgt r:embed="rId3" name="explode.wav"/>
                                        </p:tgtEl>
                                      </p:cMediaNode>
                                    </p:audio>
                                  </p:subTnLst>
                                </p:cTn>
                              </p:par>
                              <p:par>
                                <p:cTn id="210" presetID="3" presetClass="exit" presetSubtype="10" fill="hold" grpId="1" nodeType="withEffect">
                                  <p:stCondLst>
                                    <p:cond delay="0"/>
                                  </p:stCondLst>
                                  <p:childTnLst>
                                    <p:animEffect transition="out" filter="blinds(horizontal)">
                                      <p:cBhvr>
                                        <p:cTn id="211" dur="500"/>
                                        <p:tgtEl>
                                          <p:spTgt spid="5473"/>
                                        </p:tgtEl>
                                      </p:cBhvr>
                                    </p:animEffect>
                                    <p:set>
                                      <p:cBhvr>
                                        <p:cTn id="212" dur="1" fill="hold">
                                          <p:stCondLst>
                                            <p:cond delay="499"/>
                                          </p:stCondLst>
                                        </p:cTn>
                                        <p:tgtEl>
                                          <p:spTgt spid="5473"/>
                                        </p:tgtEl>
                                        <p:attrNameLst>
                                          <p:attrName>style.visibility</p:attrName>
                                        </p:attrNameLst>
                                      </p:cBhvr>
                                      <p:to>
                                        <p:strVal val="hidden"/>
                                      </p:to>
                                    </p:set>
                                  </p:childTnLst>
                                </p:cTn>
                              </p:par>
                            </p:childTnLst>
                          </p:cTn>
                        </p:par>
                        <p:par>
                          <p:cTn id="213" fill="hold" nodeType="afterGroup">
                            <p:stCondLst>
                              <p:cond delay="2500"/>
                            </p:stCondLst>
                            <p:childTnLst>
                              <p:par>
                                <p:cTn id="214" presetID="9" presetClass="exit" presetSubtype="0" fill="hold" grpId="1" nodeType="afterEffect">
                                  <p:stCondLst>
                                    <p:cond delay="0"/>
                                  </p:stCondLst>
                                  <p:childTnLst>
                                    <p:animEffect transition="out" filter="dissolve">
                                      <p:cBhvr>
                                        <p:cTn id="215" dur="500"/>
                                        <p:tgtEl>
                                          <p:spTgt spid="5472"/>
                                        </p:tgtEl>
                                      </p:cBhvr>
                                    </p:animEffect>
                                    <p:set>
                                      <p:cBhvr>
                                        <p:cTn id="216" dur="1" fill="hold">
                                          <p:stCondLst>
                                            <p:cond delay="499"/>
                                          </p:stCondLst>
                                        </p:cTn>
                                        <p:tgtEl>
                                          <p:spTgt spid="5472"/>
                                        </p:tgtEl>
                                        <p:attrNameLst>
                                          <p:attrName>style.visibility</p:attrName>
                                        </p:attrNameLst>
                                      </p:cBhvr>
                                      <p:to>
                                        <p:strVal val="hidden"/>
                                      </p:to>
                                    </p:set>
                                  </p:childTnLst>
                                </p:cTn>
                              </p:par>
                              <p:par>
                                <p:cTn id="217" presetID="9" presetClass="entr" presetSubtype="0" fill="hold" grpId="0" nodeType="withEffect">
                                  <p:stCondLst>
                                    <p:cond delay="0"/>
                                  </p:stCondLst>
                                  <p:childTnLst>
                                    <p:set>
                                      <p:cBhvr>
                                        <p:cTn id="218" dur="1" fill="hold">
                                          <p:stCondLst>
                                            <p:cond delay="0"/>
                                          </p:stCondLst>
                                        </p:cTn>
                                        <p:tgtEl>
                                          <p:spTgt spid="5474"/>
                                        </p:tgtEl>
                                        <p:attrNameLst>
                                          <p:attrName>style.visibility</p:attrName>
                                        </p:attrNameLst>
                                      </p:cBhvr>
                                      <p:to>
                                        <p:strVal val="visible"/>
                                      </p:to>
                                    </p:set>
                                    <p:animEffect transition="in" filter="dissolve">
                                      <p:cBhvr>
                                        <p:cTn id="219" dur="500"/>
                                        <p:tgtEl>
                                          <p:spTgt spid="5474"/>
                                        </p:tgtEl>
                                      </p:cBhvr>
                                    </p:animEffect>
                                  </p:childTnLst>
                                </p:cTn>
                              </p:par>
                            </p:childTnLst>
                          </p:cTn>
                        </p:par>
                        <p:par>
                          <p:cTn id="220" fill="hold" nodeType="afterGroup">
                            <p:stCondLst>
                              <p:cond delay="3000"/>
                            </p:stCondLst>
                            <p:childTnLst>
                              <p:par>
                                <p:cTn id="221" presetID="22" presetClass="entr" presetSubtype="1" fill="hold" grpId="0" nodeType="afterEffect">
                                  <p:stCondLst>
                                    <p:cond delay="0"/>
                                  </p:stCondLst>
                                  <p:childTnLst>
                                    <p:set>
                                      <p:cBhvr>
                                        <p:cTn id="222" dur="1" fill="hold">
                                          <p:stCondLst>
                                            <p:cond delay="0"/>
                                          </p:stCondLst>
                                        </p:cTn>
                                        <p:tgtEl>
                                          <p:spTgt spid="5483"/>
                                        </p:tgtEl>
                                        <p:attrNameLst>
                                          <p:attrName>style.visibility</p:attrName>
                                        </p:attrNameLst>
                                      </p:cBhvr>
                                      <p:to>
                                        <p:strVal val="visible"/>
                                      </p:to>
                                    </p:set>
                                    <p:animEffect transition="in" filter="wipe(up)">
                                      <p:cBhvr>
                                        <p:cTn id="223" dur="2000"/>
                                        <p:tgtEl>
                                          <p:spTgt spid="5483"/>
                                        </p:tgtEl>
                                      </p:cBhvr>
                                    </p:animEffect>
                                  </p:childTnLst>
                                </p:cTn>
                              </p:par>
                            </p:childTnLst>
                          </p:cTn>
                        </p:par>
                        <p:par>
                          <p:cTn id="224" fill="hold" nodeType="afterGroup">
                            <p:stCondLst>
                              <p:cond delay="5000"/>
                            </p:stCondLst>
                            <p:childTnLst>
                              <p:par>
                                <p:cTn id="225" presetID="9" presetClass="entr" presetSubtype="0" fill="hold" grpId="0" nodeType="afterEffect">
                                  <p:stCondLst>
                                    <p:cond delay="0"/>
                                  </p:stCondLst>
                                  <p:childTnLst>
                                    <p:set>
                                      <p:cBhvr>
                                        <p:cTn id="226" dur="1" fill="hold">
                                          <p:stCondLst>
                                            <p:cond delay="0"/>
                                          </p:stCondLst>
                                        </p:cTn>
                                        <p:tgtEl>
                                          <p:spTgt spid="5516"/>
                                        </p:tgtEl>
                                        <p:attrNameLst>
                                          <p:attrName>style.visibility</p:attrName>
                                        </p:attrNameLst>
                                      </p:cBhvr>
                                      <p:to>
                                        <p:strVal val="visible"/>
                                      </p:to>
                                    </p:set>
                                    <p:animEffect transition="in" filter="dissolve">
                                      <p:cBhvr>
                                        <p:cTn id="227" dur="500"/>
                                        <p:tgtEl>
                                          <p:spTgt spid="5516"/>
                                        </p:tgtEl>
                                      </p:cBhvr>
                                    </p:animEffect>
                                  </p:childTnLst>
                                </p:cTn>
                              </p:par>
                            </p:childTnLst>
                          </p:cTn>
                        </p:par>
                      </p:childTnLst>
                    </p:cTn>
                  </p:par>
                  <p:par>
                    <p:cTn id="228" fill="hold" nodeType="clickPar">
                      <p:stCondLst>
                        <p:cond delay="indefinite"/>
                      </p:stCondLst>
                      <p:childTnLst>
                        <p:par>
                          <p:cTn id="229" fill="hold" nodeType="withGroup">
                            <p:stCondLst>
                              <p:cond delay="0"/>
                            </p:stCondLst>
                            <p:childTnLst>
                              <p:par>
                                <p:cTn id="230" presetID="0" presetClass="path" presetSubtype="0" accel="50000" decel="50000" fill="hold" grpId="2" nodeType="clickEffect">
                                  <p:stCondLst>
                                    <p:cond delay="0"/>
                                  </p:stCondLst>
                                  <p:childTnLst>
                                    <p:animMotion origin="layout" path="M -0.00469 0.00254 L 0.00816 0.01319 L 0.02778 0.02222 L 0.04514 0.02222 L 0.0632 0.02546 " pathEditMode="relative" rAng="0" ptsTypes="AAAAA">
                                      <p:cBhvr>
                                        <p:cTn id="231" dur="3000" fill="hold"/>
                                        <p:tgtEl>
                                          <p:spTgt spid="5434"/>
                                        </p:tgtEl>
                                        <p:attrNameLst>
                                          <p:attrName>ppt_x</p:attrName>
                                          <p:attrName>ppt_y</p:attrName>
                                        </p:attrNameLst>
                                      </p:cBhvr>
                                      <p:rCtr x="3385" y="1134"/>
                                    </p:animMotion>
                                  </p:childTnLst>
                                </p:cTn>
                              </p:par>
                              <p:par>
                                <p:cTn id="232" presetID="9" presetClass="exit" presetSubtype="0" fill="hold" grpId="1" nodeType="withEffect">
                                  <p:stCondLst>
                                    <p:cond delay="0"/>
                                  </p:stCondLst>
                                  <p:childTnLst>
                                    <p:animEffect transition="out" filter="dissolve">
                                      <p:cBhvr>
                                        <p:cTn id="233" dur="500"/>
                                        <p:tgtEl>
                                          <p:spTgt spid="5462"/>
                                        </p:tgtEl>
                                      </p:cBhvr>
                                    </p:animEffect>
                                    <p:set>
                                      <p:cBhvr>
                                        <p:cTn id="234" dur="1" fill="hold">
                                          <p:stCondLst>
                                            <p:cond delay="499"/>
                                          </p:stCondLst>
                                        </p:cTn>
                                        <p:tgtEl>
                                          <p:spTgt spid="5462"/>
                                        </p:tgtEl>
                                        <p:attrNameLst>
                                          <p:attrName>style.visibility</p:attrName>
                                        </p:attrNameLst>
                                      </p:cBhvr>
                                      <p:to>
                                        <p:strVal val="hidden"/>
                                      </p:to>
                                    </p:set>
                                  </p:childTnLst>
                                </p:cTn>
                              </p:par>
                              <p:par>
                                <p:cTn id="235" presetID="9" presetClass="entr" presetSubtype="0" fill="hold" grpId="0" nodeType="withEffect">
                                  <p:stCondLst>
                                    <p:cond delay="0"/>
                                  </p:stCondLst>
                                  <p:childTnLst>
                                    <p:set>
                                      <p:cBhvr>
                                        <p:cTn id="236" dur="1" fill="hold">
                                          <p:stCondLst>
                                            <p:cond delay="0"/>
                                          </p:stCondLst>
                                        </p:cTn>
                                        <p:tgtEl>
                                          <p:spTgt spid="5497"/>
                                        </p:tgtEl>
                                        <p:attrNameLst>
                                          <p:attrName>style.visibility</p:attrName>
                                        </p:attrNameLst>
                                      </p:cBhvr>
                                      <p:to>
                                        <p:strVal val="visible"/>
                                      </p:to>
                                    </p:set>
                                    <p:animEffect transition="in" filter="dissolve">
                                      <p:cBhvr>
                                        <p:cTn id="237" dur="500"/>
                                        <p:tgtEl>
                                          <p:spTgt spid="5497"/>
                                        </p:tgtEl>
                                      </p:cBhvr>
                                    </p:animEffect>
                                  </p:childTnLst>
                                </p:cTn>
                              </p:par>
                            </p:childTnLst>
                          </p:cTn>
                        </p:par>
                      </p:childTnLst>
                    </p:cTn>
                  </p:par>
                  <p:par>
                    <p:cTn id="238" fill="hold" nodeType="clickPar">
                      <p:stCondLst>
                        <p:cond delay="indefinite"/>
                      </p:stCondLst>
                      <p:childTnLst>
                        <p:par>
                          <p:cTn id="239" fill="hold" nodeType="withGroup">
                            <p:stCondLst>
                              <p:cond delay="0"/>
                            </p:stCondLst>
                            <p:childTnLst>
                              <p:par>
                                <p:cTn id="240" presetID="9" presetClass="exit" presetSubtype="0" fill="hold" grpId="1" nodeType="clickEffect">
                                  <p:stCondLst>
                                    <p:cond delay="0"/>
                                  </p:stCondLst>
                                  <p:childTnLst>
                                    <p:animEffect transition="out" filter="dissolve">
                                      <p:cBhvr>
                                        <p:cTn id="241" dur="500"/>
                                        <p:tgtEl>
                                          <p:spTgt spid="5461"/>
                                        </p:tgtEl>
                                      </p:cBhvr>
                                    </p:animEffect>
                                    <p:set>
                                      <p:cBhvr>
                                        <p:cTn id="242" dur="1" fill="hold">
                                          <p:stCondLst>
                                            <p:cond delay="499"/>
                                          </p:stCondLst>
                                        </p:cTn>
                                        <p:tgtEl>
                                          <p:spTgt spid="5461"/>
                                        </p:tgtEl>
                                        <p:attrNameLst>
                                          <p:attrName>style.visibility</p:attrName>
                                        </p:attrNameLst>
                                      </p:cBhvr>
                                      <p:to>
                                        <p:strVal val="hidden"/>
                                      </p:to>
                                    </p:set>
                                  </p:childTnLst>
                                </p:cTn>
                              </p:par>
                              <p:par>
                                <p:cTn id="243" presetID="9" presetClass="exit" presetSubtype="0" fill="hold" grpId="2" nodeType="withEffect">
                                  <p:stCondLst>
                                    <p:cond delay="0"/>
                                  </p:stCondLst>
                                  <p:childTnLst>
                                    <p:animEffect transition="out" filter="dissolve">
                                      <p:cBhvr>
                                        <p:cTn id="244" dur="500"/>
                                        <p:tgtEl>
                                          <p:spTgt spid="5251"/>
                                        </p:tgtEl>
                                      </p:cBhvr>
                                    </p:animEffect>
                                    <p:set>
                                      <p:cBhvr>
                                        <p:cTn id="245" dur="1" fill="hold">
                                          <p:stCondLst>
                                            <p:cond delay="499"/>
                                          </p:stCondLst>
                                        </p:cTn>
                                        <p:tgtEl>
                                          <p:spTgt spid="5251"/>
                                        </p:tgtEl>
                                        <p:attrNameLst>
                                          <p:attrName>style.visibility</p:attrName>
                                        </p:attrNameLst>
                                      </p:cBhvr>
                                      <p:to>
                                        <p:strVal val="hidden"/>
                                      </p:to>
                                    </p:set>
                                  </p:childTnLst>
                                </p:cTn>
                              </p:par>
                              <p:par>
                                <p:cTn id="246" presetID="9" presetClass="exit" presetSubtype="0" fill="hold" grpId="3" nodeType="withEffect">
                                  <p:stCondLst>
                                    <p:cond delay="0"/>
                                  </p:stCondLst>
                                  <p:childTnLst>
                                    <p:animEffect transition="out" filter="dissolve">
                                      <p:cBhvr>
                                        <p:cTn id="247" dur="500"/>
                                        <p:tgtEl>
                                          <p:spTgt spid="5463"/>
                                        </p:tgtEl>
                                      </p:cBhvr>
                                    </p:animEffect>
                                    <p:set>
                                      <p:cBhvr>
                                        <p:cTn id="248" dur="1" fill="hold">
                                          <p:stCondLst>
                                            <p:cond delay="499"/>
                                          </p:stCondLst>
                                        </p:cTn>
                                        <p:tgtEl>
                                          <p:spTgt spid="5463"/>
                                        </p:tgtEl>
                                        <p:attrNameLst>
                                          <p:attrName>style.visibility</p:attrName>
                                        </p:attrNameLst>
                                      </p:cBhvr>
                                      <p:to>
                                        <p:strVal val="hidden"/>
                                      </p:to>
                                    </p:set>
                                  </p:childTnLst>
                                </p:cTn>
                              </p:par>
                            </p:childTnLst>
                          </p:cTn>
                        </p:par>
                        <p:par>
                          <p:cTn id="249" fill="hold" nodeType="afterGroup">
                            <p:stCondLst>
                              <p:cond delay="500"/>
                            </p:stCondLst>
                            <p:childTnLst>
                              <p:par>
                                <p:cTn id="250" presetID="9" presetClass="entr" presetSubtype="0" fill="hold" grpId="0" nodeType="afterEffect">
                                  <p:stCondLst>
                                    <p:cond delay="0"/>
                                  </p:stCondLst>
                                  <p:childTnLst>
                                    <p:set>
                                      <p:cBhvr>
                                        <p:cTn id="251" dur="1" fill="hold">
                                          <p:stCondLst>
                                            <p:cond delay="0"/>
                                          </p:stCondLst>
                                        </p:cTn>
                                        <p:tgtEl>
                                          <p:spTgt spid="5491"/>
                                        </p:tgtEl>
                                        <p:attrNameLst>
                                          <p:attrName>style.visibility</p:attrName>
                                        </p:attrNameLst>
                                      </p:cBhvr>
                                      <p:to>
                                        <p:strVal val="visible"/>
                                      </p:to>
                                    </p:set>
                                    <p:animEffect transition="in" filter="dissolve">
                                      <p:cBhvr>
                                        <p:cTn id="252" dur="500"/>
                                        <p:tgtEl>
                                          <p:spTgt spid="5491"/>
                                        </p:tgtEl>
                                      </p:cBhvr>
                                    </p:animEffect>
                                  </p:childTnLst>
                                </p:cTn>
                              </p:par>
                            </p:childTnLst>
                          </p:cTn>
                        </p:par>
                        <p:par>
                          <p:cTn id="253" fill="hold" nodeType="afterGroup">
                            <p:stCondLst>
                              <p:cond delay="1000"/>
                            </p:stCondLst>
                            <p:childTnLst>
                              <p:par>
                                <p:cTn id="254" presetID="9" presetClass="entr" presetSubtype="0" fill="hold" grpId="0" nodeType="afterEffect">
                                  <p:stCondLst>
                                    <p:cond delay="0"/>
                                  </p:stCondLst>
                                  <p:childTnLst>
                                    <p:set>
                                      <p:cBhvr>
                                        <p:cTn id="255" dur="1" fill="hold">
                                          <p:stCondLst>
                                            <p:cond delay="0"/>
                                          </p:stCondLst>
                                        </p:cTn>
                                        <p:tgtEl>
                                          <p:spTgt spid="5527"/>
                                        </p:tgtEl>
                                        <p:attrNameLst>
                                          <p:attrName>style.visibility</p:attrName>
                                        </p:attrNameLst>
                                      </p:cBhvr>
                                      <p:to>
                                        <p:strVal val="visible"/>
                                      </p:to>
                                    </p:set>
                                    <p:animEffect transition="in" filter="dissolve">
                                      <p:cBhvr>
                                        <p:cTn id="256" dur="500"/>
                                        <p:tgtEl>
                                          <p:spTgt spid="5527"/>
                                        </p:tgtEl>
                                      </p:cBhvr>
                                    </p:animEffect>
                                  </p:childTnLst>
                                </p:cTn>
                              </p:par>
                            </p:childTnLst>
                          </p:cTn>
                        </p:par>
                        <p:par>
                          <p:cTn id="257" fill="hold" nodeType="afterGroup">
                            <p:stCondLst>
                              <p:cond delay="1500"/>
                            </p:stCondLst>
                            <p:childTnLst>
                              <p:par>
                                <p:cTn id="258" presetID="9" presetClass="entr" presetSubtype="0" fill="hold" grpId="0" nodeType="afterEffect">
                                  <p:stCondLst>
                                    <p:cond delay="0"/>
                                  </p:stCondLst>
                                  <p:childTnLst>
                                    <p:set>
                                      <p:cBhvr>
                                        <p:cTn id="259" dur="1" fill="hold">
                                          <p:stCondLst>
                                            <p:cond delay="0"/>
                                          </p:stCondLst>
                                        </p:cTn>
                                        <p:tgtEl>
                                          <p:spTgt spid="5528"/>
                                        </p:tgtEl>
                                        <p:attrNameLst>
                                          <p:attrName>style.visibility</p:attrName>
                                        </p:attrNameLst>
                                      </p:cBhvr>
                                      <p:to>
                                        <p:strVal val="visible"/>
                                      </p:to>
                                    </p:set>
                                    <p:animEffect transition="in" filter="dissolve">
                                      <p:cBhvr>
                                        <p:cTn id="260" dur="500"/>
                                        <p:tgtEl>
                                          <p:spTgt spid="5528"/>
                                        </p:tgtEl>
                                      </p:cBhvr>
                                    </p:animEffect>
                                  </p:childTnLst>
                                </p:cTn>
                              </p:par>
                            </p:childTnLst>
                          </p:cTn>
                        </p:par>
                        <p:par>
                          <p:cTn id="261" fill="hold" nodeType="afterGroup">
                            <p:stCondLst>
                              <p:cond delay="2000"/>
                            </p:stCondLst>
                            <p:childTnLst>
                              <p:par>
                                <p:cTn id="262" presetID="9" presetClass="entr" presetSubtype="0" fill="hold" grpId="0" nodeType="afterEffect">
                                  <p:stCondLst>
                                    <p:cond delay="0"/>
                                  </p:stCondLst>
                                  <p:childTnLst>
                                    <p:set>
                                      <p:cBhvr>
                                        <p:cTn id="263" dur="1" fill="hold">
                                          <p:stCondLst>
                                            <p:cond delay="0"/>
                                          </p:stCondLst>
                                        </p:cTn>
                                        <p:tgtEl>
                                          <p:spTgt spid="5529"/>
                                        </p:tgtEl>
                                        <p:attrNameLst>
                                          <p:attrName>style.visibility</p:attrName>
                                        </p:attrNameLst>
                                      </p:cBhvr>
                                      <p:to>
                                        <p:strVal val="visible"/>
                                      </p:to>
                                    </p:set>
                                    <p:animEffect transition="in" filter="dissolve">
                                      <p:cBhvr>
                                        <p:cTn id="264" dur="500"/>
                                        <p:tgtEl>
                                          <p:spTgt spid="5529"/>
                                        </p:tgtEl>
                                      </p:cBhvr>
                                    </p:animEffect>
                                  </p:childTnLst>
                                </p:cTn>
                              </p:par>
                            </p:childTnLst>
                          </p:cTn>
                        </p:par>
                        <p:par>
                          <p:cTn id="265" fill="hold" nodeType="afterGroup">
                            <p:stCondLst>
                              <p:cond delay="2500"/>
                            </p:stCondLst>
                            <p:childTnLst>
                              <p:par>
                                <p:cTn id="266" presetID="9" presetClass="entr" presetSubtype="0" fill="hold" grpId="0" nodeType="afterEffect">
                                  <p:stCondLst>
                                    <p:cond delay="0"/>
                                  </p:stCondLst>
                                  <p:childTnLst>
                                    <p:set>
                                      <p:cBhvr>
                                        <p:cTn id="267" dur="1" fill="hold">
                                          <p:stCondLst>
                                            <p:cond delay="0"/>
                                          </p:stCondLst>
                                        </p:cTn>
                                        <p:tgtEl>
                                          <p:spTgt spid="5530"/>
                                        </p:tgtEl>
                                        <p:attrNameLst>
                                          <p:attrName>style.visibility</p:attrName>
                                        </p:attrNameLst>
                                      </p:cBhvr>
                                      <p:to>
                                        <p:strVal val="visible"/>
                                      </p:to>
                                    </p:set>
                                    <p:animEffect transition="in" filter="dissolve">
                                      <p:cBhvr>
                                        <p:cTn id="268" dur="500"/>
                                        <p:tgtEl>
                                          <p:spTgt spid="5530"/>
                                        </p:tgtEl>
                                      </p:cBhvr>
                                    </p:animEffect>
                                  </p:childTnLst>
                                </p:cTn>
                              </p:par>
                            </p:childTnLst>
                          </p:cTn>
                        </p:par>
                        <p:par>
                          <p:cTn id="269" fill="hold" nodeType="afterGroup">
                            <p:stCondLst>
                              <p:cond delay="3000"/>
                            </p:stCondLst>
                            <p:childTnLst>
                              <p:par>
                                <p:cTn id="270" presetID="9" presetClass="entr" presetSubtype="0" fill="hold" grpId="0" nodeType="afterEffect">
                                  <p:stCondLst>
                                    <p:cond delay="0"/>
                                  </p:stCondLst>
                                  <p:childTnLst>
                                    <p:set>
                                      <p:cBhvr>
                                        <p:cTn id="271" dur="1" fill="hold">
                                          <p:stCondLst>
                                            <p:cond delay="0"/>
                                          </p:stCondLst>
                                        </p:cTn>
                                        <p:tgtEl>
                                          <p:spTgt spid="5531"/>
                                        </p:tgtEl>
                                        <p:attrNameLst>
                                          <p:attrName>style.visibility</p:attrName>
                                        </p:attrNameLst>
                                      </p:cBhvr>
                                      <p:to>
                                        <p:strVal val="visible"/>
                                      </p:to>
                                    </p:set>
                                    <p:animEffect transition="in" filter="dissolve">
                                      <p:cBhvr>
                                        <p:cTn id="272" dur="500"/>
                                        <p:tgtEl>
                                          <p:spTgt spid="5531"/>
                                        </p:tgtEl>
                                      </p:cBhvr>
                                    </p:animEffect>
                                  </p:childTnLst>
                                </p:cTn>
                              </p:par>
                            </p:childTnLst>
                          </p:cTn>
                        </p:par>
                        <p:par>
                          <p:cTn id="273" fill="hold" nodeType="afterGroup">
                            <p:stCondLst>
                              <p:cond delay="3500"/>
                            </p:stCondLst>
                            <p:childTnLst>
                              <p:par>
                                <p:cTn id="274" presetID="9" presetClass="entr" presetSubtype="0" fill="hold" grpId="0" nodeType="afterEffect">
                                  <p:stCondLst>
                                    <p:cond delay="0"/>
                                  </p:stCondLst>
                                  <p:childTnLst>
                                    <p:set>
                                      <p:cBhvr>
                                        <p:cTn id="275" dur="1" fill="hold">
                                          <p:stCondLst>
                                            <p:cond delay="0"/>
                                          </p:stCondLst>
                                        </p:cTn>
                                        <p:tgtEl>
                                          <p:spTgt spid="5496"/>
                                        </p:tgtEl>
                                        <p:attrNameLst>
                                          <p:attrName>style.visibility</p:attrName>
                                        </p:attrNameLst>
                                      </p:cBhvr>
                                      <p:to>
                                        <p:strVal val="visible"/>
                                      </p:to>
                                    </p:set>
                                    <p:animEffect transition="in" filter="dissolve">
                                      <p:cBhvr>
                                        <p:cTn id="276" dur="500"/>
                                        <p:tgtEl>
                                          <p:spTgt spid="5496"/>
                                        </p:tgtEl>
                                      </p:cBhvr>
                                    </p:animEffect>
                                  </p:childTnLst>
                                </p:cTn>
                              </p:par>
                            </p:childTnLst>
                          </p:cTn>
                        </p:par>
                      </p:childTnLst>
                    </p:cTn>
                  </p:par>
                  <p:par>
                    <p:cTn id="277" fill="hold" nodeType="clickPar">
                      <p:stCondLst>
                        <p:cond delay="indefinite"/>
                      </p:stCondLst>
                      <p:childTnLst>
                        <p:par>
                          <p:cTn id="278" fill="hold" nodeType="withGroup">
                            <p:stCondLst>
                              <p:cond delay="0"/>
                            </p:stCondLst>
                            <p:childTnLst>
                              <p:par>
                                <p:cTn id="279" presetID="0" presetClass="path" presetSubtype="0" accel="50000" decel="50000" fill="hold" grpId="1" nodeType="clickEffect">
                                  <p:stCondLst>
                                    <p:cond delay="0"/>
                                  </p:stCondLst>
                                  <p:childTnLst>
                                    <p:animMotion origin="layout" path="M 0 0 L 0.02604 -0.08194 L 0.19271 -0.24028 L 0.27709 -0.34305 L 0.41459 -0.31805 " pathEditMode="relative" ptsTypes="AAAAA">
                                      <p:cBhvr>
                                        <p:cTn id="280" dur="2000" fill="hold"/>
                                        <p:tgtEl>
                                          <p:spTgt spid="5464"/>
                                        </p:tgtEl>
                                        <p:attrNameLst>
                                          <p:attrName>ppt_x</p:attrName>
                                          <p:attrName>ppt_y</p:attrName>
                                        </p:attrNameLst>
                                      </p:cBhvr>
                                    </p:animMotion>
                                  </p:childTnLst>
                                </p:cTn>
                              </p:par>
                            </p:childTnLst>
                          </p:cTn>
                        </p:par>
                        <p:par>
                          <p:cTn id="281" fill="hold" nodeType="afterGroup">
                            <p:stCondLst>
                              <p:cond delay="2000"/>
                            </p:stCondLst>
                            <p:childTnLst>
                              <p:par>
                                <p:cTn id="282" presetID="12" presetClass="exit" presetSubtype="4" fill="hold" grpId="0" nodeType="afterEffect">
                                  <p:stCondLst>
                                    <p:cond delay="0"/>
                                  </p:stCondLst>
                                  <p:childTnLst>
                                    <p:animEffect transition="out" filter="slide(fromBottom)">
                                      <p:cBhvr>
                                        <p:cTn id="283" dur="500"/>
                                        <p:tgtEl>
                                          <p:spTgt spid="5466"/>
                                        </p:tgtEl>
                                      </p:cBhvr>
                                    </p:animEffect>
                                    <p:set>
                                      <p:cBhvr>
                                        <p:cTn id="284" dur="1" fill="hold">
                                          <p:stCondLst>
                                            <p:cond delay="499"/>
                                          </p:stCondLst>
                                        </p:cTn>
                                        <p:tgtEl>
                                          <p:spTgt spid="5466"/>
                                        </p:tgtEl>
                                        <p:attrNameLst>
                                          <p:attrName>style.visibility</p:attrName>
                                        </p:attrNameLst>
                                      </p:cBhvr>
                                      <p:to>
                                        <p:strVal val="hidden"/>
                                      </p:to>
                                    </p:set>
                                  </p:childTnLst>
                                </p:cTn>
                              </p:par>
                            </p:childTnLst>
                          </p:cTn>
                        </p:par>
                        <p:par>
                          <p:cTn id="285" fill="hold" nodeType="afterGroup">
                            <p:stCondLst>
                              <p:cond delay="2500"/>
                            </p:stCondLst>
                            <p:childTnLst>
                              <p:par>
                                <p:cTn id="286" presetID="12" presetClass="entr" presetSubtype="8" fill="hold" grpId="0" nodeType="afterEffect">
                                  <p:stCondLst>
                                    <p:cond delay="0"/>
                                  </p:stCondLst>
                                  <p:childTnLst>
                                    <p:set>
                                      <p:cBhvr>
                                        <p:cTn id="287" dur="1" fill="hold">
                                          <p:stCondLst>
                                            <p:cond delay="0"/>
                                          </p:stCondLst>
                                        </p:cTn>
                                        <p:tgtEl>
                                          <p:spTgt spid="5498"/>
                                        </p:tgtEl>
                                        <p:attrNameLst>
                                          <p:attrName>style.visibility</p:attrName>
                                        </p:attrNameLst>
                                      </p:cBhvr>
                                      <p:to>
                                        <p:strVal val="visible"/>
                                      </p:to>
                                    </p:set>
                                    <p:animEffect transition="in" filter="slide(fromLeft)">
                                      <p:cBhvr>
                                        <p:cTn id="288" dur="500"/>
                                        <p:tgtEl>
                                          <p:spTgt spid="5498"/>
                                        </p:tgtEl>
                                      </p:cBhvr>
                                    </p:animEffect>
                                  </p:childTnLst>
                                </p:cTn>
                              </p:par>
                            </p:childTnLst>
                          </p:cTn>
                        </p:par>
                      </p:childTnLst>
                    </p:cTn>
                  </p:par>
                  <p:par>
                    <p:cTn id="289" fill="hold" nodeType="clickPar">
                      <p:stCondLst>
                        <p:cond delay="indefinite"/>
                      </p:stCondLst>
                      <p:childTnLst>
                        <p:par>
                          <p:cTn id="290" fill="hold" nodeType="withGroup">
                            <p:stCondLst>
                              <p:cond delay="0"/>
                            </p:stCondLst>
                            <p:childTnLst>
                              <p:par>
                                <p:cTn id="291" presetID="0" presetClass="path" presetSubtype="0" accel="50000" decel="50000" fill="hold" grpId="0" nodeType="clickEffect">
                                  <p:stCondLst>
                                    <p:cond delay="0"/>
                                  </p:stCondLst>
                                  <p:childTnLst>
                                    <p:animMotion origin="layout" path="M -3.33333E-6 2.22222E-6 L 0.04098 0.02963 L 0.06042 0.06759 " pathEditMode="relative" rAng="0" ptsTypes="AAA">
                                      <p:cBhvr>
                                        <p:cTn id="292" dur="2000" fill="hold"/>
                                        <p:tgtEl>
                                          <p:spTgt spid="5284"/>
                                        </p:tgtEl>
                                        <p:attrNameLst>
                                          <p:attrName>ppt_x</p:attrName>
                                          <p:attrName>ppt_y</p:attrName>
                                        </p:attrNameLst>
                                      </p:cBhvr>
                                      <p:rCtr x="3021" y="3380"/>
                                    </p:animMotion>
                                  </p:childTnLst>
                                </p:cTn>
                              </p:par>
                              <p:par>
                                <p:cTn id="293" presetID="9" presetClass="exit" presetSubtype="0" fill="hold" grpId="0" nodeType="withEffect">
                                  <p:stCondLst>
                                    <p:cond delay="0"/>
                                  </p:stCondLst>
                                  <p:childTnLst>
                                    <p:animEffect transition="out" filter="dissolve">
                                      <p:cBhvr>
                                        <p:cTn id="294" dur="500"/>
                                        <p:tgtEl>
                                          <p:spTgt spid="5514"/>
                                        </p:tgtEl>
                                      </p:cBhvr>
                                    </p:animEffect>
                                    <p:set>
                                      <p:cBhvr>
                                        <p:cTn id="295" dur="1" fill="hold">
                                          <p:stCondLst>
                                            <p:cond delay="499"/>
                                          </p:stCondLst>
                                        </p:cTn>
                                        <p:tgtEl>
                                          <p:spTgt spid="5514"/>
                                        </p:tgtEl>
                                        <p:attrNameLst>
                                          <p:attrName>style.visibility</p:attrName>
                                        </p:attrNameLst>
                                      </p:cBhvr>
                                      <p:to>
                                        <p:strVal val="hidden"/>
                                      </p:to>
                                    </p:set>
                                  </p:childTnLst>
                                </p:cTn>
                              </p:par>
                            </p:childTnLst>
                          </p:cTn>
                        </p:par>
                        <p:par>
                          <p:cTn id="296" fill="hold" nodeType="afterGroup">
                            <p:stCondLst>
                              <p:cond delay="2000"/>
                            </p:stCondLst>
                            <p:childTnLst>
                              <p:par>
                                <p:cTn id="297" presetID="9" presetClass="exit" presetSubtype="0" fill="hold" grpId="1" nodeType="afterEffect">
                                  <p:stCondLst>
                                    <p:cond delay="0"/>
                                  </p:stCondLst>
                                  <p:childTnLst>
                                    <p:animEffect transition="out" filter="dissolve">
                                      <p:cBhvr>
                                        <p:cTn id="298" dur="500"/>
                                        <p:tgtEl>
                                          <p:spTgt spid="5284"/>
                                        </p:tgtEl>
                                      </p:cBhvr>
                                    </p:animEffect>
                                    <p:set>
                                      <p:cBhvr>
                                        <p:cTn id="299" dur="1" fill="hold">
                                          <p:stCondLst>
                                            <p:cond delay="499"/>
                                          </p:stCondLst>
                                        </p:cTn>
                                        <p:tgtEl>
                                          <p:spTgt spid="5284"/>
                                        </p:tgtEl>
                                        <p:attrNameLst>
                                          <p:attrName>style.visibility</p:attrName>
                                        </p:attrNameLst>
                                      </p:cBhvr>
                                      <p:to>
                                        <p:strVal val="hidden"/>
                                      </p:to>
                                    </p:set>
                                  </p:childTnLst>
                                </p:cTn>
                              </p:par>
                              <p:par>
                                <p:cTn id="300" presetID="12" presetClass="entr" presetSubtype="2" fill="hold" grpId="0" nodeType="withEffect">
                                  <p:stCondLst>
                                    <p:cond delay="0"/>
                                  </p:stCondLst>
                                  <p:childTnLst>
                                    <p:set>
                                      <p:cBhvr>
                                        <p:cTn id="301" dur="1" fill="hold">
                                          <p:stCondLst>
                                            <p:cond delay="0"/>
                                          </p:stCondLst>
                                        </p:cTn>
                                        <p:tgtEl>
                                          <p:spTgt spid="5477"/>
                                        </p:tgtEl>
                                        <p:attrNameLst>
                                          <p:attrName>style.visibility</p:attrName>
                                        </p:attrNameLst>
                                      </p:cBhvr>
                                      <p:to>
                                        <p:strVal val="visible"/>
                                      </p:to>
                                    </p:set>
                                    <p:animEffect transition="in" filter="slide(fromRight)">
                                      <p:cBhvr>
                                        <p:cTn id="302" dur="1000"/>
                                        <p:tgtEl>
                                          <p:spTgt spid="5477"/>
                                        </p:tgtEl>
                                      </p:cBhvr>
                                    </p:animEffect>
                                  </p:childTnLst>
                                </p:cTn>
                              </p:par>
                            </p:childTnLst>
                          </p:cTn>
                        </p:par>
                        <p:par>
                          <p:cTn id="303" fill="hold" nodeType="afterGroup">
                            <p:stCondLst>
                              <p:cond delay="3000"/>
                            </p:stCondLst>
                            <p:childTnLst>
                              <p:par>
                                <p:cTn id="304" presetID="22" presetClass="entr" presetSubtype="4" fill="hold" grpId="0" nodeType="afterEffect">
                                  <p:stCondLst>
                                    <p:cond delay="0"/>
                                  </p:stCondLst>
                                  <p:childTnLst>
                                    <p:set>
                                      <p:cBhvr>
                                        <p:cTn id="305" dur="1" fill="hold">
                                          <p:stCondLst>
                                            <p:cond delay="0"/>
                                          </p:stCondLst>
                                        </p:cTn>
                                        <p:tgtEl>
                                          <p:spTgt spid="5505"/>
                                        </p:tgtEl>
                                        <p:attrNameLst>
                                          <p:attrName>style.visibility</p:attrName>
                                        </p:attrNameLst>
                                      </p:cBhvr>
                                      <p:to>
                                        <p:strVal val="visible"/>
                                      </p:to>
                                    </p:set>
                                    <p:animEffect transition="in" filter="wipe(down)">
                                      <p:cBhvr>
                                        <p:cTn id="306" dur="1000"/>
                                        <p:tgtEl>
                                          <p:spTgt spid="5505"/>
                                        </p:tgtEl>
                                      </p:cBhvr>
                                    </p:animEffect>
                                  </p:childTnLst>
                                </p:cTn>
                              </p:par>
                              <p:par>
                                <p:cTn id="307" presetID="22" presetClass="entr" presetSubtype="4" fill="hold" grpId="0" nodeType="withEffect">
                                  <p:stCondLst>
                                    <p:cond delay="0"/>
                                  </p:stCondLst>
                                  <p:childTnLst>
                                    <p:set>
                                      <p:cBhvr>
                                        <p:cTn id="308" dur="1" fill="hold">
                                          <p:stCondLst>
                                            <p:cond delay="0"/>
                                          </p:stCondLst>
                                        </p:cTn>
                                        <p:tgtEl>
                                          <p:spTgt spid="5504"/>
                                        </p:tgtEl>
                                        <p:attrNameLst>
                                          <p:attrName>style.visibility</p:attrName>
                                        </p:attrNameLst>
                                      </p:cBhvr>
                                      <p:to>
                                        <p:strVal val="visible"/>
                                      </p:to>
                                    </p:set>
                                    <p:animEffect transition="in" filter="wipe(down)">
                                      <p:cBhvr>
                                        <p:cTn id="309" dur="1000"/>
                                        <p:tgtEl>
                                          <p:spTgt spid="5504"/>
                                        </p:tgtEl>
                                      </p:cBhvr>
                                    </p:animEffect>
                                  </p:childTnLst>
                                </p:cTn>
                              </p:par>
                            </p:childTnLst>
                          </p:cTn>
                        </p:par>
                      </p:childTnLst>
                    </p:cTn>
                  </p:par>
                  <p:par>
                    <p:cTn id="310" fill="hold" nodeType="clickPar">
                      <p:stCondLst>
                        <p:cond delay="indefinite"/>
                      </p:stCondLst>
                      <p:childTnLst>
                        <p:par>
                          <p:cTn id="311" fill="hold" nodeType="withGroup">
                            <p:stCondLst>
                              <p:cond delay="0"/>
                            </p:stCondLst>
                            <p:childTnLst>
                              <p:par>
                                <p:cTn id="312" presetID="1" presetClass="entr" presetSubtype="0" fill="hold" grpId="0" nodeType="clickEffect">
                                  <p:stCondLst>
                                    <p:cond delay="0"/>
                                  </p:stCondLst>
                                  <p:childTnLst>
                                    <p:set>
                                      <p:cBhvr>
                                        <p:cTn id="313" dur="1" fill="hold">
                                          <p:stCondLst>
                                            <p:cond delay="0"/>
                                          </p:stCondLst>
                                        </p:cTn>
                                        <p:tgtEl>
                                          <p:spTgt spid="5499"/>
                                        </p:tgtEl>
                                        <p:attrNameLst>
                                          <p:attrName>style.visibility</p:attrName>
                                        </p:attrNameLst>
                                      </p:cBhvr>
                                      <p:to>
                                        <p:strVal val="visible"/>
                                      </p:to>
                                    </p:set>
                                  </p:childTnLst>
                                  <p:subTnLst>
                                    <p:audio>
                                      <p:cMediaNode>
                                        <p:cTn display="0" masterRel="sameClick">
                                          <p:stCondLst>
                                            <p:cond evt="begin" delay="0">
                                              <p:tn val="312"/>
                                            </p:cond>
                                          </p:stCondLst>
                                          <p:endCondLst>
                                            <p:cond evt="onStopAudio" delay="0">
                                              <p:tgtEl>
                                                <p:sldTgt/>
                                              </p:tgtEl>
                                            </p:cond>
                                          </p:endCondLst>
                                        </p:cTn>
                                        <p:tgtEl>
                                          <p:sndTgt r:embed="rId3" name="explode.wav"/>
                                        </p:tgtEl>
                                      </p:cMediaNode>
                                    </p:audio>
                                  </p:subTnLst>
                                </p:cTn>
                              </p:par>
                              <p:par>
                                <p:cTn id="314" presetID="3" presetClass="exit" presetSubtype="10" fill="hold" grpId="1" nodeType="withEffect">
                                  <p:stCondLst>
                                    <p:cond delay="0"/>
                                  </p:stCondLst>
                                  <p:childTnLst>
                                    <p:animEffect transition="out" filter="blinds(horizontal)">
                                      <p:cBhvr>
                                        <p:cTn id="315" dur="500"/>
                                        <p:tgtEl>
                                          <p:spTgt spid="5499"/>
                                        </p:tgtEl>
                                      </p:cBhvr>
                                    </p:animEffect>
                                    <p:set>
                                      <p:cBhvr>
                                        <p:cTn id="316" dur="1" fill="hold">
                                          <p:stCondLst>
                                            <p:cond delay="499"/>
                                          </p:stCondLst>
                                        </p:cTn>
                                        <p:tgtEl>
                                          <p:spTgt spid="5499"/>
                                        </p:tgtEl>
                                        <p:attrNameLst>
                                          <p:attrName>style.visibility</p:attrName>
                                        </p:attrNameLst>
                                      </p:cBhvr>
                                      <p:to>
                                        <p:strVal val="hidden"/>
                                      </p:to>
                                    </p:set>
                                  </p:childTnLst>
                                </p:cTn>
                              </p:par>
                            </p:childTnLst>
                          </p:cTn>
                        </p:par>
                        <p:par>
                          <p:cTn id="317" fill="hold" nodeType="afterGroup">
                            <p:stCondLst>
                              <p:cond delay="500"/>
                            </p:stCondLst>
                            <p:childTnLst>
                              <p:par>
                                <p:cTn id="318" presetID="0" presetClass="path" presetSubtype="0" accel="50000" decel="50000" fill="hold" grpId="1" nodeType="afterEffect">
                                  <p:stCondLst>
                                    <p:cond delay="0"/>
                                  </p:stCondLst>
                                  <p:childTnLst>
                                    <p:animMotion origin="layout" path="M -0.04322 -0.03936 L -0.04288 -0.03103 L -0.04322 -0.02686 " pathEditMode="relative" ptsTypes="AAA">
                                      <p:cBhvr>
                                        <p:cTn id="319" dur="2000" fill="hold"/>
                                        <p:tgtEl>
                                          <p:spTgt spid="5268"/>
                                        </p:tgtEl>
                                        <p:attrNameLst>
                                          <p:attrName>ppt_x</p:attrName>
                                          <p:attrName>ppt_y</p:attrName>
                                        </p:attrNameLst>
                                      </p:cBhvr>
                                    </p:animMotion>
                                  </p:childTnLst>
                                </p:cTn>
                              </p:par>
                            </p:childTnLst>
                          </p:cTn>
                        </p:par>
                        <p:par>
                          <p:cTn id="320" fill="hold" nodeType="afterGroup">
                            <p:stCondLst>
                              <p:cond delay="2500"/>
                            </p:stCondLst>
                            <p:childTnLst>
                              <p:par>
                                <p:cTn id="321" presetID="12" presetClass="exit" presetSubtype="4" fill="hold" grpId="1" nodeType="afterEffect">
                                  <p:stCondLst>
                                    <p:cond delay="0"/>
                                  </p:stCondLst>
                                  <p:childTnLst>
                                    <p:animEffect transition="out" filter="slide(fromBottom)">
                                      <p:cBhvr>
                                        <p:cTn id="322" dur="1000"/>
                                        <p:tgtEl>
                                          <p:spTgt spid="5477"/>
                                        </p:tgtEl>
                                      </p:cBhvr>
                                    </p:animEffect>
                                    <p:set>
                                      <p:cBhvr>
                                        <p:cTn id="323" dur="1" fill="hold">
                                          <p:stCondLst>
                                            <p:cond delay="999"/>
                                          </p:stCondLst>
                                        </p:cTn>
                                        <p:tgtEl>
                                          <p:spTgt spid="5477"/>
                                        </p:tgtEl>
                                        <p:attrNameLst>
                                          <p:attrName>style.visibility</p:attrName>
                                        </p:attrNameLst>
                                      </p:cBhvr>
                                      <p:to>
                                        <p:strVal val="hidden"/>
                                      </p:to>
                                    </p:set>
                                  </p:childTnLst>
                                </p:cTn>
                              </p:par>
                              <p:par>
                                <p:cTn id="324" presetID="9" presetClass="exit" presetSubtype="0" fill="hold" grpId="1" nodeType="withEffect">
                                  <p:stCondLst>
                                    <p:cond delay="0"/>
                                  </p:stCondLst>
                                  <p:childTnLst>
                                    <p:animEffect transition="out" filter="dissolve">
                                      <p:cBhvr>
                                        <p:cTn id="325" dur="500"/>
                                        <p:tgtEl>
                                          <p:spTgt spid="5504"/>
                                        </p:tgtEl>
                                      </p:cBhvr>
                                    </p:animEffect>
                                    <p:set>
                                      <p:cBhvr>
                                        <p:cTn id="326" dur="1" fill="hold">
                                          <p:stCondLst>
                                            <p:cond delay="499"/>
                                          </p:stCondLst>
                                        </p:cTn>
                                        <p:tgtEl>
                                          <p:spTgt spid="5504"/>
                                        </p:tgtEl>
                                        <p:attrNameLst>
                                          <p:attrName>style.visibility</p:attrName>
                                        </p:attrNameLst>
                                      </p:cBhvr>
                                      <p:to>
                                        <p:strVal val="hidden"/>
                                      </p:to>
                                    </p:set>
                                  </p:childTnLst>
                                </p:cTn>
                              </p:par>
                              <p:par>
                                <p:cTn id="327" presetID="9" presetClass="exit" presetSubtype="0" fill="hold" grpId="1" nodeType="withEffect">
                                  <p:stCondLst>
                                    <p:cond delay="0"/>
                                  </p:stCondLst>
                                  <p:childTnLst>
                                    <p:animEffect transition="out" filter="dissolve">
                                      <p:cBhvr>
                                        <p:cTn id="328" dur="500"/>
                                        <p:tgtEl>
                                          <p:spTgt spid="5505"/>
                                        </p:tgtEl>
                                      </p:cBhvr>
                                    </p:animEffect>
                                    <p:set>
                                      <p:cBhvr>
                                        <p:cTn id="329" dur="1" fill="hold">
                                          <p:stCondLst>
                                            <p:cond delay="499"/>
                                          </p:stCondLst>
                                        </p:cTn>
                                        <p:tgtEl>
                                          <p:spTgt spid="550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15" grpId="0" animBg="1"/>
      <p:bldP spid="5484" grpId="0" animBg="1"/>
      <p:bldP spid="5484" grpId="1" animBg="1"/>
      <p:bldP spid="5483" grpId="0" animBg="1"/>
      <p:bldP spid="5160" grpId="0" animBg="1"/>
      <p:bldP spid="5176" grpId="0" animBg="1"/>
      <p:bldP spid="5251" grpId="0" animBg="1"/>
      <p:bldP spid="5251" grpId="1" animBg="1"/>
      <p:bldP spid="5251" grpId="2" animBg="1"/>
      <p:bldP spid="5252" grpId="0" animBg="1"/>
      <p:bldP spid="5268" grpId="0" animBg="1"/>
      <p:bldP spid="5268" grpId="1" animBg="1"/>
      <p:bldP spid="5270" grpId="0" animBg="1"/>
      <p:bldP spid="5270" grpId="1" animBg="1"/>
      <p:bldP spid="5278" grpId="0" animBg="1"/>
      <p:bldP spid="5280" grpId="0" animBg="1"/>
      <p:bldP spid="5282" grpId="0" animBg="1"/>
      <p:bldP spid="5286" grpId="0" animBg="1"/>
      <p:bldP spid="5288" grpId="0" animBg="1"/>
      <p:bldP spid="5432" grpId="0" animBg="1"/>
      <p:bldP spid="5434" grpId="0" animBg="1"/>
      <p:bldP spid="5434" grpId="1" animBg="1"/>
      <p:bldP spid="5434" grpId="2" animBg="1"/>
      <p:bldP spid="5451" grpId="0" animBg="1"/>
      <p:bldP spid="5437" grpId="0" animBg="1"/>
      <p:bldP spid="5437" grpId="1" animBg="1"/>
      <p:bldP spid="5461" grpId="0" animBg="1"/>
      <p:bldP spid="5461" grpId="1" animBg="1"/>
      <p:bldP spid="5462" grpId="0" animBg="1"/>
      <p:bldP spid="5462" grpId="1" animBg="1"/>
      <p:bldP spid="5463" grpId="0" animBg="1"/>
      <p:bldP spid="5463" grpId="1" animBg="1"/>
      <p:bldP spid="5463" grpId="2" animBg="1"/>
      <p:bldP spid="5463" grpId="3" animBg="1"/>
      <p:bldP spid="5464" grpId="0" animBg="1"/>
      <p:bldP spid="5464" grpId="1" animBg="1"/>
      <p:bldP spid="5440" grpId="0" animBg="1"/>
      <p:bldP spid="5439" grpId="0" animBg="1"/>
      <p:bldP spid="5465" grpId="0" animBg="1"/>
      <p:bldP spid="5466" grpId="0" animBg="1"/>
      <p:bldP spid="5175" grpId="0" animBg="1"/>
      <p:bldP spid="5472" grpId="0" animBg="1"/>
      <p:bldP spid="5472" grpId="1" animBg="1"/>
      <p:bldP spid="5474" grpId="0" animBg="1"/>
      <p:bldP spid="5475" grpId="0" animBg="1"/>
      <p:bldP spid="5475" grpId="1" animBg="1"/>
      <p:bldP spid="5476" grpId="0" animBg="1"/>
      <p:bldP spid="5476" grpId="1" animBg="1"/>
      <p:bldP spid="5477" grpId="0" animBg="1"/>
      <p:bldP spid="5477" grpId="1" animBg="1"/>
      <p:bldP spid="5479" grpId="0" animBg="1"/>
      <p:bldP spid="5479" grpId="1" animBg="1"/>
      <p:bldP spid="5480" grpId="0" animBg="1"/>
      <p:bldP spid="5480" grpId="1" animBg="1"/>
      <p:bldP spid="5481" grpId="0" animBg="1"/>
      <p:bldP spid="5491" grpId="0" animBg="1"/>
      <p:bldP spid="5281" grpId="0" animBg="1"/>
      <p:bldP spid="5496" grpId="0" animBg="1"/>
      <p:bldP spid="5497" grpId="0" animBg="1"/>
      <p:bldP spid="5498" grpId="0" animBg="1"/>
      <p:bldP spid="5473" grpId="0" animBg="1"/>
      <p:bldP spid="5473" grpId="1" animBg="1"/>
      <p:bldP spid="5499" grpId="0" animBg="1"/>
      <p:bldP spid="5499" grpId="1" animBg="1"/>
      <p:bldP spid="5284" grpId="0" animBg="1"/>
      <p:bldP spid="5284" grpId="1" animBg="1"/>
      <p:bldP spid="5502" grpId="0" animBg="1"/>
      <p:bldP spid="5502" grpId="1" animBg="1"/>
      <p:bldP spid="5503" grpId="0" animBg="1"/>
      <p:bldP spid="5503" grpId="1" animBg="1"/>
      <p:bldP spid="5504" grpId="0" animBg="1"/>
      <p:bldP spid="5504" grpId="1" animBg="1"/>
      <p:bldP spid="5505" grpId="0" animBg="1"/>
      <p:bldP spid="5505" grpId="1" animBg="1"/>
      <p:bldP spid="5513" grpId="0" animBg="1"/>
      <p:bldP spid="5512" grpId="0" animBg="1"/>
      <p:bldP spid="5512" grpId="1" animBg="1"/>
      <p:bldP spid="5485" grpId="0" animBg="1"/>
      <p:bldP spid="5485" grpId="1" animBg="1"/>
      <p:bldP spid="5514" grpId="0" animBg="1"/>
      <p:bldP spid="5516" grpId="0" animBg="1"/>
      <p:bldP spid="5517" grpId="0" animBg="1"/>
      <p:bldP spid="5527" grpId="0" animBg="1"/>
      <p:bldP spid="5528" grpId="0" animBg="1"/>
      <p:bldP spid="5529" grpId="0" animBg="1"/>
      <p:bldP spid="5530" grpId="0" animBg="1"/>
      <p:bldP spid="5531" grpId="0" animBg="1"/>
      <p:bldP spid="553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Freeform 3"/>
          <p:cNvSpPr>
            <a:spLocks/>
          </p:cNvSpPr>
          <p:nvPr/>
        </p:nvSpPr>
        <p:spPr bwMode="auto">
          <a:xfrm>
            <a:off x="1631950" y="2476500"/>
            <a:ext cx="2278063" cy="2271713"/>
          </a:xfrm>
          <a:custGeom>
            <a:avLst/>
            <a:gdLst>
              <a:gd name="T0" fmla="*/ 585 w 1435"/>
              <a:gd name="T1" fmla="*/ 18 h 1431"/>
              <a:gd name="T2" fmla="*/ 568 w 1435"/>
              <a:gd name="T3" fmla="*/ 50 h 1431"/>
              <a:gd name="T4" fmla="*/ 556 w 1435"/>
              <a:gd name="T5" fmla="*/ 80 h 1431"/>
              <a:gd name="T6" fmla="*/ 537 w 1435"/>
              <a:gd name="T7" fmla="*/ 92 h 1431"/>
              <a:gd name="T8" fmla="*/ 528 w 1435"/>
              <a:gd name="T9" fmla="*/ 111 h 1431"/>
              <a:gd name="T10" fmla="*/ 532 w 1435"/>
              <a:gd name="T11" fmla="*/ 132 h 1431"/>
              <a:gd name="T12" fmla="*/ 526 w 1435"/>
              <a:gd name="T13" fmla="*/ 144 h 1431"/>
              <a:gd name="T14" fmla="*/ 510 w 1435"/>
              <a:gd name="T15" fmla="*/ 164 h 1431"/>
              <a:gd name="T16" fmla="*/ 505 w 1435"/>
              <a:gd name="T17" fmla="*/ 194 h 1431"/>
              <a:gd name="T18" fmla="*/ 445 w 1435"/>
              <a:gd name="T19" fmla="*/ 327 h 1431"/>
              <a:gd name="T20" fmla="*/ 253 w 1435"/>
              <a:gd name="T21" fmla="*/ 573 h 1431"/>
              <a:gd name="T22" fmla="*/ 40 w 1435"/>
              <a:gd name="T23" fmla="*/ 891 h 1431"/>
              <a:gd name="T24" fmla="*/ 13 w 1435"/>
              <a:gd name="T25" fmla="*/ 1191 h 1431"/>
              <a:gd name="T26" fmla="*/ 22 w 1435"/>
              <a:gd name="T27" fmla="*/ 1431 h 1431"/>
              <a:gd name="T28" fmla="*/ 91 w 1435"/>
              <a:gd name="T29" fmla="*/ 1425 h 1431"/>
              <a:gd name="T30" fmla="*/ 88 w 1435"/>
              <a:gd name="T31" fmla="*/ 1203 h 1431"/>
              <a:gd name="T32" fmla="*/ 115 w 1435"/>
              <a:gd name="T33" fmla="*/ 906 h 1431"/>
              <a:gd name="T34" fmla="*/ 322 w 1435"/>
              <a:gd name="T35" fmla="*/ 618 h 1431"/>
              <a:gd name="T36" fmla="*/ 397 w 1435"/>
              <a:gd name="T37" fmla="*/ 528 h 1431"/>
              <a:gd name="T38" fmla="*/ 1141 w 1435"/>
              <a:gd name="T39" fmla="*/ 579 h 1431"/>
              <a:gd name="T40" fmla="*/ 1312 w 1435"/>
              <a:gd name="T41" fmla="*/ 225 h 1431"/>
              <a:gd name="T42" fmla="*/ 1435 w 1435"/>
              <a:gd name="T43" fmla="*/ 9 h 1431"/>
              <a:gd name="T44" fmla="*/ 976 w 1435"/>
              <a:gd name="T45" fmla="*/ 0 h 1431"/>
              <a:gd name="T46" fmla="*/ 973 w 1435"/>
              <a:gd name="T47" fmla="*/ 45 h 1431"/>
              <a:gd name="T48" fmla="*/ 613 w 1435"/>
              <a:gd name="T49" fmla="*/ 51 h 1431"/>
              <a:gd name="T50" fmla="*/ 585 w 1435"/>
              <a:gd name="T51" fmla="*/ 18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35" h="1431">
                <a:moveTo>
                  <a:pt x="585" y="18"/>
                </a:moveTo>
                <a:cubicBezTo>
                  <a:pt x="577" y="20"/>
                  <a:pt x="573" y="40"/>
                  <a:pt x="568" y="50"/>
                </a:cubicBezTo>
                <a:lnTo>
                  <a:pt x="556" y="80"/>
                </a:lnTo>
                <a:cubicBezTo>
                  <a:pt x="551" y="87"/>
                  <a:pt x="542" y="87"/>
                  <a:pt x="537" y="92"/>
                </a:cubicBezTo>
                <a:cubicBezTo>
                  <a:pt x="532" y="97"/>
                  <a:pt x="529" y="104"/>
                  <a:pt x="528" y="111"/>
                </a:cubicBezTo>
                <a:cubicBezTo>
                  <a:pt x="527" y="118"/>
                  <a:pt x="532" y="127"/>
                  <a:pt x="532" y="132"/>
                </a:cubicBezTo>
                <a:cubicBezTo>
                  <a:pt x="532" y="137"/>
                  <a:pt x="530" y="139"/>
                  <a:pt x="526" y="144"/>
                </a:cubicBezTo>
                <a:cubicBezTo>
                  <a:pt x="522" y="149"/>
                  <a:pt x="514" y="156"/>
                  <a:pt x="510" y="164"/>
                </a:cubicBezTo>
                <a:cubicBezTo>
                  <a:pt x="506" y="172"/>
                  <a:pt x="516" y="167"/>
                  <a:pt x="505" y="194"/>
                </a:cubicBezTo>
                <a:cubicBezTo>
                  <a:pt x="494" y="221"/>
                  <a:pt x="487" y="264"/>
                  <a:pt x="445" y="327"/>
                </a:cubicBezTo>
                <a:cubicBezTo>
                  <a:pt x="403" y="390"/>
                  <a:pt x="320" y="479"/>
                  <a:pt x="253" y="573"/>
                </a:cubicBezTo>
                <a:cubicBezTo>
                  <a:pt x="186" y="667"/>
                  <a:pt x="80" y="788"/>
                  <a:pt x="40" y="891"/>
                </a:cubicBezTo>
                <a:cubicBezTo>
                  <a:pt x="0" y="994"/>
                  <a:pt x="16" y="1101"/>
                  <a:pt x="13" y="1191"/>
                </a:cubicBezTo>
                <a:lnTo>
                  <a:pt x="22" y="1431"/>
                </a:lnTo>
                <a:lnTo>
                  <a:pt x="91" y="1425"/>
                </a:lnTo>
                <a:lnTo>
                  <a:pt x="88" y="1203"/>
                </a:lnTo>
                <a:cubicBezTo>
                  <a:pt x="92" y="1117"/>
                  <a:pt x="76" y="1003"/>
                  <a:pt x="115" y="906"/>
                </a:cubicBezTo>
                <a:cubicBezTo>
                  <a:pt x="154" y="809"/>
                  <a:pt x="275" y="681"/>
                  <a:pt x="322" y="618"/>
                </a:cubicBezTo>
                <a:lnTo>
                  <a:pt x="397" y="528"/>
                </a:lnTo>
                <a:lnTo>
                  <a:pt x="1141" y="579"/>
                </a:lnTo>
                <a:lnTo>
                  <a:pt x="1312" y="225"/>
                </a:lnTo>
                <a:lnTo>
                  <a:pt x="1435" y="9"/>
                </a:lnTo>
                <a:lnTo>
                  <a:pt x="976" y="0"/>
                </a:lnTo>
                <a:lnTo>
                  <a:pt x="973" y="45"/>
                </a:lnTo>
                <a:lnTo>
                  <a:pt x="613" y="51"/>
                </a:lnTo>
                <a:lnTo>
                  <a:pt x="585" y="18"/>
                </a:lnTo>
                <a:close/>
              </a:path>
            </a:pathLst>
          </a:custGeom>
          <a:solidFill>
            <a:srgbClr val="3333FF">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33" name="Rectangle 389"/>
          <p:cNvSpPr>
            <a:spLocks noChangeArrowheads="1"/>
          </p:cNvSpPr>
          <p:nvPr/>
        </p:nvSpPr>
        <p:spPr bwMode="auto">
          <a:xfrm>
            <a:off x="3687763" y="2690813"/>
            <a:ext cx="66675" cy="61912"/>
          </a:xfrm>
          <a:prstGeom prst="rect">
            <a:avLst/>
          </a:prstGeom>
          <a:solidFill>
            <a:srgbClr val="99CCFF"/>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71" name="Oval 327"/>
          <p:cNvSpPr>
            <a:spLocks noChangeArrowheads="1"/>
          </p:cNvSpPr>
          <p:nvPr/>
        </p:nvSpPr>
        <p:spPr bwMode="auto">
          <a:xfrm rot="2607468">
            <a:off x="8129588" y="1995488"/>
            <a:ext cx="441325" cy="239712"/>
          </a:xfrm>
          <a:prstGeom prst="ellipse">
            <a:avLst/>
          </a:prstGeom>
          <a:solidFill>
            <a:srgbClr val="3333FF">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8" name="Freeform 4"/>
          <p:cNvSpPr>
            <a:spLocks/>
          </p:cNvSpPr>
          <p:nvPr/>
        </p:nvSpPr>
        <p:spPr bwMode="auto">
          <a:xfrm>
            <a:off x="63500" y="19050"/>
            <a:ext cx="2674938" cy="2774950"/>
          </a:xfrm>
          <a:custGeom>
            <a:avLst/>
            <a:gdLst>
              <a:gd name="T0" fmla="*/ 0 w 1685"/>
              <a:gd name="T1" fmla="*/ 230 h 1748"/>
              <a:gd name="T2" fmla="*/ 75 w 1685"/>
              <a:gd name="T3" fmla="*/ 286 h 1748"/>
              <a:gd name="T4" fmla="*/ 159 w 1685"/>
              <a:gd name="T5" fmla="*/ 272 h 1748"/>
              <a:gd name="T6" fmla="*/ 200 w 1685"/>
              <a:gd name="T7" fmla="*/ 302 h 1748"/>
              <a:gd name="T8" fmla="*/ 167 w 1685"/>
              <a:gd name="T9" fmla="*/ 370 h 1748"/>
              <a:gd name="T10" fmla="*/ 162 w 1685"/>
              <a:gd name="T11" fmla="*/ 469 h 1748"/>
              <a:gd name="T12" fmla="*/ 236 w 1685"/>
              <a:gd name="T13" fmla="*/ 568 h 1748"/>
              <a:gd name="T14" fmla="*/ 140 w 1685"/>
              <a:gd name="T15" fmla="*/ 1477 h 1748"/>
              <a:gd name="T16" fmla="*/ 1394 w 1685"/>
              <a:gd name="T17" fmla="*/ 1633 h 1748"/>
              <a:gd name="T18" fmla="*/ 1308 w 1685"/>
              <a:gd name="T19" fmla="*/ 1745 h 1748"/>
              <a:gd name="T20" fmla="*/ 1500 w 1685"/>
              <a:gd name="T21" fmla="*/ 1714 h 1748"/>
              <a:gd name="T22" fmla="*/ 1517 w 1685"/>
              <a:gd name="T23" fmla="*/ 1657 h 1748"/>
              <a:gd name="T24" fmla="*/ 1542 w 1685"/>
              <a:gd name="T25" fmla="*/ 1637 h 1748"/>
              <a:gd name="T26" fmla="*/ 1566 w 1685"/>
              <a:gd name="T27" fmla="*/ 1598 h 1748"/>
              <a:gd name="T28" fmla="*/ 1595 w 1685"/>
              <a:gd name="T29" fmla="*/ 1579 h 1748"/>
              <a:gd name="T30" fmla="*/ 1643 w 1685"/>
              <a:gd name="T31" fmla="*/ 1532 h 1748"/>
              <a:gd name="T32" fmla="*/ 1655 w 1685"/>
              <a:gd name="T33" fmla="*/ 1499 h 1748"/>
              <a:gd name="T34" fmla="*/ 1670 w 1685"/>
              <a:gd name="T35" fmla="*/ 1468 h 1748"/>
              <a:gd name="T36" fmla="*/ 1676 w 1685"/>
              <a:gd name="T37" fmla="*/ 1390 h 1748"/>
              <a:gd name="T38" fmla="*/ 1581 w 1685"/>
              <a:gd name="T39" fmla="*/ 1408 h 1748"/>
              <a:gd name="T40" fmla="*/ 1562 w 1685"/>
              <a:gd name="T41" fmla="*/ 1354 h 1748"/>
              <a:gd name="T42" fmla="*/ 1577 w 1685"/>
              <a:gd name="T43" fmla="*/ 1265 h 1748"/>
              <a:gd name="T44" fmla="*/ 1554 w 1685"/>
              <a:gd name="T45" fmla="*/ 1162 h 1748"/>
              <a:gd name="T46" fmla="*/ 1478 w 1685"/>
              <a:gd name="T47" fmla="*/ 1090 h 1748"/>
              <a:gd name="T48" fmla="*/ 1425 w 1685"/>
              <a:gd name="T49" fmla="*/ 1039 h 1748"/>
              <a:gd name="T50" fmla="*/ 1374 w 1685"/>
              <a:gd name="T51" fmla="*/ 952 h 1748"/>
              <a:gd name="T52" fmla="*/ 1419 w 1685"/>
              <a:gd name="T53" fmla="*/ 805 h 1748"/>
              <a:gd name="T54" fmla="*/ 1373 w 1685"/>
              <a:gd name="T55" fmla="*/ 724 h 1748"/>
              <a:gd name="T56" fmla="*/ 1289 w 1685"/>
              <a:gd name="T57" fmla="*/ 653 h 1748"/>
              <a:gd name="T58" fmla="*/ 1295 w 1685"/>
              <a:gd name="T59" fmla="*/ 593 h 1748"/>
              <a:gd name="T60" fmla="*/ 1254 w 1685"/>
              <a:gd name="T61" fmla="*/ 556 h 1748"/>
              <a:gd name="T62" fmla="*/ 1208 w 1685"/>
              <a:gd name="T63" fmla="*/ 494 h 1748"/>
              <a:gd name="T64" fmla="*/ 1157 w 1685"/>
              <a:gd name="T65" fmla="*/ 412 h 1748"/>
              <a:gd name="T66" fmla="*/ 1118 w 1685"/>
              <a:gd name="T67" fmla="*/ 334 h 1748"/>
              <a:gd name="T68" fmla="*/ 1179 w 1685"/>
              <a:gd name="T69" fmla="*/ 155 h 1748"/>
              <a:gd name="T70" fmla="*/ 1208 w 1685"/>
              <a:gd name="T71" fmla="*/ 86 h 1748"/>
              <a:gd name="T72" fmla="*/ 1251 w 1685"/>
              <a:gd name="T73" fmla="*/ 67 h 1748"/>
              <a:gd name="T74" fmla="*/ 1269 w 1685"/>
              <a:gd name="T75" fmla="*/ 4 h 1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85" h="1748">
                <a:moveTo>
                  <a:pt x="5" y="0"/>
                </a:moveTo>
                <a:lnTo>
                  <a:pt x="0" y="230"/>
                </a:lnTo>
                <a:lnTo>
                  <a:pt x="18" y="239"/>
                </a:lnTo>
                <a:cubicBezTo>
                  <a:pt x="30" y="248"/>
                  <a:pt x="58" y="277"/>
                  <a:pt x="75" y="286"/>
                </a:cubicBezTo>
                <a:cubicBezTo>
                  <a:pt x="92" y="295"/>
                  <a:pt x="108" y="294"/>
                  <a:pt x="122" y="292"/>
                </a:cubicBezTo>
                <a:cubicBezTo>
                  <a:pt x="136" y="290"/>
                  <a:pt x="149" y="276"/>
                  <a:pt x="159" y="272"/>
                </a:cubicBezTo>
                <a:cubicBezTo>
                  <a:pt x="169" y="268"/>
                  <a:pt x="173" y="264"/>
                  <a:pt x="180" y="269"/>
                </a:cubicBezTo>
                <a:cubicBezTo>
                  <a:pt x="187" y="274"/>
                  <a:pt x="199" y="294"/>
                  <a:pt x="200" y="302"/>
                </a:cubicBezTo>
                <a:cubicBezTo>
                  <a:pt x="201" y="310"/>
                  <a:pt x="190" y="309"/>
                  <a:pt x="185" y="320"/>
                </a:cubicBezTo>
                <a:cubicBezTo>
                  <a:pt x="180" y="331"/>
                  <a:pt x="180" y="353"/>
                  <a:pt x="167" y="370"/>
                </a:cubicBezTo>
                <a:cubicBezTo>
                  <a:pt x="154" y="387"/>
                  <a:pt x="106" y="404"/>
                  <a:pt x="105" y="420"/>
                </a:cubicBezTo>
                <a:cubicBezTo>
                  <a:pt x="104" y="436"/>
                  <a:pt x="150" y="450"/>
                  <a:pt x="162" y="469"/>
                </a:cubicBezTo>
                <a:cubicBezTo>
                  <a:pt x="174" y="488"/>
                  <a:pt x="167" y="516"/>
                  <a:pt x="179" y="532"/>
                </a:cubicBezTo>
                <a:lnTo>
                  <a:pt x="236" y="568"/>
                </a:lnTo>
                <a:lnTo>
                  <a:pt x="153" y="1303"/>
                </a:lnTo>
                <a:lnTo>
                  <a:pt x="140" y="1477"/>
                </a:lnTo>
                <a:lnTo>
                  <a:pt x="1361" y="1572"/>
                </a:lnTo>
                <a:lnTo>
                  <a:pt x="1394" y="1633"/>
                </a:lnTo>
                <a:lnTo>
                  <a:pt x="1353" y="1666"/>
                </a:lnTo>
                <a:lnTo>
                  <a:pt x="1308" y="1745"/>
                </a:lnTo>
                <a:lnTo>
                  <a:pt x="1502" y="1748"/>
                </a:lnTo>
                <a:lnTo>
                  <a:pt x="1500" y="1714"/>
                </a:lnTo>
                <a:cubicBezTo>
                  <a:pt x="1504" y="1702"/>
                  <a:pt x="1523" y="1684"/>
                  <a:pt x="1526" y="1675"/>
                </a:cubicBezTo>
                <a:cubicBezTo>
                  <a:pt x="1529" y="1666"/>
                  <a:pt x="1518" y="1662"/>
                  <a:pt x="1517" y="1657"/>
                </a:cubicBezTo>
                <a:cubicBezTo>
                  <a:pt x="1516" y="1652"/>
                  <a:pt x="1517" y="1649"/>
                  <a:pt x="1521" y="1646"/>
                </a:cubicBezTo>
                <a:cubicBezTo>
                  <a:pt x="1525" y="1643"/>
                  <a:pt x="1537" y="1642"/>
                  <a:pt x="1542" y="1637"/>
                </a:cubicBezTo>
                <a:cubicBezTo>
                  <a:pt x="1547" y="1632"/>
                  <a:pt x="1546" y="1624"/>
                  <a:pt x="1550" y="1618"/>
                </a:cubicBezTo>
                <a:cubicBezTo>
                  <a:pt x="1554" y="1612"/>
                  <a:pt x="1564" y="1609"/>
                  <a:pt x="1566" y="1598"/>
                </a:cubicBezTo>
                <a:cubicBezTo>
                  <a:pt x="1568" y="1587"/>
                  <a:pt x="1558" y="1552"/>
                  <a:pt x="1563" y="1549"/>
                </a:cubicBezTo>
                <a:cubicBezTo>
                  <a:pt x="1568" y="1546"/>
                  <a:pt x="1586" y="1581"/>
                  <a:pt x="1595" y="1579"/>
                </a:cubicBezTo>
                <a:cubicBezTo>
                  <a:pt x="1604" y="1577"/>
                  <a:pt x="1609" y="1546"/>
                  <a:pt x="1617" y="1538"/>
                </a:cubicBezTo>
                <a:cubicBezTo>
                  <a:pt x="1625" y="1530"/>
                  <a:pt x="1638" y="1536"/>
                  <a:pt x="1643" y="1532"/>
                </a:cubicBezTo>
                <a:cubicBezTo>
                  <a:pt x="1648" y="1528"/>
                  <a:pt x="1644" y="1518"/>
                  <a:pt x="1646" y="1513"/>
                </a:cubicBezTo>
                <a:cubicBezTo>
                  <a:pt x="1648" y="1508"/>
                  <a:pt x="1653" y="1504"/>
                  <a:pt x="1655" y="1499"/>
                </a:cubicBezTo>
                <a:cubicBezTo>
                  <a:pt x="1657" y="1494"/>
                  <a:pt x="1657" y="1489"/>
                  <a:pt x="1659" y="1484"/>
                </a:cubicBezTo>
                <a:cubicBezTo>
                  <a:pt x="1661" y="1479"/>
                  <a:pt x="1668" y="1474"/>
                  <a:pt x="1670" y="1468"/>
                </a:cubicBezTo>
                <a:cubicBezTo>
                  <a:pt x="1672" y="1462"/>
                  <a:pt x="1670" y="1460"/>
                  <a:pt x="1671" y="1447"/>
                </a:cubicBezTo>
                <a:cubicBezTo>
                  <a:pt x="1672" y="1434"/>
                  <a:pt x="1685" y="1396"/>
                  <a:pt x="1676" y="1390"/>
                </a:cubicBezTo>
                <a:cubicBezTo>
                  <a:pt x="1667" y="1384"/>
                  <a:pt x="1632" y="1406"/>
                  <a:pt x="1616" y="1409"/>
                </a:cubicBezTo>
                <a:cubicBezTo>
                  <a:pt x="1600" y="1412"/>
                  <a:pt x="1587" y="1413"/>
                  <a:pt x="1581" y="1408"/>
                </a:cubicBezTo>
                <a:lnTo>
                  <a:pt x="1578" y="1378"/>
                </a:lnTo>
                <a:lnTo>
                  <a:pt x="1562" y="1354"/>
                </a:lnTo>
                <a:lnTo>
                  <a:pt x="1562" y="1322"/>
                </a:lnTo>
                <a:lnTo>
                  <a:pt x="1577" y="1265"/>
                </a:lnTo>
                <a:lnTo>
                  <a:pt x="1568" y="1186"/>
                </a:lnTo>
                <a:cubicBezTo>
                  <a:pt x="1564" y="1169"/>
                  <a:pt x="1565" y="1176"/>
                  <a:pt x="1554" y="1162"/>
                </a:cubicBezTo>
                <a:cubicBezTo>
                  <a:pt x="1543" y="1148"/>
                  <a:pt x="1515" y="1114"/>
                  <a:pt x="1502" y="1102"/>
                </a:cubicBezTo>
                <a:cubicBezTo>
                  <a:pt x="1489" y="1090"/>
                  <a:pt x="1486" y="1097"/>
                  <a:pt x="1478" y="1090"/>
                </a:cubicBezTo>
                <a:cubicBezTo>
                  <a:pt x="1470" y="1083"/>
                  <a:pt x="1463" y="1072"/>
                  <a:pt x="1454" y="1063"/>
                </a:cubicBezTo>
                <a:cubicBezTo>
                  <a:pt x="1445" y="1054"/>
                  <a:pt x="1437" y="1049"/>
                  <a:pt x="1425" y="1039"/>
                </a:cubicBezTo>
                <a:cubicBezTo>
                  <a:pt x="1413" y="1029"/>
                  <a:pt x="1387" y="1017"/>
                  <a:pt x="1379" y="1003"/>
                </a:cubicBezTo>
                <a:cubicBezTo>
                  <a:pt x="1371" y="989"/>
                  <a:pt x="1367" y="975"/>
                  <a:pt x="1374" y="952"/>
                </a:cubicBezTo>
                <a:cubicBezTo>
                  <a:pt x="1381" y="929"/>
                  <a:pt x="1415" y="886"/>
                  <a:pt x="1422" y="862"/>
                </a:cubicBezTo>
                <a:cubicBezTo>
                  <a:pt x="1429" y="838"/>
                  <a:pt x="1419" y="823"/>
                  <a:pt x="1419" y="805"/>
                </a:cubicBezTo>
                <a:cubicBezTo>
                  <a:pt x="1419" y="787"/>
                  <a:pt x="1433" y="764"/>
                  <a:pt x="1425" y="751"/>
                </a:cubicBezTo>
                <a:cubicBezTo>
                  <a:pt x="1417" y="738"/>
                  <a:pt x="1389" y="728"/>
                  <a:pt x="1373" y="724"/>
                </a:cubicBezTo>
                <a:cubicBezTo>
                  <a:pt x="1357" y="720"/>
                  <a:pt x="1343" y="740"/>
                  <a:pt x="1329" y="728"/>
                </a:cubicBezTo>
                <a:cubicBezTo>
                  <a:pt x="1315" y="716"/>
                  <a:pt x="1293" y="669"/>
                  <a:pt x="1289" y="653"/>
                </a:cubicBezTo>
                <a:cubicBezTo>
                  <a:pt x="1285" y="637"/>
                  <a:pt x="1301" y="639"/>
                  <a:pt x="1302" y="629"/>
                </a:cubicBezTo>
                <a:cubicBezTo>
                  <a:pt x="1303" y="619"/>
                  <a:pt x="1297" y="601"/>
                  <a:pt x="1295" y="593"/>
                </a:cubicBezTo>
                <a:cubicBezTo>
                  <a:pt x="1293" y="585"/>
                  <a:pt x="1294" y="587"/>
                  <a:pt x="1287" y="581"/>
                </a:cubicBezTo>
                <a:cubicBezTo>
                  <a:pt x="1280" y="575"/>
                  <a:pt x="1262" y="561"/>
                  <a:pt x="1254" y="556"/>
                </a:cubicBezTo>
                <a:cubicBezTo>
                  <a:pt x="1246" y="551"/>
                  <a:pt x="1249" y="560"/>
                  <a:pt x="1241" y="550"/>
                </a:cubicBezTo>
                <a:cubicBezTo>
                  <a:pt x="1233" y="540"/>
                  <a:pt x="1216" y="505"/>
                  <a:pt x="1208" y="494"/>
                </a:cubicBezTo>
                <a:cubicBezTo>
                  <a:pt x="1200" y="483"/>
                  <a:pt x="1199" y="499"/>
                  <a:pt x="1191" y="485"/>
                </a:cubicBezTo>
                <a:cubicBezTo>
                  <a:pt x="1183" y="471"/>
                  <a:pt x="1167" y="432"/>
                  <a:pt x="1157" y="412"/>
                </a:cubicBezTo>
                <a:cubicBezTo>
                  <a:pt x="1147" y="392"/>
                  <a:pt x="1136" y="381"/>
                  <a:pt x="1130" y="368"/>
                </a:cubicBezTo>
                <a:cubicBezTo>
                  <a:pt x="1124" y="355"/>
                  <a:pt x="1115" y="362"/>
                  <a:pt x="1118" y="334"/>
                </a:cubicBezTo>
                <a:cubicBezTo>
                  <a:pt x="1121" y="306"/>
                  <a:pt x="1141" y="229"/>
                  <a:pt x="1151" y="199"/>
                </a:cubicBezTo>
                <a:cubicBezTo>
                  <a:pt x="1161" y="169"/>
                  <a:pt x="1172" y="169"/>
                  <a:pt x="1179" y="155"/>
                </a:cubicBezTo>
                <a:cubicBezTo>
                  <a:pt x="1186" y="141"/>
                  <a:pt x="1186" y="123"/>
                  <a:pt x="1191" y="112"/>
                </a:cubicBezTo>
                <a:cubicBezTo>
                  <a:pt x="1196" y="101"/>
                  <a:pt x="1202" y="92"/>
                  <a:pt x="1208" y="86"/>
                </a:cubicBezTo>
                <a:cubicBezTo>
                  <a:pt x="1214" y="80"/>
                  <a:pt x="1223" y="80"/>
                  <a:pt x="1230" y="77"/>
                </a:cubicBezTo>
                <a:cubicBezTo>
                  <a:pt x="1237" y="74"/>
                  <a:pt x="1245" y="77"/>
                  <a:pt x="1251" y="67"/>
                </a:cubicBezTo>
                <a:cubicBezTo>
                  <a:pt x="1257" y="57"/>
                  <a:pt x="1265" y="29"/>
                  <a:pt x="1268" y="19"/>
                </a:cubicBezTo>
                <a:lnTo>
                  <a:pt x="1269" y="4"/>
                </a:lnTo>
                <a:lnTo>
                  <a:pt x="5" y="0"/>
                </a:lnTo>
                <a:close/>
              </a:path>
            </a:pathLst>
          </a:custGeom>
          <a:solidFill>
            <a:srgbClr val="3333FF">
              <a:alpha val="50000"/>
            </a:srgbClr>
          </a:solidFill>
          <a:ln>
            <a:noFill/>
          </a:ln>
          <a:effectLst/>
          <a:extLst>
            <a:ext uri="{91240B29-F687-4F45-9708-019B960494DF}">
              <a14:hiddenLine xmlns:a14="http://schemas.microsoft.com/office/drawing/2010/main" w="952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6149" name="Group 5"/>
          <p:cNvGrpSpPr>
            <a:grpSpLocks/>
          </p:cNvGrpSpPr>
          <p:nvPr/>
        </p:nvGrpSpPr>
        <p:grpSpPr bwMode="auto">
          <a:xfrm>
            <a:off x="0" y="2870200"/>
            <a:ext cx="1409700" cy="3987800"/>
            <a:chOff x="0" y="1823"/>
            <a:chExt cx="888" cy="2512"/>
          </a:xfrm>
        </p:grpSpPr>
        <p:sp>
          <p:nvSpPr>
            <p:cNvPr id="6150" name="Rectangle 6"/>
            <p:cNvSpPr>
              <a:spLocks noChangeArrowheads="1"/>
            </p:cNvSpPr>
            <p:nvPr/>
          </p:nvSpPr>
          <p:spPr bwMode="auto">
            <a:xfrm>
              <a:off x="50" y="1836"/>
              <a:ext cx="809" cy="249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6151" name="Text Box 7"/>
            <p:cNvSpPr txBox="1">
              <a:spLocks noChangeArrowheads="1"/>
            </p:cNvSpPr>
            <p:nvPr/>
          </p:nvSpPr>
          <p:spPr bwMode="auto">
            <a:xfrm>
              <a:off x="389" y="4156"/>
              <a:ext cx="303"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b="1">
                  <a:solidFill>
                    <a:schemeClr val="accent2"/>
                  </a:solidFill>
                </a:rPr>
                <a:t>U.S</a:t>
              </a:r>
              <a:r>
                <a:rPr lang="en-US" altLang="en-US" sz="1200" b="1"/>
                <a:t>.</a:t>
              </a:r>
            </a:p>
          </p:txBody>
        </p:sp>
        <p:sp>
          <p:nvSpPr>
            <p:cNvPr id="6152" name="Line 8"/>
            <p:cNvSpPr>
              <a:spLocks noChangeShapeType="1"/>
            </p:cNvSpPr>
            <p:nvPr/>
          </p:nvSpPr>
          <p:spPr bwMode="auto">
            <a:xfrm>
              <a:off x="146" y="4159"/>
              <a:ext cx="691"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53" name="Line 9"/>
            <p:cNvSpPr>
              <a:spLocks noChangeShapeType="1"/>
            </p:cNvSpPr>
            <p:nvPr/>
          </p:nvSpPr>
          <p:spPr bwMode="auto">
            <a:xfrm>
              <a:off x="333" y="2159"/>
              <a:ext cx="0" cy="198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54" name="Line 10"/>
            <p:cNvSpPr>
              <a:spLocks noChangeShapeType="1"/>
            </p:cNvSpPr>
            <p:nvPr/>
          </p:nvSpPr>
          <p:spPr bwMode="auto">
            <a:xfrm>
              <a:off x="237" y="3755"/>
              <a:ext cx="19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55" name="Line 11"/>
            <p:cNvSpPr>
              <a:spLocks noChangeShapeType="1"/>
            </p:cNvSpPr>
            <p:nvPr/>
          </p:nvSpPr>
          <p:spPr bwMode="auto">
            <a:xfrm>
              <a:off x="237" y="3957"/>
              <a:ext cx="19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56" name="Line 12"/>
            <p:cNvSpPr>
              <a:spLocks noChangeShapeType="1"/>
            </p:cNvSpPr>
            <p:nvPr/>
          </p:nvSpPr>
          <p:spPr bwMode="auto">
            <a:xfrm>
              <a:off x="269" y="2444"/>
              <a:ext cx="128"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57" name="Line 13"/>
            <p:cNvSpPr>
              <a:spLocks noChangeShapeType="1"/>
            </p:cNvSpPr>
            <p:nvPr/>
          </p:nvSpPr>
          <p:spPr bwMode="auto">
            <a:xfrm>
              <a:off x="269" y="2646"/>
              <a:ext cx="128"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58" name="Text Box 14"/>
            <p:cNvSpPr txBox="1">
              <a:spLocks noChangeArrowheads="1"/>
            </p:cNvSpPr>
            <p:nvPr/>
          </p:nvSpPr>
          <p:spPr bwMode="auto">
            <a:xfrm>
              <a:off x="63" y="1823"/>
              <a:ext cx="75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200" u="sng"/>
                <a:t>Troop Strength</a:t>
              </a:r>
            </a:p>
            <a:p>
              <a:pPr algn="ctr"/>
              <a:r>
                <a:rPr lang="en-US" altLang="en-US" sz="1200"/>
                <a:t>(Thousands)</a:t>
              </a:r>
            </a:p>
          </p:txBody>
        </p:sp>
        <p:sp>
          <p:nvSpPr>
            <p:cNvPr id="6159" name="Line 15"/>
            <p:cNvSpPr>
              <a:spLocks noChangeShapeType="1"/>
            </p:cNvSpPr>
            <p:nvPr/>
          </p:nvSpPr>
          <p:spPr bwMode="auto">
            <a:xfrm>
              <a:off x="237" y="2143"/>
              <a:ext cx="19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60" name="Line 16"/>
            <p:cNvSpPr>
              <a:spLocks noChangeShapeType="1"/>
            </p:cNvSpPr>
            <p:nvPr/>
          </p:nvSpPr>
          <p:spPr bwMode="auto">
            <a:xfrm>
              <a:off x="269" y="2243"/>
              <a:ext cx="128"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61" name="Text Box 17"/>
            <p:cNvSpPr txBox="1">
              <a:spLocks noChangeArrowheads="1"/>
            </p:cNvSpPr>
            <p:nvPr/>
          </p:nvSpPr>
          <p:spPr bwMode="auto">
            <a:xfrm>
              <a:off x="0" y="2060"/>
              <a:ext cx="27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t>100</a:t>
              </a:r>
            </a:p>
          </p:txBody>
        </p:sp>
        <p:sp>
          <p:nvSpPr>
            <p:cNvPr id="6162" name="Text Box 18"/>
            <p:cNvSpPr txBox="1">
              <a:spLocks noChangeArrowheads="1"/>
            </p:cNvSpPr>
            <p:nvPr/>
          </p:nvSpPr>
          <p:spPr bwMode="auto">
            <a:xfrm>
              <a:off x="585" y="4156"/>
              <a:ext cx="303"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b="1">
                  <a:solidFill>
                    <a:srgbClr val="333333"/>
                  </a:solidFill>
                </a:rPr>
                <a:t>C.S.</a:t>
              </a:r>
            </a:p>
          </p:txBody>
        </p:sp>
        <p:sp>
          <p:nvSpPr>
            <p:cNvPr id="6163" name="Text Box 19"/>
            <p:cNvSpPr txBox="1">
              <a:spLocks noChangeArrowheads="1"/>
            </p:cNvSpPr>
            <p:nvPr/>
          </p:nvSpPr>
          <p:spPr bwMode="auto">
            <a:xfrm>
              <a:off x="53" y="2261"/>
              <a:ext cx="22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t>90</a:t>
              </a:r>
            </a:p>
          </p:txBody>
        </p:sp>
        <p:sp>
          <p:nvSpPr>
            <p:cNvPr id="6164" name="Text Box 20"/>
            <p:cNvSpPr txBox="1">
              <a:spLocks noChangeArrowheads="1"/>
            </p:cNvSpPr>
            <p:nvPr/>
          </p:nvSpPr>
          <p:spPr bwMode="auto">
            <a:xfrm>
              <a:off x="53" y="2463"/>
              <a:ext cx="22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t>80</a:t>
              </a:r>
            </a:p>
          </p:txBody>
        </p:sp>
        <p:sp>
          <p:nvSpPr>
            <p:cNvPr id="6165" name="Text Box 21"/>
            <p:cNvSpPr txBox="1">
              <a:spLocks noChangeArrowheads="1"/>
            </p:cNvSpPr>
            <p:nvPr/>
          </p:nvSpPr>
          <p:spPr bwMode="auto">
            <a:xfrm>
              <a:off x="53" y="2665"/>
              <a:ext cx="22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t>70</a:t>
              </a:r>
            </a:p>
          </p:txBody>
        </p:sp>
        <p:sp>
          <p:nvSpPr>
            <p:cNvPr id="6166" name="Text Box 22"/>
            <p:cNvSpPr txBox="1">
              <a:spLocks noChangeArrowheads="1"/>
            </p:cNvSpPr>
            <p:nvPr/>
          </p:nvSpPr>
          <p:spPr bwMode="auto">
            <a:xfrm>
              <a:off x="53" y="2867"/>
              <a:ext cx="22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t>60</a:t>
              </a:r>
            </a:p>
          </p:txBody>
        </p:sp>
        <p:sp>
          <p:nvSpPr>
            <p:cNvPr id="6167" name="Text Box 23"/>
            <p:cNvSpPr txBox="1">
              <a:spLocks noChangeArrowheads="1"/>
            </p:cNvSpPr>
            <p:nvPr/>
          </p:nvSpPr>
          <p:spPr bwMode="auto">
            <a:xfrm>
              <a:off x="53" y="3068"/>
              <a:ext cx="22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t>50</a:t>
              </a:r>
            </a:p>
          </p:txBody>
        </p:sp>
        <p:sp>
          <p:nvSpPr>
            <p:cNvPr id="6168" name="Text Box 24"/>
            <p:cNvSpPr txBox="1">
              <a:spLocks noChangeArrowheads="1"/>
            </p:cNvSpPr>
            <p:nvPr/>
          </p:nvSpPr>
          <p:spPr bwMode="auto">
            <a:xfrm>
              <a:off x="53" y="3270"/>
              <a:ext cx="22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t>40</a:t>
              </a:r>
            </a:p>
          </p:txBody>
        </p:sp>
        <p:sp>
          <p:nvSpPr>
            <p:cNvPr id="6169" name="Text Box 25"/>
            <p:cNvSpPr txBox="1">
              <a:spLocks noChangeArrowheads="1"/>
            </p:cNvSpPr>
            <p:nvPr/>
          </p:nvSpPr>
          <p:spPr bwMode="auto">
            <a:xfrm>
              <a:off x="53" y="3472"/>
              <a:ext cx="22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t>30</a:t>
              </a:r>
            </a:p>
          </p:txBody>
        </p:sp>
        <p:sp>
          <p:nvSpPr>
            <p:cNvPr id="6170" name="Text Box 26"/>
            <p:cNvSpPr txBox="1">
              <a:spLocks noChangeArrowheads="1"/>
            </p:cNvSpPr>
            <p:nvPr/>
          </p:nvSpPr>
          <p:spPr bwMode="auto">
            <a:xfrm>
              <a:off x="53" y="3674"/>
              <a:ext cx="22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t>20</a:t>
              </a:r>
            </a:p>
          </p:txBody>
        </p:sp>
        <p:sp>
          <p:nvSpPr>
            <p:cNvPr id="6171" name="Text Box 27"/>
            <p:cNvSpPr txBox="1">
              <a:spLocks noChangeArrowheads="1"/>
            </p:cNvSpPr>
            <p:nvPr/>
          </p:nvSpPr>
          <p:spPr bwMode="auto">
            <a:xfrm>
              <a:off x="53" y="3876"/>
              <a:ext cx="22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t>10</a:t>
              </a:r>
            </a:p>
          </p:txBody>
        </p:sp>
        <p:sp>
          <p:nvSpPr>
            <p:cNvPr id="6172" name="Line 28"/>
            <p:cNvSpPr>
              <a:spLocks noChangeShapeType="1"/>
            </p:cNvSpPr>
            <p:nvPr/>
          </p:nvSpPr>
          <p:spPr bwMode="auto">
            <a:xfrm>
              <a:off x="237" y="2344"/>
              <a:ext cx="19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73" name="Line 29"/>
            <p:cNvSpPr>
              <a:spLocks noChangeShapeType="1"/>
            </p:cNvSpPr>
            <p:nvPr/>
          </p:nvSpPr>
          <p:spPr bwMode="auto">
            <a:xfrm>
              <a:off x="237" y="2546"/>
              <a:ext cx="19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74" name="Line 30"/>
            <p:cNvSpPr>
              <a:spLocks noChangeShapeType="1"/>
            </p:cNvSpPr>
            <p:nvPr/>
          </p:nvSpPr>
          <p:spPr bwMode="auto">
            <a:xfrm>
              <a:off x="237" y="2747"/>
              <a:ext cx="19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75" name="Line 31"/>
            <p:cNvSpPr>
              <a:spLocks noChangeShapeType="1"/>
            </p:cNvSpPr>
            <p:nvPr/>
          </p:nvSpPr>
          <p:spPr bwMode="auto">
            <a:xfrm>
              <a:off x="237" y="2949"/>
              <a:ext cx="19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76" name="Line 32"/>
            <p:cNvSpPr>
              <a:spLocks noChangeShapeType="1"/>
            </p:cNvSpPr>
            <p:nvPr/>
          </p:nvSpPr>
          <p:spPr bwMode="auto">
            <a:xfrm>
              <a:off x="237" y="3151"/>
              <a:ext cx="19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77" name="Line 33"/>
            <p:cNvSpPr>
              <a:spLocks noChangeShapeType="1"/>
            </p:cNvSpPr>
            <p:nvPr/>
          </p:nvSpPr>
          <p:spPr bwMode="auto">
            <a:xfrm>
              <a:off x="237" y="3352"/>
              <a:ext cx="19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78" name="Line 34"/>
            <p:cNvSpPr>
              <a:spLocks noChangeShapeType="1"/>
            </p:cNvSpPr>
            <p:nvPr/>
          </p:nvSpPr>
          <p:spPr bwMode="auto">
            <a:xfrm>
              <a:off x="237" y="3554"/>
              <a:ext cx="19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79" name="Line 35"/>
            <p:cNvSpPr>
              <a:spLocks noChangeShapeType="1"/>
            </p:cNvSpPr>
            <p:nvPr/>
          </p:nvSpPr>
          <p:spPr bwMode="auto">
            <a:xfrm>
              <a:off x="269" y="2848"/>
              <a:ext cx="128"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80" name="Line 36"/>
            <p:cNvSpPr>
              <a:spLocks noChangeShapeType="1"/>
            </p:cNvSpPr>
            <p:nvPr/>
          </p:nvSpPr>
          <p:spPr bwMode="auto">
            <a:xfrm>
              <a:off x="269" y="3049"/>
              <a:ext cx="128"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81" name="Line 37"/>
            <p:cNvSpPr>
              <a:spLocks noChangeShapeType="1"/>
            </p:cNvSpPr>
            <p:nvPr/>
          </p:nvSpPr>
          <p:spPr bwMode="auto">
            <a:xfrm>
              <a:off x="269" y="3251"/>
              <a:ext cx="128"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82" name="Line 38"/>
            <p:cNvSpPr>
              <a:spLocks noChangeShapeType="1"/>
            </p:cNvSpPr>
            <p:nvPr/>
          </p:nvSpPr>
          <p:spPr bwMode="auto">
            <a:xfrm>
              <a:off x="269" y="3654"/>
              <a:ext cx="128"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83" name="Line 39"/>
            <p:cNvSpPr>
              <a:spLocks noChangeShapeType="1"/>
            </p:cNvSpPr>
            <p:nvPr/>
          </p:nvSpPr>
          <p:spPr bwMode="auto">
            <a:xfrm>
              <a:off x="269" y="4058"/>
              <a:ext cx="128"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84" name="Line 40"/>
            <p:cNvSpPr>
              <a:spLocks noChangeShapeType="1"/>
            </p:cNvSpPr>
            <p:nvPr/>
          </p:nvSpPr>
          <p:spPr bwMode="auto">
            <a:xfrm>
              <a:off x="269" y="3856"/>
              <a:ext cx="128"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85" name="Line 41"/>
            <p:cNvSpPr>
              <a:spLocks noChangeShapeType="1"/>
            </p:cNvSpPr>
            <p:nvPr/>
          </p:nvSpPr>
          <p:spPr bwMode="auto">
            <a:xfrm>
              <a:off x="269" y="3453"/>
              <a:ext cx="128"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6187" name="Group 43"/>
          <p:cNvGrpSpPr>
            <a:grpSpLocks/>
          </p:cNvGrpSpPr>
          <p:nvPr/>
        </p:nvGrpSpPr>
        <p:grpSpPr bwMode="auto">
          <a:xfrm>
            <a:off x="3143250" y="2505075"/>
            <a:ext cx="90488" cy="90488"/>
            <a:chOff x="3805" y="4082"/>
            <a:chExt cx="57" cy="57"/>
          </a:xfrm>
        </p:grpSpPr>
        <p:grpSp>
          <p:nvGrpSpPr>
            <p:cNvPr id="6188" name="Group 44"/>
            <p:cNvGrpSpPr>
              <a:grpSpLocks/>
            </p:cNvGrpSpPr>
            <p:nvPr/>
          </p:nvGrpSpPr>
          <p:grpSpPr bwMode="auto">
            <a:xfrm>
              <a:off x="3805" y="4082"/>
              <a:ext cx="57" cy="57"/>
              <a:chOff x="3805" y="4082"/>
              <a:chExt cx="57" cy="57"/>
            </a:xfrm>
          </p:grpSpPr>
          <p:sp>
            <p:nvSpPr>
              <p:cNvPr id="6189" name="Line 45"/>
              <p:cNvSpPr>
                <a:spLocks noChangeShapeType="1"/>
              </p:cNvSpPr>
              <p:nvPr/>
            </p:nvSpPr>
            <p:spPr bwMode="auto">
              <a:xfrm flipV="1">
                <a:off x="3805" y="4083"/>
                <a:ext cx="57" cy="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90" name="Line 46"/>
              <p:cNvSpPr>
                <a:spLocks noChangeShapeType="1"/>
              </p:cNvSpPr>
              <p:nvPr/>
            </p:nvSpPr>
            <p:spPr bwMode="auto">
              <a:xfrm rot="16200000" flipV="1">
                <a:off x="3804" y="4084"/>
                <a:ext cx="57" cy="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191" name="Rectangle 47"/>
            <p:cNvSpPr>
              <a:spLocks noChangeArrowheads="1"/>
            </p:cNvSpPr>
            <p:nvPr/>
          </p:nvSpPr>
          <p:spPr bwMode="auto">
            <a:xfrm>
              <a:off x="3820" y="4098"/>
              <a:ext cx="27" cy="27"/>
            </a:xfrm>
            <a:prstGeom prst="rect">
              <a:avLst/>
            </a:prstGeom>
            <a:solidFill>
              <a:srgbClr val="808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6192" name="Group 48"/>
          <p:cNvGrpSpPr>
            <a:grpSpLocks/>
          </p:cNvGrpSpPr>
          <p:nvPr/>
        </p:nvGrpSpPr>
        <p:grpSpPr bwMode="auto">
          <a:xfrm>
            <a:off x="3309938" y="2505075"/>
            <a:ext cx="90487" cy="90488"/>
            <a:chOff x="3805" y="4082"/>
            <a:chExt cx="57" cy="57"/>
          </a:xfrm>
        </p:grpSpPr>
        <p:grpSp>
          <p:nvGrpSpPr>
            <p:cNvPr id="6193" name="Group 49"/>
            <p:cNvGrpSpPr>
              <a:grpSpLocks/>
            </p:cNvGrpSpPr>
            <p:nvPr/>
          </p:nvGrpSpPr>
          <p:grpSpPr bwMode="auto">
            <a:xfrm>
              <a:off x="3805" y="4082"/>
              <a:ext cx="57" cy="57"/>
              <a:chOff x="3805" y="4082"/>
              <a:chExt cx="57" cy="57"/>
            </a:xfrm>
          </p:grpSpPr>
          <p:sp>
            <p:nvSpPr>
              <p:cNvPr id="6194" name="Line 50"/>
              <p:cNvSpPr>
                <a:spLocks noChangeShapeType="1"/>
              </p:cNvSpPr>
              <p:nvPr/>
            </p:nvSpPr>
            <p:spPr bwMode="auto">
              <a:xfrm flipV="1">
                <a:off x="3805" y="4083"/>
                <a:ext cx="57" cy="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95" name="Line 51"/>
              <p:cNvSpPr>
                <a:spLocks noChangeShapeType="1"/>
              </p:cNvSpPr>
              <p:nvPr/>
            </p:nvSpPr>
            <p:spPr bwMode="auto">
              <a:xfrm rot="16200000" flipV="1">
                <a:off x="3804" y="4084"/>
                <a:ext cx="57" cy="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196" name="Rectangle 52"/>
            <p:cNvSpPr>
              <a:spLocks noChangeArrowheads="1"/>
            </p:cNvSpPr>
            <p:nvPr/>
          </p:nvSpPr>
          <p:spPr bwMode="auto">
            <a:xfrm>
              <a:off x="3820" y="4098"/>
              <a:ext cx="27" cy="27"/>
            </a:xfrm>
            <a:prstGeom prst="rect">
              <a:avLst/>
            </a:prstGeom>
            <a:solidFill>
              <a:srgbClr val="808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6198" name="Group 54"/>
          <p:cNvGrpSpPr>
            <a:grpSpLocks/>
          </p:cNvGrpSpPr>
          <p:nvPr/>
        </p:nvGrpSpPr>
        <p:grpSpPr bwMode="auto">
          <a:xfrm>
            <a:off x="2395538" y="2900363"/>
            <a:ext cx="90487" cy="90487"/>
            <a:chOff x="3805" y="4082"/>
            <a:chExt cx="57" cy="57"/>
          </a:xfrm>
        </p:grpSpPr>
        <p:grpSp>
          <p:nvGrpSpPr>
            <p:cNvPr id="6199" name="Group 55"/>
            <p:cNvGrpSpPr>
              <a:grpSpLocks/>
            </p:cNvGrpSpPr>
            <p:nvPr/>
          </p:nvGrpSpPr>
          <p:grpSpPr bwMode="auto">
            <a:xfrm>
              <a:off x="3805" y="4082"/>
              <a:ext cx="57" cy="57"/>
              <a:chOff x="3805" y="4082"/>
              <a:chExt cx="57" cy="57"/>
            </a:xfrm>
          </p:grpSpPr>
          <p:sp>
            <p:nvSpPr>
              <p:cNvPr id="6200" name="Line 56"/>
              <p:cNvSpPr>
                <a:spLocks noChangeShapeType="1"/>
              </p:cNvSpPr>
              <p:nvPr/>
            </p:nvSpPr>
            <p:spPr bwMode="auto">
              <a:xfrm flipV="1">
                <a:off x="3805" y="4083"/>
                <a:ext cx="57" cy="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01" name="Line 57"/>
              <p:cNvSpPr>
                <a:spLocks noChangeShapeType="1"/>
              </p:cNvSpPr>
              <p:nvPr/>
            </p:nvSpPr>
            <p:spPr bwMode="auto">
              <a:xfrm rot="16200000" flipV="1">
                <a:off x="3804" y="4084"/>
                <a:ext cx="57" cy="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202" name="Rectangle 58"/>
            <p:cNvSpPr>
              <a:spLocks noChangeArrowheads="1"/>
            </p:cNvSpPr>
            <p:nvPr/>
          </p:nvSpPr>
          <p:spPr bwMode="auto">
            <a:xfrm>
              <a:off x="3820" y="4098"/>
              <a:ext cx="27" cy="27"/>
            </a:xfrm>
            <a:prstGeom prst="rect">
              <a:avLst/>
            </a:prstGeom>
            <a:solidFill>
              <a:srgbClr val="808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6204" name="Group 60"/>
          <p:cNvGrpSpPr>
            <a:grpSpLocks/>
          </p:cNvGrpSpPr>
          <p:nvPr/>
        </p:nvGrpSpPr>
        <p:grpSpPr bwMode="auto">
          <a:xfrm>
            <a:off x="2049463" y="6192838"/>
            <a:ext cx="90487" cy="90487"/>
            <a:chOff x="3805" y="4082"/>
            <a:chExt cx="57" cy="57"/>
          </a:xfrm>
        </p:grpSpPr>
        <p:grpSp>
          <p:nvGrpSpPr>
            <p:cNvPr id="6205" name="Group 61"/>
            <p:cNvGrpSpPr>
              <a:grpSpLocks/>
            </p:cNvGrpSpPr>
            <p:nvPr/>
          </p:nvGrpSpPr>
          <p:grpSpPr bwMode="auto">
            <a:xfrm>
              <a:off x="3805" y="4082"/>
              <a:ext cx="57" cy="57"/>
              <a:chOff x="3805" y="4082"/>
              <a:chExt cx="57" cy="57"/>
            </a:xfrm>
          </p:grpSpPr>
          <p:sp>
            <p:nvSpPr>
              <p:cNvPr id="6206" name="Line 62"/>
              <p:cNvSpPr>
                <a:spLocks noChangeShapeType="1"/>
              </p:cNvSpPr>
              <p:nvPr/>
            </p:nvSpPr>
            <p:spPr bwMode="auto">
              <a:xfrm flipV="1">
                <a:off x="3805" y="4083"/>
                <a:ext cx="57" cy="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07" name="Line 63"/>
              <p:cNvSpPr>
                <a:spLocks noChangeShapeType="1"/>
              </p:cNvSpPr>
              <p:nvPr/>
            </p:nvSpPr>
            <p:spPr bwMode="auto">
              <a:xfrm rot="16200000" flipV="1">
                <a:off x="3804" y="4084"/>
                <a:ext cx="57" cy="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208" name="Rectangle 64"/>
            <p:cNvSpPr>
              <a:spLocks noChangeArrowheads="1"/>
            </p:cNvSpPr>
            <p:nvPr/>
          </p:nvSpPr>
          <p:spPr bwMode="auto">
            <a:xfrm>
              <a:off x="3820" y="4098"/>
              <a:ext cx="27" cy="27"/>
            </a:xfrm>
            <a:prstGeom prst="rect">
              <a:avLst/>
            </a:prstGeom>
            <a:solidFill>
              <a:srgbClr val="808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6209" name="Group 65"/>
          <p:cNvGrpSpPr>
            <a:grpSpLocks/>
          </p:cNvGrpSpPr>
          <p:nvPr/>
        </p:nvGrpSpPr>
        <p:grpSpPr bwMode="auto">
          <a:xfrm>
            <a:off x="8253413" y="2008188"/>
            <a:ext cx="90487" cy="90487"/>
            <a:chOff x="3805" y="4082"/>
            <a:chExt cx="57" cy="57"/>
          </a:xfrm>
        </p:grpSpPr>
        <p:grpSp>
          <p:nvGrpSpPr>
            <p:cNvPr id="6210" name="Group 66"/>
            <p:cNvGrpSpPr>
              <a:grpSpLocks/>
            </p:cNvGrpSpPr>
            <p:nvPr/>
          </p:nvGrpSpPr>
          <p:grpSpPr bwMode="auto">
            <a:xfrm>
              <a:off x="3805" y="4082"/>
              <a:ext cx="57" cy="57"/>
              <a:chOff x="3805" y="4082"/>
              <a:chExt cx="57" cy="57"/>
            </a:xfrm>
          </p:grpSpPr>
          <p:sp>
            <p:nvSpPr>
              <p:cNvPr id="6211" name="Line 67"/>
              <p:cNvSpPr>
                <a:spLocks noChangeShapeType="1"/>
              </p:cNvSpPr>
              <p:nvPr/>
            </p:nvSpPr>
            <p:spPr bwMode="auto">
              <a:xfrm flipV="1">
                <a:off x="3805" y="4083"/>
                <a:ext cx="57" cy="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12" name="Line 68"/>
              <p:cNvSpPr>
                <a:spLocks noChangeShapeType="1"/>
              </p:cNvSpPr>
              <p:nvPr/>
            </p:nvSpPr>
            <p:spPr bwMode="auto">
              <a:xfrm rot="16200000" flipV="1">
                <a:off x="3804" y="4084"/>
                <a:ext cx="57" cy="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213" name="Rectangle 69"/>
            <p:cNvSpPr>
              <a:spLocks noChangeArrowheads="1"/>
            </p:cNvSpPr>
            <p:nvPr/>
          </p:nvSpPr>
          <p:spPr bwMode="auto">
            <a:xfrm>
              <a:off x="3820" y="4098"/>
              <a:ext cx="27" cy="27"/>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6214" name="Group 70"/>
          <p:cNvGrpSpPr>
            <a:grpSpLocks/>
          </p:cNvGrpSpPr>
          <p:nvPr/>
        </p:nvGrpSpPr>
        <p:grpSpPr bwMode="auto">
          <a:xfrm>
            <a:off x="6316663" y="5011738"/>
            <a:ext cx="90487" cy="90487"/>
            <a:chOff x="3805" y="4082"/>
            <a:chExt cx="57" cy="57"/>
          </a:xfrm>
        </p:grpSpPr>
        <p:grpSp>
          <p:nvGrpSpPr>
            <p:cNvPr id="6215" name="Group 71"/>
            <p:cNvGrpSpPr>
              <a:grpSpLocks/>
            </p:cNvGrpSpPr>
            <p:nvPr/>
          </p:nvGrpSpPr>
          <p:grpSpPr bwMode="auto">
            <a:xfrm>
              <a:off x="3805" y="4082"/>
              <a:ext cx="57" cy="57"/>
              <a:chOff x="3805" y="4082"/>
              <a:chExt cx="57" cy="57"/>
            </a:xfrm>
          </p:grpSpPr>
          <p:sp>
            <p:nvSpPr>
              <p:cNvPr id="6216" name="Line 72"/>
              <p:cNvSpPr>
                <a:spLocks noChangeShapeType="1"/>
              </p:cNvSpPr>
              <p:nvPr/>
            </p:nvSpPr>
            <p:spPr bwMode="auto">
              <a:xfrm flipV="1">
                <a:off x="3805" y="4083"/>
                <a:ext cx="57" cy="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17" name="Line 73"/>
              <p:cNvSpPr>
                <a:spLocks noChangeShapeType="1"/>
              </p:cNvSpPr>
              <p:nvPr/>
            </p:nvSpPr>
            <p:spPr bwMode="auto">
              <a:xfrm rot="16200000" flipV="1">
                <a:off x="3804" y="4084"/>
                <a:ext cx="57" cy="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218" name="Rectangle 74"/>
            <p:cNvSpPr>
              <a:spLocks noChangeArrowheads="1"/>
            </p:cNvSpPr>
            <p:nvPr/>
          </p:nvSpPr>
          <p:spPr bwMode="auto">
            <a:xfrm>
              <a:off x="3820" y="4098"/>
              <a:ext cx="27" cy="27"/>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6219" name="Group 75"/>
          <p:cNvGrpSpPr>
            <a:grpSpLocks/>
          </p:cNvGrpSpPr>
          <p:nvPr/>
        </p:nvGrpSpPr>
        <p:grpSpPr bwMode="auto">
          <a:xfrm>
            <a:off x="7624763" y="3792538"/>
            <a:ext cx="90487" cy="90487"/>
            <a:chOff x="3805" y="4082"/>
            <a:chExt cx="57" cy="57"/>
          </a:xfrm>
        </p:grpSpPr>
        <p:grpSp>
          <p:nvGrpSpPr>
            <p:cNvPr id="6220" name="Group 76"/>
            <p:cNvGrpSpPr>
              <a:grpSpLocks/>
            </p:cNvGrpSpPr>
            <p:nvPr/>
          </p:nvGrpSpPr>
          <p:grpSpPr bwMode="auto">
            <a:xfrm>
              <a:off x="3805" y="4082"/>
              <a:ext cx="57" cy="57"/>
              <a:chOff x="3805" y="4082"/>
              <a:chExt cx="57" cy="57"/>
            </a:xfrm>
          </p:grpSpPr>
          <p:sp>
            <p:nvSpPr>
              <p:cNvPr id="6221" name="Line 77"/>
              <p:cNvSpPr>
                <a:spLocks noChangeShapeType="1"/>
              </p:cNvSpPr>
              <p:nvPr/>
            </p:nvSpPr>
            <p:spPr bwMode="auto">
              <a:xfrm flipV="1">
                <a:off x="3805" y="4083"/>
                <a:ext cx="57" cy="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22" name="Line 78"/>
              <p:cNvSpPr>
                <a:spLocks noChangeShapeType="1"/>
              </p:cNvSpPr>
              <p:nvPr/>
            </p:nvSpPr>
            <p:spPr bwMode="auto">
              <a:xfrm rot="16200000" flipV="1">
                <a:off x="3804" y="4084"/>
                <a:ext cx="57" cy="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223" name="Rectangle 79"/>
            <p:cNvSpPr>
              <a:spLocks noChangeArrowheads="1"/>
            </p:cNvSpPr>
            <p:nvPr/>
          </p:nvSpPr>
          <p:spPr bwMode="auto">
            <a:xfrm>
              <a:off x="3820" y="4098"/>
              <a:ext cx="27" cy="27"/>
            </a:xfrm>
            <a:prstGeom prst="rect">
              <a:avLst/>
            </a:prstGeom>
            <a:solidFill>
              <a:srgbClr val="808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6224" name="Group 80"/>
          <p:cNvGrpSpPr>
            <a:grpSpLocks/>
          </p:cNvGrpSpPr>
          <p:nvPr/>
        </p:nvGrpSpPr>
        <p:grpSpPr bwMode="auto">
          <a:xfrm>
            <a:off x="2189163" y="6167438"/>
            <a:ext cx="90487" cy="90487"/>
            <a:chOff x="3805" y="4082"/>
            <a:chExt cx="57" cy="57"/>
          </a:xfrm>
        </p:grpSpPr>
        <p:grpSp>
          <p:nvGrpSpPr>
            <p:cNvPr id="6225" name="Group 81"/>
            <p:cNvGrpSpPr>
              <a:grpSpLocks/>
            </p:cNvGrpSpPr>
            <p:nvPr/>
          </p:nvGrpSpPr>
          <p:grpSpPr bwMode="auto">
            <a:xfrm>
              <a:off x="3805" y="4082"/>
              <a:ext cx="57" cy="57"/>
              <a:chOff x="3805" y="4082"/>
              <a:chExt cx="57" cy="57"/>
            </a:xfrm>
          </p:grpSpPr>
          <p:sp>
            <p:nvSpPr>
              <p:cNvPr id="6226" name="Line 82"/>
              <p:cNvSpPr>
                <a:spLocks noChangeShapeType="1"/>
              </p:cNvSpPr>
              <p:nvPr/>
            </p:nvSpPr>
            <p:spPr bwMode="auto">
              <a:xfrm flipV="1">
                <a:off x="3805" y="4083"/>
                <a:ext cx="57" cy="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27" name="Line 83"/>
              <p:cNvSpPr>
                <a:spLocks noChangeShapeType="1"/>
              </p:cNvSpPr>
              <p:nvPr/>
            </p:nvSpPr>
            <p:spPr bwMode="auto">
              <a:xfrm rot="16200000" flipV="1">
                <a:off x="3804" y="4084"/>
                <a:ext cx="57" cy="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228" name="Rectangle 84"/>
            <p:cNvSpPr>
              <a:spLocks noChangeArrowheads="1"/>
            </p:cNvSpPr>
            <p:nvPr/>
          </p:nvSpPr>
          <p:spPr bwMode="auto">
            <a:xfrm>
              <a:off x="3820" y="4098"/>
              <a:ext cx="27" cy="27"/>
            </a:xfrm>
            <a:prstGeom prst="rect">
              <a:avLst/>
            </a:prstGeom>
            <a:solidFill>
              <a:srgbClr val="808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6230" name="Group 86"/>
          <p:cNvGrpSpPr>
            <a:grpSpLocks/>
          </p:cNvGrpSpPr>
          <p:nvPr/>
        </p:nvGrpSpPr>
        <p:grpSpPr bwMode="auto">
          <a:xfrm>
            <a:off x="3143250" y="2498725"/>
            <a:ext cx="90488" cy="90488"/>
            <a:chOff x="3805" y="4082"/>
            <a:chExt cx="57" cy="57"/>
          </a:xfrm>
        </p:grpSpPr>
        <p:grpSp>
          <p:nvGrpSpPr>
            <p:cNvPr id="6231" name="Group 87"/>
            <p:cNvGrpSpPr>
              <a:grpSpLocks/>
            </p:cNvGrpSpPr>
            <p:nvPr/>
          </p:nvGrpSpPr>
          <p:grpSpPr bwMode="auto">
            <a:xfrm>
              <a:off x="3805" y="4082"/>
              <a:ext cx="57" cy="57"/>
              <a:chOff x="3805" y="4082"/>
              <a:chExt cx="57" cy="57"/>
            </a:xfrm>
          </p:grpSpPr>
          <p:sp>
            <p:nvSpPr>
              <p:cNvPr id="6232" name="Line 88"/>
              <p:cNvSpPr>
                <a:spLocks noChangeShapeType="1"/>
              </p:cNvSpPr>
              <p:nvPr/>
            </p:nvSpPr>
            <p:spPr bwMode="auto">
              <a:xfrm flipV="1">
                <a:off x="3805" y="4083"/>
                <a:ext cx="57" cy="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33" name="Line 89"/>
              <p:cNvSpPr>
                <a:spLocks noChangeShapeType="1"/>
              </p:cNvSpPr>
              <p:nvPr/>
            </p:nvSpPr>
            <p:spPr bwMode="auto">
              <a:xfrm rot="16200000" flipV="1">
                <a:off x="3804" y="4084"/>
                <a:ext cx="57" cy="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234" name="Rectangle 90"/>
            <p:cNvSpPr>
              <a:spLocks noChangeArrowheads="1"/>
            </p:cNvSpPr>
            <p:nvPr/>
          </p:nvSpPr>
          <p:spPr bwMode="auto">
            <a:xfrm>
              <a:off x="3820" y="4098"/>
              <a:ext cx="27" cy="27"/>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6235" name="Group 91"/>
          <p:cNvGrpSpPr>
            <a:grpSpLocks/>
          </p:cNvGrpSpPr>
          <p:nvPr/>
        </p:nvGrpSpPr>
        <p:grpSpPr bwMode="auto">
          <a:xfrm>
            <a:off x="3308350" y="2498725"/>
            <a:ext cx="90488" cy="90488"/>
            <a:chOff x="3805" y="4082"/>
            <a:chExt cx="57" cy="57"/>
          </a:xfrm>
        </p:grpSpPr>
        <p:grpSp>
          <p:nvGrpSpPr>
            <p:cNvPr id="6236" name="Group 92"/>
            <p:cNvGrpSpPr>
              <a:grpSpLocks/>
            </p:cNvGrpSpPr>
            <p:nvPr/>
          </p:nvGrpSpPr>
          <p:grpSpPr bwMode="auto">
            <a:xfrm>
              <a:off x="3805" y="4082"/>
              <a:ext cx="57" cy="57"/>
              <a:chOff x="3805" y="4082"/>
              <a:chExt cx="57" cy="57"/>
            </a:xfrm>
          </p:grpSpPr>
          <p:sp>
            <p:nvSpPr>
              <p:cNvPr id="6237" name="Line 93"/>
              <p:cNvSpPr>
                <a:spLocks noChangeShapeType="1"/>
              </p:cNvSpPr>
              <p:nvPr/>
            </p:nvSpPr>
            <p:spPr bwMode="auto">
              <a:xfrm flipV="1">
                <a:off x="3805" y="4083"/>
                <a:ext cx="57" cy="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38" name="Line 94"/>
              <p:cNvSpPr>
                <a:spLocks noChangeShapeType="1"/>
              </p:cNvSpPr>
              <p:nvPr/>
            </p:nvSpPr>
            <p:spPr bwMode="auto">
              <a:xfrm rot="16200000" flipV="1">
                <a:off x="3804" y="4084"/>
                <a:ext cx="57" cy="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239" name="Rectangle 95"/>
            <p:cNvSpPr>
              <a:spLocks noChangeArrowheads="1"/>
            </p:cNvSpPr>
            <p:nvPr/>
          </p:nvSpPr>
          <p:spPr bwMode="auto">
            <a:xfrm>
              <a:off x="3820" y="4098"/>
              <a:ext cx="27" cy="27"/>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244" name="AutoShape 100"/>
          <p:cNvSpPr>
            <a:spLocks noChangeArrowheads="1"/>
          </p:cNvSpPr>
          <p:nvPr/>
        </p:nvSpPr>
        <p:spPr bwMode="auto">
          <a:xfrm>
            <a:off x="8115300" y="2154238"/>
            <a:ext cx="763588" cy="217487"/>
          </a:xfrm>
          <a:prstGeom prst="roundRect">
            <a:avLst>
              <a:gd name="adj" fmla="val 16667"/>
            </a:avLst>
          </a:prstGeom>
          <a:solidFill>
            <a:srgbClr val="99CC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u="sng">
                <a:solidFill>
                  <a:schemeClr val="accent2"/>
                </a:solidFill>
                <a:latin typeface="Times New Roman" panose="02020603050405020304" pitchFamily="18" charset="0"/>
              </a:rPr>
              <a:t>McClellan</a:t>
            </a:r>
          </a:p>
        </p:txBody>
      </p:sp>
      <p:sp>
        <p:nvSpPr>
          <p:cNvPr id="6246" name="AutoShape 102"/>
          <p:cNvSpPr>
            <a:spLocks noChangeArrowheads="1"/>
          </p:cNvSpPr>
          <p:nvPr/>
        </p:nvSpPr>
        <p:spPr bwMode="auto">
          <a:xfrm>
            <a:off x="2463800" y="1446213"/>
            <a:ext cx="1111250" cy="508000"/>
          </a:xfrm>
          <a:prstGeom prst="roundRect">
            <a:avLst>
              <a:gd name="adj" fmla="val 16667"/>
            </a:avLst>
          </a:prstGeom>
          <a:solidFill>
            <a:srgbClr val="99CC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400" u="sng">
                <a:solidFill>
                  <a:schemeClr val="accent2"/>
                </a:solidFill>
                <a:latin typeface="Times New Roman" panose="02020603050405020304" pitchFamily="18" charset="0"/>
              </a:rPr>
              <a:t>Halleck </a:t>
            </a:r>
          </a:p>
          <a:p>
            <a:pPr algn="ctr"/>
            <a:r>
              <a:rPr lang="en-US" altLang="en-US" sz="1400">
                <a:solidFill>
                  <a:schemeClr val="accent2"/>
                </a:solidFill>
                <a:latin typeface="Times New Roman" panose="02020603050405020304" pitchFamily="18" charset="0"/>
              </a:rPr>
              <a:t>Dept of the MI</a:t>
            </a:r>
          </a:p>
        </p:txBody>
      </p:sp>
      <p:sp>
        <p:nvSpPr>
          <p:cNvPr id="6250" name="Rectangle 106"/>
          <p:cNvSpPr>
            <a:spLocks noChangeArrowheads="1"/>
          </p:cNvSpPr>
          <p:nvPr/>
        </p:nvSpPr>
        <p:spPr bwMode="auto">
          <a:xfrm>
            <a:off x="7191375" y="1117600"/>
            <a:ext cx="107950" cy="106363"/>
          </a:xfrm>
          <a:prstGeom prst="rect">
            <a:avLst/>
          </a:prstGeom>
          <a:solidFill>
            <a:srgbClr val="99CCFF"/>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6271" name="Group 127"/>
          <p:cNvGrpSpPr>
            <a:grpSpLocks/>
          </p:cNvGrpSpPr>
          <p:nvPr/>
        </p:nvGrpSpPr>
        <p:grpSpPr bwMode="auto">
          <a:xfrm>
            <a:off x="7905750" y="3756025"/>
            <a:ext cx="361950" cy="269875"/>
            <a:chOff x="5369" y="3038"/>
            <a:chExt cx="228" cy="170"/>
          </a:xfrm>
        </p:grpSpPr>
        <p:sp>
          <p:nvSpPr>
            <p:cNvPr id="6272" name="Freeform 128"/>
            <p:cNvSpPr>
              <a:spLocks/>
            </p:cNvSpPr>
            <p:nvPr/>
          </p:nvSpPr>
          <p:spPr bwMode="auto">
            <a:xfrm>
              <a:off x="5369" y="3171"/>
              <a:ext cx="216" cy="37"/>
            </a:xfrm>
            <a:custGeom>
              <a:avLst/>
              <a:gdLst>
                <a:gd name="T0" fmla="*/ 32 w 216"/>
                <a:gd name="T1" fmla="*/ 37 h 37"/>
                <a:gd name="T2" fmla="*/ 198 w 216"/>
                <a:gd name="T3" fmla="*/ 37 h 37"/>
                <a:gd name="T4" fmla="*/ 216 w 216"/>
                <a:gd name="T5" fmla="*/ 0 h 37"/>
                <a:gd name="T6" fmla="*/ 126 w 216"/>
                <a:gd name="T7" fmla="*/ 1 h 37"/>
                <a:gd name="T8" fmla="*/ 40 w 216"/>
                <a:gd name="T9" fmla="*/ 1 h 37"/>
                <a:gd name="T10" fmla="*/ 0 w 216"/>
                <a:gd name="T11" fmla="*/ 0 h 37"/>
                <a:gd name="T12" fmla="*/ 32 w 216"/>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216" h="37">
                  <a:moveTo>
                    <a:pt x="32" y="37"/>
                  </a:moveTo>
                  <a:lnTo>
                    <a:pt x="198" y="37"/>
                  </a:lnTo>
                  <a:lnTo>
                    <a:pt x="216" y="0"/>
                  </a:lnTo>
                  <a:lnTo>
                    <a:pt x="126" y="1"/>
                  </a:lnTo>
                  <a:lnTo>
                    <a:pt x="40" y="1"/>
                  </a:lnTo>
                  <a:lnTo>
                    <a:pt x="0" y="0"/>
                  </a:lnTo>
                  <a:lnTo>
                    <a:pt x="32" y="37"/>
                  </a:lnTo>
                  <a:close/>
                </a:path>
              </a:pathLst>
            </a:cu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73" name="Line 129"/>
            <p:cNvSpPr>
              <a:spLocks noChangeShapeType="1"/>
            </p:cNvSpPr>
            <p:nvPr/>
          </p:nvSpPr>
          <p:spPr bwMode="auto">
            <a:xfrm>
              <a:off x="5426" y="3067"/>
              <a:ext cx="3" cy="1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74" name="Freeform 130"/>
            <p:cNvSpPr>
              <a:spLocks/>
            </p:cNvSpPr>
            <p:nvPr/>
          </p:nvSpPr>
          <p:spPr bwMode="auto">
            <a:xfrm>
              <a:off x="5490" y="3038"/>
              <a:ext cx="3" cy="129"/>
            </a:xfrm>
            <a:custGeom>
              <a:avLst/>
              <a:gdLst>
                <a:gd name="T0" fmla="*/ 0 w 3"/>
                <a:gd name="T1" fmla="*/ 0 h 129"/>
                <a:gd name="T2" fmla="*/ 3 w 3"/>
                <a:gd name="T3" fmla="*/ 129 h 129"/>
              </a:gdLst>
              <a:ahLst/>
              <a:cxnLst>
                <a:cxn ang="0">
                  <a:pos x="T0" y="T1"/>
                </a:cxn>
                <a:cxn ang="0">
                  <a:pos x="T2" y="T3"/>
                </a:cxn>
              </a:cxnLst>
              <a:rect l="0" t="0" r="r" b="b"/>
              <a:pathLst>
                <a:path w="3" h="129">
                  <a:moveTo>
                    <a:pt x="0" y="0"/>
                  </a:moveTo>
                  <a:lnTo>
                    <a:pt x="3" y="129"/>
                  </a:lnTo>
                </a:path>
              </a:pathLst>
            </a:custGeom>
            <a:noFill/>
            <a:ln w="9525">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75" name="Line 131"/>
            <p:cNvSpPr>
              <a:spLocks noChangeShapeType="1"/>
            </p:cNvSpPr>
            <p:nvPr/>
          </p:nvSpPr>
          <p:spPr bwMode="auto">
            <a:xfrm>
              <a:off x="5555" y="3094"/>
              <a:ext cx="3" cy="6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76" name="Freeform 132"/>
            <p:cNvSpPr>
              <a:spLocks/>
            </p:cNvSpPr>
            <p:nvPr/>
          </p:nvSpPr>
          <p:spPr bwMode="auto">
            <a:xfrm>
              <a:off x="5451" y="3080"/>
              <a:ext cx="100" cy="91"/>
            </a:xfrm>
            <a:custGeom>
              <a:avLst/>
              <a:gdLst>
                <a:gd name="T0" fmla="*/ 7 w 36"/>
                <a:gd name="T1" fmla="*/ 1 h 33"/>
                <a:gd name="T2" fmla="*/ 0 w 36"/>
                <a:gd name="T3" fmla="*/ 15 h 33"/>
                <a:gd name="T4" fmla="*/ 6 w 36"/>
                <a:gd name="T5" fmla="*/ 33 h 33"/>
                <a:gd name="T6" fmla="*/ 32 w 36"/>
                <a:gd name="T7" fmla="*/ 22 h 33"/>
                <a:gd name="T8" fmla="*/ 27 w 36"/>
                <a:gd name="T9" fmla="*/ 12 h 33"/>
                <a:gd name="T10" fmla="*/ 33 w 36"/>
                <a:gd name="T11" fmla="*/ 0 h 33"/>
                <a:gd name="T12" fmla="*/ 7 w 36"/>
                <a:gd name="T13" fmla="*/ 1 h 33"/>
              </a:gdLst>
              <a:ahLst/>
              <a:cxnLst>
                <a:cxn ang="0">
                  <a:pos x="T0" y="T1"/>
                </a:cxn>
                <a:cxn ang="0">
                  <a:pos x="T2" y="T3"/>
                </a:cxn>
                <a:cxn ang="0">
                  <a:pos x="T4" y="T5"/>
                </a:cxn>
                <a:cxn ang="0">
                  <a:pos x="T6" y="T7"/>
                </a:cxn>
                <a:cxn ang="0">
                  <a:pos x="T8" y="T9"/>
                </a:cxn>
                <a:cxn ang="0">
                  <a:pos x="T10" y="T11"/>
                </a:cxn>
                <a:cxn ang="0">
                  <a:pos x="T12" y="T13"/>
                </a:cxn>
              </a:cxnLst>
              <a:rect l="0" t="0" r="r" b="b"/>
              <a:pathLst>
                <a:path w="36" h="33">
                  <a:moveTo>
                    <a:pt x="7" y="1"/>
                  </a:moveTo>
                  <a:cubicBezTo>
                    <a:pt x="2" y="3"/>
                    <a:pt x="0" y="10"/>
                    <a:pt x="0" y="15"/>
                  </a:cubicBezTo>
                  <a:cubicBezTo>
                    <a:pt x="0" y="20"/>
                    <a:pt x="1" y="32"/>
                    <a:pt x="6" y="33"/>
                  </a:cubicBezTo>
                  <a:lnTo>
                    <a:pt x="32" y="22"/>
                  </a:lnTo>
                  <a:cubicBezTo>
                    <a:pt x="35" y="19"/>
                    <a:pt x="27" y="16"/>
                    <a:pt x="27" y="12"/>
                  </a:cubicBezTo>
                  <a:cubicBezTo>
                    <a:pt x="27" y="8"/>
                    <a:pt x="36" y="2"/>
                    <a:pt x="33" y="0"/>
                  </a:cubicBezTo>
                  <a:lnTo>
                    <a:pt x="7" y="1"/>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77" name="Freeform 133"/>
            <p:cNvSpPr>
              <a:spLocks/>
            </p:cNvSpPr>
            <p:nvPr/>
          </p:nvSpPr>
          <p:spPr bwMode="auto">
            <a:xfrm>
              <a:off x="5379" y="3086"/>
              <a:ext cx="78" cy="81"/>
            </a:xfrm>
            <a:custGeom>
              <a:avLst/>
              <a:gdLst>
                <a:gd name="T0" fmla="*/ 8 w 28"/>
                <a:gd name="T1" fmla="*/ 0 h 29"/>
                <a:gd name="T2" fmla="*/ 0 w 28"/>
                <a:gd name="T3" fmla="*/ 13 h 29"/>
                <a:gd name="T4" fmla="*/ 7 w 28"/>
                <a:gd name="T5" fmla="*/ 29 h 29"/>
                <a:gd name="T6" fmla="*/ 25 w 28"/>
                <a:gd name="T7" fmla="*/ 24 h 29"/>
                <a:gd name="T8" fmla="*/ 20 w 28"/>
                <a:gd name="T9" fmla="*/ 14 h 29"/>
                <a:gd name="T10" fmla="*/ 26 w 28"/>
                <a:gd name="T11" fmla="*/ 0 h 29"/>
                <a:gd name="T12" fmla="*/ 8 w 28"/>
                <a:gd name="T13" fmla="*/ 0 h 29"/>
              </a:gdLst>
              <a:ahLst/>
              <a:cxnLst>
                <a:cxn ang="0">
                  <a:pos x="T0" y="T1"/>
                </a:cxn>
                <a:cxn ang="0">
                  <a:pos x="T2" y="T3"/>
                </a:cxn>
                <a:cxn ang="0">
                  <a:pos x="T4" y="T5"/>
                </a:cxn>
                <a:cxn ang="0">
                  <a:pos x="T6" y="T7"/>
                </a:cxn>
                <a:cxn ang="0">
                  <a:pos x="T8" y="T9"/>
                </a:cxn>
                <a:cxn ang="0">
                  <a:pos x="T10" y="T11"/>
                </a:cxn>
                <a:cxn ang="0">
                  <a:pos x="T12" y="T13"/>
                </a:cxn>
              </a:cxnLst>
              <a:rect l="0" t="0" r="r" b="b"/>
              <a:pathLst>
                <a:path w="28" h="29">
                  <a:moveTo>
                    <a:pt x="8" y="0"/>
                  </a:moveTo>
                  <a:cubicBezTo>
                    <a:pt x="2" y="2"/>
                    <a:pt x="0" y="8"/>
                    <a:pt x="0" y="13"/>
                  </a:cubicBezTo>
                  <a:cubicBezTo>
                    <a:pt x="0" y="17"/>
                    <a:pt x="4" y="27"/>
                    <a:pt x="7" y="29"/>
                  </a:cubicBezTo>
                  <a:lnTo>
                    <a:pt x="25" y="24"/>
                  </a:lnTo>
                  <a:cubicBezTo>
                    <a:pt x="27" y="22"/>
                    <a:pt x="20" y="18"/>
                    <a:pt x="20" y="14"/>
                  </a:cubicBezTo>
                  <a:cubicBezTo>
                    <a:pt x="20" y="10"/>
                    <a:pt x="28" y="2"/>
                    <a:pt x="26" y="0"/>
                  </a:cubicBezTo>
                  <a:lnTo>
                    <a:pt x="8" y="0"/>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78" name="Freeform 134"/>
            <p:cNvSpPr>
              <a:spLocks/>
            </p:cNvSpPr>
            <p:nvPr/>
          </p:nvSpPr>
          <p:spPr bwMode="auto">
            <a:xfrm>
              <a:off x="5520" y="3105"/>
              <a:ext cx="77" cy="61"/>
            </a:xfrm>
            <a:custGeom>
              <a:avLst/>
              <a:gdLst>
                <a:gd name="T0" fmla="*/ 6 w 28"/>
                <a:gd name="T1" fmla="*/ 0 h 22"/>
                <a:gd name="T2" fmla="*/ 0 w 28"/>
                <a:gd name="T3" fmla="*/ 12 h 22"/>
                <a:gd name="T4" fmla="*/ 8 w 28"/>
                <a:gd name="T5" fmla="*/ 22 h 22"/>
                <a:gd name="T6" fmla="*/ 26 w 28"/>
                <a:gd name="T7" fmla="*/ 17 h 22"/>
                <a:gd name="T8" fmla="*/ 21 w 28"/>
                <a:gd name="T9" fmla="*/ 7 h 22"/>
                <a:gd name="T10" fmla="*/ 24 w 28"/>
                <a:gd name="T11" fmla="*/ 0 h 22"/>
                <a:gd name="T12" fmla="*/ 6 w 28"/>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28" h="22">
                  <a:moveTo>
                    <a:pt x="6" y="0"/>
                  </a:moveTo>
                  <a:cubicBezTo>
                    <a:pt x="2" y="3"/>
                    <a:pt x="0" y="8"/>
                    <a:pt x="0" y="12"/>
                  </a:cubicBezTo>
                  <a:cubicBezTo>
                    <a:pt x="0" y="16"/>
                    <a:pt x="4" y="21"/>
                    <a:pt x="8" y="22"/>
                  </a:cubicBezTo>
                  <a:lnTo>
                    <a:pt x="26" y="17"/>
                  </a:lnTo>
                  <a:cubicBezTo>
                    <a:pt x="28" y="15"/>
                    <a:pt x="21" y="10"/>
                    <a:pt x="21" y="7"/>
                  </a:cubicBezTo>
                  <a:cubicBezTo>
                    <a:pt x="21" y="4"/>
                    <a:pt x="26" y="1"/>
                    <a:pt x="24" y="0"/>
                  </a:cubicBezTo>
                  <a:lnTo>
                    <a:pt x="6" y="0"/>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79" name="Freeform 135"/>
            <p:cNvSpPr>
              <a:spLocks/>
            </p:cNvSpPr>
            <p:nvPr/>
          </p:nvSpPr>
          <p:spPr bwMode="auto">
            <a:xfrm>
              <a:off x="5461" y="3051"/>
              <a:ext cx="53" cy="41"/>
            </a:xfrm>
            <a:custGeom>
              <a:avLst/>
              <a:gdLst>
                <a:gd name="T0" fmla="*/ 16 w 53"/>
                <a:gd name="T1" fmla="*/ 0 h 41"/>
                <a:gd name="T2" fmla="*/ 1 w 53"/>
                <a:gd name="T3" fmla="*/ 22 h 41"/>
                <a:gd name="T4" fmla="*/ 23 w 53"/>
                <a:gd name="T5" fmla="*/ 41 h 41"/>
                <a:gd name="T6" fmla="*/ 51 w 53"/>
                <a:gd name="T7" fmla="*/ 30 h 41"/>
                <a:gd name="T8" fmla="*/ 38 w 53"/>
                <a:gd name="T9" fmla="*/ 18 h 41"/>
                <a:gd name="T10" fmla="*/ 43 w 53"/>
                <a:gd name="T11" fmla="*/ 0 h 41"/>
                <a:gd name="T12" fmla="*/ 16 w 5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53" h="41">
                  <a:moveTo>
                    <a:pt x="16" y="0"/>
                  </a:moveTo>
                  <a:cubicBezTo>
                    <a:pt x="9" y="8"/>
                    <a:pt x="0" y="15"/>
                    <a:pt x="1" y="22"/>
                  </a:cubicBezTo>
                  <a:cubicBezTo>
                    <a:pt x="2" y="29"/>
                    <a:pt x="15" y="41"/>
                    <a:pt x="23" y="41"/>
                  </a:cubicBezTo>
                  <a:lnTo>
                    <a:pt x="51" y="30"/>
                  </a:lnTo>
                  <a:cubicBezTo>
                    <a:pt x="53" y="26"/>
                    <a:pt x="39" y="23"/>
                    <a:pt x="38" y="18"/>
                  </a:cubicBezTo>
                  <a:cubicBezTo>
                    <a:pt x="37" y="13"/>
                    <a:pt x="47" y="3"/>
                    <a:pt x="43" y="0"/>
                  </a:cubicBezTo>
                  <a:lnTo>
                    <a:pt x="16" y="0"/>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6280" name="Group 136"/>
          <p:cNvGrpSpPr>
            <a:grpSpLocks/>
          </p:cNvGrpSpPr>
          <p:nvPr/>
        </p:nvGrpSpPr>
        <p:grpSpPr bwMode="auto">
          <a:xfrm>
            <a:off x="7131050" y="4581525"/>
            <a:ext cx="361950" cy="269875"/>
            <a:chOff x="5369" y="3038"/>
            <a:chExt cx="228" cy="170"/>
          </a:xfrm>
        </p:grpSpPr>
        <p:sp>
          <p:nvSpPr>
            <p:cNvPr id="6281" name="Freeform 137"/>
            <p:cNvSpPr>
              <a:spLocks/>
            </p:cNvSpPr>
            <p:nvPr/>
          </p:nvSpPr>
          <p:spPr bwMode="auto">
            <a:xfrm>
              <a:off x="5369" y="3171"/>
              <a:ext cx="216" cy="37"/>
            </a:xfrm>
            <a:custGeom>
              <a:avLst/>
              <a:gdLst>
                <a:gd name="T0" fmla="*/ 32 w 216"/>
                <a:gd name="T1" fmla="*/ 37 h 37"/>
                <a:gd name="T2" fmla="*/ 198 w 216"/>
                <a:gd name="T3" fmla="*/ 37 h 37"/>
                <a:gd name="T4" fmla="*/ 216 w 216"/>
                <a:gd name="T5" fmla="*/ 0 h 37"/>
                <a:gd name="T6" fmla="*/ 126 w 216"/>
                <a:gd name="T7" fmla="*/ 1 h 37"/>
                <a:gd name="T8" fmla="*/ 40 w 216"/>
                <a:gd name="T9" fmla="*/ 1 h 37"/>
                <a:gd name="T10" fmla="*/ 0 w 216"/>
                <a:gd name="T11" fmla="*/ 0 h 37"/>
                <a:gd name="T12" fmla="*/ 32 w 216"/>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216" h="37">
                  <a:moveTo>
                    <a:pt x="32" y="37"/>
                  </a:moveTo>
                  <a:lnTo>
                    <a:pt x="198" y="37"/>
                  </a:lnTo>
                  <a:lnTo>
                    <a:pt x="216" y="0"/>
                  </a:lnTo>
                  <a:lnTo>
                    <a:pt x="126" y="1"/>
                  </a:lnTo>
                  <a:lnTo>
                    <a:pt x="40" y="1"/>
                  </a:lnTo>
                  <a:lnTo>
                    <a:pt x="0" y="0"/>
                  </a:lnTo>
                  <a:lnTo>
                    <a:pt x="32" y="37"/>
                  </a:lnTo>
                  <a:close/>
                </a:path>
              </a:pathLst>
            </a:cu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82" name="Line 138"/>
            <p:cNvSpPr>
              <a:spLocks noChangeShapeType="1"/>
            </p:cNvSpPr>
            <p:nvPr/>
          </p:nvSpPr>
          <p:spPr bwMode="auto">
            <a:xfrm>
              <a:off x="5426" y="3067"/>
              <a:ext cx="3" cy="1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83" name="Freeform 139"/>
            <p:cNvSpPr>
              <a:spLocks/>
            </p:cNvSpPr>
            <p:nvPr/>
          </p:nvSpPr>
          <p:spPr bwMode="auto">
            <a:xfrm>
              <a:off x="5490" y="3038"/>
              <a:ext cx="3" cy="129"/>
            </a:xfrm>
            <a:custGeom>
              <a:avLst/>
              <a:gdLst>
                <a:gd name="T0" fmla="*/ 0 w 3"/>
                <a:gd name="T1" fmla="*/ 0 h 129"/>
                <a:gd name="T2" fmla="*/ 3 w 3"/>
                <a:gd name="T3" fmla="*/ 129 h 129"/>
              </a:gdLst>
              <a:ahLst/>
              <a:cxnLst>
                <a:cxn ang="0">
                  <a:pos x="T0" y="T1"/>
                </a:cxn>
                <a:cxn ang="0">
                  <a:pos x="T2" y="T3"/>
                </a:cxn>
              </a:cxnLst>
              <a:rect l="0" t="0" r="r" b="b"/>
              <a:pathLst>
                <a:path w="3" h="129">
                  <a:moveTo>
                    <a:pt x="0" y="0"/>
                  </a:moveTo>
                  <a:lnTo>
                    <a:pt x="3" y="129"/>
                  </a:lnTo>
                </a:path>
              </a:pathLst>
            </a:custGeom>
            <a:noFill/>
            <a:ln w="9525">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84" name="Line 140"/>
            <p:cNvSpPr>
              <a:spLocks noChangeShapeType="1"/>
            </p:cNvSpPr>
            <p:nvPr/>
          </p:nvSpPr>
          <p:spPr bwMode="auto">
            <a:xfrm>
              <a:off x="5555" y="3094"/>
              <a:ext cx="3" cy="6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85" name="Freeform 141"/>
            <p:cNvSpPr>
              <a:spLocks/>
            </p:cNvSpPr>
            <p:nvPr/>
          </p:nvSpPr>
          <p:spPr bwMode="auto">
            <a:xfrm>
              <a:off x="5451" y="3080"/>
              <a:ext cx="100" cy="91"/>
            </a:xfrm>
            <a:custGeom>
              <a:avLst/>
              <a:gdLst>
                <a:gd name="T0" fmla="*/ 7 w 36"/>
                <a:gd name="T1" fmla="*/ 1 h 33"/>
                <a:gd name="T2" fmla="*/ 0 w 36"/>
                <a:gd name="T3" fmla="*/ 15 h 33"/>
                <a:gd name="T4" fmla="*/ 6 w 36"/>
                <a:gd name="T5" fmla="*/ 33 h 33"/>
                <a:gd name="T6" fmla="*/ 32 w 36"/>
                <a:gd name="T7" fmla="*/ 22 h 33"/>
                <a:gd name="T8" fmla="*/ 27 w 36"/>
                <a:gd name="T9" fmla="*/ 12 h 33"/>
                <a:gd name="T10" fmla="*/ 33 w 36"/>
                <a:gd name="T11" fmla="*/ 0 h 33"/>
                <a:gd name="T12" fmla="*/ 7 w 36"/>
                <a:gd name="T13" fmla="*/ 1 h 33"/>
              </a:gdLst>
              <a:ahLst/>
              <a:cxnLst>
                <a:cxn ang="0">
                  <a:pos x="T0" y="T1"/>
                </a:cxn>
                <a:cxn ang="0">
                  <a:pos x="T2" y="T3"/>
                </a:cxn>
                <a:cxn ang="0">
                  <a:pos x="T4" y="T5"/>
                </a:cxn>
                <a:cxn ang="0">
                  <a:pos x="T6" y="T7"/>
                </a:cxn>
                <a:cxn ang="0">
                  <a:pos x="T8" y="T9"/>
                </a:cxn>
                <a:cxn ang="0">
                  <a:pos x="T10" y="T11"/>
                </a:cxn>
                <a:cxn ang="0">
                  <a:pos x="T12" y="T13"/>
                </a:cxn>
              </a:cxnLst>
              <a:rect l="0" t="0" r="r" b="b"/>
              <a:pathLst>
                <a:path w="36" h="33">
                  <a:moveTo>
                    <a:pt x="7" y="1"/>
                  </a:moveTo>
                  <a:cubicBezTo>
                    <a:pt x="2" y="3"/>
                    <a:pt x="0" y="10"/>
                    <a:pt x="0" y="15"/>
                  </a:cubicBezTo>
                  <a:cubicBezTo>
                    <a:pt x="0" y="20"/>
                    <a:pt x="1" y="32"/>
                    <a:pt x="6" y="33"/>
                  </a:cubicBezTo>
                  <a:lnTo>
                    <a:pt x="32" y="22"/>
                  </a:lnTo>
                  <a:cubicBezTo>
                    <a:pt x="35" y="19"/>
                    <a:pt x="27" y="16"/>
                    <a:pt x="27" y="12"/>
                  </a:cubicBezTo>
                  <a:cubicBezTo>
                    <a:pt x="27" y="8"/>
                    <a:pt x="36" y="2"/>
                    <a:pt x="33" y="0"/>
                  </a:cubicBezTo>
                  <a:lnTo>
                    <a:pt x="7" y="1"/>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86" name="Freeform 142"/>
            <p:cNvSpPr>
              <a:spLocks/>
            </p:cNvSpPr>
            <p:nvPr/>
          </p:nvSpPr>
          <p:spPr bwMode="auto">
            <a:xfrm>
              <a:off x="5379" y="3086"/>
              <a:ext cx="78" cy="81"/>
            </a:xfrm>
            <a:custGeom>
              <a:avLst/>
              <a:gdLst>
                <a:gd name="T0" fmla="*/ 8 w 28"/>
                <a:gd name="T1" fmla="*/ 0 h 29"/>
                <a:gd name="T2" fmla="*/ 0 w 28"/>
                <a:gd name="T3" fmla="*/ 13 h 29"/>
                <a:gd name="T4" fmla="*/ 7 w 28"/>
                <a:gd name="T5" fmla="*/ 29 h 29"/>
                <a:gd name="T6" fmla="*/ 25 w 28"/>
                <a:gd name="T7" fmla="*/ 24 h 29"/>
                <a:gd name="T8" fmla="*/ 20 w 28"/>
                <a:gd name="T9" fmla="*/ 14 h 29"/>
                <a:gd name="T10" fmla="*/ 26 w 28"/>
                <a:gd name="T11" fmla="*/ 0 h 29"/>
                <a:gd name="T12" fmla="*/ 8 w 28"/>
                <a:gd name="T13" fmla="*/ 0 h 29"/>
              </a:gdLst>
              <a:ahLst/>
              <a:cxnLst>
                <a:cxn ang="0">
                  <a:pos x="T0" y="T1"/>
                </a:cxn>
                <a:cxn ang="0">
                  <a:pos x="T2" y="T3"/>
                </a:cxn>
                <a:cxn ang="0">
                  <a:pos x="T4" y="T5"/>
                </a:cxn>
                <a:cxn ang="0">
                  <a:pos x="T6" y="T7"/>
                </a:cxn>
                <a:cxn ang="0">
                  <a:pos x="T8" y="T9"/>
                </a:cxn>
                <a:cxn ang="0">
                  <a:pos x="T10" y="T11"/>
                </a:cxn>
                <a:cxn ang="0">
                  <a:pos x="T12" y="T13"/>
                </a:cxn>
              </a:cxnLst>
              <a:rect l="0" t="0" r="r" b="b"/>
              <a:pathLst>
                <a:path w="28" h="29">
                  <a:moveTo>
                    <a:pt x="8" y="0"/>
                  </a:moveTo>
                  <a:cubicBezTo>
                    <a:pt x="2" y="2"/>
                    <a:pt x="0" y="8"/>
                    <a:pt x="0" y="13"/>
                  </a:cubicBezTo>
                  <a:cubicBezTo>
                    <a:pt x="0" y="17"/>
                    <a:pt x="4" y="27"/>
                    <a:pt x="7" y="29"/>
                  </a:cubicBezTo>
                  <a:lnTo>
                    <a:pt x="25" y="24"/>
                  </a:lnTo>
                  <a:cubicBezTo>
                    <a:pt x="27" y="22"/>
                    <a:pt x="20" y="18"/>
                    <a:pt x="20" y="14"/>
                  </a:cubicBezTo>
                  <a:cubicBezTo>
                    <a:pt x="20" y="10"/>
                    <a:pt x="28" y="2"/>
                    <a:pt x="26" y="0"/>
                  </a:cubicBezTo>
                  <a:lnTo>
                    <a:pt x="8" y="0"/>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87" name="Freeform 143"/>
            <p:cNvSpPr>
              <a:spLocks/>
            </p:cNvSpPr>
            <p:nvPr/>
          </p:nvSpPr>
          <p:spPr bwMode="auto">
            <a:xfrm>
              <a:off x="5520" y="3105"/>
              <a:ext cx="77" cy="61"/>
            </a:xfrm>
            <a:custGeom>
              <a:avLst/>
              <a:gdLst>
                <a:gd name="T0" fmla="*/ 6 w 28"/>
                <a:gd name="T1" fmla="*/ 0 h 22"/>
                <a:gd name="T2" fmla="*/ 0 w 28"/>
                <a:gd name="T3" fmla="*/ 12 h 22"/>
                <a:gd name="T4" fmla="*/ 8 w 28"/>
                <a:gd name="T5" fmla="*/ 22 h 22"/>
                <a:gd name="T6" fmla="*/ 26 w 28"/>
                <a:gd name="T7" fmla="*/ 17 h 22"/>
                <a:gd name="T8" fmla="*/ 21 w 28"/>
                <a:gd name="T9" fmla="*/ 7 h 22"/>
                <a:gd name="T10" fmla="*/ 24 w 28"/>
                <a:gd name="T11" fmla="*/ 0 h 22"/>
                <a:gd name="T12" fmla="*/ 6 w 28"/>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28" h="22">
                  <a:moveTo>
                    <a:pt x="6" y="0"/>
                  </a:moveTo>
                  <a:cubicBezTo>
                    <a:pt x="2" y="3"/>
                    <a:pt x="0" y="8"/>
                    <a:pt x="0" y="12"/>
                  </a:cubicBezTo>
                  <a:cubicBezTo>
                    <a:pt x="0" y="16"/>
                    <a:pt x="4" y="21"/>
                    <a:pt x="8" y="22"/>
                  </a:cubicBezTo>
                  <a:lnTo>
                    <a:pt x="26" y="17"/>
                  </a:lnTo>
                  <a:cubicBezTo>
                    <a:pt x="28" y="15"/>
                    <a:pt x="21" y="10"/>
                    <a:pt x="21" y="7"/>
                  </a:cubicBezTo>
                  <a:cubicBezTo>
                    <a:pt x="21" y="4"/>
                    <a:pt x="26" y="1"/>
                    <a:pt x="24" y="0"/>
                  </a:cubicBezTo>
                  <a:lnTo>
                    <a:pt x="6" y="0"/>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88" name="Freeform 144"/>
            <p:cNvSpPr>
              <a:spLocks/>
            </p:cNvSpPr>
            <p:nvPr/>
          </p:nvSpPr>
          <p:spPr bwMode="auto">
            <a:xfrm>
              <a:off x="5461" y="3051"/>
              <a:ext cx="53" cy="41"/>
            </a:xfrm>
            <a:custGeom>
              <a:avLst/>
              <a:gdLst>
                <a:gd name="T0" fmla="*/ 16 w 53"/>
                <a:gd name="T1" fmla="*/ 0 h 41"/>
                <a:gd name="T2" fmla="*/ 1 w 53"/>
                <a:gd name="T3" fmla="*/ 22 h 41"/>
                <a:gd name="T4" fmla="*/ 23 w 53"/>
                <a:gd name="T5" fmla="*/ 41 h 41"/>
                <a:gd name="T6" fmla="*/ 51 w 53"/>
                <a:gd name="T7" fmla="*/ 30 h 41"/>
                <a:gd name="T8" fmla="*/ 38 w 53"/>
                <a:gd name="T9" fmla="*/ 18 h 41"/>
                <a:gd name="T10" fmla="*/ 43 w 53"/>
                <a:gd name="T11" fmla="*/ 0 h 41"/>
                <a:gd name="T12" fmla="*/ 16 w 5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53" h="41">
                  <a:moveTo>
                    <a:pt x="16" y="0"/>
                  </a:moveTo>
                  <a:cubicBezTo>
                    <a:pt x="9" y="8"/>
                    <a:pt x="0" y="15"/>
                    <a:pt x="1" y="22"/>
                  </a:cubicBezTo>
                  <a:cubicBezTo>
                    <a:pt x="2" y="29"/>
                    <a:pt x="15" y="41"/>
                    <a:pt x="23" y="41"/>
                  </a:cubicBezTo>
                  <a:lnTo>
                    <a:pt x="51" y="30"/>
                  </a:lnTo>
                  <a:cubicBezTo>
                    <a:pt x="53" y="26"/>
                    <a:pt x="39" y="23"/>
                    <a:pt x="38" y="18"/>
                  </a:cubicBezTo>
                  <a:cubicBezTo>
                    <a:pt x="37" y="13"/>
                    <a:pt x="47" y="3"/>
                    <a:pt x="43" y="0"/>
                  </a:cubicBezTo>
                  <a:lnTo>
                    <a:pt x="16" y="0"/>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307" name="Oval 163"/>
          <p:cNvSpPr>
            <a:spLocks noChangeArrowheads="1"/>
          </p:cNvSpPr>
          <p:nvPr/>
        </p:nvSpPr>
        <p:spPr bwMode="auto">
          <a:xfrm>
            <a:off x="6397625" y="4781550"/>
            <a:ext cx="171450" cy="142875"/>
          </a:xfrm>
          <a:prstGeom prst="ellipse">
            <a:avLst/>
          </a:prstGeom>
          <a:solidFill>
            <a:srgbClr val="3333FF">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08" name="Oval 164"/>
          <p:cNvSpPr>
            <a:spLocks noChangeArrowheads="1"/>
          </p:cNvSpPr>
          <p:nvPr/>
        </p:nvSpPr>
        <p:spPr bwMode="auto">
          <a:xfrm>
            <a:off x="8229600" y="2438400"/>
            <a:ext cx="241300" cy="184150"/>
          </a:xfrm>
          <a:prstGeom prst="ellipse">
            <a:avLst/>
          </a:prstGeom>
          <a:solidFill>
            <a:srgbClr val="3333FF">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09" name="Oval 165"/>
          <p:cNvSpPr>
            <a:spLocks noChangeArrowheads="1"/>
          </p:cNvSpPr>
          <p:nvPr/>
        </p:nvSpPr>
        <p:spPr bwMode="auto">
          <a:xfrm>
            <a:off x="8013700" y="3162300"/>
            <a:ext cx="377825" cy="273050"/>
          </a:xfrm>
          <a:prstGeom prst="ellipse">
            <a:avLst/>
          </a:prstGeom>
          <a:solidFill>
            <a:srgbClr val="3333FF">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38" name="AutoShape 194"/>
          <p:cNvSpPr>
            <a:spLocks noChangeArrowheads="1"/>
          </p:cNvSpPr>
          <p:nvPr/>
        </p:nvSpPr>
        <p:spPr bwMode="auto">
          <a:xfrm>
            <a:off x="7724775" y="2824163"/>
            <a:ext cx="763588" cy="217487"/>
          </a:xfrm>
          <a:prstGeom prst="roundRect">
            <a:avLst>
              <a:gd name="adj" fmla="val 16667"/>
            </a:avLst>
          </a:prstGeom>
          <a:solidFill>
            <a:srgbClr val="99CC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u="sng">
                <a:solidFill>
                  <a:schemeClr val="accent2"/>
                </a:solidFill>
                <a:latin typeface="Times New Roman" panose="02020603050405020304" pitchFamily="18" charset="0"/>
              </a:rPr>
              <a:t>Burnside</a:t>
            </a:r>
          </a:p>
        </p:txBody>
      </p:sp>
      <p:sp>
        <p:nvSpPr>
          <p:cNvPr id="6340" name="Oval 196"/>
          <p:cNvSpPr>
            <a:spLocks noChangeArrowheads="1"/>
          </p:cNvSpPr>
          <p:nvPr/>
        </p:nvSpPr>
        <p:spPr bwMode="auto">
          <a:xfrm>
            <a:off x="8661400" y="2974975"/>
            <a:ext cx="171450" cy="142875"/>
          </a:xfrm>
          <a:prstGeom prst="ellipse">
            <a:avLst/>
          </a:prstGeom>
          <a:solidFill>
            <a:srgbClr val="3333FF">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6342" name="Group 198"/>
          <p:cNvGrpSpPr>
            <a:grpSpLocks/>
          </p:cNvGrpSpPr>
          <p:nvPr/>
        </p:nvGrpSpPr>
        <p:grpSpPr bwMode="auto">
          <a:xfrm>
            <a:off x="2047875" y="6192838"/>
            <a:ext cx="90488" cy="90487"/>
            <a:chOff x="3805" y="4082"/>
            <a:chExt cx="57" cy="57"/>
          </a:xfrm>
        </p:grpSpPr>
        <p:grpSp>
          <p:nvGrpSpPr>
            <p:cNvPr id="6343" name="Group 199"/>
            <p:cNvGrpSpPr>
              <a:grpSpLocks/>
            </p:cNvGrpSpPr>
            <p:nvPr/>
          </p:nvGrpSpPr>
          <p:grpSpPr bwMode="auto">
            <a:xfrm>
              <a:off x="3805" y="4082"/>
              <a:ext cx="57" cy="57"/>
              <a:chOff x="3805" y="4082"/>
              <a:chExt cx="57" cy="57"/>
            </a:xfrm>
          </p:grpSpPr>
          <p:sp>
            <p:nvSpPr>
              <p:cNvPr id="6344" name="Line 200"/>
              <p:cNvSpPr>
                <a:spLocks noChangeShapeType="1"/>
              </p:cNvSpPr>
              <p:nvPr/>
            </p:nvSpPr>
            <p:spPr bwMode="auto">
              <a:xfrm flipV="1">
                <a:off x="3805" y="4083"/>
                <a:ext cx="57" cy="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45" name="Line 201"/>
              <p:cNvSpPr>
                <a:spLocks noChangeShapeType="1"/>
              </p:cNvSpPr>
              <p:nvPr/>
            </p:nvSpPr>
            <p:spPr bwMode="auto">
              <a:xfrm rot="16200000" flipV="1">
                <a:off x="3804" y="4084"/>
                <a:ext cx="57" cy="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346" name="Rectangle 202"/>
            <p:cNvSpPr>
              <a:spLocks noChangeArrowheads="1"/>
            </p:cNvSpPr>
            <p:nvPr/>
          </p:nvSpPr>
          <p:spPr bwMode="auto">
            <a:xfrm>
              <a:off x="3820" y="4098"/>
              <a:ext cx="27" cy="27"/>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6347" name="Group 203"/>
          <p:cNvGrpSpPr>
            <a:grpSpLocks/>
          </p:cNvGrpSpPr>
          <p:nvPr/>
        </p:nvGrpSpPr>
        <p:grpSpPr bwMode="auto">
          <a:xfrm>
            <a:off x="2187575" y="6165850"/>
            <a:ext cx="90488" cy="90488"/>
            <a:chOff x="3805" y="4082"/>
            <a:chExt cx="57" cy="57"/>
          </a:xfrm>
        </p:grpSpPr>
        <p:grpSp>
          <p:nvGrpSpPr>
            <p:cNvPr id="6348" name="Group 204"/>
            <p:cNvGrpSpPr>
              <a:grpSpLocks/>
            </p:cNvGrpSpPr>
            <p:nvPr/>
          </p:nvGrpSpPr>
          <p:grpSpPr bwMode="auto">
            <a:xfrm>
              <a:off x="3805" y="4082"/>
              <a:ext cx="57" cy="57"/>
              <a:chOff x="3805" y="4082"/>
              <a:chExt cx="57" cy="57"/>
            </a:xfrm>
          </p:grpSpPr>
          <p:sp>
            <p:nvSpPr>
              <p:cNvPr id="6349" name="Line 205"/>
              <p:cNvSpPr>
                <a:spLocks noChangeShapeType="1"/>
              </p:cNvSpPr>
              <p:nvPr/>
            </p:nvSpPr>
            <p:spPr bwMode="auto">
              <a:xfrm flipV="1">
                <a:off x="3805" y="4083"/>
                <a:ext cx="57" cy="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50" name="Line 206"/>
              <p:cNvSpPr>
                <a:spLocks noChangeShapeType="1"/>
              </p:cNvSpPr>
              <p:nvPr/>
            </p:nvSpPr>
            <p:spPr bwMode="auto">
              <a:xfrm rot="16200000" flipV="1">
                <a:off x="3804" y="4084"/>
                <a:ext cx="57" cy="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351" name="Rectangle 207"/>
            <p:cNvSpPr>
              <a:spLocks noChangeArrowheads="1"/>
            </p:cNvSpPr>
            <p:nvPr/>
          </p:nvSpPr>
          <p:spPr bwMode="auto">
            <a:xfrm>
              <a:off x="3820" y="4098"/>
              <a:ext cx="27" cy="27"/>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352" name="Freeform 208"/>
          <p:cNvSpPr>
            <a:spLocks/>
          </p:cNvSpPr>
          <p:nvPr/>
        </p:nvSpPr>
        <p:spPr bwMode="auto">
          <a:xfrm>
            <a:off x="1489075" y="5776913"/>
            <a:ext cx="1055688" cy="901700"/>
          </a:xfrm>
          <a:custGeom>
            <a:avLst/>
            <a:gdLst>
              <a:gd name="T0" fmla="*/ 31 w 665"/>
              <a:gd name="T1" fmla="*/ 336 h 568"/>
              <a:gd name="T2" fmla="*/ 31 w 665"/>
              <a:gd name="T3" fmla="*/ 378 h 568"/>
              <a:gd name="T4" fmla="*/ 3 w 665"/>
              <a:gd name="T5" fmla="*/ 413 h 568"/>
              <a:gd name="T6" fmla="*/ 24 w 665"/>
              <a:gd name="T7" fmla="*/ 450 h 568"/>
              <a:gd name="T8" fmla="*/ 66 w 665"/>
              <a:gd name="T9" fmla="*/ 455 h 568"/>
              <a:gd name="T10" fmla="*/ 105 w 665"/>
              <a:gd name="T11" fmla="*/ 447 h 568"/>
              <a:gd name="T12" fmla="*/ 81 w 665"/>
              <a:gd name="T13" fmla="*/ 482 h 568"/>
              <a:gd name="T14" fmla="*/ 82 w 665"/>
              <a:gd name="T15" fmla="*/ 495 h 568"/>
              <a:gd name="T16" fmla="*/ 100 w 665"/>
              <a:gd name="T17" fmla="*/ 504 h 568"/>
              <a:gd name="T18" fmla="*/ 120 w 665"/>
              <a:gd name="T19" fmla="*/ 516 h 568"/>
              <a:gd name="T20" fmla="*/ 150 w 665"/>
              <a:gd name="T21" fmla="*/ 510 h 568"/>
              <a:gd name="T22" fmla="*/ 201 w 665"/>
              <a:gd name="T23" fmla="*/ 509 h 568"/>
              <a:gd name="T24" fmla="*/ 201 w 665"/>
              <a:gd name="T25" fmla="*/ 473 h 568"/>
              <a:gd name="T26" fmla="*/ 234 w 665"/>
              <a:gd name="T27" fmla="*/ 447 h 568"/>
              <a:gd name="T28" fmla="*/ 225 w 665"/>
              <a:gd name="T29" fmla="*/ 434 h 568"/>
              <a:gd name="T30" fmla="*/ 264 w 665"/>
              <a:gd name="T31" fmla="*/ 411 h 568"/>
              <a:gd name="T32" fmla="*/ 252 w 665"/>
              <a:gd name="T33" fmla="*/ 443 h 568"/>
              <a:gd name="T34" fmla="*/ 264 w 665"/>
              <a:gd name="T35" fmla="*/ 459 h 568"/>
              <a:gd name="T36" fmla="*/ 297 w 665"/>
              <a:gd name="T37" fmla="*/ 494 h 568"/>
              <a:gd name="T38" fmla="*/ 333 w 665"/>
              <a:gd name="T39" fmla="*/ 518 h 568"/>
              <a:gd name="T40" fmla="*/ 354 w 665"/>
              <a:gd name="T41" fmla="*/ 485 h 568"/>
              <a:gd name="T42" fmla="*/ 348 w 665"/>
              <a:gd name="T43" fmla="*/ 455 h 568"/>
              <a:gd name="T44" fmla="*/ 361 w 665"/>
              <a:gd name="T45" fmla="*/ 440 h 568"/>
              <a:gd name="T46" fmla="*/ 355 w 665"/>
              <a:gd name="T47" fmla="*/ 420 h 568"/>
              <a:gd name="T48" fmla="*/ 366 w 665"/>
              <a:gd name="T49" fmla="*/ 414 h 568"/>
              <a:gd name="T50" fmla="*/ 414 w 665"/>
              <a:gd name="T51" fmla="*/ 381 h 568"/>
              <a:gd name="T52" fmla="*/ 420 w 665"/>
              <a:gd name="T53" fmla="*/ 401 h 568"/>
              <a:gd name="T54" fmla="*/ 432 w 665"/>
              <a:gd name="T55" fmla="*/ 411 h 568"/>
              <a:gd name="T56" fmla="*/ 415 w 665"/>
              <a:gd name="T57" fmla="*/ 434 h 568"/>
              <a:gd name="T58" fmla="*/ 406 w 665"/>
              <a:gd name="T59" fmla="*/ 446 h 568"/>
              <a:gd name="T60" fmla="*/ 417 w 665"/>
              <a:gd name="T61" fmla="*/ 462 h 568"/>
              <a:gd name="T62" fmla="*/ 454 w 665"/>
              <a:gd name="T63" fmla="*/ 449 h 568"/>
              <a:gd name="T64" fmla="*/ 508 w 665"/>
              <a:gd name="T65" fmla="*/ 444 h 568"/>
              <a:gd name="T66" fmla="*/ 546 w 665"/>
              <a:gd name="T67" fmla="*/ 462 h 568"/>
              <a:gd name="T68" fmla="*/ 550 w 665"/>
              <a:gd name="T69" fmla="*/ 491 h 568"/>
              <a:gd name="T70" fmla="*/ 567 w 665"/>
              <a:gd name="T71" fmla="*/ 513 h 568"/>
              <a:gd name="T72" fmla="*/ 574 w 665"/>
              <a:gd name="T73" fmla="*/ 554 h 568"/>
              <a:gd name="T74" fmla="*/ 627 w 665"/>
              <a:gd name="T75" fmla="*/ 561 h 568"/>
              <a:gd name="T76" fmla="*/ 663 w 665"/>
              <a:gd name="T77" fmla="*/ 513 h 568"/>
              <a:gd name="T78" fmla="*/ 613 w 665"/>
              <a:gd name="T79" fmla="*/ 471 h 568"/>
              <a:gd name="T80" fmla="*/ 532 w 665"/>
              <a:gd name="T81" fmla="*/ 363 h 568"/>
              <a:gd name="T82" fmla="*/ 510 w 665"/>
              <a:gd name="T83" fmla="*/ 324 h 568"/>
              <a:gd name="T84" fmla="*/ 528 w 665"/>
              <a:gd name="T85" fmla="*/ 281 h 568"/>
              <a:gd name="T86" fmla="*/ 553 w 665"/>
              <a:gd name="T87" fmla="*/ 299 h 568"/>
              <a:gd name="T88" fmla="*/ 568 w 665"/>
              <a:gd name="T89" fmla="*/ 276 h 568"/>
              <a:gd name="T90" fmla="*/ 601 w 665"/>
              <a:gd name="T91" fmla="*/ 279 h 568"/>
              <a:gd name="T92" fmla="*/ 613 w 665"/>
              <a:gd name="T93" fmla="*/ 239 h 568"/>
              <a:gd name="T94" fmla="*/ 561 w 665"/>
              <a:gd name="T95" fmla="*/ 194 h 568"/>
              <a:gd name="T96" fmla="*/ 478 w 665"/>
              <a:gd name="T97" fmla="*/ 183 h 568"/>
              <a:gd name="T98" fmla="*/ 436 w 665"/>
              <a:gd name="T99" fmla="*/ 176 h 568"/>
              <a:gd name="T100" fmla="*/ 345 w 665"/>
              <a:gd name="T101" fmla="*/ 192 h 568"/>
              <a:gd name="T102" fmla="*/ 267 w 665"/>
              <a:gd name="T103" fmla="*/ 161 h 568"/>
              <a:gd name="T104" fmla="*/ 183 w 665"/>
              <a:gd name="T105" fmla="*/ 132 h 568"/>
              <a:gd name="T106" fmla="*/ 112 w 665"/>
              <a:gd name="T107" fmla="*/ 99 h 568"/>
              <a:gd name="T108" fmla="*/ 81 w 665"/>
              <a:gd name="T109" fmla="*/ 59 h 568"/>
              <a:gd name="T110" fmla="*/ 75 w 665"/>
              <a:gd name="T111" fmla="*/ 15 h 568"/>
              <a:gd name="T112" fmla="*/ 73 w 665"/>
              <a:gd name="T113" fmla="*/ 0 h 568"/>
              <a:gd name="T114" fmla="*/ 9 w 665"/>
              <a:gd name="T115" fmla="*/ 0 h 568"/>
              <a:gd name="T116" fmla="*/ 21 w 665"/>
              <a:gd name="T117" fmla="*/ 81 h 568"/>
              <a:gd name="T118" fmla="*/ 109 w 665"/>
              <a:gd name="T119" fmla="*/ 155 h 568"/>
              <a:gd name="T120" fmla="*/ 214 w 665"/>
              <a:gd name="T121" fmla="*/ 201 h 568"/>
              <a:gd name="T122" fmla="*/ 181 w 665"/>
              <a:gd name="T123" fmla="*/ 249 h 568"/>
              <a:gd name="T124" fmla="*/ 31 w 665"/>
              <a:gd name="T125" fmla="*/ 336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65" h="568">
                <a:moveTo>
                  <a:pt x="31" y="336"/>
                </a:moveTo>
                <a:cubicBezTo>
                  <a:pt x="6" y="357"/>
                  <a:pt x="36" y="365"/>
                  <a:pt x="31" y="378"/>
                </a:cubicBezTo>
                <a:cubicBezTo>
                  <a:pt x="26" y="391"/>
                  <a:pt x="4" y="401"/>
                  <a:pt x="3" y="413"/>
                </a:cubicBezTo>
                <a:cubicBezTo>
                  <a:pt x="2" y="425"/>
                  <a:pt x="14" y="443"/>
                  <a:pt x="24" y="450"/>
                </a:cubicBezTo>
                <a:cubicBezTo>
                  <a:pt x="34" y="457"/>
                  <a:pt x="53" y="455"/>
                  <a:pt x="66" y="455"/>
                </a:cubicBezTo>
                <a:cubicBezTo>
                  <a:pt x="79" y="455"/>
                  <a:pt x="103" y="443"/>
                  <a:pt x="105" y="447"/>
                </a:cubicBezTo>
                <a:cubicBezTo>
                  <a:pt x="107" y="451"/>
                  <a:pt x="85" y="474"/>
                  <a:pt x="81" y="482"/>
                </a:cubicBezTo>
                <a:cubicBezTo>
                  <a:pt x="77" y="490"/>
                  <a:pt x="79" y="491"/>
                  <a:pt x="82" y="495"/>
                </a:cubicBezTo>
                <a:cubicBezTo>
                  <a:pt x="85" y="499"/>
                  <a:pt x="94" y="501"/>
                  <a:pt x="100" y="504"/>
                </a:cubicBezTo>
                <a:cubicBezTo>
                  <a:pt x="106" y="507"/>
                  <a:pt x="112" y="515"/>
                  <a:pt x="120" y="516"/>
                </a:cubicBezTo>
                <a:cubicBezTo>
                  <a:pt x="128" y="517"/>
                  <a:pt x="137" y="511"/>
                  <a:pt x="150" y="510"/>
                </a:cubicBezTo>
                <a:cubicBezTo>
                  <a:pt x="163" y="509"/>
                  <a:pt x="193" y="515"/>
                  <a:pt x="201" y="509"/>
                </a:cubicBezTo>
                <a:cubicBezTo>
                  <a:pt x="209" y="503"/>
                  <a:pt x="196" y="483"/>
                  <a:pt x="201" y="473"/>
                </a:cubicBezTo>
                <a:lnTo>
                  <a:pt x="234" y="447"/>
                </a:lnTo>
                <a:lnTo>
                  <a:pt x="225" y="434"/>
                </a:lnTo>
                <a:cubicBezTo>
                  <a:pt x="230" y="428"/>
                  <a:pt x="260" y="410"/>
                  <a:pt x="264" y="411"/>
                </a:cubicBezTo>
                <a:cubicBezTo>
                  <a:pt x="268" y="412"/>
                  <a:pt x="252" y="435"/>
                  <a:pt x="252" y="443"/>
                </a:cubicBezTo>
                <a:lnTo>
                  <a:pt x="264" y="459"/>
                </a:lnTo>
                <a:cubicBezTo>
                  <a:pt x="271" y="467"/>
                  <a:pt x="286" y="484"/>
                  <a:pt x="297" y="494"/>
                </a:cubicBezTo>
                <a:cubicBezTo>
                  <a:pt x="308" y="504"/>
                  <a:pt x="324" y="519"/>
                  <a:pt x="333" y="518"/>
                </a:cubicBezTo>
                <a:cubicBezTo>
                  <a:pt x="342" y="517"/>
                  <a:pt x="352" y="495"/>
                  <a:pt x="354" y="485"/>
                </a:cubicBezTo>
                <a:lnTo>
                  <a:pt x="348" y="455"/>
                </a:lnTo>
                <a:cubicBezTo>
                  <a:pt x="349" y="448"/>
                  <a:pt x="360" y="446"/>
                  <a:pt x="361" y="440"/>
                </a:cubicBezTo>
                <a:cubicBezTo>
                  <a:pt x="362" y="434"/>
                  <a:pt x="354" y="424"/>
                  <a:pt x="355" y="420"/>
                </a:cubicBezTo>
                <a:lnTo>
                  <a:pt x="366" y="414"/>
                </a:lnTo>
                <a:cubicBezTo>
                  <a:pt x="376" y="408"/>
                  <a:pt x="405" y="383"/>
                  <a:pt x="414" y="381"/>
                </a:cubicBezTo>
                <a:cubicBezTo>
                  <a:pt x="423" y="379"/>
                  <a:pt x="417" y="396"/>
                  <a:pt x="420" y="401"/>
                </a:cubicBezTo>
                <a:cubicBezTo>
                  <a:pt x="423" y="406"/>
                  <a:pt x="433" y="406"/>
                  <a:pt x="432" y="411"/>
                </a:cubicBezTo>
                <a:cubicBezTo>
                  <a:pt x="431" y="416"/>
                  <a:pt x="419" y="428"/>
                  <a:pt x="415" y="434"/>
                </a:cubicBezTo>
                <a:cubicBezTo>
                  <a:pt x="411" y="440"/>
                  <a:pt x="406" y="441"/>
                  <a:pt x="406" y="446"/>
                </a:cubicBezTo>
                <a:cubicBezTo>
                  <a:pt x="406" y="451"/>
                  <a:pt x="409" y="461"/>
                  <a:pt x="417" y="462"/>
                </a:cubicBezTo>
                <a:cubicBezTo>
                  <a:pt x="425" y="463"/>
                  <a:pt x="439" y="452"/>
                  <a:pt x="454" y="449"/>
                </a:cubicBezTo>
                <a:cubicBezTo>
                  <a:pt x="469" y="446"/>
                  <a:pt x="493" y="442"/>
                  <a:pt x="508" y="444"/>
                </a:cubicBezTo>
                <a:cubicBezTo>
                  <a:pt x="523" y="446"/>
                  <a:pt x="539" y="454"/>
                  <a:pt x="546" y="462"/>
                </a:cubicBezTo>
                <a:cubicBezTo>
                  <a:pt x="553" y="470"/>
                  <a:pt x="547" y="483"/>
                  <a:pt x="550" y="491"/>
                </a:cubicBezTo>
                <a:cubicBezTo>
                  <a:pt x="553" y="499"/>
                  <a:pt x="563" y="503"/>
                  <a:pt x="567" y="513"/>
                </a:cubicBezTo>
                <a:cubicBezTo>
                  <a:pt x="571" y="523"/>
                  <a:pt x="564" y="546"/>
                  <a:pt x="574" y="554"/>
                </a:cubicBezTo>
                <a:cubicBezTo>
                  <a:pt x="584" y="562"/>
                  <a:pt x="612" y="568"/>
                  <a:pt x="627" y="561"/>
                </a:cubicBezTo>
                <a:cubicBezTo>
                  <a:pt x="642" y="554"/>
                  <a:pt x="665" y="528"/>
                  <a:pt x="663" y="513"/>
                </a:cubicBezTo>
                <a:cubicBezTo>
                  <a:pt x="661" y="498"/>
                  <a:pt x="635" y="496"/>
                  <a:pt x="613" y="471"/>
                </a:cubicBezTo>
                <a:lnTo>
                  <a:pt x="532" y="363"/>
                </a:lnTo>
                <a:lnTo>
                  <a:pt x="510" y="324"/>
                </a:lnTo>
                <a:cubicBezTo>
                  <a:pt x="509" y="310"/>
                  <a:pt x="521" y="285"/>
                  <a:pt x="528" y="281"/>
                </a:cubicBezTo>
                <a:cubicBezTo>
                  <a:pt x="535" y="277"/>
                  <a:pt x="546" y="300"/>
                  <a:pt x="553" y="299"/>
                </a:cubicBezTo>
                <a:cubicBezTo>
                  <a:pt x="560" y="298"/>
                  <a:pt x="560" y="279"/>
                  <a:pt x="568" y="276"/>
                </a:cubicBezTo>
                <a:cubicBezTo>
                  <a:pt x="576" y="273"/>
                  <a:pt x="594" y="285"/>
                  <a:pt x="601" y="279"/>
                </a:cubicBezTo>
                <a:cubicBezTo>
                  <a:pt x="608" y="273"/>
                  <a:pt x="620" y="253"/>
                  <a:pt x="613" y="239"/>
                </a:cubicBezTo>
                <a:cubicBezTo>
                  <a:pt x="606" y="225"/>
                  <a:pt x="583" y="203"/>
                  <a:pt x="561" y="194"/>
                </a:cubicBezTo>
                <a:lnTo>
                  <a:pt x="478" y="183"/>
                </a:lnTo>
                <a:lnTo>
                  <a:pt x="436" y="176"/>
                </a:lnTo>
                <a:cubicBezTo>
                  <a:pt x="414" y="177"/>
                  <a:pt x="373" y="194"/>
                  <a:pt x="345" y="192"/>
                </a:cubicBezTo>
                <a:cubicBezTo>
                  <a:pt x="317" y="190"/>
                  <a:pt x="294" y="171"/>
                  <a:pt x="267" y="161"/>
                </a:cubicBezTo>
                <a:cubicBezTo>
                  <a:pt x="240" y="151"/>
                  <a:pt x="209" y="142"/>
                  <a:pt x="183" y="132"/>
                </a:cubicBezTo>
                <a:lnTo>
                  <a:pt x="112" y="99"/>
                </a:lnTo>
                <a:cubicBezTo>
                  <a:pt x="95" y="87"/>
                  <a:pt x="87" y="73"/>
                  <a:pt x="81" y="59"/>
                </a:cubicBezTo>
                <a:cubicBezTo>
                  <a:pt x="75" y="45"/>
                  <a:pt x="76" y="25"/>
                  <a:pt x="75" y="15"/>
                </a:cubicBezTo>
                <a:lnTo>
                  <a:pt x="73" y="0"/>
                </a:lnTo>
                <a:lnTo>
                  <a:pt x="9" y="0"/>
                </a:lnTo>
                <a:cubicBezTo>
                  <a:pt x="0" y="14"/>
                  <a:pt x="4" y="55"/>
                  <a:pt x="21" y="81"/>
                </a:cubicBezTo>
                <a:cubicBezTo>
                  <a:pt x="38" y="107"/>
                  <a:pt x="77" y="135"/>
                  <a:pt x="109" y="155"/>
                </a:cubicBezTo>
                <a:lnTo>
                  <a:pt x="214" y="201"/>
                </a:lnTo>
                <a:cubicBezTo>
                  <a:pt x="226" y="217"/>
                  <a:pt x="212" y="227"/>
                  <a:pt x="181" y="249"/>
                </a:cubicBezTo>
                <a:lnTo>
                  <a:pt x="31" y="336"/>
                </a:lnTo>
                <a:close/>
              </a:path>
            </a:pathLst>
          </a:custGeom>
          <a:solidFill>
            <a:srgbClr val="3333FF">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68" name="AutoShape 224"/>
          <p:cNvSpPr>
            <a:spLocks noChangeArrowheads="1"/>
          </p:cNvSpPr>
          <p:nvPr/>
        </p:nvSpPr>
        <p:spPr bwMode="auto">
          <a:xfrm>
            <a:off x="1506538" y="6257925"/>
            <a:ext cx="530225" cy="217488"/>
          </a:xfrm>
          <a:prstGeom prst="roundRect">
            <a:avLst>
              <a:gd name="adj" fmla="val 16667"/>
            </a:avLst>
          </a:prstGeom>
          <a:solidFill>
            <a:srgbClr val="99CC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u="sng">
                <a:solidFill>
                  <a:schemeClr val="accent2"/>
                </a:solidFill>
                <a:latin typeface="Times New Roman" panose="02020603050405020304" pitchFamily="18" charset="0"/>
              </a:rPr>
              <a:t>Butler</a:t>
            </a:r>
          </a:p>
        </p:txBody>
      </p:sp>
      <p:sp>
        <p:nvSpPr>
          <p:cNvPr id="6369" name="Oval 225"/>
          <p:cNvSpPr>
            <a:spLocks noChangeArrowheads="1"/>
          </p:cNvSpPr>
          <p:nvPr/>
        </p:nvSpPr>
        <p:spPr bwMode="auto">
          <a:xfrm>
            <a:off x="1766888" y="6000750"/>
            <a:ext cx="88900" cy="88900"/>
          </a:xfrm>
          <a:prstGeom prst="ellipse">
            <a:avLst/>
          </a:prstGeom>
          <a:solidFill>
            <a:srgbClr val="99CCFF"/>
          </a:solidFill>
          <a:ln w="2540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6372" name="Group 228"/>
          <p:cNvGrpSpPr>
            <a:grpSpLocks/>
          </p:cNvGrpSpPr>
          <p:nvPr/>
        </p:nvGrpSpPr>
        <p:grpSpPr bwMode="auto">
          <a:xfrm>
            <a:off x="2393950" y="2900363"/>
            <a:ext cx="90488" cy="90487"/>
            <a:chOff x="3805" y="4082"/>
            <a:chExt cx="57" cy="57"/>
          </a:xfrm>
        </p:grpSpPr>
        <p:grpSp>
          <p:nvGrpSpPr>
            <p:cNvPr id="6373" name="Group 229"/>
            <p:cNvGrpSpPr>
              <a:grpSpLocks/>
            </p:cNvGrpSpPr>
            <p:nvPr/>
          </p:nvGrpSpPr>
          <p:grpSpPr bwMode="auto">
            <a:xfrm>
              <a:off x="3805" y="4082"/>
              <a:ext cx="57" cy="57"/>
              <a:chOff x="3805" y="4082"/>
              <a:chExt cx="57" cy="57"/>
            </a:xfrm>
          </p:grpSpPr>
          <p:sp>
            <p:nvSpPr>
              <p:cNvPr id="6374" name="Line 230"/>
              <p:cNvSpPr>
                <a:spLocks noChangeShapeType="1"/>
              </p:cNvSpPr>
              <p:nvPr/>
            </p:nvSpPr>
            <p:spPr bwMode="auto">
              <a:xfrm flipV="1">
                <a:off x="3805" y="4083"/>
                <a:ext cx="57" cy="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75" name="Line 231"/>
              <p:cNvSpPr>
                <a:spLocks noChangeShapeType="1"/>
              </p:cNvSpPr>
              <p:nvPr/>
            </p:nvSpPr>
            <p:spPr bwMode="auto">
              <a:xfrm rot="16200000" flipV="1">
                <a:off x="3804" y="4084"/>
                <a:ext cx="57" cy="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376" name="Rectangle 232"/>
            <p:cNvSpPr>
              <a:spLocks noChangeArrowheads="1"/>
            </p:cNvSpPr>
            <p:nvPr/>
          </p:nvSpPr>
          <p:spPr bwMode="auto">
            <a:xfrm>
              <a:off x="3820" y="4098"/>
              <a:ext cx="27" cy="27"/>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379" name="Rectangle 235"/>
          <p:cNvSpPr>
            <a:spLocks noChangeArrowheads="1"/>
          </p:cNvSpPr>
          <p:nvPr/>
        </p:nvSpPr>
        <p:spPr bwMode="auto">
          <a:xfrm>
            <a:off x="2181225" y="3228975"/>
            <a:ext cx="107950" cy="106363"/>
          </a:xfrm>
          <a:prstGeom prst="rect">
            <a:avLst/>
          </a:prstGeom>
          <a:solidFill>
            <a:srgbClr val="99CCFF"/>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83" name="AutoShape 239"/>
          <p:cNvSpPr>
            <a:spLocks noChangeArrowheads="1"/>
          </p:cNvSpPr>
          <p:nvPr/>
        </p:nvSpPr>
        <p:spPr bwMode="auto">
          <a:xfrm>
            <a:off x="5505450" y="722313"/>
            <a:ext cx="1435100" cy="477837"/>
          </a:xfrm>
          <a:prstGeom prst="roundRect">
            <a:avLst>
              <a:gd name="adj" fmla="val 16667"/>
            </a:avLst>
          </a:prstGeom>
          <a:solidFill>
            <a:srgbClr val="C0C0C0"/>
          </a:solidFill>
          <a:ln w="9525">
            <a:solidFill>
              <a:srgbClr val="3333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400">
                <a:latin typeface="Times New Roman" panose="02020603050405020304" pitchFamily="18" charset="0"/>
              </a:rPr>
              <a:t>Second Bull Run </a:t>
            </a:r>
          </a:p>
          <a:p>
            <a:pPr algn="ctr"/>
            <a:r>
              <a:rPr lang="en-US" altLang="en-US" sz="1400">
                <a:latin typeface="Times New Roman" panose="02020603050405020304" pitchFamily="18" charset="0"/>
              </a:rPr>
              <a:t>(29-30 Aug 1862)</a:t>
            </a:r>
          </a:p>
        </p:txBody>
      </p:sp>
      <p:sp>
        <p:nvSpPr>
          <p:cNvPr id="6386" name="AutoShape 242"/>
          <p:cNvSpPr>
            <a:spLocks noChangeArrowheads="1"/>
          </p:cNvSpPr>
          <p:nvPr/>
        </p:nvSpPr>
        <p:spPr bwMode="auto">
          <a:xfrm>
            <a:off x="7124700" y="1882775"/>
            <a:ext cx="369888" cy="217488"/>
          </a:xfrm>
          <a:prstGeom prst="roundRect">
            <a:avLst>
              <a:gd name="adj" fmla="val 16667"/>
            </a:avLst>
          </a:prstGeom>
          <a:solidFill>
            <a:srgbClr val="C0C0C0"/>
          </a:solidFill>
          <a:ln w="9525">
            <a:solidFill>
              <a:srgbClr val="3333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b="1" u="sng">
                <a:latin typeface="Times New Roman" panose="02020603050405020304" pitchFamily="18" charset="0"/>
              </a:rPr>
              <a:t>Lee</a:t>
            </a:r>
          </a:p>
        </p:txBody>
      </p:sp>
      <p:sp>
        <p:nvSpPr>
          <p:cNvPr id="6388" name="AutoShape 244"/>
          <p:cNvSpPr>
            <a:spLocks noChangeArrowheads="1"/>
          </p:cNvSpPr>
          <p:nvPr/>
        </p:nvSpPr>
        <p:spPr bwMode="auto">
          <a:xfrm>
            <a:off x="7883525" y="282575"/>
            <a:ext cx="828675" cy="285750"/>
          </a:xfrm>
          <a:prstGeom prst="roundRect">
            <a:avLst>
              <a:gd name="adj" fmla="val 16667"/>
            </a:avLst>
          </a:prstGeom>
          <a:solidFill>
            <a:srgbClr val="99CC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800" b="1" u="sng">
                <a:solidFill>
                  <a:schemeClr val="accent2"/>
                </a:solidFill>
                <a:latin typeface="Times New Roman" panose="02020603050405020304" pitchFamily="18" charset="0"/>
              </a:rPr>
              <a:t>Lincoln/Stanton</a:t>
            </a:r>
          </a:p>
          <a:p>
            <a:pPr algn="ctr"/>
            <a:r>
              <a:rPr lang="en-US" altLang="en-US" sz="800" b="1" u="sng">
                <a:solidFill>
                  <a:schemeClr val="accent2"/>
                </a:solidFill>
                <a:latin typeface="Times New Roman" panose="02020603050405020304" pitchFamily="18" charset="0"/>
              </a:rPr>
              <a:t>“General in Chief”</a:t>
            </a:r>
          </a:p>
        </p:txBody>
      </p:sp>
      <p:sp>
        <p:nvSpPr>
          <p:cNvPr id="6389" name="AutoShape 245"/>
          <p:cNvSpPr>
            <a:spLocks noChangeArrowheads="1"/>
          </p:cNvSpPr>
          <p:nvPr/>
        </p:nvSpPr>
        <p:spPr bwMode="auto">
          <a:xfrm>
            <a:off x="7870825" y="279400"/>
            <a:ext cx="793750" cy="260350"/>
          </a:xfrm>
          <a:prstGeom prst="roundRect">
            <a:avLst>
              <a:gd name="adj" fmla="val 16667"/>
            </a:avLst>
          </a:prstGeom>
          <a:solidFill>
            <a:srgbClr val="99CC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800" b="1" u="sng">
                <a:solidFill>
                  <a:schemeClr val="accent2"/>
                </a:solidFill>
                <a:latin typeface="Times New Roman" panose="02020603050405020304" pitchFamily="18" charset="0"/>
              </a:rPr>
              <a:t>Halleck</a:t>
            </a:r>
          </a:p>
          <a:p>
            <a:pPr algn="ctr"/>
            <a:r>
              <a:rPr lang="en-US" altLang="en-US" sz="800" b="1" u="sng">
                <a:solidFill>
                  <a:schemeClr val="accent2"/>
                </a:solidFill>
                <a:latin typeface="Times New Roman" panose="02020603050405020304" pitchFamily="18" charset="0"/>
              </a:rPr>
              <a:t>General in Chief</a:t>
            </a:r>
          </a:p>
        </p:txBody>
      </p:sp>
      <p:sp>
        <p:nvSpPr>
          <p:cNvPr id="6391" name="Rectangle 247"/>
          <p:cNvSpPr>
            <a:spLocks noChangeArrowheads="1"/>
          </p:cNvSpPr>
          <p:nvPr/>
        </p:nvSpPr>
        <p:spPr bwMode="auto">
          <a:xfrm>
            <a:off x="2828925" y="3384550"/>
            <a:ext cx="107950" cy="106363"/>
          </a:xfrm>
          <a:prstGeom prst="rect">
            <a:avLst/>
          </a:prstGeom>
          <a:solidFill>
            <a:srgbClr val="99CCFF"/>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98" name="AutoShape 254"/>
          <p:cNvSpPr>
            <a:spLocks noChangeArrowheads="1"/>
          </p:cNvSpPr>
          <p:nvPr/>
        </p:nvSpPr>
        <p:spPr bwMode="auto">
          <a:xfrm>
            <a:off x="3363913" y="3059113"/>
            <a:ext cx="442912" cy="203200"/>
          </a:xfrm>
          <a:prstGeom prst="roundRect">
            <a:avLst>
              <a:gd name="adj" fmla="val 16667"/>
            </a:avLst>
          </a:prstGeom>
          <a:solidFill>
            <a:srgbClr val="99CC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u="sng">
                <a:solidFill>
                  <a:schemeClr val="accent2"/>
                </a:solidFill>
                <a:latin typeface="Times New Roman" panose="02020603050405020304" pitchFamily="18" charset="0"/>
              </a:rPr>
              <a:t>Buell</a:t>
            </a:r>
          </a:p>
        </p:txBody>
      </p:sp>
      <p:sp>
        <p:nvSpPr>
          <p:cNvPr id="6404" name="Rectangle 260"/>
          <p:cNvSpPr>
            <a:spLocks noChangeArrowheads="1"/>
          </p:cNvSpPr>
          <p:nvPr/>
        </p:nvSpPr>
        <p:spPr bwMode="auto">
          <a:xfrm>
            <a:off x="7823200" y="1787525"/>
            <a:ext cx="152400" cy="152400"/>
          </a:xfrm>
          <a:prstGeom prst="rect">
            <a:avLst/>
          </a:prstGeom>
          <a:solidFill>
            <a:srgbClr val="99CCFF"/>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05" name="Rectangle 261"/>
          <p:cNvSpPr>
            <a:spLocks noChangeArrowheads="1"/>
          </p:cNvSpPr>
          <p:nvPr/>
        </p:nvSpPr>
        <p:spPr bwMode="auto">
          <a:xfrm>
            <a:off x="7651750" y="1695450"/>
            <a:ext cx="152400" cy="152400"/>
          </a:xfrm>
          <a:prstGeom prst="rect">
            <a:avLst/>
          </a:prstGeom>
          <a:solidFill>
            <a:srgbClr val="C0C0C0"/>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06" name="Rectangle 262"/>
          <p:cNvSpPr>
            <a:spLocks noChangeArrowheads="1"/>
          </p:cNvSpPr>
          <p:nvPr/>
        </p:nvSpPr>
        <p:spPr bwMode="auto">
          <a:xfrm>
            <a:off x="3533775" y="3349625"/>
            <a:ext cx="152400" cy="152400"/>
          </a:xfrm>
          <a:prstGeom prst="rect">
            <a:avLst/>
          </a:prstGeom>
          <a:solidFill>
            <a:srgbClr val="99CCFF"/>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08" name="Rectangle 264"/>
          <p:cNvSpPr>
            <a:spLocks noChangeArrowheads="1"/>
          </p:cNvSpPr>
          <p:nvPr/>
        </p:nvSpPr>
        <p:spPr bwMode="auto">
          <a:xfrm>
            <a:off x="7334250" y="1181100"/>
            <a:ext cx="107950" cy="106363"/>
          </a:xfrm>
          <a:prstGeom prst="rect">
            <a:avLst/>
          </a:prstGeom>
          <a:solidFill>
            <a:srgbClr val="99CCFF"/>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09" name="Rectangle 265"/>
          <p:cNvSpPr>
            <a:spLocks noChangeArrowheads="1"/>
          </p:cNvSpPr>
          <p:nvPr/>
        </p:nvSpPr>
        <p:spPr bwMode="auto">
          <a:xfrm>
            <a:off x="7029450" y="1108075"/>
            <a:ext cx="107950" cy="106363"/>
          </a:xfrm>
          <a:prstGeom prst="rect">
            <a:avLst/>
          </a:prstGeom>
          <a:solidFill>
            <a:srgbClr val="99CCFF"/>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12" name="AutoShape 268"/>
          <p:cNvSpPr>
            <a:spLocks noChangeArrowheads="1"/>
          </p:cNvSpPr>
          <p:nvPr/>
        </p:nvSpPr>
        <p:spPr bwMode="auto">
          <a:xfrm>
            <a:off x="6973888" y="882650"/>
            <a:ext cx="442912" cy="203200"/>
          </a:xfrm>
          <a:prstGeom prst="roundRect">
            <a:avLst>
              <a:gd name="adj" fmla="val 16667"/>
            </a:avLst>
          </a:prstGeom>
          <a:solidFill>
            <a:srgbClr val="99CC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a:solidFill>
                  <a:schemeClr val="accent2"/>
                </a:solidFill>
                <a:latin typeface="Times New Roman" panose="02020603050405020304" pitchFamily="18" charset="0"/>
              </a:rPr>
              <a:t>Pope</a:t>
            </a:r>
          </a:p>
        </p:txBody>
      </p:sp>
      <p:sp>
        <p:nvSpPr>
          <p:cNvPr id="6413" name="Oval 269"/>
          <p:cNvSpPr>
            <a:spLocks noChangeArrowheads="1"/>
          </p:cNvSpPr>
          <p:nvPr/>
        </p:nvSpPr>
        <p:spPr bwMode="auto">
          <a:xfrm>
            <a:off x="2203450" y="3140075"/>
            <a:ext cx="88900" cy="88900"/>
          </a:xfrm>
          <a:prstGeom prst="ellipse">
            <a:avLst/>
          </a:prstGeom>
          <a:solidFill>
            <a:srgbClr val="99CCFF"/>
          </a:solidFill>
          <a:ln w="2540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02" name="Rectangle 258"/>
          <p:cNvSpPr>
            <a:spLocks noChangeArrowheads="1"/>
          </p:cNvSpPr>
          <p:nvPr/>
        </p:nvSpPr>
        <p:spPr bwMode="auto">
          <a:xfrm>
            <a:off x="7673975" y="1716088"/>
            <a:ext cx="107950" cy="106362"/>
          </a:xfrm>
          <a:prstGeom prst="rect">
            <a:avLst/>
          </a:prstGeom>
          <a:solidFill>
            <a:srgbClr val="C0C0C0"/>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15" name="AutoShape 271"/>
          <p:cNvSpPr>
            <a:spLocks noChangeArrowheads="1"/>
          </p:cNvSpPr>
          <p:nvPr/>
        </p:nvSpPr>
        <p:spPr bwMode="auto">
          <a:xfrm>
            <a:off x="4173538" y="3598863"/>
            <a:ext cx="466725" cy="187325"/>
          </a:xfrm>
          <a:prstGeom prst="roundRect">
            <a:avLst>
              <a:gd name="adj" fmla="val 16667"/>
            </a:avLst>
          </a:prstGeom>
          <a:solidFill>
            <a:srgbClr val="C0C0C0"/>
          </a:solidFill>
          <a:ln w="9525">
            <a:solidFill>
              <a:srgbClr val="3333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u="sng">
                <a:solidFill>
                  <a:srgbClr val="333333"/>
                </a:solidFill>
                <a:latin typeface="Times New Roman" panose="02020603050405020304" pitchFamily="18" charset="0"/>
              </a:rPr>
              <a:t>Bragg</a:t>
            </a:r>
          </a:p>
        </p:txBody>
      </p:sp>
      <p:sp>
        <p:nvSpPr>
          <p:cNvPr id="6417" name="Rectangle 273"/>
          <p:cNvSpPr>
            <a:spLocks noChangeArrowheads="1"/>
          </p:cNvSpPr>
          <p:nvPr/>
        </p:nvSpPr>
        <p:spPr bwMode="auto">
          <a:xfrm>
            <a:off x="2644775" y="3671888"/>
            <a:ext cx="107950" cy="106362"/>
          </a:xfrm>
          <a:prstGeom prst="rect">
            <a:avLst/>
          </a:prstGeom>
          <a:solidFill>
            <a:srgbClr val="C0C0C0"/>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18" name="AutoShape 274"/>
          <p:cNvSpPr>
            <a:spLocks noChangeArrowheads="1"/>
          </p:cNvSpPr>
          <p:nvPr/>
        </p:nvSpPr>
        <p:spPr bwMode="auto">
          <a:xfrm>
            <a:off x="1935163" y="3771900"/>
            <a:ext cx="447675" cy="185738"/>
          </a:xfrm>
          <a:prstGeom prst="roundRect">
            <a:avLst>
              <a:gd name="adj" fmla="val 16667"/>
            </a:avLst>
          </a:prstGeom>
          <a:solidFill>
            <a:srgbClr val="C0C0C0"/>
          </a:solidFill>
          <a:ln w="9525">
            <a:solidFill>
              <a:srgbClr val="3333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800">
                <a:solidFill>
                  <a:srgbClr val="333333"/>
                </a:solidFill>
                <a:latin typeface="Times New Roman" panose="02020603050405020304" pitchFamily="18" charset="0"/>
              </a:rPr>
              <a:t>Van Dorn</a:t>
            </a:r>
          </a:p>
        </p:txBody>
      </p:sp>
      <p:sp>
        <p:nvSpPr>
          <p:cNvPr id="6419" name="AutoShape 275"/>
          <p:cNvSpPr>
            <a:spLocks noChangeArrowheads="1"/>
          </p:cNvSpPr>
          <p:nvPr/>
        </p:nvSpPr>
        <p:spPr bwMode="auto">
          <a:xfrm>
            <a:off x="2787650" y="3752850"/>
            <a:ext cx="347663" cy="185738"/>
          </a:xfrm>
          <a:prstGeom prst="roundRect">
            <a:avLst>
              <a:gd name="adj" fmla="val 16667"/>
            </a:avLst>
          </a:prstGeom>
          <a:solidFill>
            <a:srgbClr val="C0C0C0"/>
          </a:solidFill>
          <a:ln w="9525">
            <a:solidFill>
              <a:srgbClr val="3333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800">
                <a:solidFill>
                  <a:srgbClr val="333333"/>
                </a:solidFill>
                <a:latin typeface="Times New Roman" panose="02020603050405020304" pitchFamily="18" charset="0"/>
              </a:rPr>
              <a:t>Price</a:t>
            </a:r>
          </a:p>
        </p:txBody>
      </p:sp>
      <p:sp>
        <p:nvSpPr>
          <p:cNvPr id="6420" name="Rectangle 276"/>
          <p:cNvSpPr>
            <a:spLocks noChangeArrowheads="1"/>
          </p:cNvSpPr>
          <p:nvPr/>
        </p:nvSpPr>
        <p:spPr bwMode="auto">
          <a:xfrm>
            <a:off x="5126038" y="2543175"/>
            <a:ext cx="107950" cy="106363"/>
          </a:xfrm>
          <a:prstGeom prst="rect">
            <a:avLst/>
          </a:prstGeom>
          <a:solidFill>
            <a:srgbClr val="C0C0C0"/>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21" name="Rectangle 277"/>
          <p:cNvSpPr>
            <a:spLocks noChangeArrowheads="1"/>
          </p:cNvSpPr>
          <p:nvPr/>
        </p:nvSpPr>
        <p:spPr bwMode="auto">
          <a:xfrm>
            <a:off x="4297363" y="3314700"/>
            <a:ext cx="107950" cy="106363"/>
          </a:xfrm>
          <a:prstGeom prst="rect">
            <a:avLst/>
          </a:prstGeom>
          <a:solidFill>
            <a:srgbClr val="C0C0C0"/>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10" name="Rectangle 266"/>
          <p:cNvSpPr>
            <a:spLocks noChangeArrowheads="1"/>
          </p:cNvSpPr>
          <p:nvPr/>
        </p:nvSpPr>
        <p:spPr bwMode="auto">
          <a:xfrm>
            <a:off x="2684463" y="3703638"/>
            <a:ext cx="152400" cy="152400"/>
          </a:xfrm>
          <a:prstGeom prst="rect">
            <a:avLst/>
          </a:prstGeom>
          <a:solidFill>
            <a:srgbClr val="C0C0C0"/>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22" name="AutoShape 278"/>
          <p:cNvSpPr>
            <a:spLocks noChangeArrowheads="1"/>
          </p:cNvSpPr>
          <p:nvPr/>
        </p:nvSpPr>
        <p:spPr bwMode="auto">
          <a:xfrm>
            <a:off x="4992688" y="2719388"/>
            <a:ext cx="347662" cy="185737"/>
          </a:xfrm>
          <a:prstGeom prst="roundRect">
            <a:avLst>
              <a:gd name="adj" fmla="val 16667"/>
            </a:avLst>
          </a:prstGeom>
          <a:solidFill>
            <a:srgbClr val="C0C0C0"/>
          </a:solidFill>
          <a:ln w="9525">
            <a:solidFill>
              <a:srgbClr val="3333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800">
                <a:solidFill>
                  <a:srgbClr val="333333"/>
                </a:solidFill>
                <a:latin typeface="Times New Roman" panose="02020603050405020304" pitchFamily="18" charset="0"/>
              </a:rPr>
              <a:t>Smith</a:t>
            </a:r>
          </a:p>
        </p:txBody>
      </p:sp>
      <p:grpSp>
        <p:nvGrpSpPr>
          <p:cNvPr id="6424" name="Group 280"/>
          <p:cNvGrpSpPr>
            <a:grpSpLocks/>
          </p:cNvGrpSpPr>
          <p:nvPr/>
        </p:nvGrpSpPr>
        <p:grpSpPr bwMode="auto">
          <a:xfrm>
            <a:off x="7721600" y="1685925"/>
            <a:ext cx="361950" cy="269875"/>
            <a:chOff x="5369" y="3038"/>
            <a:chExt cx="228" cy="170"/>
          </a:xfrm>
        </p:grpSpPr>
        <p:sp>
          <p:nvSpPr>
            <p:cNvPr id="6425" name="Freeform 281"/>
            <p:cNvSpPr>
              <a:spLocks/>
            </p:cNvSpPr>
            <p:nvPr/>
          </p:nvSpPr>
          <p:spPr bwMode="auto">
            <a:xfrm>
              <a:off x="5369" y="3171"/>
              <a:ext cx="216" cy="37"/>
            </a:xfrm>
            <a:custGeom>
              <a:avLst/>
              <a:gdLst>
                <a:gd name="T0" fmla="*/ 32 w 216"/>
                <a:gd name="T1" fmla="*/ 37 h 37"/>
                <a:gd name="T2" fmla="*/ 198 w 216"/>
                <a:gd name="T3" fmla="*/ 37 h 37"/>
                <a:gd name="T4" fmla="*/ 216 w 216"/>
                <a:gd name="T5" fmla="*/ 0 h 37"/>
                <a:gd name="T6" fmla="*/ 126 w 216"/>
                <a:gd name="T7" fmla="*/ 1 h 37"/>
                <a:gd name="T8" fmla="*/ 40 w 216"/>
                <a:gd name="T9" fmla="*/ 1 h 37"/>
                <a:gd name="T10" fmla="*/ 0 w 216"/>
                <a:gd name="T11" fmla="*/ 0 h 37"/>
                <a:gd name="T12" fmla="*/ 32 w 216"/>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216" h="37">
                  <a:moveTo>
                    <a:pt x="32" y="37"/>
                  </a:moveTo>
                  <a:lnTo>
                    <a:pt x="198" y="37"/>
                  </a:lnTo>
                  <a:lnTo>
                    <a:pt x="216" y="0"/>
                  </a:lnTo>
                  <a:lnTo>
                    <a:pt x="126" y="1"/>
                  </a:lnTo>
                  <a:lnTo>
                    <a:pt x="40" y="1"/>
                  </a:lnTo>
                  <a:lnTo>
                    <a:pt x="0" y="0"/>
                  </a:lnTo>
                  <a:lnTo>
                    <a:pt x="32" y="37"/>
                  </a:lnTo>
                  <a:close/>
                </a:path>
              </a:pathLst>
            </a:cu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26" name="Line 282"/>
            <p:cNvSpPr>
              <a:spLocks noChangeShapeType="1"/>
            </p:cNvSpPr>
            <p:nvPr/>
          </p:nvSpPr>
          <p:spPr bwMode="auto">
            <a:xfrm>
              <a:off x="5426" y="3067"/>
              <a:ext cx="3" cy="1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27" name="Freeform 283"/>
            <p:cNvSpPr>
              <a:spLocks/>
            </p:cNvSpPr>
            <p:nvPr/>
          </p:nvSpPr>
          <p:spPr bwMode="auto">
            <a:xfrm>
              <a:off x="5490" y="3038"/>
              <a:ext cx="3" cy="129"/>
            </a:xfrm>
            <a:custGeom>
              <a:avLst/>
              <a:gdLst>
                <a:gd name="T0" fmla="*/ 0 w 3"/>
                <a:gd name="T1" fmla="*/ 0 h 129"/>
                <a:gd name="T2" fmla="*/ 3 w 3"/>
                <a:gd name="T3" fmla="*/ 129 h 129"/>
              </a:gdLst>
              <a:ahLst/>
              <a:cxnLst>
                <a:cxn ang="0">
                  <a:pos x="T0" y="T1"/>
                </a:cxn>
                <a:cxn ang="0">
                  <a:pos x="T2" y="T3"/>
                </a:cxn>
              </a:cxnLst>
              <a:rect l="0" t="0" r="r" b="b"/>
              <a:pathLst>
                <a:path w="3" h="129">
                  <a:moveTo>
                    <a:pt x="0" y="0"/>
                  </a:moveTo>
                  <a:lnTo>
                    <a:pt x="3" y="129"/>
                  </a:lnTo>
                </a:path>
              </a:pathLst>
            </a:custGeom>
            <a:noFill/>
            <a:ln w="9525">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28" name="Line 284"/>
            <p:cNvSpPr>
              <a:spLocks noChangeShapeType="1"/>
            </p:cNvSpPr>
            <p:nvPr/>
          </p:nvSpPr>
          <p:spPr bwMode="auto">
            <a:xfrm>
              <a:off x="5555" y="3094"/>
              <a:ext cx="3" cy="6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29" name="Freeform 285"/>
            <p:cNvSpPr>
              <a:spLocks/>
            </p:cNvSpPr>
            <p:nvPr/>
          </p:nvSpPr>
          <p:spPr bwMode="auto">
            <a:xfrm>
              <a:off x="5451" y="3080"/>
              <a:ext cx="100" cy="91"/>
            </a:xfrm>
            <a:custGeom>
              <a:avLst/>
              <a:gdLst>
                <a:gd name="T0" fmla="*/ 7 w 36"/>
                <a:gd name="T1" fmla="*/ 1 h 33"/>
                <a:gd name="T2" fmla="*/ 0 w 36"/>
                <a:gd name="T3" fmla="*/ 15 h 33"/>
                <a:gd name="T4" fmla="*/ 6 w 36"/>
                <a:gd name="T5" fmla="*/ 33 h 33"/>
                <a:gd name="T6" fmla="*/ 32 w 36"/>
                <a:gd name="T7" fmla="*/ 22 h 33"/>
                <a:gd name="T8" fmla="*/ 27 w 36"/>
                <a:gd name="T9" fmla="*/ 12 h 33"/>
                <a:gd name="T10" fmla="*/ 33 w 36"/>
                <a:gd name="T11" fmla="*/ 0 h 33"/>
                <a:gd name="T12" fmla="*/ 7 w 36"/>
                <a:gd name="T13" fmla="*/ 1 h 33"/>
              </a:gdLst>
              <a:ahLst/>
              <a:cxnLst>
                <a:cxn ang="0">
                  <a:pos x="T0" y="T1"/>
                </a:cxn>
                <a:cxn ang="0">
                  <a:pos x="T2" y="T3"/>
                </a:cxn>
                <a:cxn ang="0">
                  <a:pos x="T4" y="T5"/>
                </a:cxn>
                <a:cxn ang="0">
                  <a:pos x="T6" y="T7"/>
                </a:cxn>
                <a:cxn ang="0">
                  <a:pos x="T8" y="T9"/>
                </a:cxn>
                <a:cxn ang="0">
                  <a:pos x="T10" y="T11"/>
                </a:cxn>
                <a:cxn ang="0">
                  <a:pos x="T12" y="T13"/>
                </a:cxn>
              </a:cxnLst>
              <a:rect l="0" t="0" r="r" b="b"/>
              <a:pathLst>
                <a:path w="36" h="33">
                  <a:moveTo>
                    <a:pt x="7" y="1"/>
                  </a:moveTo>
                  <a:cubicBezTo>
                    <a:pt x="2" y="3"/>
                    <a:pt x="0" y="10"/>
                    <a:pt x="0" y="15"/>
                  </a:cubicBezTo>
                  <a:cubicBezTo>
                    <a:pt x="0" y="20"/>
                    <a:pt x="1" y="32"/>
                    <a:pt x="6" y="33"/>
                  </a:cubicBezTo>
                  <a:lnTo>
                    <a:pt x="32" y="22"/>
                  </a:lnTo>
                  <a:cubicBezTo>
                    <a:pt x="35" y="19"/>
                    <a:pt x="27" y="16"/>
                    <a:pt x="27" y="12"/>
                  </a:cubicBezTo>
                  <a:cubicBezTo>
                    <a:pt x="27" y="8"/>
                    <a:pt x="36" y="2"/>
                    <a:pt x="33" y="0"/>
                  </a:cubicBezTo>
                  <a:lnTo>
                    <a:pt x="7" y="1"/>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30" name="Freeform 286"/>
            <p:cNvSpPr>
              <a:spLocks/>
            </p:cNvSpPr>
            <p:nvPr/>
          </p:nvSpPr>
          <p:spPr bwMode="auto">
            <a:xfrm>
              <a:off x="5379" y="3086"/>
              <a:ext cx="78" cy="81"/>
            </a:xfrm>
            <a:custGeom>
              <a:avLst/>
              <a:gdLst>
                <a:gd name="T0" fmla="*/ 8 w 28"/>
                <a:gd name="T1" fmla="*/ 0 h 29"/>
                <a:gd name="T2" fmla="*/ 0 w 28"/>
                <a:gd name="T3" fmla="*/ 13 h 29"/>
                <a:gd name="T4" fmla="*/ 7 w 28"/>
                <a:gd name="T5" fmla="*/ 29 h 29"/>
                <a:gd name="T6" fmla="*/ 25 w 28"/>
                <a:gd name="T7" fmla="*/ 24 h 29"/>
                <a:gd name="T8" fmla="*/ 20 w 28"/>
                <a:gd name="T9" fmla="*/ 14 h 29"/>
                <a:gd name="T10" fmla="*/ 26 w 28"/>
                <a:gd name="T11" fmla="*/ 0 h 29"/>
                <a:gd name="T12" fmla="*/ 8 w 28"/>
                <a:gd name="T13" fmla="*/ 0 h 29"/>
              </a:gdLst>
              <a:ahLst/>
              <a:cxnLst>
                <a:cxn ang="0">
                  <a:pos x="T0" y="T1"/>
                </a:cxn>
                <a:cxn ang="0">
                  <a:pos x="T2" y="T3"/>
                </a:cxn>
                <a:cxn ang="0">
                  <a:pos x="T4" y="T5"/>
                </a:cxn>
                <a:cxn ang="0">
                  <a:pos x="T6" y="T7"/>
                </a:cxn>
                <a:cxn ang="0">
                  <a:pos x="T8" y="T9"/>
                </a:cxn>
                <a:cxn ang="0">
                  <a:pos x="T10" y="T11"/>
                </a:cxn>
                <a:cxn ang="0">
                  <a:pos x="T12" y="T13"/>
                </a:cxn>
              </a:cxnLst>
              <a:rect l="0" t="0" r="r" b="b"/>
              <a:pathLst>
                <a:path w="28" h="29">
                  <a:moveTo>
                    <a:pt x="8" y="0"/>
                  </a:moveTo>
                  <a:cubicBezTo>
                    <a:pt x="2" y="2"/>
                    <a:pt x="0" y="8"/>
                    <a:pt x="0" y="13"/>
                  </a:cubicBezTo>
                  <a:cubicBezTo>
                    <a:pt x="0" y="17"/>
                    <a:pt x="4" y="27"/>
                    <a:pt x="7" y="29"/>
                  </a:cubicBezTo>
                  <a:lnTo>
                    <a:pt x="25" y="24"/>
                  </a:lnTo>
                  <a:cubicBezTo>
                    <a:pt x="27" y="22"/>
                    <a:pt x="20" y="18"/>
                    <a:pt x="20" y="14"/>
                  </a:cubicBezTo>
                  <a:cubicBezTo>
                    <a:pt x="20" y="10"/>
                    <a:pt x="28" y="2"/>
                    <a:pt x="26" y="0"/>
                  </a:cubicBezTo>
                  <a:lnTo>
                    <a:pt x="8" y="0"/>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31" name="Freeform 287"/>
            <p:cNvSpPr>
              <a:spLocks/>
            </p:cNvSpPr>
            <p:nvPr/>
          </p:nvSpPr>
          <p:spPr bwMode="auto">
            <a:xfrm>
              <a:off x="5520" y="3105"/>
              <a:ext cx="77" cy="61"/>
            </a:xfrm>
            <a:custGeom>
              <a:avLst/>
              <a:gdLst>
                <a:gd name="T0" fmla="*/ 6 w 28"/>
                <a:gd name="T1" fmla="*/ 0 h 22"/>
                <a:gd name="T2" fmla="*/ 0 w 28"/>
                <a:gd name="T3" fmla="*/ 12 h 22"/>
                <a:gd name="T4" fmla="*/ 8 w 28"/>
                <a:gd name="T5" fmla="*/ 22 h 22"/>
                <a:gd name="T6" fmla="*/ 26 w 28"/>
                <a:gd name="T7" fmla="*/ 17 h 22"/>
                <a:gd name="T8" fmla="*/ 21 w 28"/>
                <a:gd name="T9" fmla="*/ 7 h 22"/>
                <a:gd name="T10" fmla="*/ 24 w 28"/>
                <a:gd name="T11" fmla="*/ 0 h 22"/>
                <a:gd name="T12" fmla="*/ 6 w 28"/>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28" h="22">
                  <a:moveTo>
                    <a:pt x="6" y="0"/>
                  </a:moveTo>
                  <a:cubicBezTo>
                    <a:pt x="2" y="3"/>
                    <a:pt x="0" y="8"/>
                    <a:pt x="0" y="12"/>
                  </a:cubicBezTo>
                  <a:cubicBezTo>
                    <a:pt x="0" y="16"/>
                    <a:pt x="4" y="21"/>
                    <a:pt x="8" y="22"/>
                  </a:cubicBezTo>
                  <a:lnTo>
                    <a:pt x="26" y="17"/>
                  </a:lnTo>
                  <a:cubicBezTo>
                    <a:pt x="28" y="15"/>
                    <a:pt x="21" y="10"/>
                    <a:pt x="21" y="7"/>
                  </a:cubicBezTo>
                  <a:cubicBezTo>
                    <a:pt x="21" y="4"/>
                    <a:pt x="26" y="1"/>
                    <a:pt x="24" y="0"/>
                  </a:cubicBezTo>
                  <a:lnTo>
                    <a:pt x="6" y="0"/>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32" name="Freeform 288"/>
            <p:cNvSpPr>
              <a:spLocks/>
            </p:cNvSpPr>
            <p:nvPr/>
          </p:nvSpPr>
          <p:spPr bwMode="auto">
            <a:xfrm>
              <a:off x="5461" y="3051"/>
              <a:ext cx="53" cy="41"/>
            </a:xfrm>
            <a:custGeom>
              <a:avLst/>
              <a:gdLst>
                <a:gd name="T0" fmla="*/ 16 w 53"/>
                <a:gd name="T1" fmla="*/ 0 h 41"/>
                <a:gd name="T2" fmla="*/ 1 w 53"/>
                <a:gd name="T3" fmla="*/ 22 h 41"/>
                <a:gd name="T4" fmla="*/ 23 w 53"/>
                <a:gd name="T5" fmla="*/ 41 h 41"/>
                <a:gd name="T6" fmla="*/ 51 w 53"/>
                <a:gd name="T7" fmla="*/ 30 h 41"/>
                <a:gd name="T8" fmla="*/ 38 w 53"/>
                <a:gd name="T9" fmla="*/ 18 h 41"/>
                <a:gd name="T10" fmla="*/ 43 w 53"/>
                <a:gd name="T11" fmla="*/ 0 h 41"/>
                <a:gd name="T12" fmla="*/ 16 w 5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53" h="41">
                  <a:moveTo>
                    <a:pt x="16" y="0"/>
                  </a:moveTo>
                  <a:cubicBezTo>
                    <a:pt x="9" y="8"/>
                    <a:pt x="0" y="15"/>
                    <a:pt x="1" y="22"/>
                  </a:cubicBezTo>
                  <a:cubicBezTo>
                    <a:pt x="2" y="29"/>
                    <a:pt x="15" y="41"/>
                    <a:pt x="23" y="41"/>
                  </a:cubicBezTo>
                  <a:lnTo>
                    <a:pt x="51" y="30"/>
                  </a:lnTo>
                  <a:cubicBezTo>
                    <a:pt x="53" y="26"/>
                    <a:pt x="39" y="23"/>
                    <a:pt x="38" y="18"/>
                  </a:cubicBezTo>
                  <a:cubicBezTo>
                    <a:pt x="37" y="13"/>
                    <a:pt x="47" y="3"/>
                    <a:pt x="43" y="0"/>
                  </a:cubicBezTo>
                  <a:lnTo>
                    <a:pt x="16" y="0"/>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433" name="AutoShape 289"/>
          <p:cNvSpPr>
            <a:spLocks noChangeArrowheads="1"/>
          </p:cNvSpPr>
          <p:nvPr/>
        </p:nvSpPr>
        <p:spPr bwMode="auto">
          <a:xfrm>
            <a:off x="6786563" y="1230313"/>
            <a:ext cx="369887" cy="217487"/>
          </a:xfrm>
          <a:prstGeom prst="roundRect">
            <a:avLst>
              <a:gd name="adj" fmla="val 16667"/>
            </a:avLst>
          </a:prstGeom>
          <a:solidFill>
            <a:srgbClr val="C0C0C0"/>
          </a:solidFill>
          <a:ln w="9525">
            <a:solidFill>
              <a:srgbClr val="3333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u="sng">
                <a:latin typeface="Times New Roman" panose="02020603050405020304" pitchFamily="18" charset="0"/>
              </a:rPr>
              <a:t>Lee</a:t>
            </a:r>
          </a:p>
        </p:txBody>
      </p:sp>
      <p:sp>
        <p:nvSpPr>
          <p:cNvPr id="6434" name="AutoShape 290"/>
          <p:cNvSpPr>
            <a:spLocks noChangeArrowheads="1"/>
          </p:cNvSpPr>
          <p:nvPr/>
        </p:nvSpPr>
        <p:spPr bwMode="auto">
          <a:xfrm>
            <a:off x="8053388" y="673100"/>
            <a:ext cx="763587" cy="217488"/>
          </a:xfrm>
          <a:prstGeom prst="roundRect">
            <a:avLst>
              <a:gd name="adj" fmla="val 16667"/>
            </a:avLst>
          </a:prstGeom>
          <a:solidFill>
            <a:srgbClr val="99CC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u="sng">
                <a:solidFill>
                  <a:schemeClr val="accent2"/>
                </a:solidFill>
                <a:latin typeface="Times New Roman" panose="02020603050405020304" pitchFamily="18" charset="0"/>
              </a:rPr>
              <a:t>McClellan</a:t>
            </a:r>
          </a:p>
        </p:txBody>
      </p:sp>
      <p:sp>
        <p:nvSpPr>
          <p:cNvPr id="6407" name="AutoShape 263"/>
          <p:cNvSpPr>
            <a:spLocks noChangeArrowheads="1"/>
          </p:cNvSpPr>
          <p:nvPr/>
        </p:nvSpPr>
        <p:spPr bwMode="auto">
          <a:xfrm>
            <a:off x="7396163" y="950913"/>
            <a:ext cx="442912" cy="203200"/>
          </a:xfrm>
          <a:prstGeom prst="roundRect">
            <a:avLst>
              <a:gd name="adj" fmla="val 16667"/>
            </a:avLst>
          </a:prstGeom>
          <a:solidFill>
            <a:srgbClr val="99CC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u="sng">
                <a:solidFill>
                  <a:schemeClr val="accent2"/>
                </a:solidFill>
                <a:latin typeface="Times New Roman" panose="02020603050405020304" pitchFamily="18" charset="0"/>
              </a:rPr>
              <a:t>Pope</a:t>
            </a:r>
          </a:p>
        </p:txBody>
      </p:sp>
      <p:sp>
        <p:nvSpPr>
          <p:cNvPr id="6435" name="AutoShape 291"/>
          <p:cNvSpPr>
            <a:spLocks noChangeArrowheads="1"/>
          </p:cNvSpPr>
          <p:nvPr/>
        </p:nvSpPr>
        <p:spPr bwMode="auto">
          <a:xfrm>
            <a:off x="4854575" y="1604963"/>
            <a:ext cx="347663" cy="185737"/>
          </a:xfrm>
          <a:prstGeom prst="roundRect">
            <a:avLst>
              <a:gd name="adj" fmla="val 16667"/>
            </a:avLst>
          </a:prstGeom>
          <a:solidFill>
            <a:srgbClr val="C0C0C0"/>
          </a:solidFill>
          <a:ln w="9525">
            <a:solidFill>
              <a:srgbClr val="3333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800">
                <a:solidFill>
                  <a:srgbClr val="333333"/>
                </a:solidFill>
                <a:latin typeface="Times New Roman" panose="02020603050405020304" pitchFamily="18" charset="0"/>
              </a:rPr>
              <a:t>Smith</a:t>
            </a:r>
          </a:p>
        </p:txBody>
      </p:sp>
      <p:sp>
        <p:nvSpPr>
          <p:cNvPr id="6436" name="Rectangle 292"/>
          <p:cNvSpPr>
            <a:spLocks noChangeArrowheads="1"/>
          </p:cNvSpPr>
          <p:nvPr/>
        </p:nvSpPr>
        <p:spPr bwMode="auto">
          <a:xfrm>
            <a:off x="779463" y="4610100"/>
            <a:ext cx="138112" cy="1957388"/>
          </a:xfrm>
          <a:prstGeom prst="rect">
            <a:avLst/>
          </a:prstGeom>
          <a:solidFill>
            <a:srgbClr val="99CCFF"/>
          </a:solidFill>
          <a:ln w="9525">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37" name="Rectangle 293"/>
          <p:cNvSpPr>
            <a:spLocks noChangeArrowheads="1"/>
          </p:cNvSpPr>
          <p:nvPr/>
        </p:nvSpPr>
        <p:spPr bwMode="auto">
          <a:xfrm>
            <a:off x="1057275" y="5000625"/>
            <a:ext cx="127000" cy="1565275"/>
          </a:xfrm>
          <a:prstGeom prst="rect">
            <a:avLst/>
          </a:prstGeom>
          <a:solidFill>
            <a:srgbClr val="C0C0C0"/>
          </a:solidFill>
          <a:ln w="9525">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39" name="AutoShape 295"/>
          <p:cNvSpPr>
            <a:spLocks noChangeArrowheads="1"/>
          </p:cNvSpPr>
          <p:nvPr/>
        </p:nvSpPr>
        <p:spPr bwMode="auto">
          <a:xfrm>
            <a:off x="6067425" y="103188"/>
            <a:ext cx="1192213" cy="477837"/>
          </a:xfrm>
          <a:prstGeom prst="roundRect">
            <a:avLst>
              <a:gd name="adj" fmla="val 16667"/>
            </a:avLst>
          </a:prstGeom>
          <a:solidFill>
            <a:srgbClr val="99CCFF"/>
          </a:solidFill>
          <a:ln w="9525">
            <a:solidFill>
              <a:srgbClr val="3333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400">
                <a:latin typeface="Times New Roman" panose="02020603050405020304" pitchFamily="18" charset="0"/>
              </a:rPr>
              <a:t>Antietam </a:t>
            </a:r>
          </a:p>
          <a:p>
            <a:pPr algn="ctr"/>
            <a:r>
              <a:rPr lang="en-US" altLang="en-US" sz="1400">
                <a:latin typeface="Times New Roman" panose="02020603050405020304" pitchFamily="18" charset="0"/>
              </a:rPr>
              <a:t>(17 Sept 1862)</a:t>
            </a:r>
          </a:p>
        </p:txBody>
      </p:sp>
      <p:sp>
        <p:nvSpPr>
          <p:cNvPr id="6440" name="Rectangle 296"/>
          <p:cNvSpPr>
            <a:spLocks noChangeArrowheads="1"/>
          </p:cNvSpPr>
          <p:nvPr/>
        </p:nvSpPr>
        <p:spPr bwMode="auto">
          <a:xfrm>
            <a:off x="785813" y="3903663"/>
            <a:ext cx="122237" cy="2662237"/>
          </a:xfrm>
          <a:prstGeom prst="rect">
            <a:avLst/>
          </a:prstGeom>
          <a:solidFill>
            <a:srgbClr val="99CCFF"/>
          </a:solidFill>
          <a:ln w="9525">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41" name="Rectangle 297"/>
          <p:cNvSpPr>
            <a:spLocks noChangeArrowheads="1"/>
          </p:cNvSpPr>
          <p:nvPr/>
        </p:nvSpPr>
        <p:spPr bwMode="auto">
          <a:xfrm>
            <a:off x="1063625" y="4821238"/>
            <a:ext cx="127000" cy="1736725"/>
          </a:xfrm>
          <a:prstGeom prst="rect">
            <a:avLst/>
          </a:prstGeom>
          <a:solidFill>
            <a:srgbClr val="C0C0C0"/>
          </a:solidFill>
          <a:ln w="9525">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42" name="AutoShape 298"/>
          <p:cNvSpPr>
            <a:spLocks noChangeArrowheads="1"/>
          </p:cNvSpPr>
          <p:nvPr/>
        </p:nvSpPr>
        <p:spPr bwMode="auto">
          <a:xfrm>
            <a:off x="3579813" y="1684338"/>
            <a:ext cx="442912" cy="203200"/>
          </a:xfrm>
          <a:prstGeom prst="roundRect">
            <a:avLst>
              <a:gd name="adj" fmla="val 16667"/>
            </a:avLst>
          </a:prstGeom>
          <a:solidFill>
            <a:srgbClr val="99CC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u="sng">
                <a:solidFill>
                  <a:schemeClr val="accent2"/>
                </a:solidFill>
                <a:latin typeface="Times New Roman" panose="02020603050405020304" pitchFamily="18" charset="0"/>
              </a:rPr>
              <a:t>Buell</a:t>
            </a:r>
          </a:p>
        </p:txBody>
      </p:sp>
      <p:sp>
        <p:nvSpPr>
          <p:cNvPr id="6443" name="AutoShape 299"/>
          <p:cNvSpPr>
            <a:spLocks noChangeArrowheads="1"/>
          </p:cNvSpPr>
          <p:nvPr/>
        </p:nvSpPr>
        <p:spPr bwMode="auto">
          <a:xfrm>
            <a:off x="4351338" y="1978025"/>
            <a:ext cx="504825" cy="196850"/>
          </a:xfrm>
          <a:prstGeom prst="roundRect">
            <a:avLst>
              <a:gd name="adj" fmla="val 16667"/>
            </a:avLst>
          </a:prstGeom>
          <a:solidFill>
            <a:srgbClr val="C0C0C0"/>
          </a:solidFill>
          <a:ln w="9525">
            <a:solidFill>
              <a:srgbClr val="3333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u="sng">
                <a:solidFill>
                  <a:srgbClr val="333333"/>
                </a:solidFill>
                <a:latin typeface="Times New Roman" panose="02020603050405020304" pitchFamily="18" charset="0"/>
              </a:rPr>
              <a:t>Bragg</a:t>
            </a:r>
          </a:p>
        </p:txBody>
      </p:sp>
      <p:sp>
        <p:nvSpPr>
          <p:cNvPr id="6444" name="AutoShape 300"/>
          <p:cNvSpPr>
            <a:spLocks noChangeArrowheads="1"/>
          </p:cNvSpPr>
          <p:nvPr/>
        </p:nvSpPr>
        <p:spPr bwMode="auto">
          <a:xfrm>
            <a:off x="6897688" y="611188"/>
            <a:ext cx="369887" cy="217487"/>
          </a:xfrm>
          <a:prstGeom prst="roundRect">
            <a:avLst>
              <a:gd name="adj" fmla="val 16667"/>
            </a:avLst>
          </a:prstGeom>
          <a:solidFill>
            <a:srgbClr val="C0C0C0"/>
          </a:solidFill>
          <a:ln w="9525">
            <a:solidFill>
              <a:srgbClr val="3333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b="1" u="sng">
                <a:latin typeface="Times New Roman" panose="02020603050405020304" pitchFamily="18" charset="0"/>
              </a:rPr>
              <a:t>Lee</a:t>
            </a:r>
          </a:p>
        </p:txBody>
      </p:sp>
      <p:sp>
        <p:nvSpPr>
          <p:cNvPr id="6403" name="Rectangle 259"/>
          <p:cNvSpPr>
            <a:spLocks noChangeArrowheads="1"/>
          </p:cNvSpPr>
          <p:nvPr/>
        </p:nvSpPr>
        <p:spPr bwMode="auto">
          <a:xfrm>
            <a:off x="7508875" y="1177925"/>
            <a:ext cx="152400" cy="152400"/>
          </a:xfrm>
          <a:prstGeom prst="rect">
            <a:avLst/>
          </a:prstGeom>
          <a:solidFill>
            <a:srgbClr val="99CCFF"/>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23" name="AutoShape 279"/>
          <p:cNvSpPr>
            <a:spLocks noChangeArrowheads="1"/>
          </p:cNvSpPr>
          <p:nvPr/>
        </p:nvSpPr>
        <p:spPr bwMode="auto">
          <a:xfrm>
            <a:off x="7400925" y="1185863"/>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38" name="AutoShape 294"/>
          <p:cNvSpPr>
            <a:spLocks noChangeArrowheads="1"/>
          </p:cNvSpPr>
          <p:nvPr/>
        </p:nvSpPr>
        <p:spPr bwMode="auto">
          <a:xfrm>
            <a:off x="7539038" y="595313"/>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6445" name="Group 301"/>
          <p:cNvGrpSpPr>
            <a:grpSpLocks/>
          </p:cNvGrpSpPr>
          <p:nvPr/>
        </p:nvGrpSpPr>
        <p:grpSpPr bwMode="auto">
          <a:xfrm>
            <a:off x="2724150" y="6219825"/>
            <a:ext cx="361950" cy="269875"/>
            <a:chOff x="5369" y="3038"/>
            <a:chExt cx="228" cy="170"/>
          </a:xfrm>
        </p:grpSpPr>
        <p:sp>
          <p:nvSpPr>
            <p:cNvPr id="6446" name="Freeform 302"/>
            <p:cNvSpPr>
              <a:spLocks/>
            </p:cNvSpPr>
            <p:nvPr/>
          </p:nvSpPr>
          <p:spPr bwMode="auto">
            <a:xfrm>
              <a:off x="5369" y="3171"/>
              <a:ext cx="216" cy="37"/>
            </a:xfrm>
            <a:custGeom>
              <a:avLst/>
              <a:gdLst>
                <a:gd name="T0" fmla="*/ 32 w 216"/>
                <a:gd name="T1" fmla="*/ 37 h 37"/>
                <a:gd name="T2" fmla="*/ 198 w 216"/>
                <a:gd name="T3" fmla="*/ 37 h 37"/>
                <a:gd name="T4" fmla="*/ 216 w 216"/>
                <a:gd name="T5" fmla="*/ 0 h 37"/>
                <a:gd name="T6" fmla="*/ 126 w 216"/>
                <a:gd name="T7" fmla="*/ 1 h 37"/>
                <a:gd name="T8" fmla="*/ 40 w 216"/>
                <a:gd name="T9" fmla="*/ 1 h 37"/>
                <a:gd name="T10" fmla="*/ 0 w 216"/>
                <a:gd name="T11" fmla="*/ 0 h 37"/>
                <a:gd name="T12" fmla="*/ 32 w 216"/>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216" h="37">
                  <a:moveTo>
                    <a:pt x="32" y="37"/>
                  </a:moveTo>
                  <a:lnTo>
                    <a:pt x="198" y="37"/>
                  </a:lnTo>
                  <a:lnTo>
                    <a:pt x="216" y="0"/>
                  </a:lnTo>
                  <a:lnTo>
                    <a:pt x="126" y="1"/>
                  </a:lnTo>
                  <a:lnTo>
                    <a:pt x="40" y="1"/>
                  </a:lnTo>
                  <a:lnTo>
                    <a:pt x="0" y="0"/>
                  </a:lnTo>
                  <a:lnTo>
                    <a:pt x="32" y="37"/>
                  </a:lnTo>
                  <a:close/>
                </a:path>
              </a:pathLst>
            </a:cu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47" name="Line 303"/>
            <p:cNvSpPr>
              <a:spLocks noChangeShapeType="1"/>
            </p:cNvSpPr>
            <p:nvPr/>
          </p:nvSpPr>
          <p:spPr bwMode="auto">
            <a:xfrm>
              <a:off x="5426" y="3067"/>
              <a:ext cx="3" cy="1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48" name="Freeform 304"/>
            <p:cNvSpPr>
              <a:spLocks/>
            </p:cNvSpPr>
            <p:nvPr/>
          </p:nvSpPr>
          <p:spPr bwMode="auto">
            <a:xfrm>
              <a:off x="5490" y="3038"/>
              <a:ext cx="3" cy="129"/>
            </a:xfrm>
            <a:custGeom>
              <a:avLst/>
              <a:gdLst>
                <a:gd name="T0" fmla="*/ 0 w 3"/>
                <a:gd name="T1" fmla="*/ 0 h 129"/>
                <a:gd name="T2" fmla="*/ 3 w 3"/>
                <a:gd name="T3" fmla="*/ 129 h 129"/>
              </a:gdLst>
              <a:ahLst/>
              <a:cxnLst>
                <a:cxn ang="0">
                  <a:pos x="T0" y="T1"/>
                </a:cxn>
                <a:cxn ang="0">
                  <a:pos x="T2" y="T3"/>
                </a:cxn>
              </a:cxnLst>
              <a:rect l="0" t="0" r="r" b="b"/>
              <a:pathLst>
                <a:path w="3" h="129">
                  <a:moveTo>
                    <a:pt x="0" y="0"/>
                  </a:moveTo>
                  <a:lnTo>
                    <a:pt x="3" y="129"/>
                  </a:lnTo>
                </a:path>
              </a:pathLst>
            </a:custGeom>
            <a:noFill/>
            <a:ln w="9525">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49" name="Line 305"/>
            <p:cNvSpPr>
              <a:spLocks noChangeShapeType="1"/>
            </p:cNvSpPr>
            <p:nvPr/>
          </p:nvSpPr>
          <p:spPr bwMode="auto">
            <a:xfrm>
              <a:off x="5555" y="3094"/>
              <a:ext cx="3" cy="6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50" name="Freeform 306"/>
            <p:cNvSpPr>
              <a:spLocks/>
            </p:cNvSpPr>
            <p:nvPr/>
          </p:nvSpPr>
          <p:spPr bwMode="auto">
            <a:xfrm>
              <a:off x="5451" y="3080"/>
              <a:ext cx="100" cy="91"/>
            </a:xfrm>
            <a:custGeom>
              <a:avLst/>
              <a:gdLst>
                <a:gd name="T0" fmla="*/ 7 w 36"/>
                <a:gd name="T1" fmla="*/ 1 h 33"/>
                <a:gd name="T2" fmla="*/ 0 w 36"/>
                <a:gd name="T3" fmla="*/ 15 h 33"/>
                <a:gd name="T4" fmla="*/ 6 w 36"/>
                <a:gd name="T5" fmla="*/ 33 h 33"/>
                <a:gd name="T6" fmla="*/ 32 w 36"/>
                <a:gd name="T7" fmla="*/ 22 h 33"/>
                <a:gd name="T8" fmla="*/ 27 w 36"/>
                <a:gd name="T9" fmla="*/ 12 h 33"/>
                <a:gd name="T10" fmla="*/ 33 w 36"/>
                <a:gd name="T11" fmla="*/ 0 h 33"/>
                <a:gd name="T12" fmla="*/ 7 w 36"/>
                <a:gd name="T13" fmla="*/ 1 h 33"/>
              </a:gdLst>
              <a:ahLst/>
              <a:cxnLst>
                <a:cxn ang="0">
                  <a:pos x="T0" y="T1"/>
                </a:cxn>
                <a:cxn ang="0">
                  <a:pos x="T2" y="T3"/>
                </a:cxn>
                <a:cxn ang="0">
                  <a:pos x="T4" y="T5"/>
                </a:cxn>
                <a:cxn ang="0">
                  <a:pos x="T6" y="T7"/>
                </a:cxn>
                <a:cxn ang="0">
                  <a:pos x="T8" y="T9"/>
                </a:cxn>
                <a:cxn ang="0">
                  <a:pos x="T10" y="T11"/>
                </a:cxn>
                <a:cxn ang="0">
                  <a:pos x="T12" y="T13"/>
                </a:cxn>
              </a:cxnLst>
              <a:rect l="0" t="0" r="r" b="b"/>
              <a:pathLst>
                <a:path w="36" h="33">
                  <a:moveTo>
                    <a:pt x="7" y="1"/>
                  </a:moveTo>
                  <a:cubicBezTo>
                    <a:pt x="2" y="3"/>
                    <a:pt x="0" y="10"/>
                    <a:pt x="0" y="15"/>
                  </a:cubicBezTo>
                  <a:cubicBezTo>
                    <a:pt x="0" y="20"/>
                    <a:pt x="1" y="32"/>
                    <a:pt x="6" y="33"/>
                  </a:cubicBezTo>
                  <a:lnTo>
                    <a:pt x="32" y="22"/>
                  </a:lnTo>
                  <a:cubicBezTo>
                    <a:pt x="35" y="19"/>
                    <a:pt x="27" y="16"/>
                    <a:pt x="27" y="12"/>
                  </a:cubicBezTo>
                  <a:cubicBezTo>
                    <a:pt x="27" y="8"/>
                    <a:pt x="36" y="2"/>
                    <a:pt x="33" y="0"/>
                  </a:cubicBezTo>
                  <a:lnTo>
                    <a:pt x="7" y="1"/>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51" name="Freeform 307"/>
            <p:cNvSpPr>
              <a:spLocks/>
            </p:cNvSpPr>
            <p:nvPr/>
          </p:nvSpPr>
          <p:spPr bwMode="auto">
            <a:xfrm>
              <a:off x="5379" y="3086"/>
              <a:ext cx="78" cy="81"/>
            </a:xfrm>
            <a:custGeom>
              <a:avLst/>
              <a:gdLst>
                <a:gd name="T0" fmla="*/ 8 w 28"/>
                <a:gd name="T1" fmla="*/ 0 h 29"/>
                <a:gd name="T2" fmla="*/ 0 w 28"/>
                <a:gd name="T3" fmla="*/ 13 h 29"/>
                <a:gd name="T4" fmla="*/ 7 w 28"/>
                <a:gd name="T5" fmla="*/ 29 h 29"/>
                <a:gd name="T6" fmla="*/ 25 w 28"/>
                <a:gd name="T7" fmla="*/ 24 h 29"/>
                <a:gd name="T8" fmla="*/ 20 w 28"/>
                <a:gd name="T9" fmla="*/ 14 h 29"/>
                <a:gd name="T10" fmla="*/ 26 w 28"/>
                <a:gd name="T11" fmla="*/ 0 h 29"/>
                <a:gd name="T12" fmla="*/ 8 w 28"/>
                <a:gd name="T13" fmla="*/ 0 h 29"/>
              </a:gdLst>
              <a:ahLst/>
              <a:cxnLst>
                <a:cxn ang="0">
                  <a:pos x="T0" y="T1"/>
                </a:cxn>
                <a:cxn ang="0">
                  <a:pos x="T2" y="T3"/>
                </a:cxn>
                <a:cxn ang="0">
                  <a:pos x="T4" y="T5"/>
                </a:cxn>
                <a:cxn ang="0">
                  <a:pos x="T6" y="T7"/>
                </a:cxn>
                <a:cxn ang="0">
                  <a:pos x="T8" y="T9"/>
                </a:cxn>
                <a:cxn ang="0">
                  <a:pos x="T10" y="T11"/>
                </a:cxn>
                <a:cxn ang="0">
                  <a:pos x="T12" y="T13"/>
                </a:cxn>
              </a:cxnLst>
              <a:rect l="0" t="0" r="r" b="b"/>
              <a:pathLst>
                <a:path w="28" h="29">
                  <a:moveTo>
                    <a:pt x="8" y="0"/>
                  </a:moveTo>
                  <a:cubicBezTo>
                    <a:pt x="2" y="2"/>
                    <a:pt x="0" y="8"/>
                    <a:pt x="0" y="13"/>
                  </a:cubicBezTo>
                  <a:cubicBezTo>
                    <a:pt x="0" y="17"/>
                    <a:pt x="4" y="27"/>
                    <a:pt x="7" y="29"/>
                  </a:cubicBezTo>
                  <a:lnTo>
                    <a:pt x="25" y="24"/>
                  </a:lnTo>
                  <a:cubicBezTo>
                    <a:pt x="27" y="22"/>
                    <a:pt x="20" y="18"/>
                    <a:pt x="20" y="14"/>
                  </a:cubicBezTo>
                  <a:cubicBezTo>
                    <a:pt x="20" y="10"/>
                    <a:pt x="28" y="2"/>
                    <a:pt x="26" y="0"/>
                  </a:cubicBezTo>
                  <a:lnTo>
                    <a:pt x="8" y="0"/>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52" name="Freeform 308"/>
            <p:cNvSpPr>
              <a:spLocks/>
            </p:cNvSpPr>
            <p:nvPr/>
          </p:nvSpPr>
          <p:spPr bwMode="auto">
            <a:xfrm>
              <a:off x="5520" y="3105"/>
              <a:ext cx="77" cy="61"/>
            </a:xfrm>
            <a:custGeom>
              <a:avLst/>
              <a:gdLst>
                <a:gd name="T0" fmla="*/ 6 w 28"/>
                <a:gd name="T1" fmla="*/ 0 h 22"/>
                <a:gd name="T2" fmla="*/ 0 w 28"/>
                <a:gd name="T3" fmla="*/ 12 h 22"/>
                <a:gd name="T4" fmla="*/ 8 w 28"/>
                <a:gd name="T5" fmla="*/ 22 h 22"/>
                <a:gd name="T6" fmla="*/ 26 w 28"/>
                <a:gd name="T7" fmla="*/ 17 h 22"/>
                <a:gd name="T8" fmla="*/ 21 w 28"/>
                <a:gd name="T9" fmla="*/ 7 h 22"/>
                <a:gd name="T10" fmla="*/ 24 w 28"/>
                <a:gd name="T11" fmla="*/ 0 h 22"/>
                <a:gd name="T12" fmla="*/ 6 w 28"/>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28" h="22">
                  <a:moveTo>
                    <a:pt x="6" y="0"/>
                  </a:moveTo>
                  <a:cubicBezTo>
                    <a:pt x="2" y="3"/>
                    <a:pt x="0" y="8"/>
                    <a:pt x="0" y="12"/>
                  </a:cubicBezTo>
                  <a:cubicBezTo>
                    <a:pt x="0" y="16"/>
                    <a:pt x="4" y="21"/>
                    <a:pt x="8" y="22"/>
                  </a:cubicBezTo>
                  <a:lnTo>
                    <a:pt x="26" y="17"/>
                  </a:lnTo>
                  <a:cubicBezTo>
                    <a:pt x="28" y="15"/>
                    <a:pt x="21" y="10"/>
                    <a:pt x="21" y="7"/>
                  </a:cubicBezTo>
                  <a:cubicBezTo>
                    <a:pt x="21" y="4"/>
                    <a:pt x="26" y="1"/>
                    <a:pt x="24" y="0"/>
                  </a:cubicBezTo>
                  <a:lnTo>
                    <a:pt x="6" y="0"/>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53" name="Freeform 309"/>
            <p:cNvSpPr>
              <a:spLocks/>
            </p:cNvSpPr>
            <p:nvPr/>
          </p:nvSpPr>
          <p:spPr bwMode="auto">
            <a:xfrm>
              <a:off x="5461" y="3051"/>
              <a:ext cx="53" cy="41"/>
            </a:xfrm>
            <a:custGeom>
              <a:avLst/>
              <a:gdLst>
                <a:gd name="T0" fmla="*/ 16 w 53"/>
                <a:gd name="T1" fmla="*/ 0 h 41"/>
                <a:gd name="T2" fmla="*/ 1 w 53"/>
                <a:gd name="T3" fmla="*/ 22 h 41"/>
                <a:gd name="T4" fmla="*/ 23 w 53"/>
                <a:gd name="T5" fmla="*/ 41 h 41"/>
                <a:gd name="T6" fmla="*/ 51 w 53"/>
                <a:gd name="T7" fmla="*/ 30 h 41"/>
                <a:gd name="T8" fmla="*/ 38 w 53"/>
                <a:gd name="T9" fmla="*/ 18 h 41"/>
                <a:gd name="T10" fmla="*/ 43 w 53"/>
                <a:gd name="T11" fmla="*/ 0 h 41"/>
                <a:gd name="T12" fmla="*/ 16 w 5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53" h="41">
                  <a:moveTo>
                    <a:pt x="16" y="0"/>
                  </a:moveTo>
                  <a:cubicBezTo>
                    <a:pt x="9" y="8"/>
                    <a:pt x="0" y="15"/>
                    <a:pt x="1" y="22"/>
                  </a:cubicBezTo>
                  <a:cubicBezTo>
                    <a:pt x="2" y="29"/>
                    <a:pt x="15" y="41"/>
                    <a:pt x="23" y="41"/>
                  </a:cubicBezTo>
                  <a:lnTo>
                    <a:pt x="51" y="30"/>
                  </a:lnTo>
                  <a:cubicBezTo>
                    <a:pt x="53" y="26"/>
                    <a:pt x="39" y="23"/>
                    <a:pt x="38" y="18"/>
                  </a:cubicBezTo>
                  <a:cubicBezTo>
                    <a:pt x="37" y="13"/>
                    <a:pt x="47" y="3"/>
                    <a:pt x="43" y="0"/>
                  </a:cubicBezTo>
                  <a:lnTo>
                    <a:pt x="16" y="0"/>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454" name="Oval 310"/>
          <p:cNvSpPr>
            <a:spLocks noChangeArrowheads="1"/>
          </p:cNvSpPr>
          <p:nvPr/>
        </p:nvSpPr>
        <p:spPr bwMode="auto">
          <a:xfrm rot="-1041241">
            <a:off x="4413250" y="6332538"/>
            <a:ext cx="188913" cy="85725"/>
          </a:xfrm>
          <a:prstGeom prst="ellipse">
            <a:avLst/>
          </a:prstGeom>
          <a:solidFill>
            <a:srgbClr val="3333FF">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55" name="Oval 311"/>
          <p:cNvSpPr>
            <a:spLocks noChangeArrowheads="1"/>
          </p:cNvSpPr>
          <p:nvPr/>
        </p:nvSpPr>
        <p:spPr bwMode="auto">
          <a:xfrm rot="-1041241">
            <a:off x="6210300" y="6299200"/>
            <a:ext cx="68263" cy="85725"/>
          </a:xfrm>
          <a:prstGeom prst="ellipse">
            <a:avLst/>
          </a:prstGeom>
          <a:solidFill>
            <a:srgbClr val="3333FF">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56" name="Oval 312"/>
          <p:cNvSpPr>
            <a:spLocks noChangeArrowheads="1"/>
          </p:cNvSpPr>
          <p:nvPr/>
        </p:nvSpPr>
        <p:spPr bwMode="auto">
          <a:xfrm>
            <a:off x="6089650" y="5822950"/>
            <a:ext cx="60325" cy="142875"/>
          </a:xfrm>
          <a:prstGeom prst="ellipse">
            <a:avLst/>
          </a:prstGeom>
          <a:solidFill>
            <a:srgbClr val="3333FF">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57" name="Oval 313"/>
          <p:cNvSpPr>
            <a:spLocks noChangeArrowheads="1"/>
          </p:cNvSpPr>
          <p:nvPr/>
        </p:nvSpPr>
        <p:spPr bwMode="auto">
          <a:xfrm>
            <a:off x="6121400" y="5403850"/>
            <a:ext cx="60325" cy="142875"/>
          </a:xfrm>
          <a:prstGeom prst="ellipse">
            <a:avLst/>
          </a:prstGeom>
          <a:solidFill>
            <a:srgbClr val="3333FF">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58" name="Oval 314"/>
          <p:cNvSpPr>
            <a:spLocks noChangeArrowheads="1"/>
          </p:cNvSpPr>
          <p:nvPr/>
        </p:nvSpPr>
        <p:spPr bwMode="auto">
          <a:xfrm rot="-1041241">
            <a:off x="3346450" y="5842000"/>
            <a:ext cx="188913" cy="85725"/>
          </a:xfrm>
          <a:prstGeom prst="ellipse">
            <a:avLst/>
          </a:prstGeom>
          <a:solidFill>
            <a:srgbClr val="3333FF">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59" name="Freeform 315"/>
          <p:cNvSpPr>
            <a:spLocks/>
          </p:cNvSpPr>
          <p:nvPr/>
        </p:nvSpPr>
        <p:spPr bwMode="auto">
          <a:xfrm>
            <a:off x="3756025" y="1943100"/>
            <a:ext cx="566738" cy="1303338"/>
          </a:xfrm>
          <a:custGeom>
            <a:avLst/>
            <a:gdLst>
              <a:gd name="T0" fmla="*/ 357 w 357"/>
              <a:gd name="T1" fmla="*/ 821 h 821"/>
              <a:gd name="T2" fmla="*/ 0 w 357"/>
              <a:gd name="T3" fmla="*/ 0 h 821"/>
            </a:gdLst>
            <a:ahLst/>
            <a:cxnLst>
              <a:cxn ang="0">
                <a:pos x="T0" y="T1"/>
              </a:cxn>
              <a:cxn ang="0">
                <a:pos x="T2" y="T3"/>
              </a:cxn>
            </a:cxnLst>
            <a:rect l="0" t="0" r="r" b="b"/>
            <a:pathLst>
              <a:path w="357" h="821">
                <a:moveTo>
                  <a:pt x="357" y="821"/>
                </a:moveTo>
                <a:lnTo>
                  <a:pt x="0" y="0"/>
                </a:lnTo>
              </a:path>
            </a:pathLst>
          </a:custGeom>
          <a:noFill/>
          <a:ln w="101600" cmpd="tri">
            <a:solidFill>
              <a:srgbClr val="333333"/>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60" name="Freeform 316"/>
          <p:cNvSpPr>
            <a:spLocks/>
          </p:cNvSpPr>
          <p:nvPr/>
        </p:nvSpPr>
        <p:spPr bwMode="auto">
          <a:xfrm>
            <a:off x="4749800" y="1790700"/>
            <a:ext cx="334963" cy="709613"/>
          </a:xfrm>
          <a:custGeom>
            <a:avLst/>
            <a:gdLst>
              <a:gd name="T0" fmla="*/ 211 w 211"/>
              <a:gd name="T1" fmla="*/ 447 h 447"/>
              <a:gd name="T2" fmla="*/ 0 w 211"/>
              <a:gd name="T3" fmla="*/ 0 h 447"/>
            </a:gdLst>
            <a:ahLst/>
            <a:cxnLst>
              <a:cxn ang="0">
                <a:pos x="T0" y="T1"/>
              </a:cxn>
              <a:cxn ang="0">
                <a:pos x="T2" y="T3"/>
              </a:cxn>
            </a:cxnLst>
            <a:rect l="0" t="0" r="r" b="b"/>
            <a:pathLst>
              <a:path w="211" h="447">
                <a:moveTo>
                  <a:pt x="211" y="447"/>
                </a:moveTo>
                <a:lnTo>
                  <a:pt x="0" y="0"/>
                </a:lnTo>
              </a:path>
            </a:pathLst>
          </a:custGeom>
          <a:noFill/>
          <a:ln w="101600" cmpd="tri">
            <a:solidFill>
              <a:srgbClr val="333333"/>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61" name="Freeform 317"/>
          <p:cNvSpPr>
            <a:spLocks/>
          </p:cNvSpPr>
          <p:nvPr/>
        </p:nvSpPr>
        <p:spPr bwMode="auto">
          <a:xfrm>
            <a:off x="7378700" y="1371600"/>
            <a:ext cx="311150" cy="412750"/>
          </a:xfrm>
          <a:custGeom>
            <a:avLst/>
            <a:gdLst>
              <a:gd name="T0" fmla="*/ 196 w 196"/>
              <a:gd name="T1" fmla="*/ 260 h 260"/>
              <a:gd name="T2" fmla="*/ 0 w 196"/>
              <a:gd name="T3" fmla="*/ 180 h 260"/>
              <a:gd name="T4" fmla="*/ 60 w 196"/>
              <a:gd name="T5" fmla="*/ 0 h 260"/>
            </a:gdLst>
            <a:ahLst/>
            <a:cxnLst>
              <a:cxn ang="0">
                <a:pos x="T0" y="T1"/>
              </a:cxn>
              <a:cxn ang="0">
                <a:pos x="T2" y="T3"/>
              </a:cxn>
              <a:cxn ang="0">
                <a:pos x="T4" y="T5"/>
              </a:cxn>
            </a:cxnLst>
            <a:rect l="0" t="0" r="r" b="b"/>
            <a:pathLst>
              <a:path w="196" h="260">
                <a:moveTo>
                  <a:pt x="196" y="260"/>
                </a:moveTo>
                <a:lnTo>
                  <a:pt x="0" y="180"/>
                </a:lnTo>
                <a:lnTo>
                  <a:pt x="60" y="0"/>
                </a:lnTo>
              </a:path>
            </a:pathLst>
          </a:custGeom>
          <a:noFill/>
          <a:ln w="76200" cmpd="tri">
            <a:solidFill>
              <a:srgbClr val="333333"/>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62" name="AutoShape 318"/>
          <p:cNvSpPr>
            <a:spLocks noChangeArrowheads="1"/>
          </p:cNvSpPr>
          <p:nvPr/>
        </p:nvSpPr>
        <p:spPr bwMode="auto">
          <a:xfrm>
            <a:off x="4368800" y="1633538"/>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63" name="AutoShape 319"/>
          <p:cNvSpPr>
            <a:spLocks noChangeArrowheads="1"/>
          </p:cNvSpPr>
          <p:nvPr/>
        </p:nvSpPr>
        <p:spPr bwMode="auto">
          <a:xfrm>
            <a:off x="3765550" y="976313"/>
            <a:ext cx="1071563" cy="477837"/>
          </a:xfrm>
          <a:prstGeom prst="roundRect">
            <a:avLst>
              <a:gd name="adj" fmla="val 16667"/>
            </a:avLst>
          </a:prstGeom>
          <a:solidFill>
            <a:srgbClr val="99CCFF"/>
          </a:solidFill>
          <a:ln w="9525">
            <a:solidFill>
              <a:srgbClr val="3333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400">
                <a:latin typeface="Times New Roman" panose="02020603050405020304" pitchFamily="18" charset="0"/>
              </a:rPr>
              <a:t>Perryville</a:t>
            </a:r>
          </a:p>
          <a:p>
            <a:pPr algn="ctr"/>
            <a:r>
              <a:rPr lang="en-US" altLang="en-US" sz="1400">
                <a:latin typeface="Times New Roman" panose="02020603050405020304" pitchFamily="18" charset="0"/>
              </a:rPr>
              <a:t>(8 Oct 1862)</a:t>
            </a:r>
          </a:p>
        </p:txBody>
      </p:sp>
      <p:sp>
        <p:nvSpPr>
          <p:cNvPr id="6464" name="AutoShape 320"/>
          <p:cNvSpPr>
            <a:spLocks noChangeArrowheads="1"/>
          </p:cNvSpPr>
          <p:nvPr/>
        </p:nvSpPr>
        <p:spPr bwMode="auto">
          <a:xfrm>
            <a:off x="4097338" y="3035300"/>
            <a:ext cx="504825" cy="196850"/>
          </a:xfrm>
          <a:prstGeom prst="roundRect">
            <a:avLst>
              <a:gd name="adj" fmla="val 16667"/>
            </a:avLst>
          </a:prstGeom>
          <a:solidFill>
            <a:srgbClr val="C0C0C0"/>
          </a:solidFill>
          <a:ln w="9525">
            <a:solidFill>
              <a:srgbClr val="3333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u="sng">
                <a:solidFill>
                  <a:srgbClr val="333333"/>
                </a:solidFill>
                <a:latin typeface="Times New Roman" panose="02020603050405020304" pitchFamily="18" charset="0"/>
              </a:rPr>
              <a:t>Bragg</a:t>
            </a:r>
          </a:p>
        </p:txBody>
      </p:sp>
      <p:sp>
        <p:nvSpPr>
          <p:cNvPr id="6465" name="AutoShape 321"/>
          <p:cNvSpPr>
            <a:spLocks noChangeArrowheads="1"/>
          </p:cNvSpPr>
          <p:nvPr/>
        </p:nvSpPr>
        <p:spPr bwMode="auto">
          <a:xfrm>
            <a:off x="3446463" y="2414588"/>
            <a:ext cx="668337" cy="203200"/>
          </a:xfrm>
          <a:prstGeom prst="roundRect">
            <a:avLst>
              <a:gd name="adj" fmla="val 16667"/>
            </a:avLst>
          </a:prstGeom>
          <a:solidFill>
            <a:srgbClr val="99CC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u="sng">
                <a:solidFill>
                  <a:schemeClr val="accent2"/>
                </a:solidFill>
                <a:latin typeface="Times New Roman" panose="02020603050405020304" pitchFamily="18" charset="0"/>
              </a:rPr>
              <a:t>Rosecrans</a:t>
            </a:r>
          </a:p>
        </p:txBody>
      </p:sp>
      <p:sp>
        <p:nvSpPr>
          <p:cNvPr id="6466" name="Rectangle 322"/>
          <p:cNvSpPr>
            <a:spLocks noChangeArrowheads="1"/>
          </p:cNvSpPr>
          <p:nvPr/>
        </p:nvSpPr>
        <p:spPr bwMode="auto">
          <a:xfrm>
            <a:off x="7548563" y="744538"/>
            <a:ext cx="107950" cy="106362"/>
          </a:xfrm>
          <a:prstGeom prst="rect">
            <a:avLst/>
          </a:prstGeom>
          <a:solidFill>
            <a:srgbClr val="99CCFF"/>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600"/>
              <a:t>XII</a:t>
            </a:r>
          </a:p>
        </p:txBody>
      </p:sp>
      <p:sp>
        <p:nvSpPr>
          <p:cNvPr id="6467" name="Rectangle 323"/>
          <p:cNvSpPr>
            <a:spLocks noChangeArrowheads="1"/>
          </p:cNvSpPr>
          <p:nvPr/>
        </p:nvSpPr>
        <p:spPr bwMode="auto">
          <a:xfrm>
            <a:off x="7288213" y="862013"/>
            <a:ext cx="107950" cy="106362"/>
          </a:xfrm>
          <a:prstGeom prst="rect">
            <a:avLst/>
          </a:prstGeom>
          <a:solidFill>
            <a:srgbClr val="C0C0C0"/>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68" name="AutoShape 324"/>
          <p:cNvSpPr>
            <a:spLocks noChangeArrowheads="1"/>
          </p:cNvSpPr>
          <p:nvPr/>
        </p:nvSpPr>
        <p:spPr bwMode="auto">
          <a:xfrm>
            <a:off x="7192963" y="1555750"/>
            <a:ext cx="369887" cy="217488"/>
          </a:xfrm>
          <a:prstGeom prst="roundRect">
            <a:avLst>
              <a:gd name="adj" fmla="val 16667"/>
            </a:avLst>
          </a:prstGeom>
          <a:solidFill>
            <a:srgbClr val="C0C0C0"/>
          </a:solidFill>
          <a:ln w="9525">
            <a:solidFill>
              <a:srgbClr val="3333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b="1" u="sng">
                <a:latin typeface="Times New Roman" panose="02020603050405020304" pitchFamily="18" charset="0"/>
              </a:rPr>
              <a:t>Lee</a:t>
            </a:r>
          </a:p>
        </p:txBody>
      </p:sp>
      <p:sp>
        <p:nvSpPr>
          <p:cNvPr id="6469" name="AutoShape 325"/>
          <p:cNvSpPr>
            <a:spLocks noChangeArrowheads="1"/>
          </p:cNvSpPr>
          <p:nvPr/>
        </p:nvSpPr>
        <p:spPr bwMode="auto">
          <a:xfrm>
            <a:off x="7724775" y="979488"/>
            <a:ext cx="677863" cy="217487"/>
          </a:xfrm>
          <a:prstGeom prst="roundRect">
            <a:avLst>
              <a:gd name="adj" fmla="val 16667"/>
            </a:avLst>
          </a:prstGeom>
          <a:solidFill>
            <a:srgbClr val="99CC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u="sng">
                <a:solidFill>
                  <a:schemeClr val="accent2"/>
                </a:solidFill>
                <a:latin typeface="Times New Roman" panose="02020603050405020304" pitchFamily="18" charset="0"/>
              </a:rPr>
              <a:t>Burnside</a:t>
            </a:r>
          </a:p>
        </p:txBody>
      </p:sp>
      <p:sp>
        <p:nvSpPr>
          <p:cNvPr id="6470" name="AutoShape 326"/>
          <p:cNvSpPr>
            <a:spLocks noChangeArrowheads="1"/>
          </p:cNvSpPr>
          <p:nvPr/>
        </p:nvSpPr>
        <p:spPr bwMode="auto">
          <a:xfrm>
            <a:off x="6819900" y="877888"/>
            <a:ext cx="403225" cy="157162"/>
          </a:xfrm>
          <a:prstGeom prst="roundRect">
            <a:avLst>
              <a:gd name="adj" fmla="val 16667"/>
            </a:avLst>
          </a:prstGeom>
          <a:solidFill>
            <a:srgbClr val="C0C0C0"/>
          </a:solidFill>
          <a:ln w="9525">
            <a:solidFill>
              <a:srgbClr val="3333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800">
                <a:latin typeface="Times New Roman" panose="02020603050405020304" pitchFamily="18" charset="0"/>
              </a:rPr>
              <a:t>Jackson</a:t>
            </a:r>
          </a:p>
        </p:txBody>
      </p:sp>
      <p:sp>
        <p:nvSpPr>
          <p:cNvPr id="6472" name="Rectangle 328"/>
          <p:cNvSpPr>
            <a:spLocks noChangeArrowheads="1"/>
          </p:cNvSpPr>
          <p:nvPr/>
        </p:nvSpPr>
        <p:spPr bwMode="auto">
          <a:xfrm>
            <a:off x="7427913" y="1295400"/>
            <a:ext cx="107950" cy="106363"/>
          </a:xfrm>
          <a:prstGeom prst="rect">
            <a:avLst/>
          </a:prstGeom>
          <a:solidFill>
            <a:srgbClr val="C0C0C0"/>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73" name="AutoShape 329"/>
          <p:cNvSpPr>
            <a:spLocks noChangeArrowheads="1"/>
          </p:cNvSpPr>
          <p:nvPr/>
        </p:nvSpPr>
        <p:spPr bwMode="auto">
          <a:xfrm>
            <a:off x="6913563" y="1277938"/>
            <a:ext cx="465137" cy="157162"/>
          </a:xfrm>
          <a:prstGeom prst="roundRect">
            <a:avLst>
              <a:gd name="adj" fmla="val 16667"/>
            </a:avLst>
          </a:prstGeom>
          <a:solidFill>
            <a:srgbClr val="C0C0C0"/>
          </a:solidFill>
          <a:ln w="9525">
            <a:solidFill>
              <a:srgbClr val="3333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800">
                <a:latin typeface="Times New Roman" panose="02020603050405020304" pitchFamily="18" charset="0"/>
              </a:rPr>
              <a:t>Longstreet</a:t>
            </a:r>
          </a:p>
        </p:txBody>
      </p:sp>
      <p:sp>
        <p:nvSpPr>
          <p:cNvPr id="6474" name="Line 330"/>
          <p:cNvSpPr>
            <a:spLocks noChangeShapeType="1"/>
          </p:cNvSpPr>
          <p:nvPr/>
        </p:nvSpPr>
        <p:spPr bwMode="auto">
          <a:xfrm flipH="1">
            <a:off x="7718425" y="1362075"/>
            <a:ext cx="1588" cy="346075"/>
          </a:xfrm>
          <a:prstGeom prst="line">
            <a:avLst/>
          </a:prstGeom>
          <a:noFill/>
          <a:ln w="73025" cmpd="tri">
            <a:solidFill>
              <a:srgbClr val="00008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75" name="Rectangle 331"/>
          <p:cNvSpPr>
            <a:spLocks noChangeArrowheads="1"/>
          </p:cNvSpPr>
          <p:nvPr/>
        </p:nvSpPr>
        <p:spPr bwMode="auto">
          <a:xfrm>
            <a:off x="7615238" y="1438275"/>
            <a:ext cx="152400" cy="152400"/>
          </a:xfrm>
          <a:prstGeom prst="rect">
            <a:avLst/>
          </a:prstGeom>
          <a:solidFill>
            <a:srgbClr val="C0C0C0"/>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76" name="AutoShape 332"/>
          <p:cNvSpPr>
            <a:spLocks noChangeArrowheads="1"/>
          </p:cNvSpPr>
          <p:nvPr/>
        </p:nvSpPr>
        <p:spPr bwMode="auto">
          <a:xfrm>
            <a:off x="7553325" y="1338263"/>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77" name="AutoShape 333"/>
          <p:cNvSpPr>
            <a:spLocks noChangeArrowheads="1"/>
          </p:cNvSpPr>
          <p:nvPr/>
        </p:nvSpPr>
        <p:spPr bwMode="auto">
          <a:xfrm>
            <a:off x="7827963" y="1216025"/>
            <a:ext cx="1187450" cy="477838"/>
          </a:xfrm>
          <a:prstGeom prst="roundRect">
            <a:avLst>
              <a:gd name="adj" fmla="val 16667"/>
            </a:avLst>
          </a:prstGeom>
          <a:solidFill>
            <a:srgbClr val="C0C0C0"/>
          </a:solidFill>
          <a:ln w="9525">
            <a:solidFill>
              <a:srgbClr val="3333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400">
                <a:latin typeface="Times New Roman" panose="02020603050405020304" pitchFamily="18" charset="0"/>
              </a:rPr>
              <a:t>Fredericksburg </a:t>
            </a:r>
          </a:p>
          <a:p>
            <a:pPr algn="ctr"/>
            <a:r>
              <a:rPr lang="en-US" altLang="en-US" sz="1400">
                <a:latin typeface="Times New Roman" panose="02020603050405020304" pitchFamily="18" charset="0"/>
              </a:rPr>
              <a:t>(13 Dec 1862)</a:t>
            </a:r>
          </a:p>
        </p:txBody>
      </p:sp>
      <p:sp>
        <p:nvSpPr>
          <p:cNvPr id="6478" name="Rectangle 334"/>
          <p:cNvSpPr>
            <a:spLocks noChangeArrowheads="1"/>
          </p:cNvSpPr>
          <p:nvPr/>
        </p:nvSpPr>
        <p:spPr bwMode="auto">
          <a:xfrm>
            <a:off x="785813" y="3308350"/>
            <a:ext cx="122237" cy="3257550"/>
          </a:xfrm>
          <a:prstGeom prst="rect">
            <a:avLst/>
          </a:prstGeom>
          <a:solidFill>
            <a:srgbClr val="99CCFF"/>
          </a:solidFill>
          <a:ln w="9525">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79" name="Rectangle 335"/>
          <p:cNvSpPr>
            <a:spLocks noChangeArrowheads="1"/>
          </p:cNvSpPr>
          <p:nvPr/>
        </p:nvSpPr>
        <p:spPr bwMode="auto">
          <a:xfrm>
            <a:off x="1063625" y="4368800"/>
            <a:ext cx="127000" cy="2193925"/>
          </a:xfrm>
          <a:prstGeom prst="rect">
            <a:avLst/>
          </a:prstGeom>
          <a:solidFill>
            <a:srgbClr val="C0C0C0"/>
          </a:solidFill>
          <a:ln w="9525">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80" name="AutoShape 336"/>
          <p:cNvSpPr>
            <a:spLocks noChangeArrowheads="1"/>
          </p:cNvSpPr>
          <p:nvPr/>
        </p:nvSpPr>
        <p:spPr bwMode="auto">
          <a:xfrm>
            <a:off x="3725863" y="2762250"/>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81" name="AutoShape 337"/>
          <p:cNvSpPr>
            <a:spLocks noChangeArrowheads="1"/>
          </p:cNvSpPr>
          <p:nvPr/>
        </p:nvSpPr>
        <p:spPr bwMode="auto">
          <a:xfrm>
            <a:off x="4156075" y="2466975"/>
            <a:ext cx="1071563" cy="477838"/>
          </a:xfrm>
          <a:prstGeom prst="roundRect">
            <a:avLst>
              <a:gd name="adj" fmla="val 16667"/>
            </a:avLst>
          </a:prstGeom>
          <a:solidFill>
            <a:srgbClr val="99CCFF"/>
          </a:solidFill>
          <a:ln w="9525">
            <a:solidFill>
              <a:srgbClr val="3333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400">
                <a:latin typeface="Times New Roman" panose="02020603050405020304" pitchFamily="18" charset="0"/>
              </a:rPr>
              <a:t>Stones River</a:t>
            </a:r>
          </a:p>
          <a:p>
            <a:pPr algn="ctr"/>
            <a:r>
              <a:rPr lang="en-US" altLang="en-US" sz="1400">
                <a:latin typeface="Times New Roman" panose="02020603050405020304" pitchFamily="18" charset="0"/>
              </a:rPr>
              <a:t>(31 Dec 1862)</a:t>
            </a:r>
          </a:p>
        </p:txBody>
      </p:sp>
      <p:grpSp>
        <p:nvGrpSpPr>
          <p:cNvPr id="6482" name="Group 338"/>
          <p:cNvGrpSpPr>
            <a:grpSpLocks/>
          </p:cNvGrpSpPr>
          <p:nvPr/>
        </p:nvGrpSpPr>
        <p:grpSpPr bwMode="auto">
          <a:xfrm>
            <a:off x="7534275" y="4194175"/>
            <a:ext cx="361950" cy="269875"/>
            <a:chOff x="5369" y="3038"/>
            <a:chExt cx="228" cy="170"/>
          </a:xfrm>
        </p:grpSpPr>
        <p:sp>
          <p:nvSpPr>
            <p:cNvPr id="6483" name="Freeform 339"/>
            <p:cNvSpPr>
              <a:spLocks/>
            </p:cNvSpPr>
            <p:nvPr/>
          </p:nvSpPr>
          <p:spPr bwMode="auto">
            <a:xfrm>
              <a:off x="5369" y="3171"/>
              <a:ext cx="216" cy="37"/>
            </a:xfrm>
            <a:custGeom>
              <a:avLst/>
              <a:gdLst>
                <a:gd name="T0" fmla="*/ 32 w 216"/>
                <a:gd name="T1" fmla="*/ 37 h 37"/>
                <a:gd name="T2" fmla="*/ 198 w 216"/>
                <a:gd name="T3" fmla="*/ 37 h 37"/>
                <a:gd name="T4" fmla="*/ 216 w 216"/>
                <a:gd name="T5" fmla="*/ 0 h 37"/>
                <a:gd name="T6" fmla="*/ 126 w 216"/>
                <a:gd name="T7" fmla="*/ 1 h 37"/>
                <a:gd name="T8" fmla="*/ 40 w 216"/>
                <a:gd name="T9" fmla="*/ 1 h 37"/>
                <a:gd name="T10" fmla="*/ 0 w 216"/>
                <a:gd name="T11" fmla="*/ 0 h 37"/>
                <a:gd name="T12" fmla="*/ 32 w 216"/>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216" h="37">
                  <a:moveTo>
                    <a:pt x="32" y="37"/>
                  </a:moveTo>
                  <a:lnTo>
                    <a:pt x="198" y="37"/>
                  </a:lnTo>
                  <a:lnTo>
                    <a:pt x="216" y="0"/>
                  </a:lnTo>
                  <a:lnTo>
                    <a:pt x="126" y="1"/>
                  </a:lnTo>
                  <a:lnTo>
                    <a:pt x="40" y="1"/>
                  </a:lnTo>
                  <a:lnTo>
                    <a:pt x="0" y="0"/>
                  </a:lnTo>
                  <a:lnTo>
                    <a:pt x="32" y="37"/>
                  </a:lnTo>
                  <a:close/>
                </a:path>
              </a:pathLst>
            </a:cu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84" name="Line 340"/>
            <p:cNvSpPr>
              <a:spLocks noChangeShapeType="1"/>
            </p:cNvSpPr>
            <p:nvPr/>
          </p:nvSpPr>
          <p:spPr bwMode="auto">
            <a:xfrm>
              <a:off x="5426" y="3067"/>
              <a:ext cx="3" cy="1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85" name="Freeform 341"/>
            <p:cNvSpPr>
              <a:spLocks/>
            </p:cNvSpPr>
            <p:nvPr/>
          </p:nvSpPr>
          <p:spPr bwMode="auto">
            <a:xfrm>
              <a:off x="5490" y="3038"/>
              <a:ext cx="3" cy="129"/>
            </a:xfrm>
            <a:custGeom>
              <a:avLst/>
              <a:gdLst>
                <a:gd name="T0" fmla="*/ 0 w 3"/>
                <a:gd name="T1" fmla="*/ 0 h 129"/>
                <a:gd name="T2" fmla="*/ 3 w 3"/>
                <a:gd name="T3" fmla="*/ 129 h 129"/>
              </a:gdLst>
              <a:ahLst/>
              <a:cxnLst>
                <a:cxn ang="0">
                  <a:pos x="T0" y="T1"/>
                </a:cxn>
                <a:cxn ang="0">
                  <a:pos x="T2" y="T3"/>
                </a:cxn>
              </a:cxnLst>
              <a:rect l="0" t="0" r="r" b="b"/>
              <a:pathLst>
                <a:path w="3" h="129">
                  <a:moveTo>
                    <a:pt x="0" y="0"/>
                  </a:moveTo>
                  <a:lnTo>
                    <a:pt x="3" y="129"/>
                  </a:lnTo>
                </a:path>
              </a:pathLst>
            </a:custGeom>
            <a:noFill/>
            <a:ln w="9525">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86" name="Line 342"/>
            <p:cNvSpPr>
              <a:spLocks noChangeShapeType="1"/>
            </p:cNvSpPr>
            <p:nvPr/>
          </p:nvSpPr>
          <p:spPr bwMode="auto">
            <a:xfrm>
              <a:off x="5555" y="3094"/>
              <a:ext cx="3" cy="6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87" name="Freeform 343"/>
            <p:cNvSpPr>
              <a:spLocks/>
            </p:cNvSpPr>
            <p:nvPr/>
          </p:nvSpPr>
          <p:spPr bwMode="auto">
            <a:xfrm>
              <a:off x="5451" y="3080"/>
              <a:ext cx="100" cy="91"/>
            </a:xfrm>
            <a:custGeom>
              <a:avLst/>
              <a:gdLst>
                <a:gd name="T0" fmla="*/ 7 w 36"/>
                <a:gd name="T1" fmla="*/ 1 h 33"/>
                <a:gd name="T2" fmla="*/ 0 w 36"/>
                <a:gd name="T3" fmla="*/ 15 h 33"/>
                <a:gd name="T4" fmla="*/ 6 w 36"/>
                <a:gd name="T5" fmla="*/ 33 h 33"/>
                <a:gd name="T6" fmla="*/ 32 w 36"/>
                <a:gd name="T7" fmla="*/ 22 h 33"/>
                <a:gd name="T8" fmla="*/ 27 w 36"/>
                <a:gd name="T9" fmla="*/ 12 h 33"/>
                <a:gd name="T10" fmla="*/ 33 w 36"/>
                <a:gd name="T11" fmla="*/ 0 h 33"/>
                <a:gd name="T12" fmla="*/ 7 w 36"/>
                <a:gd name="T13" fmla="*/ 1 h 33"/>
              </a:gdLst>
              <a:ahLst/>
              <a:cxnLst>
                <a:cxn ang="0">
                  <a:pos x="T0" y="T1"/>
                </a:cxn>
                <a:cxn ang="0">
                  <a:pos x="T2" y="T3"/>
                </a:cxn>
                <a:cxn ang="0">
                  <a:pos x="T4" y="T5"/>
                </a:cxn>
                <a:cxn ang="0">
                  <a:pos x="T6" y="T7"/>
                </a:cxn>
                <a:cxn ang="0">
                  <a:pos x="T8" y="T9"/>
                </a:cxn>
                <a:cxn ang="0">
                  <a:pos x="T10" y="T11"/>
                </a:cxn>
                <a:cxn ang="0">
                  <a:pos x="T12" y="T13"/>
                </a:cxn>
              </a:cxnLst>
              <a:rect l="0" t="0" r="r" b="b"/>
              <a:pathLst>
                <a:path w="36" h="33">
                  <a:moveTo>
                    <a:pt x="7" y="1"/>
                  </a:moveTo>
                  <a:cubicBezTo>
                    <a:pt x="2" y="3"/>
                    <a:pt x="0" y="10"/>
                    <a:pt x="0" y="15"/>
                  </a:cubicBezTo>
                  <a:cubicBezTo>
                    <a:pt x="0" y="20"/>
                    <a:pt x="1" y="32"/>
                    <a:pt x="6" y="33"/>
                  </a:cubicBezTo>
                  <a:lnTo>
                    <a:pt x="32" y="22"/>
                  </a:lnTo>
                  <a:cubicBezTo>
                    <a:pt x="35" y="19"/>
                    <a:pt x="27" y="16"/>
                    <a:pt x="27" y="12"/>
                  </a:cubicBezTo>
                  <a:cubicBezTo>
                    <a:pt x="27" y="8"/>
                    <a:pt x="36" y="2"/>
                    <a:pt x="33" y="0"/>
                  </a:cubicBezTo>
                  <a:lnTo>
                    <a:pt x="7" y="1"/>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88" name="Freeform 344"/>
            <p:cNvSpPr>
              <a:spLocks/>
            </p:cNvSpPr>
            <p:nvPr/>
          </p:nvSpPr>
          <p:spPr bwMode="auto">
            <a:xfrm>
              <a:off x="5379" y="3086"/>
              <a:ext cx="78" cy="81"/>
            </a:xfrm>
            <a:custGeom>
              <a:avLst/>
              <a:gdLst>
                <a:gd name="T0" fmla="*/ 8 w 28"/>
                <a:gd name="T1" fmla="*/ 0 h 29"/>
                <a:gd name="T2" fmla="*/ 0 w 28"/>
                <a:gd name="T3" fmla="*/ 13 h 29"/>
                <a:gd name="T4" fmla="*/ 7 w 28"/>
                <a:gd name="T5" fmla="*/ 29 h 29"/>
                <a:gd name="T6" fmla="*/ 25 w 28"/>
                <a:gd name="T7" fmla="*/ 24 h 29"/>
                <a:gd name="T8" fmla="*/ 20 w 28"/>
                <a:gd name="T9" fmla="*/ 14 h 29"/>
                <a:gd name="T10" fmla="*/ 26 w 28"/>
                <a:gd name="T11" fmla="*/ 0 h 29"/>
                <a:gd name="T12" fmla="*/ 8 w 28"/>
                <a:gd name="T13" fmla="*/ 0 h 29"/>
              </a:gdLst>
              <a:ahLst/>
              <a:cxnLst>
                <a:cxn ang="0">
                  <a:pos x="T0" y="T1"/>
                </a:cxn>
                <a:cxn ang="0">
                  <a:pos x="T2" y="T3"/>
                </a:cxn>
                <a:cxn ang="0">
                  <a:pos x="T4" y="T5"/>
                </a:cxn>
                <a:cxn ang="0">
                  <a:pos x="T6" y="T7"/>
                </a:cxn>
                <a:cxn ang="0">
                  <a:pos x="T8" y="T9"/>
                </a:cxn>
                <a:cxn ang="0">
                  <a:pos x="T10" y="T11"/>
                </a:cxn>
                <a:cxn ang="0">
                  <a:pos x="T12" y="T13"/>
                </a:cxn>
              </a:cxnLst>
              <a:rect l="0" t="0" r="r" b="b"/>
              <a:pathLst>
                <a:path w="28" h="29">
                  <a:moveTo>
                    <a:pt x="8" y="0"/>
                  </a:moveTo>
                  <a:cubicBezTo>
                    <a:pt x="2" y="2"/>
                    <a:pt x="0" y="8"/>
                    <a:pt x="0" y="13"/>
                  </a:cubicBezTo>
                  <a:cubicBezTo>
                    <a:pt x="0" y="17"/>
                    <a:pt x="4" y="27"/>
                    <a:pt x="7" y="29"/>
                  </a:cubicBezTo>
                  <a:lnTo>
                    <a:pt x="25" y="24"/>
                  </a:lnTo>
                  <a:cubicBezTo>
                    <a:pt x="27" y="22"/>
                    <a:pt x="20" y="18"/>
                    <a:pt x="20" y="14"/>
                  </a:cubicBezTo>
                  <a:cubicBezTo>
                    <a:pt x="20" y="10"/>
                    <a:pt x="28" y="2"/>
                    <a:pt x="26" y="0"/>
                  </a:cubicBezTo>
                  <a:lnTo>
                    <a:pt x="8" y="0"/>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89" name="Freeform 345"/>
            <p:cNvSpPr>
              <a:spLocks/>
            </p:cNvSpPr>
            <p:nvPr/>
          </p:nvSpPr>
          <p:spPr bwMode="auto">
            <a:xfrm>
              <a:off x="5520" y="3105"/>
              <a:ext cx="77" cy="61"/>
            </a:xfrm>
            <a:custGeom>
              <a:avLst/>
              <a:gdLst>
                <a:gd name="T0" fmla="*/ 6 w 28"/>
                <a:gd name="T1" fmla="*/ 0 h 22"/>
                <a:gd name="T2" fmla="*/ 0 w 28"/>
                <a:gd name="T3" fmla="*/ 12 h 22"/>
                <a:gd name="T4" fmla="*/ 8 w 28"/>
                <a:gd name="T5" fmla="*/ 22 h 22"/>
                <a:gd name="T6" fmla="*/ 26 w 28"/>
                <a:gd name="T7" fmla="*/ 17 h 22"/>
                <a:gd name="T8" fmla="*/ 21 w 28"/>
                <a:gd name="T9" fmla="*/ 7 h 22"/>
                <a:gd name="T10" fmla="*/ 24 w 28"/>
                <a:gd name="T11" fmla="*/ 0 h 22"/>
                <a:gd name="T12" fmla="*/ 6 w 28"/>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28" h="22">
                  <a:moveTo>
                    <a:pt x="6" y="0"/>
                  </a:moveTo>
                  <a:cubicBezTo>
                    <a:pt x="2" y="3"/>
                    <a:pt x="0" y="8"/>
                    <a:pt x="0" y="12"/>
                  </a:cubicBezTo>
                  <a:cubicBezTo>
                    <a:pt x="0" y="16"/>
                    <a:pt x="4" y="21"/>
                    <a:pt x="8" y="22"/>
                  </a:cubicBezTo>
                  <a:lnTo>
                    <a:pt x="26" y="17"/>
                  </a:lnTo>
                  <a:cubicBezTo>
                    <a:pt x="28" y="15"/>
                    <a:pt x="21" y="10"/>
                    <a:pt x="21" y="7"/>
                  </a:cubicBezTo>
                  <a:cubicBezTo>
                    <a:pt x="21" y="4"/>
                    <a:pt x="26" y="1"/>
                    <a:pt x="24" y="0"/>
                  </a:cubicBezTo>
                  <a:lnTo>
                    <a:pt x="6" y="0"/>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90" name="Freeform 346"/>
            <p:cNvSpPr>
              <a:spLocks/>
            </p:cNvSpPr>
            <p:nvPr/>
          </p:nvSpPr>
          <p:spPr bwMode="auto">
            <a:xfrm>
              <a:off x="5461" y="3051"/>
              <a:ext cx="53" cy="41"/>
            </a:xfrm>
            <a:custGeom>
              <a:avLst/>
              <a:gdLst>
                <a:gd name="T0" fmla="*/ 16 w 53"/>
                <a:gd name="T1" fmla="*/ 0 h 41"/>
                <a:gd name="T2" fmla="*/ 1 w 53"/>
                <a:gd name="T3" fmla="*/ 22 h 41"/>
                <a:gd name="T4" fmla="*/ 23 w 53"/>
                <a:gd name="T5" fmla="*/ 41 h 41"/>
                <a:gd name="T6" fmla="*/ 51 w 53"/>
                <a:gd name="T7" fmla="*/ 30 h 41"/>
                <a:gd name="T8" fmla="*/ 38 w 53"/>
                <a:gd name="T9" fmla="*/ 18 h 41"/>
                <a:gd name="T10" fmla="*/ 43 w 53"/>
                <a:gd name="T11" fmla="*/ 0 h 41"/>
                <a:gd name="T12" fmla="*/ 16 w 5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53" h="41">
                  <a:moveTo>
                    <a:pt x="16" y="0"/>
                  </a:moveTo>
                  <a:cubicBezTo>
                    <a:pt x="9" y="8"/>
                    <a:pt x="0" y="15"/>
                    <a:pt x="1" y="22"/>
                  </a:cubicBezTo>
                  <a:cubicBezTo>
                    <a:pt x="2" y="29"/>
                    <a:pt x="15" y="41"/>
                    <a:pt x="23" y="41"/>
                  </a:cubicBezTo>
                  <a:lnTo>
                    <a:pt x="51" y="30"/>
                  </a:lnTo>
                  <a:cubicBezTo>
                    <a:pt x="53" y="26"/>
                    <a:pt x="39" y="23"/>
                    <a:pt x="38" y="18"/>
                  </a:cubicBezTo>
                  <a:cubicBezTo>
                    <a:pt x="37" y="13"/>
                    <a:pt x="47" y="3"/>
                    <a:pt x="43" y="0"/>
                  </a:cubicBezTo>
                  <a:lnTo>
                    <a:pt x="16" y="0"/>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492" name="AutoShape 348"/>
          <p:cNvSpPr>
            <a:spLocks noChangeArrowheads="1"/>
          </p:cNvSpPr>
          <p:nvPr/>
        </p:nvSpPr>
        <p:spPr bwMode="auto">
          <a:xfrm>
            <a:off x="2474913" y="3895725"/>
            <a:ext cx="503237" cy="231775"/>
          </a:xfrm>
          <a:prstGeom prst="roundRect">
            <a:avLst>
              <a:gd name="adj" fmla="val 16667"/>
            </a:avLst>
          </a:prstGeom>
          <a:solidFill>
            <a:srgbClr val="C0C0C0"/>
          </a:solidFill>
          <a:ln w="9525">
            <a:solidFill>
              <a:srgbClr val="3333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u="sng">
                <a:solidFill>
                  <a:srgbClr val="333333"/>
                </a:solidFill>
                <a:latin typeface="Times New Roman" panose="02020603050405020304" pitchFamily="18" charset="0"/>
              </a:rPr>
              <a:t>Bragg</a:t>
            </a:r>
          </a:p>
        </p:txBody>
      </p:sp>
      <p:sp>
        <p:nvSpPr>
          <p:cNvPr id="6493" name="AutoShape 349"/>
          <p:cNvSpPr>
            <a:spLocks noChangeArrowheads="1"/>
          </p:cNvSpPr>
          <p:nvPr/>
        </p:nvSpPr>
        <p:spPr bwMode="auto">
          <a:xfrm>
            <a:off x="2344738" y="3022600"/>
            <a:ext cx="442912" cy="203200"/>
          </a:xfrm>
          <a:prstGeom prst="roundRect">
            <a:avLst>
              <a:gd name="adj" fmla="val 16667"/>
            </a:avLst>
          </a:prstGeom>
          <a:solidFill>
            <a:srgbClr val="99CC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u="sng">
                <a:solidFill>
                  <a:schemeClr val="accent2"/>
                </a:solidFill>
                <a:latin typeface="Times New Roman" panose="02020603050405020304" pitchFamily="18" charset="0"/>
              </a:rPr>
              <a:t>Grant</a:t>
            </a:r>
          </a:p>
        </p:txBody>
      </p:sp>
      <p:sp>
        <p:nvSpPr>
          <p:cNvPr id="6494" name="Rectangle 350"/>
          <p:cNvSpPr>
            <a:spLocks noChangeArrowheads="1"/>
          </p:cNvSpPr>
          <p:nvPr/>
        </p:nvSpPr>
        <p:spPr bwMode="auto">
          <a:xfrm>
            <a:off x="7504113" y="1135063"/>
            <a:ext cx="107950" cy="106362"/>
          </a:xfrm>
          <a:prstGeom prst="rect">
            <a:avLst/>
          </a:prstGeom>
          <a:solidFill>
            <a:srgbClr val="99CCFF"/>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600"/>
              <a:t>XI</a:t>
            </a:r>
          </a:p>
        </p:txBody>
      </p:sp>
      <p:sp>
        <p:nvSpPr>
          <p:cNvPr id="6495" name="Line 351"/>
          <p:cNvSpPr>
            <a:spLocks noChangeShapeType="1"/>
          </p:cNvSpPr>
          <p:nvPr/>
        </p:nvSpPr>
        <p:spPr bwMode="auto">
          <a:xfrm flipH="1">
            <a:off x="7589838" y="1328738"/>
            <a:ext cx="244475" cy="20955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96" name="Line 352"/>
          <p:cNvSpPr>
            <a:spLocks noChangeShapeType="1"/>
          </p:cNvSpPr>
          <p:nvPr/>
        </p:nvSpPr>
        <p:spPr bwMode="auto">
          <a:xfrm rot="5400000" flipH="1">
            <a:off x="7589837" y="1331913"/>
            <a:ext cx="244475" cy="20955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97" name="Rectangle 353"/>
          <p:cNvSpPr>
            <a:spLocks noChangeArrowheads="1"/>
          </p:cNvSpPr>
          <p:nvPr/>
        </p:nvSpPr>
        <p:spPr bwMode="auto">
          <a:xfrm>
            <a:off x="1773238" y="4757738"/>
            <a:ext cx="66675" cy="61912"/>
          </a:xfrm>
          <a:prstGeom prst="rect">
            <a:avLst/>
          </a:prstGeom>
          <a:solidFill>
            <a:srgbClr val="C0C0C0"/>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98" name="Rectangle 354"/>
          <p:cNvSpPr>
            <a:spLocks noChangeArrowheads="1"/>
          </p:cNvSpPr>
          <p:nvPr/>
        </p:nvSpPr>
        <p:spPr bwMode="auto">
          <a:xfrm>
            <a:off x="1423988" y="5553075"/>
            <a:ext cx="63500" cy="58738"/>
          </a:xfrm>
          <a:prstGeom prst="rect">
            <a:avLst/>
          </a:prstGeom>
          <a:solidFill>
            <a:srgbClr val="C0C0C0"/>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99" name="Rectangle 355"/>
          <p:cNvSpPr>
            <a:spLocks noChangeArrowheads="1"/>
          </p:cNvSpPr>
          <p:nvPr/>
        </p:nvSpPr>
        <p:spPr bwMode="auto">
          <a:xfrm>
            <a:off x="2606675" y="3286125"/>
            <a:ext cx="66675" cy="61913"/>
          </a:xfrm>
          <a:prstGeom prst="rect">
            <a:avLst/>
          </a:prstGeom>
          <a:solidFill>
            <a:srgbClr val="99CCFF"/>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00" name="Rectangle 356"/>
          <p:cNvSpPr>
            <a:spLocks noChangeArrowheads="1"/>
          </p:cNvSpPr>
          <p:nvPr/>
        </p:nvSpPr>
        <p:spPr bwMode="auto">
          <a:xfrm>
            <a:off x="2854325" y="3133725"/>
            <a:ext cx="66675" cy="61913"/>
          </a:xfrm>
          <a:prstGeom prst="rect">
            <a:avLst/>
          </a:prstGeom>
          <a:solidFill>
            <a:srgbClr val="99CCFF"/>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01" name="Rectangle 357"/>
          <p:cNvSpPr>
            <a:spLocks noChangeArrowheads="1"/>
          </p:cNvSpPr>
          <p:nvPr/>
        </p:nvSpPr>
        <p:spPr bwMode="auto">
          <a:xfrm>
            <a:off x="2706688" y="2814638"/>
            <a:ext cx="66675" cy="61912"/>
          </a:xfrm>
          <a:prstGeom prst="rect">
            <a:avLst/>
          </a:prstGeom>
          <a:solidFill>
            <a:srgbClr val="99CCFF"/>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02" name="Rectangle 358"/>
          <p:cNvSpPr>
            <a:spLocks noChangeArrowheads="1"/>
          </p:cNvSpPr>
          <p:nvPr/>
        </p:nvSpPr>
        <p:spPr bwMode="auto">
          <a:xfrm>
            <a:off x="2644775" y="2528888"/>
            <a:ext cx="66675" cy="61912"/>
          </a:xfrm>
          <a:prstGeom prst="rect">
            <a:avLst/>
          </a:prstGeom>
          <a:solidFill>
            <a:srgbClr val="99CCFF"/>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03" name="Rectangle 359"/>
          <p:cNvSpPr>
            <a:spLocks noChangeArrowheads="1"/>
          </p:cNvSpPr>
          <p:nvPr/>
        </p:nvSpPr>
        <p:spPr bwMode="auto">
          <a:xfrm>
            <a:off x="3340100" y="3490913"/>
            <a:ext cx="66675" cy="61912"/>
          </a:xfrm>
          <a:prstGeom prst="rect">
            <a:avLst/>
          </a:prstGeom>
          <a:solidFill>
            <a:srgbClr val="99CCFF"/>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04" name="AutoShape 360"/>
          <p:cNvSpPr>
            <a:spLocks noChangeArrowheads="1"/>
          </p:cNvSpPr>
          <p:nvPr/>
        </p:nvSpPr>
        <p:spPr bwMode="auto">
          <a:xfrm>
            <a:off x="2173288" y="4318000"/>
            <a:ext cx="722312" cy="247650"/>
          </a:xfrm>
          <a:prstGeom prst="roundRect">
            <a:avLst>
              <a:gd name="adj" fmla="val 16667"/>
            </a:avLst>
          </a:prstGeom>
          <a:solidFill>
            <a:srgbClr val="C0C0C0"/>
          </a:solidFill>
          <a:ln w="9525">
            <a:solidFill>
              <a:srgbClr val="3333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u="sng">
                <a:solidFill>
                  <a:srgbClr val="333333"/>
                </a:solidFill>
                <a:latin typeface="Times New Roman" panose="02020603050405020304" pitchFamily="18" charset="0"/>
              </a:rPr>
              <a:t>Pemberton</a:t>
            </a:r>
          </a:p>
        </p:txBody>
      </p:sp>
      <p:sp>
        <p:nvSpPr>
          <p:cNvPr id="6505" name="AutoShape 361"/>
          <p:cNvSpPr>
            <a:spLocks noChangeArrowheads="1"/>
          </p:cNvSpPr>
          <p:nvPr/>
        </p:nvSpPr>
        <p:spPr bwMode="auto">
          <a:xfrm>
            <a:off x="3608388" y="4073525"/>
            <a:ext cx="773112" cy="247650"/>
          </a:xfrm>
          <a:prstGeom prst="roundRect">
            <a:avLst>
              <a:gd name="adj" fmla="val 16667"/>
            </a:avLst>
          </a:prstGeom>
          <a:solidFill>
            <a:srgbClr val="C0C0C0"/>
          </a:solidFill>
          <a:ln w="9525">
            <a:solidFill>
              <a:srgbClr val="3333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b="1" u="sng">
                <a:solidFill>
                  <a:srgbClr val="333333"/>
                </a:solidFill>
                <a:latin typeface="Times New Roman" panose="02020603050405020304" pitchFamily="18" charset="0"/>
              </a:rPr>
              <a:t>J. Johnston</a:t>
            </a:r>
          </a:p>
        </p:txBody>
      </p:sp>
      <p:sp>
        <p:nvSpPr>
          <p:cNvPr id="6507" name="Rectangle 363"/>
          <p:cNvSpPr>
            <a:spLocks noChangeArrowheads="1"/>
          </p:cNvSpPr>
          <p:nvPr/>
        </p:nvSpPr>
        <p:spPr bwMode="auto">
          <a:xfrm>
            <a:off x="2071688" y="4751388"/>
            <a:ext cx="66675" cy="61912"/>
          </a:xfrm>
          <a:prstGeom prst="rect">
            <a:avLst/>
          </a:prstGeom>
          <a:solidFill>
            <a:srgbClr val="C0C0C0"/>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08" name="AutoShape 364"/>
          <p:cNvSpPr>
            <a:spLocks noChangeArrowheads="1"/>
          </p:cNvSpPr>
          <p:nvPr/>
        </p:nvSpPr>
        <p:spPr bwMode="auto">
          <a:xfrm>
            <a:off x="2373313" y="4038600"/>
            <a:ext cx="447675" cy="185738"/>
          </a:xfrm>
          <a:prstGeom prst="roundRect">
            <a:avLst>
              <a:gd name="adj" fmla="val 16667"/>
            </a:avLst>
          </a:prstGeom>
          <a:solidFill>
            <a:srgbClr val="C0C0C0"/>
          </a:solidFill>
          <a:ln w="9525">
            <a:solidFill>
              <a:srgbClr val="3333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800">
                <a:solidFill>
                  <a:srgbClr val="333333"/>
                </a:solidFill>
                <a:latin typeface="Times New Roman" panose="02020603050405020304" pitchFamily="18" charset="0"/>
              </a:rPr>
              <a:t>Van Dorn</a:t>
            </a:r>
          </a:p>
        </p:txBody>
      </p:sp>
      <p:sp>
        <p:nvSpPr>
          <p:cNvPr id="6510" name="Freeform 366"/>
          <p:cNvSpPr>
            <a:spLocks/>
          </p:cNvSpPr>
          <p:nvPr/>
        </p:nvSpPr>
        <p:spPr bwMode="auto">
          <a:xfrm>
            <a:off x="2413000" y="3359150"/>
            <a:ext cx="187325" cy="330200"/>
          </a:xfrm>
          <a:custGeom>
            <a:avLst/>
            <a:gdLst>
              <a:gd name="T0" fmla="*/ 118 w 118"/>
              <a:gd name="T1" fmla="*/ 0 h 208"/>
              <a:gd name="T2" fmla="*/ 30 w 118"/>
              <a:gd name="T3" fmla="*/ 130 h 208"/>
              <a:gd name="T4" fmla="*/ 28 w 118"/>
              <a:gd name="T5" fmla="*/ 150 h 208"/>
              <a:gd name="T6" fmla="*/ 0 w 118"/>
              <a:gd name="T7" fmla="*/ 208 h 208"/>
            </a:gdLst>
            <a:ahLst/>
            <a:cxnLst>
              <a:cxn ang="0">
                <a:pos x="T0" y="T1"/>
              </a:cxn>
              <a:cxn ang="0">
                <a:pos x="T2" y="T3"/>
              </a:cxn>
              <a:cxn ang="0">
                <a:pos x="T4" y="T5"/>
              </a:cxn>
              <a:cxn ang="0">
                <a:pos x="T6" y="T7"/>
              </a:cxn>
            </a:cxnLst>
            <a:rect l="0" t="0" r="r" b="b"/>
            <a:pathLst>
              <a:path w="118" h="208">
                <a:moveTo>
                  <a:pt x="118" y="0"/>
                </a:moveTo>
                <a:lnTo>
                  <a:pt x="30" y="130"/>
                </a:lnTo>
                <a:lnTo>
                  <a:pt x="28" y="150"/>
                </a:lnTo>
                <a:lnTo>
                  <a:pt x="0" y="208"/>
                </a:lnTo>
              </a:path>
            </a:pathLst>
          </a:custGeom>
          <a:noFill/>
          <a:ln w="25400">
            <a:solidFill>
              <a:srgbClr val="FF0000"/>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06" name="Rectangle 362"/>
          <p:cNvSpPr>
            <a:spLocks noChangeArrowheads="1"/>
          </p:cNvSpPr>
          <p:nvPr/>
        </p:nvSpPr>
        <p:spPr bwMode="auto">
          <a:xfrm>
            <a:off x="2524125" y="3321050"/>
            <a:ext cx="107950" cy="106363"/>
          </a:xfrm>
          <a:prstGeom prst="rect">
            <a:avLst/>
          </a:prstGeom>
          <a:solidFill>
            <a:srgbClr val="99CCFF"/>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11" name="Rectangle 367"/>
          <p:cNvSpPr>
            <a:spLocks noChangeArrowheads="1"/>
          </p:cNvSpPr>
          <p:nvPr/>
        </p:nvSpPr>
        <p:spPr bwMode="auto">
          <a:xfrm>
            <a:off x="2847975" y="3400425"/>
            <a:ext cx="66675" cy="61913"/>
          </a:xfrm>
          <a:prstGeom prst="rect">
            <a:avLst/>
          </a:prstGeom>
          <a:solidFill>
            <a:srgbClr val="99CCFF"/>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12" name="Line 368"/>
          <p:cNvSpPr>
            <a:spLocks noChangeShapeType="1"/>
          </p:cNvSpPr>
          <p:nvPr/>
        </p:nvSpPr>
        <p:spPr bwMode="auto">
          <a:xfrm flipH="1">
            <a:off x="2311400" y="3743325"/>
            <a:ext cx="73025" cy="158750"/>
          </a:xfrm>
          <a:prstGeom prst="line">
            <a:avLst/>
          </a:prstGeom>
          <a:noFill/>
          <a:ln w="38100" cmpd="tri">
            <a:solidFill>
              <a:srgbClr val="00008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13" name="Freeform 369"/>
          <p:cNvSpPr>
            <a:spLocks/>
          </p:cNvSpPr>
          <p:nvPr/>
        </p:nvSpPr>
        <p:spPr bwMode="auto">
          <a:xfrm>
            <a:off x="1670050" y="3340100"/>
            <a:ext cx="495300" cy="1374775"/>
          </a:xfrm>
          <a:custGeom>
            <a:avLst/>
            <a:gdLst>
              <a:gd name="T0" fmla="*/ 312 w 312"/>
              <a:gd name="T1" fmla="*/ 0 h 866"/>
              <a:gd name="T2" fmla="*/ 48 w 312"/>
              <a:gd name="T3" fmla="*/ 394 h 866"/>
              <a:gd name="T4" fmla="*/ 26 w 312"/>
              <a:gd name="T5" fmla="*/ 734 h 866"/>
              <a:gd name="T6" fmla="*/ 64 w 312"/>
              <a:gd name="T7" fmla="*/ 866 h 866"/>
            </a:gdLst>
            <a:ahLst/>
            <a:cxnLst>
              <a:cxn ang="0">
                <a:pos x="T0" y="T1"/>
              </a:cxn>
              <a:cxn ang="0">
                <a:pos x="T2" y="T3"/>
              </a:cxn>
              <a:cxn ang="0">
                <a:pos x="T4" y="T5"/>
              </a:cxn>
              <a:cxn ang="0">
                <a:pos x="T6" y="T7"/>
              </a:cxn>
            </a:cxnLst>
            <a:rect l="0" t="0" r="r" b="b"/>
            <a:pathLst>
              <a:path w="312" h="866">
                <a:moveTo>
                  <a:pt x="312" y="0"/>
                </a:moveTo>
                <a:cubicBezTo>
                  <a:pt x="268" y="66"/>
                  <a:pt x="96" y="272"/>
                  <a:pt x="48" y="394"/>
                </a:cubicBezTo>
                <a:cubicBezTo>
                  <a:pt x="0" y="516"/>
                  <a:pt x="23" y="655"/>
                  <a:pt x="26" y="734"/>
                </a:cubicBezTo>
                <a:cubicBezTo>
                  <a:pt x="29" y="813"/>
                  <a:pt x="56" y="839"/>
                  <a:pt x="64" y="866"/>
                </a:cubicBezTo>
              </a:path>
            </a:pathLst>
          </a:custGeom>
          <a:noFill/>
          <a:ln w="38100" cmpd="tri">
            <a:solidFill>
              <a:srgbClr val="000080"/>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18" name="Rectangle 374"/>
          <p:cNvSpPr>
            <a:spLocks noChangeArrowheads="1"/>
          </p:cNvSpPr>
          <p:nvPr/>
        </p:nvSpPr>
        <p:spPr bwMode="auto">
          <a:xfrm>
            <a:off x="1771650" y="4757738"/>
            <a:ext cx="107950" cy="106362"/>
          </a:xfrm>
          <a:prstGeom prst="rect">
            <a:avLst/>
          </a:prstGeom>
          <a:solidFill>
            <a:srgbClr val="C0C0C0"/>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16" name="Rectangle 272"/>
          <p:cNvSpPr>
            <a:spLocks noChangeArrowheads="1"/>
          </p:cNvSpPr>
          <p:nvPr/>
        </p:nvSpPr>
        <p:spPr bwMode="auto">
          <a:xfrm>
            <a:off x="2359025" y="3643313"/>
            <a:ext cx="107950" cy="106362"/>
          </a:xfrm>
          <a:prstGeom prst="rect">
            <a:avLst/>
          </a:prstGeom>
          <a:solidFill>
            <a:srgbClr val="C0C0C0"/>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23" name="Line 379"/>
          <p:cNvSpPr>
            <a:spLocks noChangeShapeType="1"/>
          </p:cNvSpPr>
          <p:nvPr/>
        </p:nvSpPr>
        <p:spPr bwMode="auto">
          <a:xfrm flipH="1">
            <a:off x="2306638" y="3748088"/>
            <a:ext cx="73025" cy="158750"/>
          </a:xfrm>
          <a:prstGeom prst="line">
            <a:avLst/>
          </a:prstGeom>
          <a:noFill/>
          <a:ln w="38100" cmpd="tri">
            <a:solidFill>
              <a:srgbClr val="00008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21" name="Line 377"/>
          <p:cNvSpPr>
            <a:spLocks noChangeShapeType="1"/>
          </p:cNvSpPr>
          <p:nvPr/>
        </p:nvSpPr>
        <p:spPr bwMode="auto">
          <a:xfrm flipH="1">
            <a:off x="2246313" y="3716338"/>
            <a:ext cx="209550" cy="185737"/>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22" name="Line 378"/>
          <p:cNvSpPr>
            <a:spLocks noChangeShapeType="1"/>
          </p:cNvSpPr>
          <p:nvPr/>
        </p:nvSpPr>
        <p:spPr bwMode="auto">
          <a:xfrm rot="16200000" flipH="1">
            <a:off x="2247107" y="3728244"/>
            <a:ext cx="209550" cy="185737"/>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24" name="Line 380"/>
          <p:cNvSpPr>
            <a:spLocks noChangeShapeType="1"/>
          </p:cNvSpPr>
          <p:nvPr/>
        </p:nvSpPr>
        <p:spPr bwMode="auto">
          <a:xfrm flipH="1">
            <a:off x="1906588" y="4608513"/>
            <a:ext cx="217487" cy="117475"/>
          </a:xfrm>
          <a:prstGeom prst="line">
            <a:avLst/>
          </a:prstGeom>
          <a:noFill/>
          <a:ln w="57150">
            <a:solidFill>
              <a:srgbClr val="3333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25" name="Line 381"/>
          <p:cNvSpPr>
            <a:spLocks noChangeShapeType="1"/>
          </p:cNvSpPr>
          <p:nvPr/>
        </p:nvSpPr>
        <p:spPr bwMode="auto">
          <a:xfrm flipH="1" flipV="1">
            <a:off x="1901825" y="4829175"/>
            <a:ext cx="231775" cy="47625"/>
          </a:xfrm>
          <a:prstGeom prst="line">
            <a:avLst/>
          </a:prstGeom>
          <a:noFill/>
          <a:ln w="57150">
            <a:solidFill>
              <a:srgbClr val="3333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26" name="AutoShape 382"/>
          <p:cNvSpPr>
            <a:spLocks noChangeArrowheads="1"/>
          </p:cNvSpPr>
          <p:nvPr/>
        </p:nvSpPr>
        <p:spPr bwMode="auto">
          <a:xfrm>
            <a:off x="1503363" y="6254750"/>
            <a:ext cx="530225" cy="217488"/>
          </a:xfrm>
          <a:prstGeom prst="roundRect">
            <a:avLst>
              <a:gd name="adj" fmla="val 16667"/>
            </a:avLst>
          </a:prstGeom>
          <a:solidFill>
            <a:srgbClr val="99CC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u="sng">
                <a:solidFill>
                  <a:schemeClr val="accent2"/>
                </a:solidFill>
                <a:latin typeface="Times New Roman" panose="02020603050405020304" pitchFamily="18" charset="0"/>
              </a:rPr>
              <a:t>Banks</a:t>
            </a:r>
          </a:p>
        </p:txBody>
      </p:sp>
      <p:sp>
        <p:nvSpPr>
          <p:cNvPr id="6527" name="Rectangle 383"/>
          <p:cNvSpPr>
            <a:spLocks noChangeArrowheads="1"/>
          </p:cNvSpPr>
          <p:nvPr/>
        </p:nvSpPr>
        <p:spPr bwMode="auto">
          <a:xfrm>
            <a:off x="1993900" y="6054725"/>
            <a:ext cx="107950" cy="106363"/>
          </a:xfrm>
          <a:prstGeom prst="rect">
            <a:avLst/>
          </a:prstGeom>
          <a:solidFill>
            <a:srgbClr val="99CCFF"/>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16" name="AutoShape 372"/>
          <p:cNvSpPr>
            <a:spLocks noChangeArrowheads="1"/>
          </p:cNvSpPr>
          <p:nvPr/>
        </p:nvSpPr>
        <p:spPr bwMode="auto">
          <a:xfrm>
            <a:off x="2322513" y="3378200"/>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17" name="AutoShape 373"/>
          <p:cNvSpPr>
            <a:spLocks noChangeArrowheads="1"/>
          </p:cNvSpPr>
          <p:nvPr/>
        </p:nvSpPr>
        <p:spPr bwMode="auto">
          <a:xfrm>
            <a:off x="2489200" y="3165475"/>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19" name="AutoShape 375"/>
          <p:cNvSpPr>
            <a:spLocks noChangeArrowheads="1"/>
          </p:cNvSpPr>
          <p:nvPr/>
        </p:nvSpPr>
        <p:spPr bwMode="auto">
          <a:xfrm>
            <a:off x="1617663" y="4559300"/>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28" name="Rectangle 384"/>
          <p:cNvSpPr>
            <a:spLocks noChangeArrowheads="1"/>
          </p:cNvSpPr>
          <p:nvPr/>
        </p:nvSpPr>
        <p:spPr bwMode="auto">
          <a:xfrm>
            <a:off x="2241550" y="3949700"/>
            <a:ext cx="66675" cy="61913"/>
          </a:xfrm>
          <a:prstGeom prst="rect">
            <a:avLst/>
          </a:prstGeom>
          <a:solidFill>
            <a:srgbClr val="C0C0C0"/>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29" name="Freeform 385"/>
          <p:cNvSpPr>
            <a:spLocks/>
          </p:cNvSpPr>
          <p:nvPr/>
        </p:nvSpPr>
        <p:spPr bwMode="auto">
          <a:xfrm>
            <a:off x="7481888" y="742950"/>
            <a:ext cx="180975" cy="488950"/>
          </a:xfrm>
          <a:custGeom>
            <a:avLst/>
            <a:gdLst>
              <a:gd name="T0" fmla="*/ 0 w 114"/>
              <a:gd name="T1" fmla="*/ 308 h 308"/>
              <a:gd name="T2" fmla="*/ 23 w 114"/>
              <a:gd name="T3" fmla="*/ 182 h 308"/>
              <a:gd name="T4" fmla="*/ 114 w 114"/>
              <a:gd name="T5" fmla="*/ 0 h 308"/>
            </a:gdLst>
            <a:ahLst/>
            <a:cxnLst>
              <a:cxn ang="0">
                <a:pos x="T0" y="T1"/>
              </a:cxn>
              <a:cxn ang="0">
                <a:pos x="T2" y="T3"/>
              </a:cxn>
              <a:cxn ang="0">
                <a:pos x="T4" y="T5"/>
              </a:cxn>
            </a:cxnLst>
            <a:rect l="0" t="0" r="r" b="b"/>
            <a:pathLst>
              <a:path w="114" h="308">
                <a:moveTo>
                  <a:pt x="0" y="308"/>
                </a:moveTo>
                <a:lnTo>
                  <a:pt x="23" y="182"/>
                </a:lnTo>
                <a:lnTo>
                  <a:pt x="114" y="0"/>
                </a:lnTo>
              </a:path>
            </a:pathLst>
          </a:custGeom>
          <a:noFill/>
          <a:ln w="76200" cmpd="tri">
            <a:solidFill>
              <a:srgbClr val="333333"/>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6530" name="Group 386"/>
          <p:cNvGrpSpPr>
            <a:grpSpLocks/>
          </p:cNvGrpSpPr>
          <p:nvPr/>
        </p:nvGrpSpPr>
        <p:grpSpPr bwMode="auto">
          <a:xfrm>
            <a:off x="2233613" y="3932238"/>
            <a:ext cx="109537" cy="106362"/>
            <a:chOff x="2307" y="130"/>
            <a:chExt cx="69" cy="67"/>
          </a:xfrm>
        </p:grpSpPr>
        <p:sp>
          <p:nvSpPr>
            <p:cNvPr id="6531" name="Rectangle 387"/>
            <p:cNvSpPr>
              <a:spLocks noChangeArrowheads="1"/>
            </p:cNvSpPr>
            <p:nvPr/>
          </p:nvSpPr>
          <p:spPr bwMode="auto">
            <a:xfrm>
              <a:off x="2308" y="130"/>
              <a:ext cx="68" cy="67"/>
            </a:xfrm>
            <a:prstGeom prst="rect">
              <a:avLst/>
            </a:prstGeom>
            <a:solidFill>
              <a:srgbClr val="C0C0C0"/>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32" name="Line 388"/>
            <p:cNvSpPr>
              <a:spLocks noChangeShapeType="1"/>
            </p:cNvSpPr>
            <p:nvPr/>
          </p:nvSpPr>
          <p:spPr bwMode="auto">
            <a:xfrm flipH="1">
              <a:off x="2307" y="131"/>
              <a:ext cx="69" cy="66"/>
            </a:xfrm>
            <a:prstGeom prst="line">
              <a:avLst/>
            </a:prstGeom>
            <a:noFill/>
            <a:ln w="25400">
              <a:solidFill>
                <a:srgbClr val="3333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534" name="Text Box 390"/>
          <p:cNvSpPr txBox="1">
            <a:spLocks noChangeArrowheads="1"/>
          </p:cNvSpPr>
          <p:nvPr/>
        </p:nvSpPr>
        <p:spPr bwMode="auto">
          <a:xfrm>
            <a:off x="6640513" y="6189663"/>
            <a:ext cx="2301875" cy="5810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1600" b="1"/>
              <a:t>Major Campaigns</a:t>
            </a:r>
          </a:p>
          <a:p>
            <a:pPr algn="ctr"/>
            <a:r>
              <a:rPr lang="en-US" altLang="en-US" sz="1600" b="1"/>
              <a:t>1862</a:t>
            </a:r>
          </a:p>
        </p:txBody>
      </p:sp>
      <p:sp>
        <p:nvSpPr>
          <p:cNvPr id="6535" name="Text Box 391"/>
          <p:cNvSpPr txBox="1">
            <a:spLocks noChangeArrowheads="1"/>
          </p:cNvSpPr>
          <p:nvPr/>
        </p:nvSpPr>
        <p:spPr bwMode="auto">
          <a:xfrm>
            <a:off x="6691313" y="6202363"/>
            <a:ext cx="2301875" cy="5810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1600" b="1"/>
              <a:t>Major Campaigns</a:t>
            </a:r>
          </a:p>
          <a:p>
            <a:pPr algn="ctr"/>
            <a:r>
              <a:rPr lang="en-US" altLang="en-US" sz="1600" b="1"/>
              <a:t>1863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xit" presetSubtype="0" fill="hold" grpId="0" nodeType="withEffect">
                                  <p:stCondLst>
                                    <p:cond delay="0"/>
                                  </p:stCondLst>
                                  <p:childTnLst>
                                    <p:animEffect transition="out" filter="dissolve">
                                      <p:cBhvr>
                                        <p:cTn id="6" dur="500"/>
                                        <p:tgtEl>
                                          <p:spTgt spid="6409"/>
                                        </p:tgtEl>
                                      </p:cBhvr>
                                    </p:animEffect>
                                    <p:set>
                                      <p:cBhvr>
                                        <p:cTn id="7" dur="1" fill="hold">
                                          <p:stCondLst>
                                            <p:cond delay="499"/>
                                          </p:stCondLst>
                                        </p:cTn>
                                        <p:tgtEl>
                                          <p:spTgt spid="6409"/>
                                        </p:tgtEl>
                                        <p:attrNameLst>
                                          <p:attrName>style.visibility</p:attrName>
                                        </p:attrNameLst>
                                      </p:cBhvr>
                                      <p:to>
                                        <p:strVal val="hidden"/>
                                      </p:to>
                                    </p:set>
                                  </p:childTnLst>
                                </p:cTn>
                              </p:par>
                              <p:par>
                                <p:cTn id="8" presetID="9" presetClass="exit" presetSubtype="0" fill="hold" grpId="0" nodeType="withEffect">
                                  <p:stCondLst>
                                    <p:cond delay="0"/>
                                  </p:stCondLst>
                                  <p:childTnLst>
                                    <p:animEffect transition="out" filter="dissolve">
                                      <p:cBhvr>
                                        <p:cTn id="9" dur="500"/>
                                        <p:tgtEl>
                                          <p:spTgt spid="6250"/>
                                        </p:tgtEl>
                                      </p:cBhvr>
                                    </p:animEffect>
                                    <p:set>
                                      <p:cBhvr>
                                        <p:cTn id="10" dur="1" fill="hold">
                                          <p:stCondLst>
                                            <p:cond delay="499"/>
                                          </p:stCondLst>
                                        </p:cTn>
                                        <p:tgtEl>
                                          <p:spTgt spid="6250"/>
                                        </p:tgtEl>
                                        <p:attrNameLst>
                                          <p:attrName>style.visibility</p:attrName>
                                        </p:attrNameLst>
                                      </p:cBhvr>
                                      <p:to>
                                        <p:strVal val="hidden"/>
                                      </p:to>
                                    </p:set>
                                  </p:childTnLst>
                                </p:cTn>
                              </p:par>
                              <p:par>
                                <p:cTn id="11" presetID="9" presetClass="exit" presetSubtype="0" fill="hold" grpId="0" nodeType="withEffect">
                                  <p:stCondLst>
                                    <p:cond delay="0"/>
                                  </p:stCondLst>
                                  <p:childTnLst>
                                    <p:animEffect transition="out" filter="dissolve">
                                      <p:cBhvr>
                                        <p:cTn id="12" dur="500"/>
                                        <p:tgtEl>
                                          <p:spTgt spid="6408"/>
                                        </p:tgtEl>
                                      </p:cBhvr>
                                    </p:animEffect>
                                    <p:set>
                                      <p:cBhvr>
                                        <p:cTn id="13" dur="1" fill="hold">
                                          <p:stCondLst>
                                            <p:cond delay="499"/>
                                          </p:stCondLst>
                                        </p:cTn>
                                        <p:tgtEl>
                                          <p:spTgt spid="6408"/>
                                        </p:tgtEl>
                                        <p:attrNameLst>
                                          <p:attrName>style.visibility</p:attrName>
                                        </p:attrNameLst>
                                      </p:cBhvr>
                                      <p:to>
                                        <p:strVal val="hidden"/>
                                      </p:to>
                                    </p:set>
                                  </p:childTnLst>
                                </p:cTn>
                              </p:par>
                              <p:par>
                                <p:cTn id="14" presetID="9" presetClass="exit" presetSubtype="0" fill="hold" grpId="0" nodeType="withEffect">
                                  <p:stCondLst>
                                    <p:cond delay="0"/>
                                  </p:stCondLst>
                                  <p:childTnLst>
                                    <p:animEffect transition="out" filter="dissolve">
                                      <p:cBhvr>
                                        <p:cTn id="15" dur="500"/>
                                        <p:tgtEl>
                                          <p:spTgt spid="6412"/>
                                        </p:tgtEl>
                                      </p:cBhvr>
                                    </p:animEffect>
                                    <p:set>
                                      <p:cBhvr>
                                        <p:cTn id="16" dur="1" fill="hold">
                                          <p:stCondLst>
                                            <p:cond delay="499"/>
                                          </p:stCondLst>
                                        </p:cTn>
                                        <p:tgtEl>
                                          <p:spTgt spid="6412"/>
                                        </p:tgtEl>
                                        <p:attrNameLst>
                                          <p:attrName>style.visibility</p:attrName>
                                        </p:attrNameLst>
                                      </p:cBhvr>
                                      <p:to>
                                        <p:strVal val="hidden"/>
                                      </p:to>
                                    </p:set>
                                  </p:childTnLst>
                                </p:cTn>
                              </p:par>
                              <p:par>
                                <p:cTn id="17" presetID="9" presetClass="exit" presetSubtype="0" fill="hold" grpId="0" nodeType="withEffect">
                                  <p:stCondLst>
                                    <p:cond delay="0"/>
                                  </p:stCondLst>
                                  <p:childTnLst>
                                    <p:animEffect transition="out" filter="dissolve">
                                      <p:cBhvr>
                                        <p:cTn id="18" dur="500"/>
                                        <p:tgtEl>
                                          <p:spTgt spid="6338"/>
                                        </p:tgtEl>
                                      </p:cBhvr>
                                    </p:animEffect>
                                    <p:set>
                                      <p:cBhvr>
                                        <p:cTn id="19" dur="1" fill="hold">
                                          <p:stCondLst>
                                            <p:cond delay="499"/>
                                          </p:stCondLst>
                                        </p:cTn>
                                        <p:tgtEl>
                                          <p:spTgt spid="6338"/>
                                        </p:tgtEl>
                                        <p:attrNameLst>
                                          <p:attrName>style.visibility</p:attrName>
                                        </p:attrNameLst>
                                      </p:cBhvr>
                                      <p:to>
                                        <p:strVal val="hidden"/>
                                      </p:to>
                                    </p:set>
                                  </p:childTnLst>
                                </p:cTn>
                              </p:par>
                            </p:childTnLst>
                          </p:cTn>
                        </p:par>
                        <p:par>
                          <p:cTn id="20" fill="hold" nodeType="afterGroup">
                            <p:stCondLst>
                              <p:cond delay="500"/>
                            </p:stCondLst>
                            <p:childTnLst>
                              <p:par>
                                <p:cTn id="21" presetID="9" presetClass="entr" presetSubtype="0" fill="hold" grpId="0" nodeType="afterEffect">
                                  <p:stCondLst>
                                    <p:cond delay="0"/>
                                  </p:stCondLst>
                                  <p:childTnLst>
                                    <p:set>
                                      <p:cBhvr>
                                        <p:cTn id="22" dur="1" fill="hold">
                                          <p:stCondLst>
                                            <p:cond delay="0"/>
                                          </p:stCondLst>
                                        </p:cTn>
                                        <p:tgtEl>
                                          <p:spTgt spid="6403"/>
                                        </p:tgtEl>
                                        <p:attrNameLst>
                                          <p:attrName>style.visibility</p:attrName>
                                        </p:attrNameLst>
                                      </p:cBhvr>
                                      <p:to>
                                        <p:strVal val="visible"/>
                                      </p:to>
                                    </p:set>
                                    <p:animEffect transition="in" filter="dissolve">
                                      <p:cBhvr>
                                        <p:cTn id="23" dur="500"/>
                                        <p:tgtEl>
                                          <p:spTgt spid="6403"/>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6407"/>
                                        </p:tgtEl>
                                        <p:attrNameLst>
                                          <p:attrName>style.visibility</p:attrName>
                                        </p:attrNameLst>
                                      </p:cBhvr>
                                      <p:to>
                                        <p:strVal val="visible"/>
                                      </p:to>
                                    </p:set>
                                    <p:animEffect transition="in" filter="dissolve">
                                      <p:cBhvr>
                                        <p:cTn id="26" dur="1000"/>
                                        <p:tgtEl>
                                          <p:spTgt spid="6407"/>
                                        </p:tgtEl>
                                      </p:cBhvr>
                                    </p:animEffect>
                                  </p:childTnLst>
                                </p:cTn>
                              </p:par>
                            </p:childTnLst>
                          </p:cTn>
                        </p:par>
                        <p:par>
                          <p:cTn id="27" fill="hold" nodeType="afterGroup">
                            <p:stCondLst>
                              <p:cond delay="1500"/>
                            </p:stCondLst>
                            <p:childTnLst>
                              <p:par>
                                <p:cTn id="28" presetID="0" presetClass="path" presetSubtype="0" accel="50000" decel="50000" fill="hold" grpId="1" nodeType="afterEffect">
                                  <p:stCondLst>
                                    <p:cond delay="0"/>
                                  </p:stCondLst>
                                  <p:childTnLst>
                                    <p:animMotion origin="layout" path="M 0 0 L 0.1842 -0.10775 L 0.41268 -0.16925 L 0.5698 -0.18821 " pathEditMode="relative" ptsTypes="AAAA">
                                      <p:cBhvr>
                                        <p:cTn id="29" dur="2000" fill="hold"/>
                                        <p:tgtEl>
                                          <p:spTgt spid="6246"/>
                                        </p:tgtEl>
                                        <p:attrNameLst>
                                          <p:attrName>ppt_x</p:attrName>
                                          <p:attrName>ppt_y</p:attrName>
                                        </p:attrNameLst>
                                      </p:cBhvr>
                                    </p:animMotion>
                                  </p:childTnLst>
                                </p:cTn>
                              </p:par>
                            </p:childTnLst>
                          </p:cTn>
                        </p:par>
                        <p:par>
                          <p:cTn id="30" fill="hold" nodeType="afterGroup">
                            <p:stCondLst>
                              <p:cond delay="3500"/>
                            </p:stCondLst>
                            <p:childTnLst>
                              <p:par>
                                <p:cTn id="31" presetID="9" presetClass="exit" presetSubtype="0" fill="hold" grpId="0" nodeType="afterEffect">
                                  <p:stCondLst>
                                    <p:cond delay="0"/>
                                  </p:stCondLst>
                                  <p:childTnLst>
                                    <p:animEffect transition="out" filter="dissolve">
                                      <p:cBhvr>
                                        <p:cTn id="32" dur="1000"/>
                                        <p:tgtEl>
                                          <p:spTgt spid="6246"/>
                                        </p:tgtEl>
                                      </p:cBhvr>
                                    </p:animEffect>
                                    <p:set>
                                      <p:cBhvr>
                                        <p:cTn id="33" dur="1" fill="hold">
                                          <p:stCondLst>
                                            <p:cond delay="999"/>
                                          </p:stCondLst>
                                        </p:cTn>
                                        <p:tgtEl>
                                          <p:spTgt spid="6246"/>
                                        </p:tgtEl>
                                        <p:attrNameLst>
                                          <p:attrName>style.visibility</p:attrName>
                                        </p:attrNameLst>
                                      </p:cBhvr>
                                      <p:to>
                                        <p:strVal val="hidden"/>
                                      </p:to>
                                    </p:set>
                                  </p:childTnLst>
                                </p:cTn>
                              </p:par>
                              <p:par>
                                <p:cTn id="34" presetID="12" presetClass="entr" presetSubtype="8" fill="hold" grpId="0" nodeType="withEffect">
                                  <p:stCondLst>
                                    <p:cond delay="0"/>
                                  </p:stCondLst>
                                  <p:childTnLst>
                                    <p:set>
                                      <p:cBhvr>
                                        <p:cTn id="35" dur="1" fill="hold">
                                          <p:stCondLst>
                                            <p:cond delay="0"/>
                                          </p:stCondLst>
                                        </p:cTn>
                                        <p:tgtEl>
                                          <p:spTgt spid="6389"/>
                                        </p:tgtEl>
                                        <p:attrNameLst>
                                          <p:attrName>style.visibility</p:attrName>
                                        </p:attrNameLst>
                                      </p:cBhvr>
                                      <p:to>
                                        <p:strVal val="visible"/>
                                      </p:to>
                                    </p:set>
                                    <p:animEffect transition="in" filter="slide(fromLeft)">
                                      <p:cBhvr>
                                        <p:cTn id="36" dur="1000"/>
                                        <p:tgtEl>
                                          <p:spTgt spid="6389"/>
                                        </p:tgtEl>
                                      </p:cBhvr>
                                    </p:animEffect>
                                  </p:childTnLst>
                                </p:cTn>
                              </p:par>
                              <p:par>
                                <p:cTn id="37" presetID="9" presetClass="exit" presetSubtype="0" fill="hold" grpId="0" nodeType="withEffect">
                                  <p:stCondLst>
                                    <p:cond delay="0"/>
                                  </p:stCondLst>
                                  <p:childTnLst>
                                    <p:animEffect transition="out" filter="dissolve">
                                      <p:cBhvr>
                                        <p:cTn id="38" dur="500"/>
                                        <p:tgtEl>
                                          <p:spTgt spid="6388"/>
                                        </p:tgtEl>
                                      </p:cBhvr>
                                    </p:animEffect>
                                    <p:set>
                                      <p:cBhvr>
                                        <p:cTn id="39" dur="1" fill="hold">
                                          <p:stCondLst>
                                            <p:cond delay="499"/>
                                          </p:stCondLst>
                                        </p:cTn>
                                        <p:tgtEl>
                                          <p:spTgt spid="6388"/>
                                        </p:tgtEl>
                                        <p:attrNameLst>
                                          <p:attrName>style.visibility</p:attrName>
                                        </p:attrNameLst>
                                      </p:cBhvr>
                                      <p:to>
                                        <p:strVal val="hidden"/>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9" presetClass="entr" presetSubtype="0" fill="hold" grpId="0" nodeType="clickEffect">
                                  <p:stCondLst>
                                    <p:cond delay="0"/>
                                  </p:stCondLst>
                                  <p:childTnLst>
                                    <p:set>
                                      <p:cBhvr>
                                        <p:cTn id="43" dur="1" fill="hold">
                                          <p:stCondLst>
                                            <p:cond delay="0"/>
                                          </p:stCondLst>
                                        </p:cTn>
                                        <p:tgtEl>
                                          <p:spTgt spid="6402"/>
                                        </p:tgtEl>
                                        <p:attrNameLst>
                                          <p:attrName>style.visibility</p:attrName>
                                        </p:attrNameLst>
                                      </p:cBhvr>
                                      <p:to>
                                        <p:strVal val="visible"/>
                                      </p:to>
                                    </p:set>
                                    <p:animEffect transition="in" filter="dissolve">
                                      <p:cBhvr>
                                        <p:cTn id="44" dur="500"/>
                                        <p:tgtEl>
                                          <p:spTgt spid="6402"/>
                                        </p:tgtEl>
                                      </p:cBhvr>
                                    </p:animEffect>
                                  </p:childTnLst>
                                </p:cTn>
                              </p:par>
                            </p:childTnLst>
                          </p:cTn>
                        </p:par>
                        <p:par>
                          <p:cTn id="45" fill="hold" nodeType="afterGroup">
                            <p:stCondLst>
                              <p:cond delay="500"/>
                            </p:stCondLst>
                            <p:childTnLst>
                              <p:par>
                                <p:cTn id="46" presetID="0" presetClass="path" presetSubtype="0" accel="50000" decel="50000" fill="hold" grpId="1" nodeType="afterEffect">
                                  <p:stCondLst>
                                    <p:cond delay="0"/>
                                  </p:stCondLst>
                                  <p:childTnLst>
                                    <p:animMotion origin="layout" path="M 0.00035 0.00046 L -0.01493 -0.02083 L -0.03438 -0.0375 " pathEditMode="relative" ptsTypes="AAA">
                                      <p:cBhvr>
                                        <p:cTn id="47" dur="2000" fill="hold"/>
                                        <p:tgtEl>
                                          <p:spTgt spid="6402"/>
                                        </p:tgtEl>
                                        <p:attrNameLst>
                                          <p:attrName>ppt_x</p:attrName>
                                          <p:attrName>ppt_y</p:attrName>
                                        </p:attrNameLst>
                                      </p:cBhvr>
                                    </p:animMotion>
                                  </p:childTnLst>
                                </p:cTn>
                              </p:par>
                            </p:childTnLst>
                          </p:cTn>
                        </p:par>
                      </p:childTnLst>
                    </p:cTn>
                  </p:par>
                  <p:par>
                    <p:cTn id="48" fill="hold" nodeType="clickPar">
                      <p:stCondLst>
                        <p:cond delay="indefinite"/>
                      </p:stCondLst>
                      <p:childTnLst>
                        <p:par>
                          <p:cTn id="49" fill="hold" nodeType="withGroup">
                            <p:stCondLst>
                              <p:cond delay="0"/>
                            </p:stCondLst>
                            <p:childTnLst>
                              <p:par>
                                <p:cTn id="50" presetID="0" presetClass="path" presetSubtype="0" accel="50000" decel="50000" fill="hold" grpId="0" nodeType="clickEffect">
                                  <p:stCondLst>
                                    <p:cond delay="0"/>
                                  </p:stCondLst>
                                  <p:childTnLst>
                                    <p:animMotion origin="layout" path="M 0.00017 0.00023 C 0.00069 0.00949 0.00295 0.0456 0.00382 0.05648 C 0.00469 0.06736 0.00521 0.0618 0.0059 0.0662 C 0.0066 0.0706 0.00677 0.07523 0.00851 0.08287 C 0.01024 0.09051 0.01649 0.10162 0.01684 0.11273 C 0.01719 0.12384 0.01337 0.14097 0.01059 0.15023 C 0.00781 0.15949 0.00174 0.16365 0.00069 0.16828 C -0.00035 0.17291 0.00399 0.17361 0.00486 0.17801 C 0.00573 0.1824 0.00608 0.18912 0.00642 0.19537 C 0.00677 0.20162 0.00434 0.20903 0.00694 0.2162 C 0.00955 0.22338 0.01997 0.23194 0.02153 0.23912 C 0.02309 0.24629 0.01562 0.25254 0.01684 0.25926 C 0.01806 0.26597 0.025 0.27778 0.02882 0.28009 C 0.03264 0.2824 0.03628 0.275 0.04028 0.27315 C 0.04427 0.27129 0.0467 0.27291 0.0533 0.26828 C 0.0599 0.26365 0.07552 0.25023 0.08038 0.24537 L 0.08299 0.23912 C 0.08559 0.23217 0.09167 0.21435 0.09653 0.20301 C 0.10139 0.19166 0.10851 0.1794 0.11267 0.17037 C 0.11684 0.16134 0.11406 0.15393 0.12205 0.14815 L 0.16059 0.13565 C 0.16858 0.12986 0.16458 0.11875 0.16944 0.11342 C 0.17431 0.1081 0.1849 0.11065 0.19028 0.10301 C 0.19566 0.09537 0.19844 0.07523 0.20226 0.06759 C 0.20608 0.05995 0.21198 0.05856 0.21372 0.05648 C 0.21545 0.0544 0.21372 0.0581 0.21267 0.0544 C 0.21163 0.05069 0.21007 0.03842 0.20747 0.03356 C 0.20486 0.0287 0.19913 0.02801 0.19653 0.02523 C 0.19392 0.02245 0.19358 0.02384 0.19132 0.0169 C 0.18906 0.00995 0.18351 -0.00625 0.18299 -0.01574 C 0.18247 -0.02523 0.18906 -0.0331 0.18819 -0.04074 L 0.17778 -0.06158 L 0.17309 -0.05949 " pathEditMode="relative" rAng="0" ptsTypes="aaaaaaaaaaaaaaaAaaaAaaaaaaaaaaAAa">
                                      <p:cBhvr>
                                        <p:cTn id="51" dur="3000" fill="hold"/>
                                        <p:tgtEl>
                                          <p:spTgt spid="6410"/>
                                        </p:tgtEl>
                                        <p:attrNameLst>
                                          <p:attrName>ppt_x</p:attrName>
                                          <p:attrName>ppt_y</p:attrName>
                                        </p:attrNameLst>
                                      </p:cBhvr>
                                      <p:rCtr x="10729" y="11019"/>
                                    </p:animMotion>
                                  </p:childTnLst>
                                  <p:subTnLst>
                                    <p:audio>
                                      <p:cMediaNode>
                                        <p:cTn display="0" masterRel="sameClick">
                                          <p:stCondLst>
                                            <p:cond evt="begin" delay="0">
                                              <p:tn val="50"/>
                                            </p:cond>
                                          </p:stCondLst>
                                          <p:endCondLst>
                                            <p:cond evt="onStopAudio" delay="0">
                                              <p:tgtEl>
                                                <p:sldTgt/>
                                              </p:tgtEl>
                                            </p:cond>
                                          </p:endCondLst>
                                        </p:cTn>
                                        <p:tgtEl>
                                          <p:sndTgt r:embed="rId3" name="train.wav"/>
                                        </p:tgtEl>
                                      </p:cMediaNode>
                                    </p:audio>
                                  </p:subTnLst>
                                </p:cTn>
                              </p:par>
                              <p:par>
                                <p:cTn id="52" presetID="9" presetClass="exit" presetSubtype="0" fill="hold" grpId="0" nodeType="withEffect">
                                  <p:stCondLst>
                                    <p:cond delay="0"/>
                                  </p:stCondLst>
                                  <p:childTnLst>
                                    <p:animEffect transition="out" filter="dissolve">
                                      <p:cBhvr>
                                        <p:cTn id="53" dur="500"/>
                                        <p:tgtEl>
                                          <p:spTgt spid="6492"/>
                                        </p:tgtEl>
                                      </p:cBhvr>
                                    </p:animEffect>
                                    <p:set>
                                      <p:cBhvr>
                                        <p:cTn id="54" dur="1" fill="hold">
                                          <p:stCondLst>
                                            <p:cond delay="499"/>
                                          </p:stCondLst>
                                        </p:cTn>
                                        <p:tgtEl>
                                          <p:spTgt spid="6492"/>
                                        </p:tgtEl>
                                        <p:attrNameLst>
                                          <p:attrName>style.visibility</p:attrName>
                                        </p:attrNameLst>
                                      </p:cBhvr>
                                      <p:to>
                                        <p:strVal val="hidden"/>
                                      </p:to>
                                    </p:set>
                                  </p:childTnLst>
                                </p:cTn>
                              </p:par>
                              <p:par>
                                <p:cTn id="55" presetID="9" presetClass="entr" presetSubtype="0" fill="hold" grpId="0" nodeType="withEffect">
                                  <p:stCondLst>
                                    <p:cond delay="0"/>
                                  </p:stCondLst>
                                  <p:childTnLst>
                                    <p:set>
                                      <p:cBhvr>
                                        <p:cTn id="56" dur="1" fill="hold">
                                          <p:stCondLst>
                                            <p:cond delay="0"/>
                                          </p:stCondLst>
                                        </p:cTn>
                                        <p:tgtEl>
                                          <p:spTgt spid="6416"/>
                                        </p:tgtEl>
                                        <p:attrNameLst>
                                          <p:attrName>style.visibility</p:attrName>
                                        </p:attrNameLst>
                                      </p:cBhvr>
                                      <p:to>
                                        <p:strVal val="visible"/>
                                      </p:to>
                                    </p:set>
                                    <p:animEffect transition="in" filter="dissolve">
                                      <p:cBhvr>
                                        <p:cTn id="57" dur="2000"/>
                                        <p:tgtEl>
                                          <p:spTgt spid="6416"/>
                                        </p:tgtEl>
                                      </p:cBhvr>
                                    </p:animEffect>
                                  </p:childTnLst>
                                </p:cTn>
                              </p:par>
                              <p:par>
                                <p:cTn id="58" presetID="9" presetClass="entr" presetSubtype="0" fill="hold" grpId="0" nodeType="withEffect">
                                  <p:stCondLst>
                                    <p:cond delay="0"/>
                                  </p:stCondLst>
                                  <p:childTnLst>
                                    <p:set>
                                      <p:cBhvr>
                                        <p:cTn id="59" dur="1" fill="hold">
                                          <p:stCondLst>
                                            <p:cond delay="0"/>
                                          </p:stCondLst>
                                        </p:cTn>
                                        <p:tgtEl>
                                          <p:spTgt spid="6417"/>
                                        </p:tgtEl>
                                        <p:attrNameLst>
                                          <p:attrName>style.visibility</p:attrName>
                                        </p:attrNameLst>
                                      </p:cBhvr>
                                      <p:to>
                                        <p:strVal val="visible"/>
                                      </p:to>
                                    </p:set>
                                    <p:animEffect transition="in" filter="dissolve">
                                      <p:cBhvr>
                                        <p:cTn id="60" dur="2000"/>
                                        <p:tgtEl>
                                          <p:spTgt spid="6417"/>
                                        </p:tgtEl>
                                      </p:cBhvr>
                                    </p:animEffect>
                                  </p:childTnLst>
                                </p:cTn>
                              </p:par>
                              <p:par>
                                <p:cTn id="61" presetID="9" presetClass="entr" presetSubtype="0" fill="hold" grpId="0" nodeType="withEffect">
                                  <p:stCondLst>
                                    <p:cond delay="0"/>
                                  </p:stCondLst>
                                  <p:childTnLst>
                                    <p:set>
                                      <p:cBhvr>
                                        <p:cTn id="62" dur="1" fill="hold">
                                          <p:stCondLst>
                                            <p:cond delay="0"/>
                                          </p:stCondLst>
                                        </p:cTn>
                                        <p:tgtEl>
                                          <p:spTgt spid="6418"/>
                                        </p:tgtEl>
                                        <p:attrNameLst>
                                          <p:attrName>style.visibility</p:attrName>
                                        </p:attrNameLst>
                                      </p:cBhvr>
                                      <p:to>
                                        <p:strVal val="visible"/>
                                      </p:to>
                                    </p:set>
                                    <p:animEffect transition="in" filter="dissolve">
                                      <p:cBhvr>
                                        <p:cTn id="63" dur="2000"/>
                                        <p:tgtEl>
                                          <p:spTgt spid="6418"/>
                                        </p:tgtEl>
                                      </p:cBhvr>
                                    </p:animEffect>
                                  </p:childTnLst>
                                </p:cTn>
                              </p:par>
                              <p:par>
                                <p:cTn id="64" presetID="9" presetClass="entr" presetSubtype="0" fill="hold" grpId="0" nodeType="withEffect">
                                  <p:stCondLst>
                                    <p:cond delay="0"/>
                                  </p:stCondLst>
                                  <p:childTnLst>
                                    <p:set>
                                      <p:cBhvr>
                                        <p:cTn id="65" dur="1" fill="hold">
                                          <p:stCondLst>
                                            <p:cond delay="0"/>
                                          </p:stCondLst>
                                        </p:cTn>
                                        <p:tgtEl>
                                          <p:spTgt spid="6419"/>
                                        </p:tgtEl>
                                        <p:attrNameLst>
                                          <p:attrName>style.visibility</p:attrName>
                                        </p:attrNameLst>
                                      </p:cBhvr>
                                      <p:to>
                                        <p:strVal val="visible"/>
                                      </p:to>
                                    </p:set>
                                    <p:animEffect transition="in" filter="dissolve">
                                      <p:cBhvr>
                                        <p:cTn id="66" dur="2000"/>
                                        <p:tgtEl>
                                          <p:spTgt spid="6419"/>
                                        </p:tgtEl>
                                      </p:cBhvr>
                                    </p:animEffect>
                                  </p:childTnLst>
                                </p:cTn>
                              </p:par>
                            </p:childTnLst>
                          </p:cTn>
                        </p:par>
                        <p:par>
                          <p:cTn id="67" fill="hold" nodeType="afterGroup">
                            <p:stCondLst>
                              <p:cond delay="3000"/>
                            </p:stCondLst>
                            <p:childTnLst>
                              <p:par>
                                <p:cTn id="68" presetID="9" presetClass="entr" presetSubtype="0" fill="hold" grpId="0" nodeType="afterEffect">
                                  <p:stCondLst>
                                    <p:cond delay="0"/>
                                  </p:stCondLst>
                                  <p:childTnLst>
                                    <p:set>
                                      <p:cBhvr>
                                        <p:cTn id="69" dur="1" fill="hold">
                                          <p:stCondLst>
                                            <p:cond delay="0"/>
                                          </p:stCondLst>
                                        </p:cTn>
                                        <p:tgtEl>
                                          <p:spTgt spid="6415"/>
                                        </p:tgtEl>
                                        <p:attrNameLst>
                                          <p:attrName>style.visibility</p:attrName>
                                        </p:attrNameLst>
                                      </p:cBhvr>
                                      <p:to>
                                        <p:strVal val="visible"/>
                                      </p:to>
                                    </p:set>
                                    <p:animEffect transition="in" filter="dissolve">
                                      <p:cBhvr>
                                        <p:cTn id="70" dur="1000"/>
                                        <p:tgtEl>
                                          <p:spTgt spid="6415"/>
                                        </p:tgtEl>
                                      </p:cBhvr>
                                    </p:animEffect>
                                  </p:childTnLst>
                                </p:cTn>
                              </p:par>
                              <p:par>
                                <p:cTn id="71" presetID="9" presetClass="exit" presetSubtype="0" fill="hold" grpId="0" nodeType="withEffect">
                                  <p:stCondLst>
                                    <p:cond delay="0"/>
                                  </p:stCondLst>
                                  <p:childTnLst>
                                    <p:animEffect transition="out" filter="dissolve">
                                      <p:cBhvr>
                                        <p:cTn id="72" dur="500"/>
                                        <p:tgtEl>
                                          <p:spTgt spid="6421"/>
                                        </p:tgtEl>
                                      </p:cBhvr>
                                    </p:animEffect>
                                    <p:set>
                                      <p:cBhvr>
                                        <p:cTn id="73" dur="1" fill="hold">
                                          <p:stCondLst>
                                            <p:cond delay="499"/>
                                          </p:stCondLst>
                                        </p:cTn>
                                        <p:tgtEl>
                                          <p:spTgt spid="6421"/>
                                        </p:tgtEl>
                                        <p:attrNameLst>
                                          <p:attrName>style.visibility</p:attrName>
                                        </p:attrNameLst>
                                      </p:cBhvr>
                                      <p:to>
                                        <p:strVal val="hidden"/>
                                      </p:to>
                                    </p:set>
                                  </p:childTnLst>
                                </p:cTn>
                              </p:par>
                              <p:par>
                                <p:cTn id="74" presetID="9" presetClass="entr" presetSubtype="0" fill="hold" grpId="0" nodeType="withEffect">
                                  <p:stCondLst>
                                    <p:cond delay="0"/>
                                  </p:stCondLst>
                                  <p:childTnLst>
                                    <p:set>
                                      <p:cBhvr>
                                        <p:cTn id="75" dur="1" fill="hold">
                                          <p:stCondLst>
                                            <p:cond delay="0"/>
                                          </p:stCondLst>
                                        </p:cTn>
                                        <p:tgtEl>
                                          <p:spTgt spid="6422"/>
                                        </p:tgtEl>
                                        <p:attrNameLst>
                                          <p:attrName>style.visibility</p:attrName>
                                        </p:attrNameLst>
                                      </p:cBhvr>
                                      <p:to>
                                        <p:strVal val="visible"/>
                                      </p:to>
                                    </p:set>
                                    <p:animEffect transition="in" filter="dissolve">
                                      <p:cBhvr>
                                        <p:cTn id="76" dur="1000"/>
                                        <p:tgtEl>
                                          <p:spTgt spid="6422"/>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22" presetClass="entr" presetSubtype="4" fill="hold" grpId="0" nodeType="clickEffect">
                                  <p:stCondLst>
                                    <p:cond delay="0"/>
                                  </p:stCondLst>
                                  <p:childTnLst>
                                    <p:set>
                                      <p:cBhvr>
                                        <p:cTn id="80" dur="1" fill="hold">
                                          <p:stCondLst>
                                            <p:cond delay="0"/>
                                          </p:stCondLst>
                                        </p:cTn>
                                        <p:tgtEl>
                                          <p:spTgt spid="6459"/>
                                        </p:tgtEl>
                                        <p:attrNameLst>
                                          <p:attrName>style.visibility</p:attrName>
                                        </p:attrNameLst>
                                      </p:cBhvr>
                                      <p:to>
                                        <p:strVal val="visible"/>
                                      </p:to>
                                    </p:set>
                                    <p:animEffect transition="in" filter="wipe(down)">
                                      <p:cBhvr>
                                        <p:cTn id="81" dur="2000"/>
                                        <p:tgtEl>
                                          <p:spTgt spid="6459"/>
                                        </p:tgtEl>
                                      </p:cBhvr>
                                    </p:animEffect>
                                  </p:childTnLst>
                                </p:cTn>
                              </p:par>
                              <p:par>
                                <p:cTn id="82" presetID="22" presetClass="entr" presetSubtype="4" fill="hold" grpId="0" nodeType="withEffect">
                                  <p:stCondLst>
                                    <p:cond delay="0"/>
                                  </p:stCondLst>
                                  <p:childTnLst>
                                    <p:set>
                                      <p:cBhvr>
                                        <p:cTn id="83" dur="1" fill="hold">
                                          <p:stCondLst>
                                            <p:cond delay="0"/>
                                          </p:stCondLst>
                                        </p:cTn>
                                        <p:tgtEl>
                                          <p:spTgt spid="6460"/>
                                        </p:tgtEl>
                                        <p:attrNameLst>
                                          <p:attrName>style.visibility</p:attrName>
                                        </p:attrNameLst>
                                      </p:cBhvr>
                                      <p:to>
                                        <p:strVal val="visible"/>
                                      </p:to>
                                    </p:set>
                                    <p:animEffect transition="in" filter="wipe(down)">
                                      <p:cBhvr>
                                        <p:cTn id="84" dur="2000"/>
                                        <p:tgtEl>
                                          <p:spTgt spid="6460"/>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22" presetClass="entr" presetSubtype="4" fill="hold" grpId="0" nodeType="clickEffect">
                                  <p:stCondLst>
                                    <p:cond delay="0"/>
                                  </p:stCondLst>
                                  <p:childTnLst>
                                    <p:set>
                                      <p:cBhvr>
                                        <p:cTn id="88" dur="1" fill="hold">
                                          <p:stCondLst>
                                            <p:cond delay="0"/>
                                          </p:stCondLst>
                                        </p:cTn>
                                        <p:tgtEl>
                                          <p:spTgt spid="6461"/>
                                        </p:tgtEl>
                                        <p:attrNameLst>
                                          <p:attrName>style.visibility</p:attrName>
                                        </p:attrNameLst>
                                      </p:cBhvr>
                                      <p:to>
                                        <p:strVal val="visible"/>
                                      </p:to>
                                    </p:set>
                                    <p:animEffect transition="in" filter="wipe(down)">
                                      <p:cBhvr>
                                        <p:cTn id="89" dur="2000"/>
                                        <p:tgtEl>
                                          <p:spTgt spid="6461"/>
                                        </p:tgtEl>
                                      </p:cBhvr>
                                    </p:animEffect>
                                  </p:childTnLst>
                                </p:cTn>
                              </p:par>
                            </p:childTnLst>
                          </p:cTn>
                        </p:par>
                      </p:childTnLst>
                    </p:cTn>
                  </p:par>
                  <p:par>
                    <p:cTn id="90" fill="hold" nodeType="clickPar">
                      <p:stCondLst>
                        <p:cond delay="indefinite"/>
                      </p:stCondLst>
                      <p:childTnLst>
                        <p:par>
                          <p:cTn id="91" fill="hold" nodeType="withGroup">
                            <p:stCondLst>
                              <p:cond delay="0"/>
                            </p:stCondLst>
                            <p:childTnLst>
                              <p:par>
                                <p:cTn id="92" presetID="9" presetClass="exit" presetSubtype="0" fill="hold" grpId="1" nodeType="clickEffect">
                                  <p:stCondLst>
                                    <p:cond delay="0"/>
                                  </p:stCondLst>
                                  <p:childTnLst>
                                    <p:animEffect transition="out" filter="dissolve">
                                      <p:cBhvr>
                                        <p:cTn id="93" dur="1000"/>
                                        <p:tgtEl>
                                          <p:spTgt spid="6461"/>
                                        </p:tgtEl>
                                      </p:cBhvr>
                                    </p:animEffect>
                                    <p:set>
                                      <p:cBhvr>
                                        <p:cTn id="94" dur="1" fill="hold">
                                          <p:stCondLst>
                                            <p:cond delay="999"/>
                                          </p:stCondLst>
                                        </p:cTn>
                                        <p:tgtEl>
                                          <p:spTgt spid="6461"/>
                                        </p:tgtEl>
                                        <p:attrNameLst>
                                          <p:attrName>style.visibility</p:attrName>
                                        </p:attrNameLst>
                                      </p:cBhvr>
                                      <p:to>
                                        <p:strVal val="hidden"/>
                                      </p:to>
                                    </p:set>
                                  </p:childTnLst>
                                </p:cTn>
                              </p:par>
                              <p:par>
                                <p:cTn id="95" presetID="9" presetClass="exit" presetSubtype="0" fill="hold" grpId="1" nodeType="withEffect">
                                  <p:stCondLst>
                                    <p:cond delay="0"/>
                                  </p:stCondLst>
                                  <p:childTnLst>
                                    <p:animEffect transition="out" filter="dissolve">
                                      <p:cBhvr>
                                        <p:cTn id="96" dur="1000"/>
                                        <p:tgtEl>
                                          <p:spTgt spid="6460"/>
                                        </p:tgtEl>
                                      </p:cBhvr>
                                    </p:animEffect>
                                    <p:set>
                                      <p:cBhvr>
                                        <p:cTn id="97" dur="1" fill="hold">
                                          <p:stCondLst>
                                            <p:cond delay="999"/>
                                          </p:stCondLst>
                                        </p:cTn>
                                        <p:tgtEl>
                                          <p:spTgt spid="6460"/>
                                        </p:tgtEl>
                                        <p:attrNameLst>
                                          <p:attrName>style.visibility</p:attrName>
                                        </p:attrNameLst>
                                      </p:cBhvr>
                                      <p:to>
                                        <p:strVal val="hidden"/>
                                      </p:to>
                                    </p:set>
                                  </p:childTnLst>
                                </p:cTn>
                              </p:par>
                              <p:par>
                                <p:cTn id="98" presetID="9" presetClass="exit" presetSubtype="0" fill="hold" grpId="1" nodeType="withEffect">
                                  <p:stCondLst>
                                    <p:cond delay="0"/>
                                  </p:stCondLst>
                                  <p:childTnLst>
                                    <p:animEffect transition="out" filter="dissolve">
                                      <p:cBhvr>
                                        <p:cTn id="99" dur="1000"/>
                                        <p:tgtEl>
                                          <p:spTgt spid="6459"/>
                                        </p:tgtEl>
                                      </p:cBhvr>
                                    </p:animEffect>
                                    <p:set>
                                      <p:cBhvr>
                                        <p:cTn id="100" dur="1" fill="hold">
                                          <p:stCondLst>
                                            <p:cond delay="999"/>
                                          </p:stCondLst>
                                        </p:cTn>
                                        <p:tgtEl>
                                          <p:spTgt spid="6459"/>
                                        </p:tgtEl>
                                        <p:attrNameLst>
                                          <p:attrName>style.visibility</p:attrName>
                                        </p:attrNameLst>
                                      </p:cBhvr>
                                      <p:to>
                                        <p:strVal val="hidden"/>
                                      </p:to>
                                    </p:set>
                                  </p:childTnLst>
                                </p:cTn>
                              </p:par>
                            </p:childTnLst>
                          </p:cTn>
                        </p:par>
                        <p:par>
                          <p:cTn id="101" fill="hold" nodeType="afterGroup">
                            <p:stCondLst>
                              <p:cond delay="1000"/>
                            </p:stCondLst>
                            <p:childTnLst>
                              <p:par>
                                <p:cTn id="102" presetID="9" presetClass="exit" presetSubtype="0" fill="hold" grpId="0" nodeType="afterEffect">
                                  <p:stCondLst>
                                    <p:cond delay="0"/>
                                  </p:stCondLst>
                                  <p:childTnLst>
                                    <p:animEffect transition="out" filter="dissolve">
                                      <p:cBhvr>
                                        <p:cTn id="103" dur="500"/>
                                        <p:tgtEl>
                                          <p:spTgt spid="6404"/>
                                        </p:tgtEl>
                                      </p:cBhvr>
                                    </p:animEffect>
                                    <p:set>
                                      <p:cBhvr>
                                        <p:cTn id="104" dur="1" fill="hold">
                                          <p:stCondLst>
                                            <p:cond delay="499"/>
                                          </p:stCondLst>
                                        </p:cTn>
                                        <p:tgtEl>
                                          <p:spTgt spid="6404"/>
                                        </p:tgtEl>
                                        <p:attrNameLst>
                                          <p:attrName>style.visibility</p:attrName>
                                        </p:attrNameLst>
                                      </p:cBhvr>
                                      <p:to>
                                        <p:strVal val="hidden"/>
                                      </p:to>
                                    </p:set>
                                  </p:childTnLst>
                                </p:cTn>
                              </p:par>
                            </p:childTnLst>
                          </p:cTn>
                        </p:par>
                        <p:par>
                          <p:cTn id="105" fill="hold" nodeType="afterGroup">
                            <p:stCondLst>
                              <p:cond delay="1500"/>
                            </p:stCondLst>
                            <p:childTnLst>
                              <p:par>
                                <p:cTn id="106" presetID="9" presetClass="entr" presetSubtype="0" fill="hold" nodeType="afterEffect">
                                  <p:stCondLst>
                                    <p:cond delay="0"/>
                                  </p:stCondLst>
                                  <p:childTnLst>
                                    <p:set>
                                      <p:cBhvr>
                                        <p:cTn id="107" dur="1" fill="hold">
                                          <p:stCondLst>
                                            <p:cond delay="0"/>
                                          </p:stCondLst>
                                        </p:cTn>
                                        <p:tgtEl>
                                          <p:spTgt spid="6424"/>
                                        </p:tgtEl>
                                        <p:attrNameLst>
                                          <p:attrName>style.visibility</p:attrName>
                                        </p:attrNameLst>
                                      </p:cBhvr>
                                      <p:to>
                                        <p:strVal val="visible"/>
                                      </p:to>
                                    </p:set>
                                    <p:animEffect transition="in" filter="dissolve">
                                      <p:cBhvr>
                                        <p:cTn id="108" dur="500"/>
                                        <p:tgtEl>
                                          <p:spTgt spid="6424"/>
                                        </p:tgtEl>
                                      </p:cBhvr>
                                    </p:animEffect>
                                  </p:childTnLst>
                                </p:cTn>
                              </p:par>
                              <p:par>
                                <p:cTn id="109" presetID="0" presetClass="path" presetSubtype="0" accel="50000" decel="50000" fill="hold" nodeType="withEffect">
                                  <p:stCondLst>
                                    <p:cond delay="0"/>
                                  </p:stCondLst>
                                  <p:childTnLst>
                                    <p:animMotion origin="layout" path="M 0.00034 0.00046 L 0.02847 0.02893 L 0.05659 0.04768 L 0.05086 -0.03218 L 0.05034 -0.04329 L -0.00747 -0.06898 L -0.0066 -0.0787 " pathEditMode="relative" rAng="0" ptsTypes="AAAAAAA">
                                      <p:cBhvr>
                                        <p:cTn id="110" dur="3000" fill="hold"/>
                                        <p:tgtEl>
                                          <p:spTgt spid="6424"/>
                                        </p:tgtEl>
                                        <p:attrNameLst>
                                          <p:attrName>ppt_x</p:attrName>
                                          <p:attrName>ppt_y</p:attrName>
                                        </p:attrNameLst>
                                      </p:cBhvr>
                                      <p:rCtr x="2413" y="-1597"/>
                                    </p:animMotion>
                                  </p:childTnLst>
                                </p:cTn>
                              </p:par>
                              <p:par>
                                <p:cTn id="111" presetID="9" presetClass="exit" presetSubtype="0" fill="hold" grpId="0" nodeType="withEffect">
                                  <p:stCondLst>
                                    <p:cond delay="0"/>
                                  </p:stCondLst>
                                  <p:childTnLst>
                                    <p:animEffect transition="out" filter="dissolve">
                                      <p:cBhvr>
                                        <p:cTn id="112" dur="1000"/>
                                        <p:tgtEl>
                                          <p:spTgt spid="6244"/>
                                        </p:tgtEl>
                                      </p:cBhvr>
                                    </p:animEffect>
                                    <p:set>
                                      <p:cBhvr>
                                        <p:cTn id="113" dur="1" fill="hold">
                                          <p:stCondLst>
                                            <p:cond delay="999"/>
                                          </p:stCondLst>
                                        </p:cTn>
                                        <p:tgtEl>
                                          <p:spTgt spid="6244"/>
                                        </p:tgtEl>
                                        <p:attrNameLst>
                                          <p:attrName>style.visibility</p:attrName>
                                        </p:attrNameLst>
                                      </p:cBhvr>
                                      <p:to>
                                        <p:strVal val="hidden"/>
                                      </p:to>
                                    </p:set>
                                  </p:childTnLst>
                                </p:cTn>
                              </p:par>
                            </p:childTnLst>
                          </p:cTn>
                        </p:par>
                      </p:childTnLst>
                    </p:cTn>
                  </p:par>
                  <p:par>
                    <p:cTn id="114" fill="hold" nodeType="clickPar">
                      <p:stCondLst>
                        <p:cond delay="indefinite"/>
                      </p:stCondLst>
                      <p:childTnLst>
                        <p:par>
                          <p:cTn id="115" fill="hold" nodeType="withGroup">
                            <p:stCondLst>
                              <p:cond delay="0"/>
                            </p:stCondLst>
                            <p:childTnLst>
                              <p:par>
                                <p:cTn id="116" presetID="0" presetClass="path" presetSubtype="0" accel="50000" decel="50000" fill="hold" grpId="0" nodeType="clickEffect">
                                  <p:stCondLst>
                                    <p:cond delay="0"/>
                                  </p:stCondLst>
                                  <p:childTnLst>
                                    <p:animMotion origin="layout" path="M 0.00018 -2.22222E-6 L -0.02326 -0.01944 L -0.03316 -0.07847 L -0.05034 -0.12708 " pathEditMode="relative" ptsTypes="AAAA">
                                      <p:cBhvr>
                                        <p:cTn id="117" dur="3000" fill="hold"/>
                                        <p:tgtEl>
                                          <p:spTgt spid="6420"/>
                                        </p:tgtEl>
                                        <p:attrNameLst>
                                          <p:attrName>ppt_x</p:attrName>
                                          <p:attrName>ppt_y</p:attrName>
                                        </p:attrNameLst>
                                      </p:cBhvr>
                                    </p:animMotion>
                                  </p:childTnLst>
                                </p:cTn>
                              </p:par>
                              <p:par>
                                <p:cTn id="118" presetID="0" presetClass="path" presetSubtype="0" accel="50000" decel="50000" fill="hold" grpId="0" nodeType="withEffect">
                                  <p:stCondLst>
                                    <p:cond delay="0"/>
                                  </p:stCondLst>
                                  <p:childTnLst>
                                    <p:animMotion origin="layout" path="M 1.11111E-6 4.07407E-6 L -0.01563 -0.02153 L -0.0349 -0.03959 L -0.03073 -0.06042 " pathEditMode="relative" rAng="0" ptsTypes="AAAA">
                                      <p:cBhvr>
                                        <p:cTn id="119" dur="3000" fill="hold"/>
                                        <p:tgtEl>
                                          <p:spTgt spid="6405"/>
                                        </p:tgtEl>
                                        <p:attrNameLst>
                                          <p:attrName>ppt_x</p:attrName>
                                          <p:attrName>ppt_y</p:attrName>
                                        </p:attrNameLst>
                                      </p:cBhvr>
                                      <p:rCtr x="-1753" y="-3032"/>
                                    </p:animMotion>
                                  </p:childTnLst>
                                </p:cTn>
                              </p:par>
                              <p:par>
                                <p:cTn id="120" presetID="9" presetClass="exit" presetSubtype="0" fill="hold" grpId="2" nodeType="withEffect">
                                  <p:stCondLst>
                                    <p:cond delay="0"/>
                                  </p:stCondLst>
                                  <p:childTnLst>
                                    <p:animEffect transition="out" filter="dissolve">
                                      <p:cBhvr>
                                        <p:cTn id="121" dur="3000"/>
                                        <p:tgtEl>
                                          <p:spTgt spid="6402"/>
                                        </p:tgtEl>
                                      </p:cBhvr>
                                    </p:animEffect>
                                    <p:set>
                                      <p:cBhvr>
                                        <p:cTn id="122" dur="1" fill="hold">
                                          <p:stCondLst>
                                            <p:cond delay="2999"/>
                                          </p:stCondLst>
                                        </p:cTn>
                                        <p:tgtEl>
                                          <p:spTgt spid="6402"/>
                                        </p:tgtEl>
                                        <p:attrNameLst>
                                          <p:attrName>style.visibility</p:attrName>
                                        </p:attrNameLst>
                                      </p:cBhvr>
                                      <p:to>
                                        <p:strVal val="hidden"/>
                                      </p:to>
                                    </p:set>
                                  </p:childTnLst>
                                </p:cTn>
                              </p:par>
                              <p:par>
                                <p:cTn id="123" presetID="9" presetClass="exit" presetSubtype="0" fill="hold" grpId="1" nodeType="withEffect">
                                  <p:stCondLst>
                                    <p:cond delay="0"/>
                                  </p:stCondLst>
                                  <p:childTnLst>
                                    <p:animEffect transition="out" filter="dissolve">
                                      <p:cBhvr>
                                        <p:cTn id="124" dur="500"/>
                                        <p:tgtEl>
                                          <p:spTgt spid="6422"/>
                                        </p:tgtEl>
                                      </p:cBhvr>
                                    </p:animEffect>
                                    <p:set>
                                      <p:cBhvr>
                                        <p:cTn id="125" dur="1" fill="hold">
                                          <p:stCondLst>
                                            <p:cond delay="499"/>
                                          </p:stCondLst>
                                        </p:cTn>
                                        <p:tgtEl>
                                          <p:spTgt spid="6422"/>
                                        </p:tgtEl>
                                        <p:attrNameLst>
                                          <p:attrName>style.visibility</p:attrName>
                                        </p:attrNameLst>
                                      </p:cBhvr>
                                      <p:to>
                                        <p:strVal val="hidden"/>
                                      </p:to>
                                    </p:set>
                                  </p:childTnLst>
                                </p:cTn>
                              </p:par>
                              <p:par>
                                <p:cTn id="126" presetID="9" presetClass="exit" presetSubtype="0" fill="hold" grpId="0" nodeType="withEffect">
                                  <p:stCondLst>
                                    <p:cond delay="0"/>
                                  </p:stCondLst>
                                  <p:childTnLst>
                                    <p:animEffect transition="out" filter="dissolve">
                                      <p:cBhvr>
                                        <p:cTn id="127" dur="1000"/>
                                        <p:tgtEl>
                                          <p:spTgt spid="6386"/>
                                        </p:tgtEl>
                                      </p:cBhvr>
                                    </p:animEffect>
                                    <p:set>
                                      <p:cBhvr>
                                        <p:cTn id="128" dur="1" fill="hold">
                                          <p:stCondLst>
                                            <p:cond delay="999"/>
                                          </p:stCondLst>
                                        </p:cTn>
                                        <p:tgtEl>
                                          <p:spTgt spid="6386"/>
                                        </p:tgtEl>
                                        <p:attrNameLst>
                                          <p:attrName>style.visibility</p:attrName>
                                        </p:attrNameLst>
                                      </p:cBhvr>
                                      <p:to>
                                        <p:strVal val="hidden"/>
                                      </p:to>
                                    </p:set>
                                  </p:childTnLst>
                                </p:cTn>
                              </p:par>
                            </p:childTnLst>
                          </p:cTn>
                        </p:par>
                        <p:par>
                          <p:cTn id="129" fill="hold" nodeType="afterGroup">
                            <p:stCondLst>
                              <p:cond delay="3000"/>
                            </p:stCondLst>
                            <p:childTnLst>
                              <p:par>
                                <p:cTn id="130" presetID="9" presetClass="entr" presetSubtype="0" fill="hold" grpId="0" nodeType="afterEffect">
                                  <p:stCondLst>
                                    <p:cond delay="0"/>
                                  </p:stCondLst>
                                  <p:childTnLst>
                                    <p:set>
                                      <p:cBhvr>
                                        <p:cTn id="131" dur="1" fill="hold">
                                          <p:stCondLst>
                                            <p:cond delay="0"/>
                                          </p:stCondLst>
                                        </p:cTn>
                                        <p:tgtEl>
                                          <p:spTgt spid="6435"/>
                                        </p:tgtEl>
                                        <p:attrNameLst>
                                          <p:attrName>style.visibility</p:attrName>
                                        </p:attrNameLst>
                                      </p:cBhvr>
                                      <p:to>
                                        <p:strVal val="visible"/>
                                      </p:to>
                                    </p:set>
                                    <p:animEffect transition="in" filter="dissolve">
                                      <p:cBhvr>
                                        <p:cTn id="132" dur="1000"/>
                                        <p:tgtEl>
                                          <p:spTgt spid="6435"/>
                                        </p:tgtEl>
                                      </p:cBhvr>
                                    </p:animEffect>
                                  </p:childTnLst>
                                </p:cTn>
                              </p:par>
                            </p:childTnLst>
                          </p:cTn>
                        </p:par>
                        <p:par>
                          <p:cTn id="133" fill="hold" nodeType="afterGroup">
                            <p:stCondLst>
                              <p:cond delay="4000"/>
                            </p:stCondLst>
                            <p:childTnLst>
                              <p:par>
                                <p:cTn id="134" presetID="12" presetClass="entr" presetSubtype="2" fill="hold" grpId="0" nodeType="afterEffect">
                                  <p:stCondLst>
                                    <p:cond delay="0"/>
                                  </p:stCondLst>
                                  <p:childTnLst>
                                    <p:set>
                                      <p:cBhvr>
                                        <p:cTn id="135" dur="1" fill="hold">
                                          <p:stCondLst>
                                            <p:cond delay="0"/>
                                          </p:stCondLst>
                                        </p:cTn>
                                        <p:tgtEl>
                                          <p:spTgt spid="6383"/>
                                        </p:tgtEl>
                                        <p:attrNameLst>
                                          <p:attrName>style.visibility</p:attrName>
                                        </p:attrNameLst>
                                      </p:cBhvr>
                                      <p:to>
                                        <p:strVal val="visible"/>
                                      </p:to>
                                    </p:set>
                                    <p:animEffect transition="in" filter="slide(fromRight)">
                                      <p:cBhvr>
                                        <p:cTn id="136" dur="1000"/>
                                        <p:tgtEl>
                                          <p:spTgt spid="6383"/>
                                        </p:tgtEl>
                                      </p:cBhvr>
                                    </p:animEffect>
                                  </p:childTnLst>
                                </p:cTn>
                              </p:par>
                              <p:par>
                                <p:cTn id="137" presetID="22" presetClass="entr" presetSubtype="4" fill="hold" grpId="0" nodeType="withEffect">
                                  <p:stCondLst>
                                    <p:cond delay="0"/>
                                  </p:stCondLst>
                                  <p:childTnLst>
                                    <p:set>
                                      <p:cBhvr>
                                        <p:cTn id="138" dur="1" fill="hold">
                                          <p:stCondLst>
                                            <p:cond delay="0"/>
                                          </p:stCondLst>
                                        </p:cTn>
                                        <p:tgtEl>
                                          <p:spTgt spid="6436"/>
                                        </p:tgtEl>
                                        <p:attrNameLst>
                                          <p:attrName>style.visibility</p:attrName>
                                        </p:attrNameLst>
                                      </p:cBhvr>
                                      <p:to>
                                        <p:strVal val="visible"/>
                                      </p:to>
                                    </p:set>
                                    <p:animEffect transition="in" filter="wipe(down)">
                                      <p:cBhvr>
                                        <p:cTn id="139" dur="1000"/>
                                        <p:tgtEl>
                                          <p:spTgt spid="6436"/>
                                        </p:tgtEl>
                                      </p:cBhvr>
                                    </p:animEffect>
                                  </p:childTnLst>
                                </p:cTn>
                              </p:par>
                              <p:par>
                                <p:cTn id="140" presetID="22" presetClass="entr" presetSubtype="4" fill="hold" grpId="0" nodeType="withEffect">
                                  <p:stCondLst>
                                    <p:cond delay="0"/>
                                  </p:stCondLst>
                                  <p:childTnLst>
                                    <p:set>
                                      <p:cBhvr>
                                        <p:cTn id="141" dur="1" fill="hold">
                                          <p:stCondLst>
                                            <p:cond delay="0"/>
                                          </p:stCondLst>
                                        </p:cTn>
                                        <p:tgtEl>
                                          <p:spTgt spid="6437"/>
                                        </p:tgtEl>
                                        <p:attrNameLst>
                                          <p:attrName>style.visibility</p:attrName>
                                        </p:attrNameLst>
                                      </p:cBhvr>
                                      <p:to>
                                        <p:strVal val="visible"/>
                                      </p:to>
                                    </p:set>
                                    <p:animEffect transition="in" filter="wipe(down)">
                                      <p:cBhvr>
                                        <p:cTn id="142" dur="1000"/>
                                        <p:tgtEl>
                                          <p:spTgt spid="6437"/>
                                        </p:tgtEl>
                                      </p:cBhvr>
                                    </p:animEffect>
                                  </p:childTnLst>
                                </p:cTn>
                              </p:par>
                              <p:par>
                                <p:cTn id="143" presetID="9" presetClass="entr" presetSubtype="0" fill="hold" grpId="0" nodeType="withEffect">
                                  <p:stCondLst>
                                    <p:cond delay="0"/>
                                  </p:stCondLst>
                                  <p:childTnLst>
                                    <p:set>
                                      <p:cBhvr>
                                        <p:cTn id="144" dur="1" fill="hold">
                                          <p:stCondLst>
                                            <p:cond delay="0"/>
                                          </p:stCondLst>
                                        </p:cTn>
                                        <p:tgtEl>
                                          <p:spTgt spid="6433"/>
                                        </p:tgtEl>
                                        <p:attrNameLst>
                                          <p:attrName>style.visibility</p:attrName>
                                        </p:attrNameLst>
                                      </p:cBhvr>
                                      <p:to>
                                        <p:strVal val="visible"/>
                                      </p:to>
                                    </p:set>
                                    <p:animEffect transition="in" filter="dissolve">
                                      <p:cBhvr>
                                        <p:cTn id="145" dur="1000"/>
                                        <p:tgtEl>
                                          <p:spTgt spid="6433"/>
                                        </p:tgtEl>
                                      </p:cBhvr>
                                    </p:animEffect>
                                  </p:childTnLst>
                                </p:cTn>
                              </p:par>
                            </p:childTnLst>
                          </p:cTn>
                        </p:par>
                      </p:childTnLst>
                    </p:cTn>
                  </p:par>
                  <p:par>
                    <p:cTn id="146" fill="hold" nodeType="clickPar">
                      <p:stCondLst>
                        <p:cond delay="indefinite"/>
                      </p:stCondLst>
                      <p:childTnLst>
                        <p:par>
                          <p:cTn id="147" fill="hold" nodeType="withGroup">
                            <p:stCondLst>
                              <p:cond delay="0"/>
                            </p:stCondLst>
                            <p:childTnLst>
                              <p:par>
                                <p:cTn id="148" presetID="1" presetClass="entr" presetSubtype="0" fill="hold" grpId="0" nodeType="clickEffect">
                                  <p:stCondLst>
                                    <p:cond delay="0"/>
                                  </p:stCondLst>
                                  <p:childTnLst>
                                    <p:set>
                                      <p:cBhvr>
                                        <p:cTn id="149" dur="1" fill="hold">
                                          <p:stCondLst>
                                            <p:cond delay="0"/>
                                          </p:stCondLst>
                                        </p:cTn>
                                        <p:tgtEl>
                                          <p:spTgt spid="6423"/>
                                        </p:tgtEl>
                                        <p:attrNameLst>
                                          <p:attrName>style.visibility</p:attrName>
                                        </p:attrNameLst>
                                      </p:cBhvr>
                                      <p:to>
                                        <p:strVal val="visible"/>
                                      </p:to>
                                    </p:set>
                                  </p:childTnLst>
                                  <p:subTnLst>
                                    <p:audio>
                                      <p:cMediaNode>
                                        <p:cTn display="0" masterRel="sameClick">
                                          <p:stCondLst>
                                            <p:cond evt="begin" delay="0">
                                              <p:tn val="148"/>
                                            </p:cond>
                                          </p:stCondLst>
                                          <p:endCondLst>
                                            <p:cond evt="onStopAudio" delay="0">
                                              <p:tgtEl>
                                                <p:sldTgt/>
                                              </p:tgtEl>
                                            </p:cond>
                                          </p:endCondLst>
                                        </p:cTn>
                                        <p:tgtEl>
                                          <p:sndTgt r:embed="rId4" name="explode.wav"/>
                                        </p:tgtEl>
                                      </p:cMediaNode>
                                    </p:audio>
                                  </p:subTnLst>
                                </p:cTn>
                              </p:par>
                              <p:par>
                                <p:cTn id="150" presetID="3" presetClass="exit" presetSubtype="10" fill="hold" grpId="1" nodeType="withEffect">
                                  <p:stCondLst>
                                    <p:cond delay="0"/>
                                  </p:stCondLst>
                                  <p:childTnLst>
                                    <p:animEffect transition="out" filter="blinds(horizontal)">
                                      <p:cBhvr>
                                        <p:cTn id="151" dur="500"/>
                                        <p:tgtEl>
                                          <p:spTgt spid="6423"/>
                                        </p:tgtEl>
                                      </p:cBhvr>
                                    </p:animEffect>
                                    <p:set>
                                      <p:cBhvr>
                                        <p:cTn id="152" dur="1" fill="hold">
                                          <p:stCondLst>
                                            <p:cond delay="499"/>
                                          </p:stCondLst>
                                        </p:cTn>
                                        <p:tgtEl>
                                          <p:spTgt spid="6423"/>
                                        </p:tgtEl>
                                        <p:attrNameLst>
                                          <p:attrName>style.visibility</p:attrName>
                                        </p:attrNameLst>
                                      </p:cBhvr>
                                      <p:to>
                                        <p:strVal val="hidden"/>
                                      </p:to>
                                    </p:set>
                                  </p:childTnLst>
                                </p:cTn>
                              </p:par>
                            </p:childTnLst>
                          </p:cTn>
                        </p:par>
                        <p:par>
                          <p:cTn id="153" fill="hold" nodeType="afterGroup">
                            <p:stCondLst>
                              <p:cond delay="500"/>
                            </p:stCondLst>
                            <p:childTnLst>
                              <p:par>
                                <p:cTn id="154" presetID="9" presetClass="exit" presetSubtype="0" fill="hold" nodeType="afterEffect">
                                  <p:stCondLst>
                                    <p:cond delay="0"/>
                                  </p:stCondLst>
                                  <p:childTnLst>
                                    <p:animEffect transition="out" filter="dissolve">
                                      <p:cBhvr>
                                        <p:cTn id="155" dur="500"/>
                                        <p:tgtEl>
                                          <p:spTgt spid="6424"/>
                                        </p:tgtEl>
                                      </p:cBhvr>
                                    </p:animEffect>
                                    <p:set>
                                      <p:cBhvr>
                                        <p:cTn id="156" dur="1" fill="hold">
                                          <p:stCondLst>
                                            <p:cond delay="499"/>
                                          </p:stCondLst>
                                        </p:cTn>
                                        <p:tgtEl>
                                          <p:spTgt spid="6424"/>
                                        </p:tgtEl>
                                        <p:attrNameLst>
                                          <p:attrName>style.visibility</p:attrName>
                                        </p:attrNameLst>
                                      </p:cBhvr>
                                      <p:to>
                                        <p:strVal val="hidden"/>
                                      </p:to>
                                    </p:set>
                                  </p:childTnLst>
                                </p:cTn>
                              </p:par>
                              <p:par>
                                <p:cTn id="157" presetID="0" presetClass="path" presetSubtype="0" accel="50000" decel="50000" fill="hold" grpId="1" nodeType="withEffect">
                                  <p:stCondLst>
                                    <p:cond delay="0"/>
                                  </p:stCondLst>
                                  <p:childTnLst>
                                    <p:animMotion origin="layout" path="M -2.22222E-6 7.40741E-7 L 0.00834 -0.02361 L 0.03073 -0.04028 " pathEditMode="relative" rAng="0" ptsTypes="AAA">
                                      <p:cBhvr>
                                        <p:cTn id="158" dur="2000" fill="hold"/>
                                        <p:tgtEl>
                                          <p:spTgt spid="6403"/>
                                        </p:tgtEl>
                                        <p:attrNameLst>
                                          <p:attrName>ppt_x</p:attrName>
                                          <p:attrName>ppt_y</p:attrName>
                                        </p:attrNameLst>
                                      </p:cBhvr>
                                      <p:rCtr x="1528" y="-2014"/>
                                    </p:animMotion>
                                  </p:childTnLst>
                                </p:cTn>
                              </p:par>
                              <p:par>
                                <p:cTn id="159" presetID="12" presetClass="exit" presetSubtype="4" fill="hold" grpId="1" nodeType="withEffect">
                                  <p:stCondLst>
                                    <p:cond delay="0"/>
                                  </p:stCondLst>
                                  <p:childTnLst>
                                    <p:animEffect transition="out" filter="slide(fromBottom)">
                                      <p:cBhvr>
                                        <p:cTn id="160" dur="500"/>
                                        <p:tgtEl>
                                          <p:spTgt spid="6383"/>
                                        </p:tgtEl>
                                      </p:cBhvr>
                                    </p:animEffect>
                                    <p:set>
                                      <p:cBhvr>
                                        <p:cTn id="161" dur="1" fill="hold">
                                          <p:stCondLst>
                                            <p:cond delay="499"/>
                                          </p:stCondLst>
                                        </p:cTn>
                                        <p:tgtEl>
                                          <p:spTgt spid="6383"/>
                                        </p:tgtEl>
                                        <p:attrNameLst>
                                          <p:attrName>style.visibility</p:attrName>
                                        </p:attrNameLst>
                                      </p:cBhvr>
                                      <p:to>
                                        <p:strVal val="hidden"/>
                                      </p:to>
                                    </p:set>
                                  </p:childTnLst>
                                </p:cTn>
                              </p:par>
                              <p:par>
                                <p:cTn id="162" presetID="9" presetClass="exit" presetSubtype="0" fill="hold" grpId="1" nodeType="withEffect">
                                  <p:stCondLst>
                                    <p:cond delay="0"/>
                                  </p:stCondLst>
                                  <p:childTnLst>
                                    <p:animEffect transition="out" filter="dissolve">
                                      <p:cBhvr>
                                        <p:cTn id="163" dur="1000"/>
                                        <p:tgtEl>
                                          <p:spTgt spid="6407"/>
                                        </p:tgtEl>
                                      </p:cBhvr>
                                    </p:animEffect>
                                    <p:set>
                                      <p:cBhvr>
                                        <p:cTn id="164" dur="1" fill="hold">
                                          <p:stCondLst>
                                            <p:cond delay="999"/>
                                          </p:stCondLst>
                                        </p:cTn>
                                        <p:tgtEl>
                                          <p:spTgt spid="6407"/>
                                        </p:tgtEl>
                                        <p:attrNameLst>
                                          <p:attrName>style.visibility</p:attrName>
                                        </p:attrNameLst>
                                      </p:cBhvr>
                                      <p:to>
                                        <p:strVal val="hidden"/>
                                      </p:to>
                                    </p:set>
                                  </p:childTnLst>
                                </p:cTn>
                              </p:par>
                              <p:par>
                                <p:cTn id="165" presetID="9" presetClass="exit" presetSubtype="0" fill="hold" grpId="1" nodeType="withEffect">
                                  <p:stCondLst>
                                    <p:cond delay="0"/>
                                  </p:stCondLst>
                                  <p:childTnLst>
                                    <p:animEffect transition="out" filter="dissolve">
                                      <p:cBhvr>
                                        <p:cTn id="166" dur="500"/>
                                        <p:tgtEl>
                                          <p:spTgt spid="6436"/>
                                        </p:tgtEl>
                                      </p:cBhvr>
                                    </p:animEffect>
                                    <p:set>
                                      <p:cBhvr>
                                        <p:cTn id="167" dur="1" fill="hold">
                                          <p:stCondLst>
                                            <p:cond delay="499"/>
                                          </p:stCondLst>
                                        </p:cTn>
                                        <p:tgtEl>
                                          <p:spTgt spid="6436"/>
                                        </p:tgtEl>
                                        <p:attrNameLst>
                                          <p:attrName>style.visibility</p:attrName>
                                        </p:attrNameLst>
                                      </p:cBhvr>
                                      <p:to>
                                        <p:strVal val="hidden"/>
                                      </p:to>
                                    </p:set>
                                  </p:childTnLst>
                                </p:cTn>
                              </p:par>
                              <p:par>
                                <p:cTn id="168" presetID="9" presetClass="exit" presetSubtype="0" fill="hold" grpId="1" nodeType="withEffect">
                                  <p:stCondLst>
                                    <p:cond delay="0"/>
                                  </p:stCondLst>
                                  <p:childTnLst>
                                    <p:animEffect transition="out" filter="dissolve">
                                      <p:cBhvr>
                                        <p:cTn id="169" dur="500"/>
                                        <p:tgtEl>
                                          <p:spTgt spid="6437"/>
                                        </p:tgtEl>
                                      </p:cBhvr>
                                    </p:animEffect>
                                    <p:set>
                                      <p:cBhvr>
                                        <p:cTn id="170" dur="1" fill="hold">
                                          <p:stCondLst>
                                            <p:cond delay="499"/>
                                          </p:stCondLst>
                                        </p:cTn>
                                        <p:tgtEl>
                                          <p:spTgt spid="6437"/>
                                        </p:tgtEl>
                                        <p:attrNameLst>
                                          <p:attrName>style.visibility</p:attrName>
                                        </p:attrNameLst>
                                      </p:cBhvr>
                                      <p:to>
                                        <p:strVal val="hidden"/>
                                      </p:to>
                                    </p:set>
                                  </p:childTnLst>
                                </p:cTn>
                              </p:par>
                            </p:childTnLst>
                          </p:cTn>
                        </p:par>
                        <p:par>
                          <p:cTn id="171" fill="hold" nodeType="afterGroup">
                            <p:stCondLst>
                              <p:cond delay="2500"/>
                            </p:stCondLst>
                            <p:childTnLst>
                              <p:par>
                                <p:cTn id="172" presetID="9" presetClass="entr" presetSubtype="0" fill="hold" grpId="0" nodeType="afterEffect">
                                  <p:stCondLst>
                                    <p:cond delay="0"/>
                                  </p:stCondLst>
                                  <p:childTnLst>
                                    <p:set>
                                      <p:cBhvr>
                                        <p:cTn id="173" dur="1" fill="hold">
                                          <p:stCondLst>
                                            <p:cond delay="0"/>
                                          </p:stCondLst>
                                        </p:cTn>
                                        <p:tgtEl>
                                          <p:spTgt spid="6434"/>
                                        </p:tgtEl>
                                        <p:attrNameLst>
                                          <p:attrName>style.visibility</p:attrName>
                                        </p:attrNameLst>
                                      </p:cBhvr>
                                      <p:to>
                                        <p:strVal val="visible"/>
                                      </p:to>
                                    </p:set>
                                    <p:animEffect transition="in" filter="dissolve">
                                      <p:cBhvr>
                                        <p:cTn id="174" dur="1000"/>
                                        <p:tgtEl>
                                          <p:spTgt spid="6434"/>
                                        </p:tgtEl>
                                      </p:cBhvr>
                                    </p:animEffect>
                                  </p:childTnLst>
                                </p:cTn>
                              </p:par>
                            </p:childTnLst>
                          </p:cTn>
                        </p:par>
                        <p:par>
                          <p:cTn id="175" fill="hold" nodeType="afterGroup">
                            <p:stCondLst>
                              <p:cond delay="3500"/>
                            </p:stCondLst>
                            <p:childTnLst>
                              <p:par>
                                <p:cTn id="176" presetID="22" presetClass="entr" presetSubtype="4" fill="hold" grpId="0" nodeType="afterEffect">
                                  <p:stCondLst>
                                    <p:cond delay="0"/>
                                  </p:stCondLst>
                                  <p:childTnLst>
                                    <p:set>
                                      <p:cBhvr>
                                        <p:cTn id="177" dur="1" fill="hold">
                                          <p:stCondLst>
                                            <p:cond delay="0"/>
                                          </p:stCondLst>
                                        </p:cTn>
                                        <p:tgtEl>
                                          <p:spTgt spid="6529"/>
                                        </p:tgtEl>
                                        <p:attrNameLst>
                                          <p:attrName>style.visibility</p:attrName>
                                        </p:attrNameLst>
                                      </p:cBhvr>
                                      <p:to>
                                        <p:strVal val="visible"/>
                                      </p:to>
                                    </p:set>
                                    <p:animEffect transition="in" filter="wipe(down)">
                                      <p:cBhvr>
                                        <p:cTn id="178" dur="2000"/>
                                        <p:tgtEl>
                                          <p:spTgt spid="6529"/>
                                        </p:tgtEl>
                                      </p:cBhvr>
                                    </p:animEffect>
                                  </p:childTnLst>
                                </p:cTn>
                              </p:par>
                            </p:childTnLst>
                          </p:cTn>
                        </p:par>
                      </p:childTnLst>
                    </p:cTn>
                  </p:par>
                  <p:par>
                    <p:cTn id="179" fill="hold" nodeType="clickPar">
                      <p:stCondLst>
                        <p:cond delay="indefinite"/>
                      </p:stCondLst>
                      <p:childTnLst>
                        <p:par>
                          <p:cTn id="180" fill="hold" nodeType="withGroup">
                            <p:stCondLst>
                              <p:cond delay="0"/>
                            </p:stCondLst>
                            <p:childTnLst>
                              <p:par>
                                <p:cTn id="181" presetID="9" presetClass="exit" presetSubtype="0" fill="hold" grpId="1" nodeType="clickEffect">
                                  <p:stCondLst>
                                    <p:cond delay="0"/>
                                  </p:stCondLst>
                                  <p:childTnLst>
                                    <p:animEffect transition="out" filter="dissolve">
                                      <p:cBhvr>
                                        <p:cTn id="182" dur="1000"/>
                                        <p:tgtEl>
                                          <p:spTgt spid="6529"/>
                                        </p:tgtEl>
                                      </p:cBhvr>
                                    </p:animEffect>
                                    <p:set>
                                      <p:cBhvr>
                                        <p:cTn id="183" dur="1" fill="hold">
                                          <p:stCondLst>
                                            <p:cond delay="999"/>
                                          </p:stCondLst>
                                        </p:cTn>
                                        <p:tgtEl>
                                          <p:spTgt spid="6529"/>
                                        </p:tgtEl>
                                        <p:attrNameLst>
                                          <p:attrName>style.visibility</p:attrName>
                                        </p:attrNameLst>
                                      </p:cBhvr>
                                      <p:to>
                                        <p:strVal val="hidden"/>
                                      </p:to>
                                    </p:set>
                                  </p:childTnLst>
                                </p:cTn>
                              </p:par>
                              <p:par>
                                <p:cTn id="184" presetID="0" presetClass="path" presetSubtype="0" accel="50000" decel="50000" fill="hold" grpId="1" nodeType="withEffect">
                                  <p:stCondLst>
                                    <p:cond delay="0"/>
                                  </p:stCondLst>
                                  <p:childTnLst>
                                    <p:animMotion origin="layout" path="M 0.17309 -0.0595 L 0.16788 -0.08936 L 0.18507 -0.12408 L 0.17986 -0.13797 " pathEditMode="relative" ptsTypes="AAAA">
                                      <p:cBhvr>
                                        <p:cTn id="185" dur="2000" fill="hold"/>
                                        <p:tgtEl>
                                          <p:spTgt spid="6410"/>
                                        </p:tgtEl>
                                        <p:attrNameLst>
                                          <p:attrName>ppt_x</p:attrName>
                                          <p:attrName>ppt_y</p:attrName>
                                        </p:attrNameLst>
                                      </p:cBhvr>
                                    </p:animMotion>
                                  </p:childTnLst>
                                </p:cTn>
                              </p:par>
                              <p:par>
                                <p:cTn id="186" presetID="0" presetClass="path" presetSubtype="0" accel="50000" decel="50000" fill="hold" grpId="0" nodeType="withEffect">
                                  <p:stCondLst>
                                    <p:cond delay="0"/>
                                  </p:stCondLst>
                                  <p:childTnLst>
                                    <p:animMotion origin="layout" path="M 0.00052 0.00046 L -0.00364 -0.02385 L -0.00364 -0.05996 L 0.00313 -0.08079 " pathEditMode="relative" ptsTypes="AAAA">
                                      <p:cBhvr>
                                        <p:cTn id="187" dur="2000" fill="hold"/>
                                        <p:tgtEl>
                                          <p:spTgt spid="6406"/>
                                        </p:tgtEl>
                                        <p:attrNameLst>
                                          <p:attrName>ppt_x</p:attrName>
                                          <p:attrName>ppt_y</p:attrName>
                                        </p:attrNameLst>
                                      </p:cBhvr>
                                    </p:animMotion>
                                  </p:childTnLst>
                                </p:cTn>
                              </p:par>
                              <p:par>
                                <p:cTn id="188" presetID="9" presetClass="exit" presetSubtype="0" fill="hold" grpId="0" nodeType="withEffect">
                                  <p:stCondLst>
                                    <p:cond delay="0"/>
                                  </p:stCondLst>
                                  <p:childTnLst>
                                    <p:animEffect transition="out" filter="dissolve">
                                      <p:cBhvr>
                                        <p:cTn id="189" dur="500"/>
                                        <p:tgtEl>
                                          <p:spTgt spid="6398"/>
                                        </p:tgtEl>
                                      </p:cBhvr>
                                    </p:animEffect>
                                    <p:set>
                                      <p:cBhvr>
                                        <p:cTn id="190" dur="1" fill="hold">
                                          <p:stCondLst>
                                            <p:cond delay="499"/>
                                          </p:stCondLst>
                                        </p:cTn>
                                        <p:tgtEl>
                                          <p:spTgt spid="6398"/>
                                        </p:tgtEl>
                                        <p:attrNameLst>
                                          <p:attrName>style.visibility</p:attrName>
                                        </p:attrNameLst>
                                      </p:cBhvr>
                                      <p:to>
                                        <p:strVal val="hidden"/>
                                      </p:to>
                                    </p:set>
                                  </p:childTnLst>
                                </p:cTn>
                              </p:par>
                              <p:par>
                                <p:cTn id="191" presetID="9" presetClass="exit" presetSubtype="0" fill="hold" grpId="1" nodeType="withEffect">
                                  <p:stCondLst>
                                    <p:cond delay="0"/>
                                  </p:stCondLst>
                                  <p:childTnLst>
                                    <p:animEffect transition="out" filter="dissolve">
                                      <p:cBhvr>
                                        <p:cTn id="192" dur="500"/>
                                        <p:tgtEl>
                                          <p:spTgt spid="6415"/>
                                        </p:tgtEl>
                                      </p:cBhvr>
                                    </p:animEffect>
                                    <p:set>
                                      <p:cBhvr>
                                        <p:cTn id="193" dur="1" fill="hold">
                                          <p:stCondLst>
                                            <p:cond delay="499"/>
                                          </p:stCondLst>
                                        </p:cTn>
                                        <p:tgtEl>
                                          <p:spTgt spid="6415"/>
                                        </p:tgtEl>
                                        <p:attrNameLst>
                                          <p:attrName>style.visibility</p:attrName>
                                        </p:attrNameLst>
                                      </p:cBhvr>
                                      <p:to>
                                        <p:strVal val="hidden"/>
                                      </p:to>
                                    </p:set>
                                  </p:childTnLst>
                                </p:cTn>
                              </p:par>
                            </p:childTnLst>
                          </p:cTn>
                        </p:par>
                        <p:par>
                          <p:cTn id="194" fill="hold" nodeType="afterGroup">
                            <p:stCondLst>
                              <p:cond delay="2000"/>
                            </p:stCondLst>
                            <p:childTnLst>
                              <p:par>
                                <p:cTn id="195" presetID="0" presetClass="path" presetSubtype="0" accel="50000" decel="50000" fill="hold" grpId="1" nodeType="afterEffect">
                                  <p:stCondLst>
                                    <p:cond delay="0"/>
                                  </p:stCondLst>
                                  <p:childTnLst>
                                    <p:animMotion origin="layout" path="M -0.0316 -0.06041 L -0.01337 -0.09652 L -0.00608 -0.13958 L -0.01649 -0.15694 " pathEditMode="relative" rAng="0" ptsTypes="AAAA">
                                      <p:cBhvr>
                                        <p:cTn id="196" dur="2000" fill="hold"/>
                                        <p:tgtEl>
                                          <p:spTgt spid="6405"/>
                                        </p:tgtEl>
                                        <p:attrNameLst>
                                          <p:attrName>ppt_x</p:attrName>
                                          <p:attrName>ppt_y</p:attrName>
                                        </p:attrNameLst>
                                      </p:cBhvr>
                                      <p:rCtr x="1267" y="-4838"/>
                                    </p:animMotion>
                                  </p:childTnLst>
                                </p:cTn>
                              </p:par>
                              <p:par>
                                <p:cTn id="197" presetID="9" presetClass="exit" presetSubtype="0" fill="hold" grpId="1" nodeType="withEffect">
                                  <p:stCondLst>
                                    <p:cond delay="0"/>
                                  </p:stCondLst>
                                  <p:childTnLst>
                                    <p:animEffect transition="out" filter="dissolve">
                                      <p:cBhvr>
                                        <p:cTn id="198" dur="1000"/>
                                        <p:tgtEl>
                                          <p:spTgt spid="6433"/>
                                        </p:tgtEl>
                                      </p:cBhvr>
                                    </p:animEffect>
                                    <p:set>
                                      <p:cBhvr>
                                        <p:cTn id="199" dur="1" fill="hold">
                                          <p:stCondLst>
                                            <p:cond delay="999"/>
                                          </p:stCondLst>
                                        </p:cTn>
                                        <p:tgtEl>
                                          <p:spTgt spid="6433"/>
                                        </p:tgtEl>
                                        <p:attrNameLst>
                                          <p:attrName>style.visibility</p:attrName>
                                        </p:attrNameLst>
                                      </p:cBhvr>
                                      <p:to>
                                        <p:strVal val="hidden"/>
                                      </p:to>
                                    </p:set>
                                  </p:childTnLst>
                                </p:cTn>
                              </p:par>
                              <p:par>
                                <p:cTn id="200" presetID="0" presetClass="path" presetSubtype="0" accel="50000" decel="50000" fill="hold" grpId="2" nodeType="withEffect">
                                  <p:stCondLst>
                                    <p:cond delay="0"/>
                                  </p:stCondLst>
                                  <p:childTnLst>
                                    <p:animMotion origin="layout" path="M 0.17986 -0.13797 L 0.16372 -0.16852 L 0.15069 -0.19213 L 0.14288 -0.24005 " pathEditMode="relative" rAng="0" ptsTypes="AAAA">
                                      <p:cBhvr>
                                        <p:cTn id="201" dur="2000" fill="hold"/>
                                        <p:tgtEl>
                                          <p:spTgt spid="6410"/>
                                        </p:tgtEl>
                                        <p:attrNameLst>
                                          <p:attrName>ppt_x</p:attrName>
                                          <p:attrName>ppt_y</p:attrName>
                                        </p:attrNameLst>
                                      </p:cBhvr>
                                      <p:rCtr x="-1858" y="-5116"/>
                                    </p:animMotion>
                                  </p:childTnLst>
                                </p:cTn>
                              </p:par>
                            </p:childTnLst>
                          </p:cTn>
                        </p:par>
                        <p:par>
                          <p:cTn id="202" fill="hold" nodeType="afterGroup">
                            <p:stCondLst>
                              <p:cond delay="4000"/>
                            </p:stCondLst>
                            <p:childTnLst>
                              <p:par>
                                <p:cTn id="203" presetID="9" presetClass="entr" presetSubtype="0" fill="hold" grpId="0" nodeType="afterEffect">
                                  <p:stCondLst>
                                    <p:cond delay="0"/>
                                  </p:stCondLst>
                                  <p:childTnLst>
                                    <p:set>
                                      <p:cBhvr>
                                        <p:cTn id="204" dur="1" fill="hold">
                                          <p:stCondLst>
                                            <p:cond delay="0"/>
                                          </p:stCondLst>
                                        </p:cTn>
                                        <p:tgtEl>
                                          <p:spTgt spid="6444"/>
                                        </p:tgtEl>
                                        <p:attrNameLst>
                                          <p:attrName>style.visibility</p:attrName>
                                        </p:attrNameLst>
                                      </p:cBhvr>
                                      <p:to>
                                        <p:strVal val="visible"/>
                                      </p:to>
                                    </p:set>
                                    <p:animEffect transition="in" filter="dissolve">
                                      <p:cBhvr>
                                        <p:cTn id="205" dur="1000"/>
                                        <p:tgtEl>
                                          <p:spTgt spid="6444"/>
                                        </p:tgtEl>
                                      </p:cBhvr>
                                    </p:animEffect>
                                  </p:childTnLst>
                                </p:cTn>
                              </p:par>
                              <p:par>
                                <p:cTn id="206" presetID="9" presetClass="entr" presetSubtype="0" fill="hold" grpId="0" nodeType="withEffect">
                                  <p:stCondLst>
                                    <p:cond delay="0"/>
                                  </p:stCondLst>
                                  <p:childTnLst>
                                    <p:set>
                                      <p:cBhvr>
                                        <p:cTn id="207" dur="1" fill="hold">
                                          <p:stCondLst>
                                            <p:cond delay="0"/>
                                          </p:stCondLst>
                                        </p:cTn>
                                        <p:tgtEl>
                                          <p:spTgt spid="6443"/>
                                        </p:tgtEl>
                                        <p:attrNameLst>
                                          <p:attrName>style.visibility</p:attrName>
                                        </p:attrNameLst>
                                      </p:cBhvr>
                                      <p:to>
                                        <p:strVal val="visible"/>
                                      </p:to>
                                    </p:set>
                                    <p:animEffect transition="in" filter="dissolve">
                                      <p:cBhvr>
                                        <p:cTn id="208" dur="1000"/>
                                        <p:tgtEl>
                                          <p:spTgt spid="6443"/>
                                        </p:tgtEl>
                                      </p:cBhvr>
                                    </p:animEffect>
                                  </p:childTnLst>
                                </p:cTn>
                              </p:par>
                            </p:childTnLst>
                          </p:cTn>
                        </p:par>
                      </p:childTnLst>
                    </p:cTn>
                  </p:par>
                  <p:par>
                    <p:cTn id="209" fill="hold" nodeType="clickPar">
                      <p:stCondLst>
                        <p:cond delay="indefinite"/>
                      </p:stCondLst>
                      <p:childTnLst>
                        <p:par>
                          <p:cTn id="210" fill="hold" nodeType="withGroup">
                            <p:stCondLst>
                              <p:cond delay="0"/>
                            </p:stCondLst>
                            <p:childTnLst>
                              <p:par>
                                <p:cTn id="211" presetID="0" presetClass="path" presetSubtype="0" accel="50000" decel="50000" fill="hold" grpId="2" nodeType="clickEffect">
                                  <p:stCondLst>
                                    <p:cond delay="0"/>
                                  </p:stCondLst>
                                  <p:childTnLst>
                                    <p:animMotion origin="layout" path="M 0.03039 -0.04051 L 0.02726 -0.05995 L 0.0132 -0.08148 " pathEditMode="relative" rAng="0" ptsTypes="AAA">
                                      <p:cBhvr>
                                        <p:cTn id="212" dur="2000" fill="hold"/>
                                        <p:tgtEl>
                                          <p:spTgt spid="6403"/>
                                        </p:tgtEl>
                                        <p:attrNameLst>
                                          <p:attrName>ppt_x</p:attrName>
                                          <p:attrName>ppt_y</p:attrName>
                                        </p:attrNameLst>
                                      </p:cBhvr>
                                      <p:rCtr x="-868" y="-2060"/>
                                    </p:animMotion>
                                  </p:childTnLst>
                                </p:cTn>
                              </p:par>
                              <p:par>
                                <p:cTn id="213" presetID="0" presetClass="path" presetSubtype="0" accel="50000" decel="50000" fill="hold" grpId="1" nodeType="withEffect">
                                  <p:stCondLst>
                                    <p:cond delay="0"/>
                                  </p:stCondLst>
                                  <p:childTnLst>
                                    <p:animMotion origin="layout" path="M 0.00313 -0.08079 L 0.01042 -0.10301 L 0.03229 -0.16759 " pathEditMode="relative" ptsTypes="AAA">
                                      <p:cBhvr>
                                        <p:cTn id="214" dur="2000" fill="hold"/>
                                        <p:tgtEl>
                                          <p:spTgt spid="6406"/>
                                        </p:tgtEl>
                                        <p:attrNameLst>
                                          <p:attrName>ppt_x</p:attrName>
                                          <p:attrName>ppt_y</p:attrName>
                                        </p:attrNameLst>
                                      </p:cBhvr>
                                    </p:animMotion>
                                  </p:childTnLst>
                                </p:cTn>
                              </p:par>
                              <p:par>
                                <p:cTn id="215" presetID="9" presetClass="entr" presetSubtype="0" fill="hold" grpId="0" nodeType="withEffect">
                                  <p:stCondLst>
                                    <p:cond delay="0"/>
                                  </p:stCondLst>
                                  <p:childTnLst>
                                    <p:set>
                                      <p:cBhvr>
                                        <p:cTn id="216" dur="1" fill="hold">
                                          <p:stCondLst>
                                            <p:cond delay="0"/>
                                          </p:stCondLst>
                                        </p:cTn>
                                        <p:tgtEl>
                                          <p:spTgt spid="6442"/>
                                        </p:tgtEl>
                                        <p:attrNameLst>
                                          <p:attrName>style.visibility</p:attrName>
                                        </p:attrNameLst>
                                      </p:cBhvr>
                                      <p:to>
                                        <p:strVal val="visible"/>
                                      </p:to>
                                    </p:set>
                                    <p:animEffect transition="in" filter="dissolve">
                                      <p:cBhvr>
                                        <p:cTn id="217" dur="500"/>
                                        <p:tgtEl>
                                          <p:spTgt spid="6442"/>
                                        </p:tgtEl>
                                      </p:cBhvr>
                                    </p:animEffect>
                                  </p:childTnLst>
                                </p:cTn>
                              </p:par>
                            </p:childTnLst>
                          </p:cTn>
                        </p:par>
                        <p:par>
                          <p:cTn id="218" fill="hold" nodeType="afterGroup">
                            <p:stCondLst>
                              <p:cond delay="2000"/>
                            </p:stCondLst>
                            <p:childTnLst>
                              <p:par>
                                <p:cTn id="219" presetID="12" presetClass="entr" presetSubtype="2" fill="hold" grpId="0" nodeType="afterEffect">
                                  <p:stCondLst>
                                    <p:cond delay="0"/>
                                  </p:stCondLst>
                                  <p:childTnLst>
                                    <p:set>
                                      <p:cBhvr>
                                        <p:cTn id="220" dur="1" fill="hold">
                                          <p:stCondLst>
                                            <p:cond delay="0"/>
                                          </p:stCondLst>
                                        </p:cTn>
                                        <p:tgtEl>
                                          <p:spTgt spid="6439"/>
                                        </p:tgtEl>
                                        <p:attrNameLst>
                                          <p:attrName>style.visibility</p:attrName>
                                        </p:attrNameLst>
                                      </p:cBhvr>
                                      <p:to>
                                        <p:strVal val="visible"/>
                                      </p:to>
                                    </p:set>
                                    <p:animEffect transition="in" filter="slide(fromRight)">
                                      <p:cBhvr>
                                        <p:cTn id="221" dur="1000"/>
                                        <p:tgtEl>
                                          <p:spTgt spid="6439"/>
                                        </p:tgtEl>
                                      </p:cBhvr>
                                    </p:animEffect>
                                  </p:childTnLst>
                                </p:cTn>
                              </p:par>
                              <p:par>
                                <p:cTn id="222" presetID="22" presetClass="entr" presetSubtype="4" fill="hold" grpId="0" nodeType="withEffect">
                                  <p:stCondLst>
                                    <p:cond delay="0"/>
                                  </p:stCondLst>
                                  <p:childTnLst>
                                    <p:set>
                                      <p:cBhvr>
                                        <p:cTn id="223" dur="1" fill="hold">
                                          <p:stCondLst>
                                            <p:cond delay="0"/>
                                          </p:stCondLst>
                                        </p:cTn>
                                        <p:tgtEl>
                                          <p:spTgt spid="6440"/>
                                        </p:tgtEl>
                                        <p:attrNameLst>
                                          <p:attrName>style.visibility</p:attrName>
                                        </p:attrNameLst>
                                      </p:cBhvr>
                                      <p:to>
                                        <p:strVal val="visible"/>
                                      </p:to>
                                    </p:set>
                                    <p:animEffect transition="in" filter="wipe(down)">
                                      <p:cBhvr>
                                        <p:cTn id="224" dur="1000"/>
                                        <p:tgtEl>
                                          <p:spTgt spid="6440"/>
                                        </p:tgtEl>
                                      </p:cBhvr>
                                    </p:animEffect>
                                  </p:childTnLst>
                                </p:cTn>
                              </p:par>
                              <p:par>
                                <p:cTn id="225" presetID="22" presetClass="entr" presetSubtype="4" fill="hold" grpId="0" nodeType="withEffect">
                                  <p:stCondLst>
                                    <p:cond delay="0"/>
                                  </p:stCondLst>
                                  <p:childTnLst>
                                    <p:set>
                                      <p:cBhvr>
                                        <p:cTn id="226" dur="1" fill="hold">
                                          <p:stCondLst>
                                            <p:cond delay="0"/>
                                          </p:stCondLst>
                                        </p:cTn>
                                        <p:tgtEl>
                                          <p:spTgt spid="6441"/>
                                        </p:tgtEl>
                                        <p:attrNameLst>
                                          <p:attrName>style.visibility</p:attrName>
                                        </p:attrNameLst>
                                      </p:cBhvr>
                                      <p:to>
                                        <p:strVal val="visible"/>
                                      </p:to>
                                    </p:set>
                                    <p:animEffect transition="in" filter="wipe(down)">
                                      <p:cBhvr>
                                        <p:cTn id="227" dur="1000"/>
                                        <p:tgtEl>
                                          <p:spTgt spid="6441"/>
                                        </p:tgtEl>
                                      </p:cBhvr>
                                    </p:animEffect>
                                  </p:childTnLst>
                                </p:cTn>
                              </p:par>
                            </p:childTnLst>
                          </p:cTn>
                        </p:par>
                      </p:childTnLst>
                    </p:cTn>
                  </p:par>
                  <p:par>
                    <p:cTn id="228" fill="hold" nodeType="clickPar">
                      <p:stCondLst>
                        <p:cond delay="indefinite"/>
                      </p:stCondLst>
                      <p:childTnLst>
                        <p:par>
                          <p:cTn id="229" fill="hold" nodeType="withGroup">
                            <p:stCondLst>
                              <p:cond delay="0"/>
                            </p:stCondLst>
                            <p:childTnLst>
                              <p:par>
                                <p:cTn id="230" presetID="1" presetClass="entr" presetSubtype="0" fill="hold" grpId="0" nodeType="clickEffect">
                                  <p:stCondLst>
                                    <p:cond delay="0"/>
                                  </p:stCondLst>
                                  <p:childTnLst>
                                    <p:set>
                                      <p:cBhvr>
                                        <p:cTn id="231" dur="1" fill="hold">
                                          <p:stCondLst>
                                            <p:cond delay="0"/>
                                          </p:stCondLst>
                                        </p:cTn>
                                        <p:tgtEl>
                                          <p:spTgt spid="6438"/>
                                        </p:tgtEl>
                                        <p:attrNameLst>
                                          <p:attrName>style.visibility</p:attrName>
                                        </p:attrNameLst>
                                      </p:cBhvr>
                                      <p:to>
                                        <p:strVal val="visible"/>
                                      </p:to>
                                    </p:set>
                                  </p:childTnLst>
                                  <p:subTnLst>
                                    <p:audio>
                                      <p:cMediaNode>
                                        <p:cTn display="0" masterRel="sameClick">
                                          <p:stCondLst>
                                            <p:cond evt="begin" delay="0">
                                              <p:tn val="230"/>
                                            </p:cond>
                                          </p:stCondLst>
                                          <p:endCondLst>
                                            <p:cond evt="onStopAudio" delay="0">
                                              <p:tgtEl>
                                                <p:sldTgt/>
                                              </p:tgtEl>
                                            </p:cond>
                                          </p:endCondLst>
                                        </p:cTn>
                                        <p:tgtEl>
                                          <p:sndTgt r:embed="rId4" name="explode.wav"/>
                                        </p:tgtEl>
                                      </p:cMediaNode>
                                    </p:audio>
                                  </p:subTnLst>
                                </p:cTn>
                              </p:par>
                              <p:par>
                                <p:cTn id="232" presetID="3" presetClass="exit" presetSubtype="10" fill="hold" grpId="1" nodeType="withEffect">
                                  <p:stCondLst>
                                    <p:cond delay="0"/>
                                  </p:stCondLst>
                                  <p:childTnLst>
                                    <p:animEffect transition="out" filter="blinds(horizontal)">
                                      <p:cBhvr>
                                        <p:cTn id="233" dur="500"/>
                                        <p:tgtEl>
                                          <p:spTgt spid="6438"/>
                                        </p:tgtEl>
                                      </p:cBhvr>
                                    </p:animEffect>
                                    <p:set>
                                      <p:cBhvr>
                                        <p:cTn id="234" dur="1" fill="hold">
                                          <p:stCondLst>
                                            <p:cond delay="499"/>
                                          </p:stCondLst>
                                        </p:cTn>
                                        <p:tgtEl>
                                          <p:spTgt spid="6438"/>
                                        </p:tgtEl>
                                        <p:attrNameLst>
                                          <p:attrName>style.visibility</p:attrName>
                                        </p:attrNameLst>
                                      </p:cBhvr>
                                      <p:to>
                                        <p:strVal val="hidden"/>
                                      </p:to>
                                    </p:set>
                                  </p:childTnLst>
                                </p:cTn>
                              </p:par>
                            </p:childTnLst>
                          </p:cTn>
                        </p:par>
                        <p:par>
                          <p:cTn id="235" fill="hold" nodeType="afterGroup">
                            <p:stCondLst>
                              <p:cond delay="500"/>
                            </p:stCondLst>
                            <p:childTnLst>
                              <p:par>
                                <p:cTn id="236" presetID="0" presetClass="path" presetSubtype="0" accel="50000" decel="50000" fill="hold" grpId="2" nodeType="afterEffect">
                                  <p:stCondLst>
                                    <p:cond delay="0"/>
                                  </p:stCondLst>
                                  <p:childTnLst>
                                    <p:animMotion origin="layout" path="M -0.01632 -0.15694 L -0.03021 -0.15046 L -0.03715 -0.14629 " pathEditMode="relative" rAng="0" ptsTypes="AAA">
                                      <p:cBhvr>
                                        <p:cTn id="237" dur="2000" fill="hold"/>
                                        <p:tgtEl>
                                          <p:spTgt spid="6405"/>
                                        </p:tgtEl>
                                        <p:attrNameLst>
                                          <p:attrName>ppt_x</p:attrName>
                                          <p:attrName>ppt_y</p:attrName>
                                        </p:attrNameLst>
                                      </p:cBhvr>
                                      <p:rCtr x="-1042" y="532"/>
                                    </p:animMotion>
                                  </p:childTnLst>
                                </p:cTn>
                              </p:par>
                              <p:par>
                                <p:cTn id="238" presetID="9" presetClass="exit" presetSubtype="0" fill="hold" grpId="1" nodeType="withEffect">
                                  <p:stCondLst>
                                    <p:cond delay="0"/>
                                  </p:stCondLst>
                                  <p:childTnLst>
                                    <p:animEffect transition="out" filter="dissolve">
                                      <p:cBhvr>
                                        <p:cTn id="239" dur="500"/>
                                        <p:tgtEl>
                                          <p:spTgt spid="6440"/>
                                        </p:tgtEl>
                                      </p:cBhvr>
                                    </p:animEffect>
                                    <p:set>
                                      <p:cBhvr>
                                        <p:cTn id="240" dur="1" fill="hold">
                                          <p:stCondLst>
                                            <p:cond delay="499"/>
                                          </p:stCondLst>
                                        </p:cTn>
                                        <p:tgtEl>
                                          <p:spTgt spid="6440"/>
                                        </p:tgtEl>
                                        <p:attrNameLst>
                                          <p:attrName>style.visibility</p:attrName>
                                        </p:attrNameLst>
                                      </p:cBhvr>
                                      <p:to>
                                        <p:strVal val="hidden"/>
                                      </p:to>
                                    </p:set>
                                  </p:childTnLst>
                                </p:cTn>
                              </p:par>
                              <p:par>
                                <p:cTn id="241" presetID="9" presetClass="exit" presetSubtype="0" fill="hold" grpId="1" nodeType="withEffect">
                                  <p:stCondLst>
                                    <p:cond delay="0"/>
                                  </p:stCondLst>
                                  <p:childTnLst>
                                    <p:animEffect transition="out" filter="dissolve">
                                      <p:cBhvr>
                                        <p:cTn id="242" dur="500"/>
                                        <p:tgtEl>
                                          <p:spTgt spid="6441"/>
                                        </p:tgtEl>
                                      </p:cBhvr>
                                    </p:animEffect>
                                    <p:set>
                                      <p:cBhvr>
                                        <p:cTn id="243" dur="1" fill="hold">
                                          <p:stCondLst>
                                            <p:cond delay="499"/>
                                          </p:stCondLst>
                                        </p:cTn>
                                        <p:tgtEl>
                                          <p:spTgt spid="6441"/>
                                        </p:tgtEl>
                                        <p:attrNameLst>
                                          <p:attrName>style.visibility</p:attrName>
                                        </p:attrNameLst>
                                      </p:cBhvr>
                                      <p:to>
                                        <p:strVal val="hidden"/>
                                      </p:to>
                                    </p:set>
                                  </p:childTnLst>
                                </p:cTn>
                              </p:par>
                            </p:childTnLst>
                          </p:cTn>
                        </p:par>
                        <p:par>
                          <p:cTn id="244" fill="hold" nodeType="afterGroup">
                            <p:stCondLst>
                              <p:cond delay="2500"/>
                            </p:stCondLst>
                            <p:childTnLst>
                              <p:par>
                                <p:cTn id="245" presetID="12" presetClass="exit" presetSubtype="4" fill="hold" grpId="1" nodeType="afterEffect">
                                  <p:stCondLst>
                                    <p:cond delay="0"/>
                                  </p:stCondLst>
                                  <p:childTnLst>
                                    <p:animEffect transition="out" filter="slide(fromBottom)">
                                      <p:cBhvr>
                                        <p:cTn id="246" dur="500"/>
                                        <p:tgtEl>
                                          <p:spTgt spid="6439"/>
                                        </p:tgtEl>
                                      </p:cBhvr>
                                    </p:animEffect>
                                    <p:set>
                                      <p:cBhvr>
                                        <p:cTn id="247" dur="1" fill="hold">
                                          <p:stCondLst>
                                            <p:cond delay="499"/>
                                          </p:stCondLst>
                                        </p:cTn>
                                        <p:tgtEl>
                                          <p:spTgt spid="6439"/>
                                        </p:tgtEl>
                                        <p:attrNameLst>
                                          <p:attrName>style.visibility</p:attrName>
                                        </p:attrNameLst>
                                      </p:cBhvr>
                                      <p:to>
                                        <p:strVal val="hidden"/>
                                      </p:to>
                                    </p:set>
                                  </p:childTnLst>
                                </p:cTn>
                              </p:par>
                            </p:childTnLst>
                          </p:cTn>
                        </p:par>
                      </p:childTnLst>
                    </p:cTn>
                  </p:par>
                  <p:par>
                    <p:cTn id="248" fill="hold" nodeType="clickPar">
                      <p:stCondLst>
                        <p:cond delay="indefinite"/>
                      </p:stCondLst>
                      <p:childTnLst>
                        <p:par>
                          <p:cTn id="249" fill="hold" nodeType="withGroup">
                            <p:stCondLst>
                              <p:cond delay="0"/>
                            </p:stCondLst>
                            <p:childTnLst>
                              <p:par>
                                <p:cTn id="250" presetID="0" presetClass="path" presetSubtype="0" accel="50000" decel="50000" fill="hold" grpId="2" nodeType="clickEffect">
                                  <p:stCondLst>
                                    <p:cond delay="0"/>
                                  </p:stCondLst>
                                  <p:childTnLst>
                                    <p:animMotion origin="layout" path="M 0.03125 -0.1669 L 0.04427 -0.22037 L 0.05313 -0.24398 L 0.06459 -0.26898 " pathEditMode="relative" rAng="0" ptsTypes="AAAA">
                                      <p:cBhvr>
                                        <p:cTn id="251" dur="2000" fill="hold"/>
                                        <p:tgtEl>
                                          <p:spTgt spid="6406"/>
                                        </p:tgtEl>
                                        <p:attrNameLst>
                                          <p:attrName>ppt_x</p:attrName>
                                          <p:attrName>ppt_y</p:attrName>
                                        </p:attrNameLst>
                                      </p:cBhvr>
                                      <p:rCtr x="1667" y="-5116"/>
                                    </p:animMotion>
                                  </p:childTnLst>
                                </p:cTn>
                              </p:par>
                              <p:par>
                                <p:cTn id="252" presetID="0" presetClass="path" presetSubtype="0" accel="50000" decel="50000" fill="hold" grpId="3" nodeType="withEffect">
                                  <p:stCondLst>
                                    <p:cond delay="0"/>
                                  </p:stCondLst>
                                  <p:childTnLst>
                                    <p:animMotion origin="layout" path="M 0.14288 -0.24005 L 0.15278 -0.26922 L 0.17153 -0.29699 " pathEditMode="relative" ptsTypes="AAA">
                                      <p:cBhvr>
                                        <p:cTn id="253" dur="2000" fill="hold"/>
                                        <p:tgtEl>
                                          <p:spTgt spid="6410"/>
                                        </p:tgtEl>
                                        <p:attrNameLst>
                                          <p:attrName>ppt_x</p:attrName>
                                          <p:attrName>ppt_y</p:attrName>
                                        </p:attrNameLst>
                                      </p:cBhvr>
                                    </p:animMotion>
                                  </p:childTnLst>
                                </p:cTn>
                              </p:par>
                            </p:childTnLst>
                          </p:cTn>
                        </p:par>
                        <p:par>
                          <p:cTn id="254" fill="hold" nodeType="afterGroup">
                            <p:stCondLst>
                              <p:cond delay="2000"/>
                            </p:stCondLst>
                            <p:childTnLst>
                              <p:par>
                                <p:cTn id="255" presetID="0" presetClass="path" presetSubtype="0" accel="50000" decel="50000" fill="hold" grpId="3" nodeType="afterEffect">
                                  <p:stCondLst>
                                    <p:cond delay="0"/>
                                  </p:stCondLst>
                                  <p:childTnLst>
                                    <p:animMotion origin="layout" path="M 0.06459 -0.26898 L 0.08594 -0.26343 L 0.09375 -0.24167 " pathEditMode="relative" rAng="0" ptsTypes="AAA">
                                      <p:cBhvr>
                                        <p:cTn id="256" dur="2000" fill="hold"/>
                                        <p:tgtEl>
                                          <p:spTgt spid="6406"/>
                                        </p:tgtEl>
                                        <p:attrNameLst>
                                          <p:attrName>ppt_x</p:attrName>
                                          <p:attrName>ppt_y</p:attrName>
                                        </p:attrNameLst>
                                      </p:cBhvr>
                                      <p:rCtr x="1458" y="1366"/>
                                    </p:animMotion>
                                  </p:childTnLst>
                                </p:cTn>
                              </p:par>
                              <p:par>
                                <p:cTn id="257" presetID="0" presetClass="path" presetSubtype="0" accel="50000" decel="50000" fill="hold" grpId="4" nodeType="withEffect">
                                  <p:stCondLst>
                                    <p:cond delay="0"/>
                                  </p:stCondLst>
                                  <p:childTnLst>
                                    <p:animMotion origin="layout" path="M 0.17101 -0.29699 L 0.17674 -0.28033 L 0.18854 -0.27222 L 0.19288 -0.28125 " pathEditMode="relative" rAng="0" ptsTypes="AAAA">
                                      <p:cBhvr>
                                        <p:cTn id="258" dur="2000" fill="hold"/>
                                        <p:tgtEl>
                                          <p:spTgt spid="6410"/>
                                        </p:tgtEl>
                                        <p:attrNameLst>
                                          <p:attrName>ppt_x</p:attrName>
                                          <p:attrName>ppt_y</p:attrName>
                                        </p:attrNameLst>
                                      </p:cBhvr>
                                      <p:rCtr x="1094" y="1227"/>
                                    </p:animMotion>
                                  </p:childTnLst>
                                </p:cTn>
                              </p:par>
                            </p:childTnLst>
                          </p:cTn>
                        </p:par>
                        <p:par>
                          <p:cTn id="259" fill="hold" nodeType="afterGroup">
                            <p:stCondLst>
                              <p:cond delay="4000"/>
                            </p:stCondLst>
                            <p:childTnLst>
                              <p:par>
                                <p:cTn id="260" presetID="12" presetClass="entr" presetSubtype="2" fill="hold" grpId="0" nodeType="afterEffect">
                                  <p:stCondLst>
                                    <p:cond delay="0"/>
                                  </p:stCondLst>
                                  <p:childTnLst>
                                    <p:set>
                                      <p:cBhvr>
                                        <p:cTn id="261" dur="1" fill="hold">
                                          <p:stCondLst>
                                            <p:cond delay="0"/>
                                          </p:stCondLst>
                                        </p:cTn>
                                        <p:tgtEl>
                                          <p:spTgt spid="6463"/>
                                        </p:tgtEl>
                                        <p:attrNameLst>
                                          <p:attrName>style.visibility</p:attrName>
                                        </p:attrNameLst>
                                      </p:cBhvr>
                                      <p:to>
                                        <p:strVal val="visible"/>
                                      </p:to>
                                    </p:set>
                                    <p:animEffect transition="in" filter="slide(fromRight)">
                                      <p:cBhvr>
                                        <p:cTn id="262" dur="1000"/>
                                        <p:tgtEl>
                                          <p:spTgt spid="6463"/>
                                        </p:tgtEl>
                                      </p:cBhvr>
                                    </p:animEffect>
                                  </p:childTnLst>
                                </p:cTn>
                              </p:par>
                            </p:childTnLst>
                          </p:cTn>
                        </p:par>
                      </p:childTnLst>
                    </p:cTn>
                  </p:par>
                  <p:par>
                    <p:cTn id="263" fill="hold" nodeType="clickPar">
                      <p:stCondLst>
                        <p:cond delay="indefinite"/>
                      </p:stCondLst>
                      <p:childTnLst>
                        <p:par>
                          <p:cTn id="264" fill="hold" nodeType="withGroup">
                            <p:stCondLst>
                              <p:cond delay="0"/>
                            </p:stCondLst>
                            <p:childTnLst>
                              <p:par>
                                <p:cTn id="265" presetID="1" presetClass="entr" presetSubtype="0" fill="hold" grpId="0" nodeType="clickEffect">
                                  <p:stCondLst>
                                    <p:cond delay="0"/>
                                  </p:stCondLst>
                                  <p:childTnLst>
                                    <p:set>
                                      <p:cBhvr>
                                        <p:cTn id="266" dur="1" fill="hold">
                                          <p:stCondLst>
                                            <p:cond delay="0"/>
                                          </p:stCondLst>
                                        </p:cTn>
                                        <p:tgtEl>
                                          <p:spTgt spid="6462"/>
                                        </p:tgtEl>
                                        <p:attrNameLst>
                                          <p:attrName>style.visibility</p:attrName>
                                        </p:attrNameLst>
                                      </p:cBhvr>
                                      <p:to>
                                        <p:strVal val="visible"/>
                                      </p:to>
                                    </p:set>
                                  </p:childTnLst>
                                  <p:subTnLst>
                                    <p:audio>
                                      <p:cMediaNode>
                                        <p:cTn display="0" masterRel="sameClick">
                                          <p:stCondLst>
                                            <p:cond evt="begin" delay="0">
                                              <p:tn val="265"/>
                                            </p:cond>
                                          </p:stCondLst>
                                          <p:endCondLst>
                                            <p:cond evt="onStopAudio" delay="0">
                                              <p:tgtEl>
                                                <p:sldTgt/>
                                              </p:tgtEl>
                                            </p:cond>
                                          </p:endCondLst>
                                        </p:cTn>
                                        <p:tgtEl>
                                          <p:sndTgt r:embed="rId4" name="explode.wav"/>
                                        </p:tgtEl>
                                      </p:cMediaNode>
                                    </p:audio>
                                  </p:subTnLst>
                                </p:cTn>
                              </p:par>
                              <p:par>
                                <p:cTn id="267" presetID="3" presetClass="exit" presetSubtype="10" fill="hold" grpId="1" nodeType="withEffect">
                                  <p:stCondLst>
                                    <p:cond delay="0"/>
                                  </p:stCondLst>
                                  <p:childTnLst>
                                    <p:animEffect transition="out" filter="blinds(horizontal)">
                                      <p:cBhvr>
                                        <p:cTn id="268" dur="500"/>
                                        <p:tgtEl>
                                          <p:spTgt spid="6462"/>
                                        </p:tgtEl>
                                      </p:cBhvr>
                                    </p:animEffect>
                                    <p:set>
                                      <p:cBhvr>
                                        <p:cTn id="269" dur="1" fill="hold">
                                          <p:stCondLst>
                                            <p:cond delay="499"/>
                                          </p:stCondLst>
                                        </p:cTn>
                                        <p:tgtEl>
                                          <p:spTgt spid="6462"/>
                                        </p:tgtEl>
                                        <p:attrNameLst>
                                          <p:attrName>style.visibility</p:attrName>
                                        </p:attrNameLst>
                                      </p:cBhvr>
                                      <p:to>
                                        <p:strVal val="hidden"/>
                                      </p:to>
                                    </p:set>
                                  </p:childTnLst>
                                </p:cTn>
                              </p:par>
                            </p:childTnLst>
                          </p:cTn>
                        </p:par>
                        <p:par>
                          <p:cTn id="270" fill="hold" nodeType="afterGroup">
                            <p:stCondLst>
                              <p:cond delay="500"/>
                            </p:stCondLst>
                            <p:childTnLst>
                              <p:par>
                                <p:cTn id="271" presetID="0" presetClass="path" presetSubtype="0" accel="50000" decel="50000" fill="hold" grpId="5" nodeType="afterEffect">
                                  <p:stCondLst>
                                    <p:cond delay="0"/>
                                  </p:stCondLst>
                                  <p:childTnLst>
                                    <p:animMotion origin="layout" path="M 0.19253 -0.28125 L 0.22552 -0.27292 L 0.25434 -0.19607 L 0.26858 -0.15903 L 0.26406 -0.15579 C 0.26076 -0.15371 0.25434 -0.15093 0.24913 -0.14699 C 0.24392 -0.14306 0.23889 -0.14074 0.23247 -0.13172 L 0.21059 -0.09236 C 0.20434 -0.08218 0.19896 -0.0757 0.19462 -0.0706 L 0.18455 -0.06227 C 0.17986 -0.05972 0.17101 -0.05625 0.16649 -0.05486 C 0.16198 -0.05347 0.16007 -0.05533 0.15747 -0.05394 C 0.15486 -0.05255 0.15295 -0.04769 0.15122 -0.04607 L 0.1474 -0.04375 L 0.14392 -0.04653 C 0.14306 -0.04769 0.14288 -0.04699 0.14219 -0.0507 C 0.14149 -0.0544 0.1408 -0.06528 0.1401 -0.06875 C 0.13941 -0.07222 0.13924 -0.06898 0.13767 -0.07153 C 0.13611 -0.07408 0.13177 -0.07986 0.13073 -0.08403 C 0.12969 -0.0882 0.13247 -0.09329 0.13108 -0.09699 C 0.12969 -0.1007 0.12361 -0.10278 0.12205 -0.10579 C 0.12049 -0.1088 0.12153 -0.1132 0.12135 -0.11505 " pathEditMode="relative" rAng="0" ptsTypes="AAAAaaAaAaaaAAaaaaaaaA">
                                      <p:cBhvr>
                                        <p:cTn id="272" dur="3000" fill="hold"/>
                                        <p:tgtEl>
                                          <p:spTgt spid="6410"/>
                                        </p:tgtEl>
                                        <p:attrNameLst>
                                          <p:attrName>ppt_x</p:attrName>
                                          <p:attrName>ppt_y</p:attrName>
                                        </p:attrNameLst>
                                      </p:cBhvr>
                                      <p:rCtr x="191" y="11875"/>
                                    </p:animMotion>
                                  </p:childTnLst>
                                </p:cTn>
                              </p:par>
                              <p:par>
                                <p:cTn id="273" presetID="12" presetClass="exit" presetSubtype="4" fill="hold" grpId="1" nodeType="withEffect">
                                  <p:stCondLst>
                                    <p:cond delay="0"/>
                                  </p:stCondLst>
                                  <p:childTnLst>
                                    <p:animEffect transition="out" filter="slide(fromBottom)">
                                      <p:cBhvr>
                                        <p:cTn id="274" dur="500"/>
                                        <p:tgtEl>
                                          <p:spTgt spid="6463"/>
                                        </p:tgtEl>
                                      </p:cBhvr>
                                    </p:animEffect>
                                    <p:set>
                                      <p:cBhvr>
                                        <p:cTn id="275" dur="1" fill="hold">
                                          <p:stCondLst>
                                            <p:cond delay="499"/>
                                          </p:stCondLst>
                                        </p:cTn>
                                        <p:tgtEl>
                                          <p:spTgt spid="6463"/>
                                        </p:tgtEl>
                                        <p:attrNameLst>
                                          <p:attrName>style.visibility</p:attrName>
                                        </p:attrNameLst>
                                      </p:cBhvr>
                                      <p:to>
                                        <p:strVal val="hidden"/>
                                      </p:to>
                                    </p:set>
                                  </p:childTnLst>
                                </p:cTn>
                              </p:par>
                              <p:par>
                                <p:cTn id="276" presetID="9" presetClass="exit" presetSubtype="0" fill="hold" grpId="1" nodeType="withEffect">
                                  <p:stCondLst>
                                    <p:cond delay="0"/>
                                  </p:stCondLst>
                                  <p:childTnLst>
                                    <p:animEffect transition="out" filter="dissolve">
                                      <p:cBhvr>
                                        <p:cTn id="277" dur="1000"/>
                                        <p:tgtEl>
                                          <p:spTgt spid="6435"/>
                                        </p:tgtEl>
                                      </p:cBhvr>
                                    </p:animEffect>
                                    <p:set>
                                      <p:cBhvr>
                                        <p:cTn id="278" dur="1" fill="hold">
                                          <p:stCondLst>
                                            <p:cond delay="999"/>
                                          </p:stCondLst>
                                        </p:cTn>
                                        <p:tgtEl>
                                          <p:spTgt spid="6435"/>
                                        </p:tgtEl>
                                        <p:attrNameLst>
                                          <p:attrName>style.visibility</p:attrName>
                                        </p:attrNameLst>
                                      </p:cBhvr>
                                      <p:to>
                                        <p:strVal val="hidden"/>
                                      </p:to>
                                    </p:set>
                                  </p:childTnLst>
                                </p:cTn>
                              </p:par>
                              <p:par>
                                <p:cTn id="279" presetID="9" presetClass="exit" presetSubtype="0" fill="hold" grpId="1" nodeType="withEffect">
                                  <p:stCondLst>
                                    <p:cond delay="0"/>
                                  </p:stCondLst>
                                  <p:childTnLst>
                                    <p:animEffect transition="out" filter="dissolve">
                                      <p:cBhvr>
                                        <p:cTn id="280" dur="1000"/>
                                        <p:tgtEl>
                                          <p:spTgt spid="6420"/>
                                        </p:tgtEl>
                                      </p:cBhvr>
                                    </p:animEffect>
                                    <p:set>
                                      <p:cBhvr>
                                        <p:cTn id="281" dur="1" fill="hold">
                                          <p:stCondLst>
                                            <p:cond delay="999"/>
                                          </p:stCondLst>
                                        </p:cTn>
                                        <p:tgtEl>
                                          <p:spTgt spid="6420"/>
                                        </p:tgtEl>
                                        <p:attrNameLst>
                                          <p:attrName>style.visibility</p:attrName>
                                        </p:attrNameLst>
                                      </p:cBhvr>
                                      <p:to>
                                        <p:strVal val="hidden"/>
                                      </p:to>
                                    </p:set>
                                  </p:childTnLst>
                                </p:cTn>
                              </p:par>
                              <p:par>
                                <p:cTn id="282" presetID="9" presetClass="exit" presetSubtype="0" fill="hold" grpId="1" nodeType="withEffect">
                                  <p:stCondLst>
                                    <p:cond delay="0"/>
                                  </p:stCondLst>
                                  <p:childTnLst>
                                    <p:animEffect transition="out" filter="dissolve">
                                      <p:cBhvr>
                                        <p:cTn id="283" dur="1000"/>
                                        <p:tgtEl>
                                          <p:spTgt spid="6443"/>
                                        </p:tgtEl>
                                      </p:cBhvr>
                                    </p:animEffect>
                                    <p:set>
                                      <p:cBhvr>
                                        <p:cTn id="284" dur="1" fill="hold">
                                          <p:stCondLst>
                                            <p:cond delay="999"/>
                                          </p:stCondLst>
                                        </p:cTn>
                                        <p:tgtEl>
                                          <p:spTgt spid="6443"/>
                                        </p:tgtEl>
                                        <p:attrNameLst>
                                          <p:attrName>style.visibility</p:attrName>
                                        </p:attrNameLst>
                                      </p:cBhvr>
                                      <p:to>
                                        <p:strVal val="hidden"/>
                                      </p:to>
                                    </p:set>
                                  </p:childTnLst>
                                </p:cTn>
                              </p:par>
                            </p:childTnLst>
                          </p:cTn>
                        </p:par>
                        <p:par>
                          <p:cTn id="285" fill="hold" nodeType="afterGroup">
                            <p:stCondLst>
                              <p:cond delay="3500"/>
                            </p:stCondLst>
                            <p:childTnLst>
                              <p:par>
                                <p:cTn id="286" presetID="9" presetClass="entr" presetSubtype="0" fill="hold" grpId="0" nodeType="afterEffect">
                                  <p:stCondLst>
                                    <p:cond delay="0"/>
                                  </p:stCondLst>
                                  <p:childTnLst>
                                    <p:set>
                                      <p:cBhvr>
                                        <p:cTn id="287" dur="1" fill="hold">
                                          <p:stCondLst>
                                            <p:cond delay="0"/>
                                          </p:stCondLst>
                                        </p:cTn>
                                        <p:tgtEl>
                                          <p:spTgt spid="6464"/>
                                        </p:tgtEl>
                                        <p:attrNameLst>
                                          <p:attrName>style.visibility</p:attrName>
                                        </p:attrNameLst>
                                      </p:cBhvr>
                                      <p:to>
                                        <p:strVal val="visible"/>
                                      </p:to>
                                    </p:set>
                                    <p:animEffect transition="in" filter="dissolve">
                                      <p:cBhvr>
                                        <p:cTn id="288" dur="1000"/>
                                        <p:tgtEl>
                                          <p:spTgt spid="6464"/>
                                        </p:tgtEl>
                                      </p:cBhvr>
                                    </p:animEffect>
                                  </p:childTnLst>
                                </p:cTn>
                              </p:par>
                            </p:childTnLst>
                          </p:cTn>
                        </p:par>
                        <p:par>
                          <p:cTn id="289" fill="hold" nodeType="afterGroup">
                            <p:stCondLst>
                              <p:cond delay="4500"/>
                            </p:stCondLst>
                            <p:childTnLst>
                              <p:par>
                                <p:cTn id="290" presetID="9" presetClass="entr" presetSubtype="0" fill="hold" grpId="0" nodeType="afterEffect">
                                  <p:stCondLst>
                                    <p:cond delay="0"/>
                                  </p:stCondLst>
                                  <p:childTnLst>
                                    <p:set>
                                      <p:cBhvr>
                                        <p:cTn id="291" dur="1" fill="hold">
                                          <p:stCondLst>
                                            <p:cond delay="0"/>
                                          </p:stCondLst>
                                        </p:cTn>
                                        <p:tgtEl>
                                          <p:spTgt spid="6504"/>
                                        </p:tgtEl>
                                        <p:attrNameLst>
                                          <p:attrName>style.visibility</p:attrName>
                                        </p:attrNameLst>
                                      </p:cBhvr>
                                      <p:to>
                                        <p:strVal val="visible"/>
                                      </p:to>
                                    </p:set>
                                    <p:animEffect transition="in" filter="dissolve">
                                      <p:cBhvr>
                                        <p:cTn id="292" dur="1000"/>
                                        <p:tgtEl>
                                          <p:spTgt spid="6504"/>
                                        </p:tgtEl>
                                      </p:cBhvr>
                                    </p:animEffect>
                                  </p:childTnLst>
                                </p:cTn>
                              </p:par>
                            </p:childTnLst>
                          </p:cTn>
                        </p:par>
                        <p:par>
                          <p:cTn id="293" fill="hold" nodeType="afterGroup">
                            <p:stCondLst>
                              <p:cond delay="5500"/>
                            </p:stCondLst>
                            <p:childTnLst>
                              <p:par>
                                <p:cTn id="294" presetID="9" presetClass="entr" presetSubtype="0" fill="hold" grpId="0" nodeType="afterEffect">
                                  <p:stCondLst>
                                    <p:cond delay="0"/>
                                  </p:stCondLst>
                                  <p:childTnLst>
                                    <p:set>
                                      <p:cBhvr>
                                        <p:cTn id="295" dur="1" fill="hold">
                                          <p:stCondLst>
                                            <p:cond delay="0"/>
                                          </p:stCondLst>
                                        </p:cTn>
                                        <p:tgtEl>
                                          <p:spTgt spid="6505"/>
                                        </p:tgtEl>
                                        <p:attrNameLst>
                                          <p:attrName>style.visibility</p:attrName>
                                        </p:attrNameLst>
                                      </p:cBhvr>
                                      <p:to>
                                        <p:strVal val="visible"/>
                                      </p:to>
                                    </p:set>
                                    <p:animEffect transition="in" filter="dissolve">
                                      <p:cBhvr>
                                        <p:cTn id="296" dur="1000"/>
                                        <p:tgtEl>
                                          <p:spTgt spid="6505"/>
                                        </p:tgtEl>
                                      </p:cBhvr>
                                    </p:animEffect>
                                  </p:childTnLst>
                                </p:cTn>
                              </p:par>
                            </p:childTnLst>
                          </p:cTn>
                        </p:par>
                      </p:childTnLst>
                    </p:cTn>
                  </p:par>
                  <p:par>
                    <p:cTn id="297" fill="hold" nodeType="clickPar">
                      <p:stCondLst>
                        <p:cond delay="indefinite"/>
                      </p:stCondLst>
                      <p:childTnLst>
                        <p:par>
                          <p:cTn id="298" fill="hold" nodeType="withGroup">
                            <p:stCondLst>
                              <p:cond delay="0"/>
                            </p:stCondLst>
                            <p:childTnLst>
                              <p:par>
                                <p:cTn id="299" presetID="0" presetClass="path" presetSubtype="0" accel="50000" decel="50000" fill="hold" grpId="4" nodeType="clickEffect">
                                  <p:stCondLst>
                                    <p:cond delay="0"/>
                                  </p:stCondLst>
                                  <p:childTnLst>
                                    <p:animMotion origin="layout" path="M 0.0934 -0.24352 L 0.05903 -0.23843 L 0.05556 -0.23148 L 0.04722 -0.22408 L 0.04827 -0.18102 L 0.03438 -0.1676 C 0.03108 -0.1625 0.02969 -0.15764 0.02882 -0.15 C 0.02795 -0.14236 0.03195 -0.12871 0.02952 -0.12176 L 0.01424 -0.1088 L 0.01111 -0.10093 " pathEditMode="relative" rAng="0" ptsTypes="AAAAAaaAAA">
                                      <p:cBhvr>
                                        <p:cTn id="300" dur="2000" fill="hold"/>
                                        <p:tgtEl>
                                          <p:spTgt spid="6406"/>
                                        </p:tgtEl>
                                        <p:attrNameLst>
                                          <p:attrName>ppt_x</p:attrName>
                                          <p:attrName>ppt_y</p:attrName>
                                        </p:attrNameLst>
                                      </p:cBhvr>
                                      <p:rCtr x="-4115" y="7130"/>
                                    </p:animMotion>
                                  </p:childTnLst>
                                </p:cTn>
                              </p:par>
                              <p:par>
                                <p:cTn id="301" presetID="9" presetClass="exit" presetSubtype="0" fill="hold" grpId="1" nodeType="withEffect">
                                  <p:stCondLst>
                                    <p:cond delay="0"/>
                                  </p:stCondLst>
                                  <p:childTnLst>
                                    <p:animEffect transition="out" filter="dissolve">
                                      <p:cBhvr>
                                        <p:cTn id="302" dur="1000"/>
                                        <p:tgtEl>
                                          <p:spTgt spid="6442"/>
                                        </p:tgtEl>
                                      </p:cBhvr>
                                    </p:animEffect>
                                    <p:set>
                                      <p:cBhvr>
                                        <p:cTn id="303" dur="1" fill="hold">
                                          <p:stCondLst>
                                            <p:cond delay="999"/>
                                          </p:stCondLst>
                                        </p:cTn>
                                        <p:tgtEl>
                                          <p:spTgt spid="6442"/>
                                        </p:tgtEl>
                                        <p:attrNameLst>
                                          <p:attrName>style.visibility</p:attrName>
                                        </p:attrNameLst>
                                      </p:cBhvr>
                                      <p:to>
                                        <p:strVal val="hidden"/>
                                      </p:to>
                                    </p:set>
                                  </p:childTnLst>
                                </p:cTn>
                              </p:par>
                            </p:childTnLst>
                          </p:cTn>
                        </p:par>
                        <p:par>
                          <p:cTn id="304" fill="hold" nodeType="afterGroup">
                            <p:stCondLst>
                              <p:cond delay="2000"/>
                            </p:stCondLst>
                            <p:childTnLst>
                              <p:par>
                                <p:cTn id="305" presetID="9" presetClass="entr" presetSubtype="0" fill="hold" grpId="0" nodeType="afterEffect">
                                  <p:stCondLst>
                                    <p:cond delay="0"/>
                                  </p:stCondLst>
                                  <p:childTnLst>
                                    <p:set>
                                      <p:cBhvr>
                                        <p:cTn id="306" dur="1" fill="hold">
                                          <p:stCondLst>
                                            <p:cond delay="0"/>
                                          </p:stCondLst>
                                        </p:cTn>
                                        <p:tgtEl>
                                          <p:spTgt spid="6465"/>
                                        </p:tgtEl>
                                        <p:attrNameLst>
                                          <p:attrName>style.visibility</p:attrName>
                                        </p:attrNameLst>
                                      </p:cBhvr>
                                      <p:to>
                                        <p:strVal val="visible"/>
                                      </p:to>
                                    </p:set>
                                    <p:animEffect transition="in" filter="dissolve">
                                      <p:cBhvr>
                                        <p:cTn id="307" dur="1000"/>
                                        <p:tgtEl>
                                          <p:spTgt spid="6465"/>
                                        </p:tgtEl>
                                      </p:cBhvr>
                                    </p:animEffect>
                                  </p:childTnLst>
                                </p:cTn>
                              </p:par>
                            </p:childTnLst>
                          </p:cTn>
                        </p:par>
                      </p:childTnLst>
                    </p:cTn>
                  </p:par>
                  <p:par>
                    <p:cTn id="308" fill="hold" nodeType="clickPar">
                      <p:stCondLst>
                        <p:cond delay="indefinite"/>
                      </p:stCondLst>
                      <p:childTnLst>
                        <p:par>
                          <p:cTn id="309" fill="hold" nodeType="withGroup">
                            <p:stCondLst>
                              <p:cond delay="0"/>
                            </p:stCondLst>
                            <p:childTnLst>
                              <p:par>
                                <p:cTn id="310" presetID="0" presetClass="path" presetSubtype="0" accel="50000" decel="50000" fill="hold" grpId="3" nodeType="clickEffect">
                                  <p:stCondLst>
                                    <p:cond delay="0"/>
                                  </p:stCondLst>
                                  <p:childTnLst>
                                    <p:animMotion origin="layout" path="M 0.0132 -0.08148 L 0.00174 -0.04421 L -0.00451 -0.00602 " pathEditMode="relative" rAng="0" ptsTypes="AAA">
                                      <p:cBhvr>
                                        <p:cTn id="311" dur="2000" fill="hold"/>
                                        <p:tgtEl>
                                          <p:spTgt spid="6403"/>
                                        </p:tgtEl>
                                        <p:attrNameLst>
                                          <p:attrName>ppt_x</p:attrName>
                                          <p:attrName>ppt_y</p:attrName>
                                        </p:attrNameLst>
                                      </p:cBhvr>
                                      <p:rCtr x="-885" y="3773"/>
                                    </p:animMotion>
                                  </p:childTnLst>
                                </p:cTn>
                              </p:par>
                              <p:par>
                                <p:cTn id="312" presetID="9" presetClass="entr" presetSubtype="0" fill="hold" grpId="0" nodeType="withEffect">
                                  <p:stCondLst>
                                    <p:cond delay="0"/>
                                  </p:stCondLst>
                                  <p:childTnLst>
                                    <p:set>
                                      <p:cBhvr>
                                        <p:cTn id="313" dur="1" fill="hold">
                                          <p:stCondLst>
                                            <p:cond delay="0"/>
                                          </p:stCondLst>
                                        </p:cTn>
                                        <p:tgtEl>
                                          <p:spTgt spid="6466"/>
                                        </p:tgtEl>
                                        <p:attrNameLst>
                                          <p:attrName>style.visibility</p:attrName>
                                        </p:attrNameLst>
                                      </p:cBhvr>
                                      <p:to>
                                        <p:strVal val="visible"/>
                                      </p:to>
                                    </p:set>
                                    <p:animEffect transition="in" filter="dissolve">
                                      <p:cBhvr>
                                        <p:cTn id="314" dur="1000"/>
                                        <p:tgtEl>
                                          <p:spTgt spid="6466"/>
                                        </p:tgtEl>
                                      </p:cBhvr>
                                    </p:animEffect>
                                  </p:childTnLst>
                                </p:cTn>
                              </p:par>
                              <p:par>
                                <p:cTn id="315" presetID="9" presetClass="exit" presetSubtype="0" fill="hold" grpId="1" nodeType="withEffect">
                                  <p:stCondLst>
                                    <p:cond delay="0"/>
                                  </p:stCondLst>
                                  <p:childTnLst>
                                    <p:animEffect transition="out" filter="dissolve">
                                      <p:cBhvr>
                                        <p:cTn id="316" dur="1000"/>
                                        <p:tgtEl>
                                          <p:spTgt spid="6434"/>
                                        </p:tgtEl>
                                      </p:cBhvr>
                                    </p:animEffect>
                                    <p:set>
                                      <p:cBhvr>
                                        <p:cTn id="317" dur="1" fill="hold">
                                          <p:stCondLst>
                                            <p:cond delay="999"/>
                                          </p:stCondLst>
                                        </p:cTn>
                                        <p:tgtEl>
                                          <p:spTgt spid="6434"/>
                                        </p:tgtEl>
                                        <p:attrNameLst>
                                          <p:attrName>style.visibility</p:attrName>
                                        </p:attrNameLst>
                                      </p:cBhvr>
                                      <p:to>
                                        <p:strVal val="hidden"/>
                                      </p:to>
                                    </p:set>
                                  </p:childTnLst>
                                </p:cTn>
                              </p:par>
                            </p:childTnLst>
                          </p:cTn>
                        </p:par>
                        <p:par>
                          <p:cTn id="318" fill="hold" nodeType="afterGroup">
                            <p:stCondLst>
                              <p:cond delay="2000"/>
                            </p:stCondLst>
                            <p:childTnLst>
                              <p:par>
                                <p:cTn id="319" presetID="0" presetClass="path" presetSubtype="0" accel="50000" decel="50000" fill="hold" grpId="3" nodeType="afterEffect">
                                  <p:stCondLst>
                                    <p:cond delay="0"/>
                                  </p:stCondLst>
                                  <p:childTnLst>
                                    <p:animMotion origin="layout" path="M -0.03733 -0.14676 L -0.05191 -0.11875 L -0.04566 -0.09861 L -0.03785 -0.07847 L -0.03629 -0.06759 L -0.02708 -0.0625 " pathEditMode="relative" rAng="0" ptsTypes="AAAAAA">
                                      <p:cBhvr>
                                        <p:cTn id="320" dur="2000" fill="hold"/>
                                        <p:tgtEl>
                                          <p:spTgt spid="6405"/>
                                        </p:tgtEl>
                                        <p:attrNameLst>
                                          <p:attrName>ppt_x</p:attrName>
                                          <p:attrName>ppt_y</p:attrName>
                                        </p:attrNameLst>
                                      </p:cBhvr>
                                      <p:rCtr x="-226" y="4213"/>
                                    </p:animMotion>
                                  </p:childTnLst>
                                </p:cTn>
                              </p:par>
                              <p:par>
                                <p:cTn id="321" presetID="6" presetClass="emph" presetSubtype="0" fill="hold" grpId="4" nodeType="withEffect">
                                  <p:stCondLst>
                                    <p:cond delay="0"/>
                                  </p:stCondLst>
                                  <p:childTnLst>
                                    <p:animScale>
                                      <p:cBhvr>
                                        <p:cTn id="322" dur="2000" fill="hold"/>
                                        <p:tgtEl>
                                          <p:spTgt spid="6405"/>
                                        </p:tgtEl>
                                      </p:cBhvr>
                                      <p:by x="70000" y="70000"/>
                                    </p:animScale>
                                  </p:childTnLst>
                                </p:cTn>
                              </p:par>
                              <p:par>
                                <p:cTn id="323" presetID="9" presetClass="entr" presetSubtype="0" fill="hold" grpId="0" nodeType="withEffect">
                                  <p:stCondLst>
                                    <p:cond delay="0"/>
                                  </p:stCondLst>
                                  <p:childTnLst>
                                    <p:set>
                                      <p:cBhvr>
                                        <p:cTn id="324" dur="1" fill="hold">
                                          <p:stCondLst>
                                            <p:cond delay="0"/>
                                          </p:stCondLst>
                                        </p:cTn>
                                        <p:tgtEl>
                                          <p:spTgt spid="6467"/>
                                        </p:tgtEl>
                                        <p:attrNameLst>
                                          <p:attrName>style.visibility</p:attrName>
                                        </p:attrNameLst>
                                      </p:cBhvr>
                                      <p:to>
                                        <p:strVal val="visible"/>
                                      </p:to>
                                    </p:set>
                                    <p:animEffect transition="in" filter="dissolve">
                                      <p:cBhvr>
                                        <p:cTn id="325" dur="1000"/>
                                        <p:tgtEl>
                                          <p:spTgt spid="6467"/>
                                        </p:tgtEl>
                                      </p:cBhvr>
                                    </p:animEffect>
                                  </p:childTnLst>
                                </p:cTn>
                              </p:par>
                              <p:par>
                                <p:cTn id="326" presetID="9" presetClass="exit" presetSubtype="0" fill="hold" grpId="1" nodeType="withEffect">
                                  <p:stCondLst>
                                    <p:cond delay="0"/>
                                  </p:stCondLst>
                                  <p:childTnLst>
                                    <p:animEffect transition="out" filter="dissolve">
                                      <p:cBhvr>
                                        <p:cTn id="327" dur="1000"/>
                                        <p:tgtEl>
                                          <p:spTgt spid="6444"/>
                                        </p:tgtEl>
                                      </p:cBhvr>
                                    </p:animEffect>
                                    <p:set>
                                      <p:cBhvr>
                                        <p:cTn id="328" dur="1" fill="hold">
                                          <p:stCondLst>
                                            <p:cond delay="999"/>
                                          </p:stCondLst>
                                        </p:cTn>
                                        <p:tgtEl>
                                          <p:spTgt spid="6444"/>
                                        </p:tgtEl>
                                        <p:attrNameLst>
                                          <p:attrName>style.visibility</p:attrName>
                                        </p:attrNameLst>
                                      </p:cBhvr>
                                      <p:to>
                                        <p:strVal val="hidden"/>
                                      </p:to>
                                    </p:set>
                                  </p:childTnLst>
                                </p:cTn>
                              </p:par>
                            </p:childTnLst>
                          </p:cTn>
                        </p:par>
                        <p:par>
                          <p:cTn id="329" fill="hold" nodeType="afterGroup">
                            <p:stCondLst>
                              <p:cond delay="4000"/>
                            </p:stCondLst>
                            <p:childTnLst>
                              <p:par>
                                <p:cTn id="330" presetID="9" presetClass="entr" presetSubtype="0" fill="hold" grpId="0" nodeType="afterEffect">
                                  <p:stCondLst>
                                    <p:cond delay="0"/>
                                  </p:stCondLst>
                                  <p:childTnLst>
                                    <p:set>
                                      <p:cBhvr>
                                        <p:cTn id="331" dur="1" fill="hold">
                                          <p:stCondLst>
                                            <p:cond delay="0"/>
                                          </p:stCondLst>
                                        </p:cTn>
                                        <p:tgtEl>
                                          <p:spTgt spid="6472"/>
                                        </p:tgtEl>
                                        <p:attrNameLst>
                                          <p:attrName>style.visibility</p:attrName>
                                        </p:attrNameLst>
                                      </p:cBhvr>
                                      <p:to>
                                        <p:strVal val="visible"/>
                                      </p:to>
                                    </p:set>
                                    <p:animEffect transition="in" filter="dissolve">
                                      <p:cBhvr>
                                        <p:cTn id="332" dur="500"/>
                                        <p:tgtEl>
                                          <p:spTgt spid="6472"/>
                                        </p:tgtEl>
                                      </p:cBhvr>
                                    </p:animEffect>
                                  </p:childTnLst>
                                </p:cTn>
                              </p:par>
                              <p:par>
                                <p:cTn id="333" presetID="9" presetClass="exit" presetSubtype="0" fill="hold" grpId="5" nodeType="withEffect">
                                  <p:stCondLst>
                                    <p:cond delay="0"/>
                                  </p:stCondLst>
                                  <p:childTnLst>
                                    <p:animEffect transition="out" filter="dissolve">
                                      <p:cBhvr>
                                        <p:cTn id="334" dur="500"/>
                                        <p:tgtEl>
                                          <p:spTgt spid="6405"/>
                                        </p:tgtEl>
                                      </p:cBhvr>
                                    </p:animEffect>
                                    <p:set>
                                      <p:cBhvr>
                                        <p:cTn id="335" dur="1" fill="hold">
                                          <p:stCondLst>
                                            <p:cond delay="499"/>
                                          </p:stCondLst>
                                        </p:cTn>
                                        <p:tgtEl>
                                          <p:spTgt spid="6405"/>
                                        </p:tgtEl>
                                        <p:attrNameLst>
                                          <p:attrName>style.visibility</p:attrName>
                                        </p:attrNameLst>
                                      </p:cBhvr>
                                      <p:to>
                                        <p:strVal val="hidden"/>
                                      </p:to>
                                    </p:set>
                                  </p:childTnLst>
                                </p:cTn>
                              </p:par>
                            </p:childTnLst>
                          </p:cTn>
                        </p:par>
                        <p:par>
                          <p:cTn id="336" fill="hold" nodeType="afterGroup">
                            <p:stCondLst>
                              <p:cond delay="4500"/>
                            </p:stCondLst>
                            <p:childTnLst>
                              <p:par>
                                <p:cTn id="337" presetID="9" presetClass="entr" presetSubtype="0" fill="hold" grpId="0" nodeType="afterEffect">
                                  <p:stCondLst>
                                    <p:cond delay="0"/>
                                  </p:stCondLst>
                                  <p:childTnLst>
                                    <p:set>
                                      <p:cBhvr>
                                        <p:cTn id="338" dur="1" fill="hold">
                                          <p:stCondLst>
                                            <p:cond delay="0"/>
                                          </p:stCondLst>
                                        </p:cTn>
                                        <p:tgtEl>
                                          <p:spTgt spid="6468"/>
                                        </p:tgtEl>
                                        <p:attrNameLst>
                                          <p:attrName>style.visibility</p:attrName>
                                        </p:attrNameLst>
                                      </p:cBhvr>
                                      <p:to>
                                        <p:strVal val="visible"/>
                                      </p:to>
                                    </p:set>
                                    <p:animEffect transition="in" filter="dissolve">
                                      <p:cBhvr>
                                        <p:cTn id="339" dur="1000"/>
                                        <p:tgtEl>
                                          <p:spTgt spid="6468"/>
                                        </p:tgtEl>
                                      </p:cBhvr>
                                    </p:animEffect>
                                  </p:childTnLst>
                                </p:cTn>
                              </p:par>
                              <p:par>
                                <p:cTn id="340" presetID="9" presetClass="entr" presetSubtype="0" fill="hold" nodeType="withEffect">
                                  <p:stCondLst>
                                    <p:cond delay="0"/>
                                  </p:stCondLst>
                                  <p:childTnLst>
                                    <p:set>
                                      <p:cBhvr>
                                        <p:cTn id="341" dur="1" fill="hold">
                                          <p:stCondLst>
                                            <p:cond delay="0"/>
                                          </p:stCondLst>
                                        </p:cTn>
                                        <p:tgtEl>
                                          <p:spTgt spid="6473"/>
                                        </p:tgtEl>
                                        <p:attrNameLst>
                                          <p:attrName>style.visibility</p:attrName>
                                        </p:attrNameLst>
                                      </p:cBhvr>
                                      <p:to>
                                        <p:strVal val="visible"/>
                                      </p:to>
                                    </p:set>
                                    <p:animEffect transition="in" filter="dissolve">
                                      <p:cBhvr>
                                        <p:cTn id="342" dur="1000"/>
                                        <p:tgtEl>
                                          <p:spTgt spid="6473"/>
                                        </p:tgtEl>
                                      </p:cBhvr>
                                    </p:animEffect>
                                  </p:childTnLst>
                                </p:cTn>
                              </p:par>
                              <p:par>
                                <p:cTn id="343" presetID="9" presetClass="entr" presetSubtype="0" fill="hold" grpId="0" nodeType="withEffect">
                                  <p:stCondLst>
                                    <p:cond delay="0"/>
                                  </p:stCondLst>
                                  <p:childTnLst>
                                    <p:set>
                                      <p:cBhvr>
                                        <p:cTn id="344" dur="1" fill="hold">
                                          <p:stCondLst>
                                            <p:cond delay="0"/>
                                          </p:stCondLst>
                                        </p:cTn>
                                        <p:tgtEl>
                                          <p:spTgt spid="6469"/>
                                        </p:tgtEl>
                                        <p:attrNameLst>
                                          <p:attrName>style.visibility</p:attrName>
                                        </p:attrNameLst>
                                      </p:cBhvr>
                                      <p:to>
                                        <p:strVal val="visible"/>
                                      </p:to>
                                    </p:set>
                                    <p:animEffect transition="in" filter="dissolve">
                                      <p:cBhvr>
                                        <p:cTn id="345" dur="1000"/>
                                        <p:tgtEl>
                                          <p:spTgt spid="6469"/>
                                        </p:tgtEl>
                                      </p:cBhvr>
                                    </p:animEffect>
                                  </p:childTnLst>
                                </p:cTn>
                              </p:par>
                              <p:par>
                                <p:cTn id="346" presetID="9" presetClass="entr" presetSubtype="0" fill="hold" nodeType="withEffect">
                                  <p:stCondLst>
                                    <p:cond delay="0"/>
                                  </p:stCondLst>
                                  <p:childTnLst>
                                    <p:set>
                                      <p:cBhvr>
                                        <p:cTn id="347" dur="1" fill="hold">
                                          <p:stCondLst>
                                            <p:cond delay="0"/>
                                          </p:stCondLst>
                                        </p:cTn>
                                        <p:tgtEl>
                                          <p:spTgt spid="6470"/>
                                        </p:tgtEl>
                                        <p:attrNameLst>
                                          <p:attrName>style.visibility</p:attrName>
                                        </p:attrNameLst>
                                      </p:cBhvr>
                                      <p:to>
                                        <p:strVal val="visible"/>
                                      </p:to>
                                    </p:set>
                                    <p:animEffect transition="in" filter="dissolve">
                                      <p:cBhvr>
                                        <p:cTn id="348" dur="1000"/>
                                        <p:tgtEl>
                                          <p:spTgt spid="6470"/>
                                        </p:tgtEl>
                                      </p:cBhvr>
                                    </p:animEffect>
                                  </p:childTnLst>
                                </p:cTn>
                              </p:par>
                            </p:childTnLst>
                          </p:cTn>
                        </p:par>
                      </p:childTnLst>
                    </p:cTn>
                  </p:par>
                  <p:par>
                    <p:cTn id="349" fill="hold" nodeType="clickPar">
                      <p:stCondLst>
                        <p:cond delay="indefinite"/>
                      </p:stCondLst>
                      <p:childTnLst>
                        <p:par>
                          <p:cTn id="350" fill="hold" nodeType="withGroup">
                            <p:stCondLst>
                              <p:cond delay="0"/>
                            </p:stCondLst>
                            <p:childTnLst>
                              <p:par>
                                <p:cTn id="351" presetID="0" presetClass="path" presetSubtype="0" accel="50000" decel="50000" fill="hold" grpId="4" nodeType="clickEffect">
                                  <p:stCondLst>
                                    <p:cond delay="0"/>
                                  </p:stCondLst>
                                  <p:childTnLst>
                                    <p:animMotion origin="layout" path="M -0.00451 -0.00648 L 0.00573 0.00255 L 0.01511 0.00857 " pathEditMode="relative" rAng="0" ptsTypes="AAA">
                                      <p:cBhvr>
                                        <p:cTn id="352" dur="1000" fill="hold"/>
                                        <p:tgtEl>
                                          <p:spTgt spid="6403"/>
                                        </p:tgtEl>
                                        <p:attrNameLst>
                                          <p:attrName>ppt_x</p:attrName>
                                          <p:attrName>ppt_y</p:attrName>
                                        </p:attrNameLst>
                                      </p:cBhvr>
                                      <p:rCtr x="972" y="741"/>
                                    </p:animMotion>
                                  </p:childTnLst>
                                </p:cTn>
                              </p:par>
                              <p:par>
                                <p:cTn id="353" presetID="9" presetClass="entr" presetSubtype="0" fill="hold" grpId="0" nodeType="withEffect">
                                  <p:stCondLst>
                                    <p:cond delay="0"/>
                                  </p:stCondLst>
                                  <p:childTnLst>
                                    <p:set>
                                      <p:cBhvr>
                                        <p:cTn id="354" dur="1" fill="hold">
                                          <p:stCondLst>
                                            <p:cond delay="0"/>
                                          </p:stCondLst>
                                        </p:cTn>
                                        <p:tgtEl>
                                          <p:spTgt spid="6494"/>
                                        </p:tgtEl>
                                        <p:attrNameLst>
                                          <p:attrName>style.visibility</p:attrName>
                                        </p:attrNameLst>
                                      </p:cBhvr>
                                      <p:to>
                                        <p:strVal val="visible"/>
                                      </p:to>
                                    </p:set>
                                    <p:animEffect transition="in" filter="dissolve">
                                      <p:cBhvr>
                                        <p:cTn id="355" dur="1000"/>
                                        <p:tgtEl>
                                          <p:spTgt spid="6494"/>
                                        </p:tgtEl>
                                      </p:cBhvr>
                                    </p:animEffect>
                                  </p:childTnLst>
                                </p:cTn>
                              </p:par>
                            </p:childTnLst>
                          </p:cTn>
                        </p:par>
                        <p:par>
                          <p:cTn id="356" fill="hold" nodeType="afterGroup">
                            <p:stCondLst>
                              <p:cond delay="1000"/>
                            </p:stCondLst>
                            <p:childTnLst>
                              <p:par>
                                <p:cTn id="357" presetID="22" presetClass="entr" presetSubtype="1" fill="hold" grpId="0" nodeType="afterEffect">
                                  <p:stCondLst>
                                    <p:cond delay="0"/>
                                  </p:stCondLst>
                                  <p:childTnLst>
                                    <p:set>
                                      <p:cBhvr>
                                        <p:cTn id="358" dur="1" fill="hold">
                                          <p:stCondLst>
                                            <p:cond delay="0"/>
                                          </p:stCondLst>
                                        </p:cTn>
                                        <p:tgtEl>
                                          <p:spTgt spid="6474"/>
                                        </p:tgtEl>
                                        <p:attrNameLst>
                                          <p:attrName>style.visibility</p:attrName>
                                        </p:attrNameLst>
                                      </p:cBhvr>
                                      <p:to>
                                        <p:strVal val="visible"/>
                                      </p:to>
                                    </p:set>
                                    <p:animEffect transition="in" filter="wipe(up)">
                                      <p:cBhvr>
                                        <p:cTn id="359" dur="2000"/>
                                        <p:tgtEl>
                                          <p:spTgt spid="6474"/>
                                        </p:tgtEl>
                                      </p:cBhvr>
                                    </p:animEffect>
                                  </p:childTnLst>
                                </p:cTn>
                              </p:par>
                            </p:childTnLst>
                          </p:cTn>
                        </p:par>
                      </p:childTnLst>
                    </p:cTn>
                  </p:par>
                  <p:par>
                    <p:cTn id="360" fill="hold" nodeType="clickPar">
                      <p:stCondLst>
                        <p:cond delay="indefinite"/>
                      </p:stCondLst>
                      <p:childTnLst>
                        <p:par>
                          <p:cTn id="361" fill="hold" nodeType="withGroup">
                            <p:stCondLst>
                              <p:cond delay="0"/>
                            </p:stCondLst>
                            <p:childTnLst>
                              <p:par>
                                <p:cTn id="362" presetID="22" presetClass="entr" presetSubtype="2" fill="hold" grpId="0" nodeType="clickEffect">
                                  <p:stCondLst>
                                    <p:cond delay="0"/>
                                  </p:stCondLst>
                                  <p:childTnLst>
                                    <p:set>
                                      <p:cBhvr>
                                        <p:cTn id="363" dur="1" fill="hold">
                                          <p:stCondLst>
                                            <p:cond delay="0"/>
                                          </p:stCondLst>
                                        </p:cTn>
                                        <p:tgtEl>
                                          <p:spTgt spid="6495"/>
                                        </p:tgtEl>
                                        <p:attrNameLst>
                                          <p:attrName>style.visibility</p:attrName>
                                        </p:attrNameLst>
                                      </p:cBhvr>
                                      <p:to>
                                        <p:strVal val="visible"/>
                                      </p:to>
                                    </p:set>
                                    <p:animEffect transition="in" filter="wipe(right)">
                                      <p:cBhvr>
                                        <p:cTn id="364" dur="1000"/>
                                        <p:tgtEl>
                                          <p:spTgt spid="6495"/>
                                        </p:tgtEl>
                                      </p:cBhvr>
                                    </p:animEffect>
                                  </p:childTnLst>
                                </p:cTn>
                              </p:par>
                            </p:childTnLst>
                          </p:cTn>
                        </p:par>
                        <p:par>
                          <p:cTn id="365" fill="hold" nodeType="afterGroup">
                            <p:stCondLst>
                              <p:cond delay="1000"/>
                            </p:stCondLst>
                            <p:childTnLst>
                              <p:par>
                                <p:cTn id="366" presetID="22" presetClass="entr" presetSubtype="8" fill="hold" grpId="0" nodeType="afterEffect">
                                  <p:stCondLst>
                                    <p:cond delay="0"/>
                                  </p:stCondLst>
                                  <p:childTnLst>
                                    <p:set>
                                      <p:cBhvr>
                                        <p:cTn id="367" dur="1" fill="hold">
                                          <p:stCondLst>
                                            <p:cond delay="0"/>
                                          </p:stCondLst>
                                        </p:cTn>
                                        <p:tgtEl>
                                          <p:spTgt spid="6496"/>
                                        </p:tgtEl>
                                        <p:attrNameLst>
                                          <p:attrName>style.visibility</p:attrName>
                                        </p:attrNameLst>
                                      </p:cBhvr>
                                      <p:to>
                                        <p:strVal val="visible"/>
                                      </p:to>
                                    </p:set>
                                    <p:animEffect transition="in" filter="wipe(left)">
                                      <p:cBhvr>
                                        <p:cTn id="368" dur="1000"/>
                                        <p:tgtEl>
                                          <p:spTgt spid="6496"/>
                                        </p:tgtEl>
                                      </p:cBhvr>
                                    </p:animEffect>
                                  </p:childTnLst>
                                </p:cTn>
                              </p:par>
                            </p:childTnLst>
                          </p:cTn>
                        </p:par>
                        <p:par>
                          <p:cTn id="369" fill="hold" nodeType="afterGroup">
                            <p:stCondLst>
                              <p:cond delay="2000"/>
                            </p:stCondLst>
                            <p:childTnLst>
                              <p:par>
                                <p:cTn id="370" presetID="9" presetClass="exit" presetSubtype="0" fill="hold" grpId="1" nodeType="afterEffect">
                                  <p:stCondLst>
                                    <p:cond delay="0"/>
                                  </p:stCondLst>
                                  <p:childTnLst>
                                    <p:animEffect transition="out" filter="dissolve">
                                      <p:cBhvr>
                                        <p:cTn id="371" dur="1000"/>
                                        <p:tgtEl>
                                          <p:spTgt spid="6474"/>
                                        </p:tgtEl>
                                      </p:cBhvr>
                                    </p:animEffect>
                                    <p:set>
                                      <p:cBhvr>
                                        <p:cTn id="372" dur="1" fill="hold">
                                          <p:stCondLst>
                                            <p:cond delay="999"/>
                                          </p:stCondLst>
                                        </p:cTn>
                                        <p:tgtEl>
                                          <p:spTgt spid="6474"/>
                                        </p:tgtEl>
                                        <p:attrNameLst>
                                          <p:attrName>style.visibility</p:attrName>
                                        </p:attrNameLst>
                                      </p:cBhvr>
                                      <p:to>
                                        <p:strVal val="hidden"/>
                                      </p:to>
                                    </p:set>
                                  </p:childTnLst>
                                </p:cTn>
                              </p:par>
                              <p:par>
                                <p:cTn id="373" presetID="9" presetClass="exit" presetSubtype="0" fill="hold" grpId="1" nodeType="withEffect">
                                  <p:stCondLst>
                                    <p:cond delay="0"/>
                                  </p:stCondLst>
                                  <p:childTnLst>
                                    <p:animEffect transition="out" filter="dissolve">
                                      <p:cBhvr>
                                        <p:cTn id="374" dur="1000"/>
                                        <p:tgtEl>
                                          <p:spTgt spid="6495"/>
                                        </p:tgtEl>
                                      </p:cBhvr>
                                    </p:animEffect>
                                    <p:set>
                                      <p:cBhvr>
                                        <p:cTn id="375" dur="1" fill="hold">
                                          <p:stCondLst>
                                            <p:cond delay="999"/>
                                          </p:stCondLst>
                                        </p:cTn>
                                        <p:tgtEl>
                                          <p:spTgt spid="6495"/>
                                        </p:tgtEl>
                                        <p:attrNameLst>
                                          <p:attrName>style.visibility</p:attrName>
                                        </p:attrNameLst>
                                      </p:cBhvr>
                                      <p:to>
                                        <p:strVal val="hidden"/>
                                      </p:to>
                                    </p:set>
                                  </p:childTnLst>
                                </p:cTn>
                              </p:par>
                              <p:par>
                                <p:cTn id="376" presetID="9" presetClass="exit" presetSubtype="0" fill="hold" grpId="1" nodeType="withEffect">
                                  <p:stCondLst>
                                    <p:cond delay="0"/>
                                  </p:stCondLst>
                                  <p:childTnLst>
                                    <p:animEffect transition="out" filter="dissolve">
                                      <p:cBhvr>
                                        <p:cTn id="377" dur="1000"/>
                                        <p:tgtEl>
                                          <p:spTgt spid="6496"/>
                                        </p:tgtEl>
                                      </p:cBhvr>
                                    </p:animEffect>
                                    <p:set>
                                      <p:cBhvr>
                                        <p:cTn id="378" dur="1" fill="hold">
                                          <p:stCondLst>
                                            <p:cond delay="999"/>
                                          </p:stCondLst>
                                        </p:cTn>
                                        <p:tgtEl>
                                          <p:spTgt spid="6496"/>
                                        </p:tgtEl>
                                        <p:attrNameLst>
                                          <p:attrName>style.visibility</p:attrName>
                                        </p:attrNameLst>
                                      </p:cBhvr>
                                      <p:to>
                                        <p:strVal val="hidden"/>
                                      </p:to>
                                    </p:set>
                                  </p:childTnLst>
                                </p:cTn>
                              </p:par>
                            </p:childTnLst>
                          </p:cTn>
                        </p:par>
                        <p:par>
                          <p:cTn id="379" fill="hold" nodeType="afterGroup">
                            <p:stCondLst>
                              <p:cond delay="3000"/>
                            </p:stCondLst>
                            <p:childTnLst>
                              <p:par>
                                <p:cTn id="380" presetID="0" presetClass="path" presetSubtype="0" accel="50000" decel="50000" fill="hold" grpId="1" nodeType="afterEffect">
                                  <p:stCondLst>
                                    <p:cond delay="0"/>
                                  </p:stCondLst>
                                  <p:childTnLst>
                                    <p:animMotion origin="layout" path="M 8.33333E-7 2.22222E-6 L 0.00573 0.01319 L 0.02187 0.02291 " pathEditMode="relative" rAng="0" ptsTypes="AAA">
                                      <p:cBhvr>
                                        <p:cTn id="381" dur="2000" fill="hold"/>
                                        <p:tgtEl>
                                          <p:spTgt spid="6472"/>
                                        </p:tgtEl>
                                        <p:attrNameLst>
                                          <p:attrName>ppt_x</p:attrName>
                                          <p:attrName>ppt_y</p:attrName>
                                        </p:attrNameLst>
                                      </p:cBhvr>
                                      <p:rCtr x="1094" y="1134"/>
                                    </p:animMotion>
                                  </p:childTnLst>
                                </p:cTn>
                              </p:par>
                              <p:par>
                                <p:cTn id="382" presetID="0" presetClass="path" presetSubtype="0" accel="50000" decel="50000" fill="hold" grpId="1" nodeType="withEffect">
                                  <p:stCondLst>
                                    <p:cond delay="0"/>
                                  </p:stCondLst>
                                  <p:childTnLst>
                                    <p:animMotion origin="layout" path="M -0.00035 0.0007 L -0.00104 0.03311 L 0.00573 0.0588 L 0.02153 0.07709 L 0.03768 0.08658 " pathEditMode="relative" rAng="0" ptsTypes="AAAAA">
                                      <p:cBhvr>
                                        <p:cTn id="383" dur="2000" fill="hold"/>
                                        <p:tgtEl>
                                          <p:spTgt spid="6467"/>
                                        </p:tgtEl>
                                        <p:attrNameLst>
                                          <p:attrName>ppt_x</p:attrName>
                                          <p:attrName>ppt_y</p:attrName>
                                        </p:attrNameLst>
                                      </p:cBhvr>
                                      <p:rCtr x="1858" y="4282"/>
                                    </p:animMotion>
                                  </p:childTnLst>
                                </p:cTn>
                              </p:par>
                              <p:par>
                                <p:cTn id="384" presetID="9" presetClass="exit" presetSubtype="0" fill="hold" grpId="1" nodeType="withEffect">
                                  <p:stCondLst>
                                    <p:cond delay="0"/>
                                  </p:stCondLst>
                                  <p:childTnLst>
                                    <p:animEffect transition="out" filter="dissolve">
                                      <p:cBhvr>
                                        <p:cTn id="385" dur="500"/>
                                        <p:tgtEl>
                                          <p:spTgt spid="6473"/>
                                        </p:tgtEl>
                                      </p:cBhvr>
                                    </p:animEffect>
                                    <p:set>
                                      <p:cBhvr>
                                        <p:cTn id="386" dur="1" fill="hold">
                                          <p:stCondLst>
                                            <p:cond delay="499"/>
                                          </p:stCondLst>
                                        </p:cTn>
                                        <p:tgtEl>
                                          <p:spTgt spid="6473"/>
                                        </p:tgtEl>
                                        <p:attrNameLst>
                                          <p:attrName>style.visibility</p:attrName>
                                        </p:attrNameLst>
                                      </p:cBhvr>
                                      <p:to>
                                        <p:strVal val="hidden"/>
                                      </p:to>
                                    </p:set>
                                  </p:childTnLst>
                                </p:cTn>
                              </p:par>
                              <p:par>
                                <p:cTn id="387" presetID="9" presetClass="exit" presetSubtype="0" fill="hold" grpId="1" nodeType="withEffect">
                                  <p:stCondLst>
                                    <p:cond delay="0"/>
                                  </p:stCondLst>
                                  <p:childTnLst>
                                    <p:animEffect transition="out" filter="dissolve">
                                      <p:cBhvr>
                                        <p:cTn id="388" dur="500"/>
                                        <p:tgtEl>
                                          <p:spTgt spid="6470"/>
                                        </p:tgtEl>
                                      </p:cBhvr>
                                    </p:animEffect>
                                    <p:set>
                                      <p:cBhvr>
                                        <p:cTn id="389" dur="1" fill="hold">
                                          <p:stCondLst>
                                            <p:cond delay="499"/>
                                          </p:stCondLst>
                                        </p:cTn>
                                        <p:tgtEl>
                                          <p:spTgt spid="6470"/>
                                        </p:tgtEl>
                                        <p:attrNameLst>
                                          <p:attrName>style.visibility</p:attrName>
                                        </p:attrNameLst>
                                      </p:cBhvr>
                                      <p:to>
                                        <p:strVal val="hidden"/>
                                      </p:to>
                                    </p:set>
                                  </p:childTnLst>
                                </p:cTn>
                              </p:par>
                            </p:childTnLst>
                          </p:cTn>
                        </p:par>
                        <p:par>
                          <p:cTn id="390" fill="hold" nodeType="afterGroup">
                            <p:stCondLst>
                              <p:cond delay="5000"/>
                            </p:stCondLst>
                            <p:childTnLst>
                              <p:par>
                                <p:cTn id="391" presetID="9" presetClass="exit" presetSubtype="0" fill="hold" grpId="2" nodeType="afterEffect">
                                  <p:stCondLst>
                                    <p:cond delay="0"/>
                                  </p:stCondLst>
                                  <p:childTnLst>
                                    <p:animEffect transition="out" filter="dissolve">
                                      <p:cBhvr>
                                        <p:cTn id="392" dur="1000"/>
                                        <p:tgtEl>
                                          <p:spTgt spid="6467"/>
                                        </p:tgtEl>
                                      </p:cBhvr>
                                    </p:animEffect>
                                    <p:set>
                                      <p:cBhvr>
                                        <p:cTn id="393" dur="1" fill="hold">
                                          <p:stCondLst>
                                            <p:cond delay="999"/>
                                          </p:stCondLst>
                                        </p:cTn>
                                        <p:tgtEl>
                                          <p:spTgt spid="6467"/>
                                        </p:tgtEl>
                                        <p:attrNameLst>
                                          <p:attrName>style.visibility</p:attrName>
                                        </p:attrNameLst>
                                      </p:cBhvr>
                                      <p:to>
                                        <p:strVal val="hidden"/>
                                      </p:to>
                                    </p:set>
                                  </p:childTnLst>
                                </p:cTn>
                              </p:par>
                              <p:par>
                                <p:cTn id="394" presetID="9" presetClass="exit" presetSubtype="0" fill="hold" grpId="2" nodeType="withEffect">
                                  <p:stCondLst>
                                    <p:cond delay="0"/>
                                  </p:stCondLst>
                                  <p:childTnLst>
                                    <p:animEffect transition="out" filter="dissolve">
                                      <p:cBhvr>
                                        <p:cTn id="395" dur="1000"/>
                                        <p:tgtEl>
                                          <p:spTgt spid="6472"/>
                                        </p:tgtEl>
                                      </p:cBhvr>
                                    </p:animEffect>
                                    <p:set>
                                      <p:cBhvr>
                                        <p:cTn id="396" dur="1" fill="hold">
                                          <p:stCondLst>
                                            <p:cond delay="999"/>
                                          </p:stCondLst>
                                        </p:cTn>
                                        <p:tgtEl>
                                          <p:spTgt spid="6472"/>
                                        </p:tgtEl>
                                        <p:attrNameLst>
                                          <p:attrName>style.visibility</p:attrName>
                                        </p:attrNameLst>
                                      </p:cBhvr>
                                      <p:to>
                                        <p:strVal val="hidden"/>
                                      </p:to>
                                    </p:set>
                                  </p:childTnLst>
                                </p:cTn>
                              </p:par>
                              <p:par>
                                <p:cTn id="397" presetID="9" presetClass="entr" presetSubtype="0" fill="hold" grpId="0" nodeType="withEffect">
                                  <p:stCondLst>
                                    <p:cond delay="0"/>
                                  </p:stCondLst>
                                  <p:childTnLst>
                                    <p:set>
                                      <p:cBhvr>
                                        <p:cTn id="398" dur="1" fill="hold">
                                          <p:stCondLst>
                                            <p:cond delay="0"/>
                                          </p:stCondLst>
                                        </p:cTn>
                                        <p:tgtEl>
                                          <p:spTgt spid="6475"/>
                                        </p:tgtEl>
                                        <p:attrNameLst>
                                          <p:attrName>style.visibility</p:attrName>
                                        </p:attrNameLst>
                                      </p:cBhvr>
                                      <p:to>
                                        <p:strVal val="visible"/>
                                      </p:to>
                                    </p:set>
                                    <p:animEffect transition="in" filter="dissolve">
                                      <p:cBhvr>
                                        <p:cTn id="399" dur="1000"/>
                                        <p:tgtEl>
                                          <p:spTgt spid="6475"/>
                                        </p:tgtEl>
                                      </p:cBhvr>
                                    </p:animEffect>
                                  </p:childTnLst>
                                </p:cTn>
                              </p:par>
                            </p:childTnLst>
                          </p:cTn>
                        </p:par>
                        <p:par>
                          <p:cTn id="400" fill="hold" nodeType="afterGroup">
                            <p:stCondLst>
                              <p:cond delay="6000"/>
                            </p:stCondLst>
                            <p:childTnLst>
                              <p:par>
                                <p:cTn id="401" presetID="12" presetClass="entr" presetSubtype="8" fill="hold" grpId="0" nodeType="afterEffect">
                                  <p:stCondLst>
                                    <p:cond delay="0"/>
                                  </p:stCondLst>
                                  <p:childTnLst>
                                    <p:set>
                                      <p:cBhvr>
                                        <p:cTn id="402" dur="1" fill="hold">
                                          <p:stCondLst>
                                            <p:cond delay="0"/>
                                          </p:stCondLst>
                                        </p:cTn>
                                        <p:tgtEl>
                                          <p:spTgt spid="6477"/>
                                        </p:tgtEl>
                                        <p:attrNameLst>
                                          <p:attrName>style.visibility</p:attrName>
                                        </p:attrNameLst>
                                      </p:cBhvr>
                                      <p:to>
                                        <p:strVal val="visible"/>
                                      </p:to>
                                    </p:set>
                                    <p:animEffect transition="in" filter="slide(fromLeft)">
                                      <p:cBhvr>
                                        <p:cTn id="403" dur="1000"/>
                                        <p:tgtEl>
                                          <p:spTgt spid="6477"/>
                                        </p:tgtEl>
                                      </p:cBhvr>
                                    </p:animEffect>
                                  </p:childTnLst>
                                </p:cTn>
                              </p:par>
                              <p:par>
                                <p:cTn id="404" presetID="22" presetClass="entr" presetSubtype="4" fill="hold" grpId="0" nodeType="withEffect">
                                  <p:stCondLst>
                                    <p:cond delay="0"/>
                                  </p:stCondLst>
                                  <p:childTnLst>
                                    <p:set>
                                      <p:cBhvr>
                                        <p:cTn id="405" dur="1" fill="hold">
                                          <p:stCondLst>
                                            <p:cond delay="0"/>
                                          </p:stCondLst>
                                        </p:cTn>
                                        <p:tgtEl>
                                          <p:spTgt spid="6478"/>
                                        </p:tgtEl>
                                        <p:attrNameLst>
                                          <p:attrName>style.visibility</p:attrName>
                                        </p:attrNameLst>
                                      </p:cBhvr>
                                      <p:to>
                                        <p:strVal val="visible"/>
                                      </p:to>
                                    </p:set>
                                    <p:animEffect transition="in" filter="wipe(down)">
                                      <p:cBhvr>
                                        <p:cTn id="406" dur="1000"/>
                                        <p:tgtEl>
                                          <p:spTgt spid="6478"/>
                                        </p:tgtEl>
                                      </p:cBhvr>
                                    </p:animEffect>
                                  </p:childTnLst>
                                </p:cTn>
                              </p:par>
                              <p:par>
                                <p:cTn id="407" presetID="22" presetClass="entr" presetSubtype="4" fill="hold" grpId="0" nodeType="withEffect">
                                  <p:stCondLst>
                                    <p:cond delay="0"/>
                                  </p:stCondLst>
                                  <p:childTnLst>
                                    <p:set>
                                      <p:cBhvr>
                                        <p:cTn id="408" dur="1" fill="hold">
                                          <p:stCondLst>
                                            <p:cond delay="0"/>
                                          </p:stCondLst>
                                        </p:cTn>
                                        <p:tgtEl>
                                          <p:spTgt spid="6479"/>
                                        </p:tgtEl>
                                        <p:attrNameLst>
                                          <p:attrName>style.visibility</p:attrName>
                                        </p:attrNameLst>
                                      </p:cBhvr>
                                      <p:to>
                                        <p:strVal val="visible"/>
                                      </p:to>
                                    </p:set>
                                    <p:animEffect transition="in" filter="wipe(down)">
                                      <p:cBhvr>
                                        <p:cTn id="409" dur="1000"/>
                                        <p:tgtEl>
                                          <p:spTgt spid="6479"/>
                                        </p:tgtEl>
                                      </p:cBhvr>
                                    </p:animEffect>
                                  </p:childTnLst>
                                </p:cTn>
                              </p:par>
                            </p:childTnLst>
                          </p:cTn>
                        </p:par>
                      </p:childTnLst>
                    </p:cTn>
                  </p:par>
                  <p:par>
                    <p:cTn id="410" fill="hold" nodeType="clickPar">
                      <p:stCondLst>
                        <p:cond delay="indefinite"/>
                      </p:stCondLst>
                      <p:childTnLst>
                        <p:par>
                          <p:cTn id="411" fill="hold" nodeType="withGroup">
                            <p:stCondLst>
                              <p:cond delay="0"/>
                            </p:stCondLst>
                            <p:childTnLst>
                              <p:par>
                                <p:cTn id="412" presetID="1" presetClass="entr" presetSubtype="0" fill="hold" grpId="0" nodeType="clickEffect">
                                  <p:stCondLst>
                                    <p:cond delay="0"/>
                                  </p:stCondLst>
                                  <p:childTnLst>
                                    <p:set>
                                      <p:cBhvr>
                                        <p:cTn id="413" dur="1" fill="hold">
                                          <p:stCondLst>
                                            <p:cond delay="0"/>
                                          </p:stCondLst>
                                        </p:cTn>
                                        <p:tgtEl>
                                          <p:spTgt spid="6476"/>
                                        </p:tgtEl>
                                        <p:attrNameLst>
                                          <p:attrName>style.visibility</p:attrName>
                                        </p:attrNameLst>
                                      </p:cBhvr>
                                      <p:to>
                                        <p:strVal val="visible"/>
                                      </p:to>
                                    </p:set>
                                  </p:childTnLst>
                                  <p:subTnLst>
                                    <p:audio>
                                      <p:cMediaNode>
                                        <p:cTn display="0" masterRel="sameClick">
                                          <p:stCondLst>
                                            <p:cond evt="begin" delay="0">
                                              <p:tn val="412"/>
                                            </p:cond>
                                          </p:stCondLst>
                                          <p:endCondLst>
                                            <p:cond evt="onStopAudio" delay="0">
                                              <p:tgtEl>
                                                <p:sldTgt/>
                                              </p:tgtEl>
                                            </p:cond>
                                          </p:endCondLst>
                                        </p:cTn>
                                        <p:tgtEl>
                                          <p:sndTgt r:embed="rId4" name="explode.wav"/>
                                        </p:tgtEl>
                                      </p:cMediaNode>
                                    </p:audio>
                                  </p:subTnLst>
                                </p:cTn>
                              </p:par>
                              <p:par>
                                <p:cTn id="414" presetID="3" presetClass="exit" presetSubtype="10" fill="hold" grpId="1" nodeType="withEffect">
                                  <p:stCondLst>
                                    <p:cond delay="0"/>
                                  </p:stCondLst>
                                  <p:childTnLst>
                                    <p:animEffect transition="out" filter="blinds(horizontal)">
                                      <p:cBhvr>
                                        <p:cTn id="415" dur="500"/>
                                        <p:tgtEl>
                                          <p:spTgt spid="6476"/>
                                        </p:tgtEl>
                                      </p:cBhvr>
                                    </p:animEffect>
                                    <p:set>
                                      <p:cBhvr>
                                        <p:cTn id="416" dur="1" fill="hold">
                                          <p:stCondLst>
                                            <p:cond delay="499"/>
                                          </p:stCondLst>
                                        </p:cTn>
                                        <p:tgtEl>
                                          <p:spTgt spid="6476"/>
                                        </p:tgtEl>
                                        <p:attrNameLst>
                                          <p:attrName>style.visibility</p:attrName>
                                        </p:attrNameLst>
                                      </p:cBhvr>
                                      <p:to>
                                        <p:strVal val="hidden"/>
                                      </p:to>
                                    </p:set>
                                  </p:childTnLst>
                                </p:cTn>
                              </p:par>
                            </p:childTnLst>
                          </p:cTn>
                        </p:par>
                        <p:par>
                          <p:cTn id="417" fill="hold" nodeType="afterGroup">
                            <p:stCondLst>
                              <p:cond delay="500"/>
                            </p:stCondLst>
                            <p:childTnLst>
                              <p:par>
                                <p:cTn id="418" presetID="12" presetClass="exit" presetSubtype="4" fill="hold" grpId="1" nodeType="afterEffect">
                                  <p:stCondLst>
                                    <p:cond delay="0"/>
                                  </p:stCondLst>
                                  <p:childTnLst>
                                    <p:animEffect transition="out" filter="slide(fromBottom)">
                                      <p:cBhvr>
                                        <p:cTn id="419" dur="500"/>
                                        <p:tgtEl>
                                          <p:spTgt spid="6477"/>
                                        </p:tgtEl>
                                      </p:cBhvr>
                                    </p:animEffect>
                                    <p:set>
                                      <p:cBhvr>
                                        <p:cTn id="420" dur="1" fill="hold">
                                          <p:stCondLst>
                                            <p:cond delay="499"/>
                                          </p:stCondLst>
                                        </p:cTn>
                                        <p:tgtEl>
                                          <p:spTgt spid="6477"/>
                                        </p:tgtEl>
                                        <p:attrNameLst>
                                          <p:attrName>style.visibility</p:attrName>
                                        </p:attrNameLst>
                                      </p:cBhvr>
                                      <p:to>
                                        <p:strVal val="hidden"/>
                                      </p:to>
                                    </p:set>
                                  </p:childTnLst>
                                </p:cTn>
                              </p:par>
                              <p:par>
                                <p:cTn id="421" presetID="9" presetClass="exit" presetSubtype="0" fill="hold" grpId="1" nodeType="withEffect">
                                  <p:stCondLst>
                                    <p:cond delay="0"/>
                                  </p:stCondLst>
                                  <p:childTnLst>
                                    <p:animEffect transition="out" filter="dissolve">
                                      <p:cBhvr>
                                        <p:cTn id="422" dur="500"/>
                                        <p:tgtEl>
                                          <p:spTgt spid="6478"/>
                                        </p:tgtEl>
                                      </p:cBhvr>
                                    </p:animEffect>
                                    <p:set>
                                      <p:cBhvr>
                                        <p:cTn id="423" dur="1" fill="hold">
                                          <p:stCondLst>
                                            <p:cond delay="499"/>
                                          </p:stCondLst>
                                        </p:cTn>
                                        <p:tgtEl>
                                          <p:spTgt spid="6478"/>
                                        </p:tgtEl>
                                        <p:attrNameLst>
                                          <p:attrName>style.visibility</p:attrName>
                                        </p:attrNameLst>
                                      </p:cBhvr>
                                      <p:to>
                                        <p:strVal val="hidden"/>
                                      </p:to>
                                    </p:set>
                                  </p:childTnLst>
                                </p:cTn>
                              </p:par>
                              <p:par>
                                <p:cTn id="424" presetID="9" presetClass="exit" presetSubtype="0" fill="hold" grpId="1" nodeType="withEffect">
                                  <p:stCondLst>
                                    <p:cond delay="0"/>
                                  </p:stCondLst>
                                  <p:childTnLst>
                                    <p:animEffect transition="out" filter="dissolve">
                                      <p:cBhvr>
                                        <p:cTn id="425" dur="500"/>
                                        <p:tgtEl>
                                          <p:spTgt spid="6479"/>
                                        </p:tgtEl>
                                      </p:cBhvr>
                                    </p:animEffect>
                                    <p:set>
                                      <p:cBhvr>
                                        <p:cTn id="426" dur="1" fill="hold">
                                          <p:stCondLst>
                                            <p:cond delay="499"/>
                                          </p:stCondLst>
                                        </p:cTn>
                                        <p:tgtEl>
                                          <p:spTgt spid="6479"/>
                                        </p:tgtEl>
                                        <p:attrNameLst>
                                          <p:attrName>style.visibility</p:attrName>
                                        </p:attrNameLst>
                                      </p:cBhvr>
                                      <p:to>
                                        <p:strVal val="hidden"/>
                                      </p:to>
                                    </p:set>
                                  </p:childTnLst>
                                </p:cTn>
                              </p:par>
                              <p:par>
                                <p:cTn id="427" presetID="9" presetClass="exit" presetSubtype="0" fill="hold" nodeType="withEffect">
                                  <p:stCondLst>
                                    <p:cond delay="0"/>
                                  </p:stCondLst>
                                  <p:childTnLst>
                                    <p:animEffect transition="out" filter="dissolve">
                                      <p:cBhvr>
                                        <p:cTn id="428" dur="500"/>
                                        <p:tgtEl>
                                          <p:spTgt spid="6494"/>
                                        </p:tgtEl>
                                      </p:cBhvr>
                                    </p:animEffect>
                                    <p:set>
                                      <p:cBhvr>
                                        <p:cTn id="429" dur="1" fill="hold">
                                          <p:stCondLst>
                                            <p:cond delay="499"/>
                                          </p:stCondLst>
                                        </p:cTn>
                                        <p:tgtEl>
                                          <p:spTgt spid="6494"/>
                                        </p:tgtEl>
                                        <p:attrNameLst>
                                          <p:attrName>style.visibility</p:attrName>
                                        </p:attrNameLst>
                                      </p:cBhvr>
                                      <p:to>
                                        <p:strVal val="hidden"/>
                                      </p:to>
                                    </p:set>
                                  </p:childTnLst>
                                </p:cTn>
                              </p:par>
                              <p:par>
                                <p:cTn id="430" presetID="9" presetClass="exit" presetSubtype="0" fill="hold" nodeType="withEffect">
                                  <p:stCondLst>
                                    <p:cond delay="0"/>
                                  </p:stCondLst>
                                  <p:childTnLst>
                                    <p:animEffect transition="out" filter="dissolve">
                                      <p:cBhvr>
                                        <p:cTn id="431" dur="500"/>
                                        <p:tgtEl>
                                          <p:spTgt spid="6466"/>
                                        </p:tgtEl>
                                      </p:cBhvr>
                                    </p:animEffect>
                                    <p:set>
                                      <p:cBhvr>
                                        <p:cTn id="432" dur="1" fill="hold">
                                          <p:stCondLst>
                                            <p:cond delay="499"/>
                                          </p:stCondLst>
                                        </p:cTn>
                                        <p:tgtEl>
                                          <p:spTgt spid="6466"/>
                                        </p:tgtEl>
                                        <p:attrNameLst>
                                          <p:attrName>style.visibility</p:attrName>
                                        </p:attrNameLst>
                                      </p:cBhvr>
                                      <p:to>
                                        <p:strVal val="hidden"/>
                                      </p:to>
                                    </p:set>
                                  </p:childTnLst>
                                </p:cTn>
                              </p:par>
                            </p:childTnLst>
                          </p:cTn>
                        </p:par>
                      </p:childTnLst>
                    </p:cTn>
                  </p:par>
                  <p:par>
                    <p:cTn id="433" fill="hold" nodeType="clickPar">
                      <p:stCondLst>
                        <p:cond delay="indefinite"/>
                      </p:stCondLst>
                      <p:childTnLst>
                        <p:par>
                          <p:cTn id="434" fill="hold" nodeType="withGroup">
                            <p:stCondLst>
                              <p:cond delay="0"/>
                            </p:stCondLst>
                            <p:childTnLst>
                              <p:par>
                                <p:cTn id="435" presetID="9" presetClass="entr" presetSubtype="0" fill="hold" grpId="0" nodeType="clickEffect">
                                  <p:stCondLst>
                                    <p:cond delay="0"/>
                                  </p:stCondLst>
                                  <p:childTnLst>
                                    <p:set>
                                      <p:cBhvr>
                                        <p:cTn id="436" dur="1" fill="hold">
                                          <p:stCondLst>
                                            <p:cond delay="0"/>
                                          </p:stCondLst>
                                        </p:cTn>
                                        <p:tgtEl>
                                          <p:spTgt spid="6506"/>
                                        </p:tgtEl>
                                        <p:attrNameLst>
                                          <p:attrName>style.visibility</p:attrName>
                                        </p:attrNameLst>
                                      </p:cBhvr>
                                      <p:to>
                                        <p:strVal val="visible"/>
                                      </p:to>
                                    </p:set>
                                    <p:animEffect transition="in" filter="dissolve">
                                      <p:cBhvr>
                                        <p:cTn id="437" dur="500"/>
                                        <p:tgtEl>
                                          <p:spTgt spid="6506"/>
                                        </p:tgtEl>
                                      </p:cBhvr>
                                    </p:animEffect>
                                  </p:childTnLst>
                                </p:cTn>
                              </p:par>
                              <p:par>
                                <p:cTn id="438" presetID="9" presetClass="exit" presetSubtype="0" fill="hold" grpId="0" nodeType="withEffect">
                                  <p:stCondLst>
                                    <p:cond delay="0"/>
                                  </p:stCondLst>
                                  <p:childTnLst>
                                    <p:animEffect transition="out" filter="dissolve">
                                      <p:cBhvr>
                                        <p:cTn id="439" dur="500"/>
                                        <p:tgtEl>
                                          <p:spTgt spid="6391"/>
                                        </p:tgtEl>
                                      </p:cBhvr>
                                    </p:animEffect>
                                    <p:set>
                                      <p:cBhvr>
                                        <p:cTn id="440" dur="1" fill="hold">
                                          <p:stCondLst>
                                            <p:cond delay="499"/>
                                          </p:stCondLst>
                                        </p:cTn>
                                        <p:tgtEl>
                                          <p:spTgt spid="6391"/>
                                        </p:tgtEl>
                                        <p:attrNameLst>
                                          <p:attrName>style.visibility</p:attrName>
                                        </p:attrNameLst>
                                      </p:cBhvr>
                                      <p:to>
                                        <p:strVal val="hidden"/>
                                      </p:to>
                                    </p:set>
                                  </p:childTnLst>
                                </p:cTn>
                              </p:par>
                              <p:par>
                                <p:cTn id="441" presetID="9" presetClass="entr" presetSubtype="0" fill="hold" grpId="0" nodeType="withEffect">
                                  <p:stCondLst>
                                    <p:cond delay="0"/>
                                  </p:stCondLst>
                                  <p:childTnLst>
                                    <p:set>
                                      <p:cBhvr>
                                        <p:cTn id="442" dur="1" fill="hold">
                                          <p:stCondLst>
                                            <p:cond delay="0"/>
                                          </p:stCondLst>
                                        </p:cTn>
                                        <p:tgtEl>
                                          <p:spTgt spid="6511"/>
                                        </p:tgtEl>
                                        <p:attrNameLst>
                                          <p:attrName>style.visibility</p:attrName>
                                        </p:attrNameLst>
                                      </p:cBhvr>
                                      <p:to>
                                        <p:strVal val="visible"/>
                                      </p:to>
                                    </p:set>
                                    <p:animEffect transition="in" filter="dissolve">
                                      <p:cBhvr>
                                        <p:cTn id="443" dur="500"/>
                                        <p:tgtEl>
                                          <p:spTgt spid="6511"/>
                                        </p:tgtEl>
                                      </p:cBhvr>
                                    </p:animEffect>
                                  </p:childTnLst>
                                </p:cTn>
                              </p:par>
                            </p:childTnLst>
                          </p:cTn>
                        </p:par>
                        <p:par>
                          <p:cTn id="444" fill="hold" nodeType="afterGroup">
                            <p:stCondLst>
                              <p:cond delay="500"/>
                            </p:stCondLst>
                            <p:childTnLst>
                              <p:par>
                                <p:cTn id="445" presetID="0" presetClass="path" presetSubtype="0" accel="50000" decel="50000" fill="hold" grpId="1" nodeType="afterEffect">
                                  <p:stCondLst>
                                    <p:cond delay="0"/>
                                  </p:stCondLst>
                                  <p:childTnLst>
                                    <p:animMotion origin="layout" path="M 1.11111E-6 0.00046 L -0.00382 0.01667 L -0.01528 0.04167 " pathEditMode="relative" ptsTypes="AAA">
                                      <p:cBhvr>
                                        <p:cTn id="446" dur="2000" fill="hold"/>
                                        <p:tgtEl>
                                          <p:spTgt spid="6416"/>
                                        </p:tgtEl>
                                        <p:attrNameLst>
                                          <p:attrName>ppt_x</p:attrName>
                                          <p:attrName>ppt_y</p:attrName>
                                        </p:attrNameLst>
                                      </p:cBhvr>
                                    </p:animMotion>
                                  </p:childTnLst>
                                </p:cTn>
                              </p:par>
                              <p:par>
                                <p:cTn id="447" presetID="9" presetClass="exit" presetSubtype="0" fill="hold" grpId="1" nodeType="withEffect">
                                  <p:stCondLst>
                                    <p:cond delay="0"/>
                                  </p:stCondLst>
                                  <p:childTnLst>
                                    <p:animEffect transition="out" filter="dissolve">
                                      <p:cBhvr>
                                        <p:cTn id="448" dur="1000"/>
                                        <p:tgtEl>
                                          <p:spTgt spid="6418"/>
                                        </p:tgtEl>
                                      </p:cBhvr>
                                    </p:animEffect>
                                    <p:set>
                                      <p:cBhvr>
                                        <p:cTn id="449" dur="1" fill="hold">
                                          <p:stCondLst>
                                            <p:cond delay="999"/>
                                          </p:stCondLst>
                                        </p:cTn>
                                        <p:tgtEl>
                                          <p:spTgt spid="6418"/>
                                        </p:tgtEl>
                                        <p:attrNameLst>
                                          <p:attrName>style.visibility</p:attrName>
                                        </p:attrNameLst>
                                      </p:cBhvr>
                                      <p:to>
                                        <p:strVal val="hidden"/>
                                      </p:to>
                                    </p:set>
                                  </p:childTnLst>
                                </p:cTn>
                              </p:par>
                              <p:par>
                                <p:cTn id="450" presetID="9" presetClass="exit" presetSubtype="0" fill="hold" grpId="1" nodeType="withEffect">
                                  <p:stCondLst>
                                    <p:cond delay="0"/>
                                  </p:stCondLst>
                                  <p:childTnLst>
                                    <p:animEffect transition="out" filter="dissolve">
                                      <p:cBhvr>
                                        <p:cTn id="451" dur="1000"/>
                                        <p:tgtEl>
                                          <p:spTgt spid="6419"/>
                                        </p:tgtEl>
                                      </p:cBhvr>
                                    </p:animEffect>
                                    <p:set>
                                      <p:cBhvr>
                                        <p:cTn id="452" dur="1" fill="hold">
                                          <p:stCondLst>
                                            <p:cond delay="999"/>
                                          </p:stCondLst>
                                        </p:cTn>
                                        <p:tgtEl>
                                          <p:spTgt spid="6419"/>
                                        </p:tgtEl>
                                        <p:attrNameLst>
                                          <p:attrName>style.visibility</p:attrName>
                                        </p:attrNameLst>
                                      </p:cBhvr>
                                      <p:to>
                                        <p:strVal val="hidden"/>
                                      </p:to>
                                    </p:set>
                                  </p:childTnLst>
                                </p:cTn>
                              </p:par>
                              <p:par>
                                <p:cTn id="453" presetID="9" presetClass="exit" presetSubtype="0" fill="hold" grpId="1" nodeType="withEffect">
                                  <p:stCondLst>
                                    <p:cond delay="0"/>
                                  </p:stCondLst>
                                  <p:childTnLst>
                                    <p:animEffect transition="out" filter="dissolve">
                                      <p:cBhvr>
                                        <p:cTn id="454" dur="500"/>
                                        <p:tgtEl>
                                          <p:spTgt spid="6417"/>
                                        </p:tgtEl>
                                      </p:cBhvr>
                                    </p:animEffect>
                                    <p:set>
                                      <p:cBhvr>
                                        <p:cTn id="455" dur="1" fill="hold">
                                          <p:stCondLst>
                                            <p:cond delay="499"/>
                                          </p:stCondLst>
                                        </p:cTn>
                                        <p:tgtEl>
                                          <p:spTgt spid="6417"/>
                                        </p:tgtEl>
                                        <p:attrNameLst>
                                          <p:attrName>style.visibility</p:attrName>
                                        </p:attrNameLst>
                                      </p:cBhvr>
                                      <p:to>
                                        <p:strVal val="hidden"/>
                                      </p:to>
                                    </p:set>
                                  </p:childTnLst>
                                </p:cTn>
                              </p:par>
                              <p:par>
                                <p:cTn id="456" presetID="9" presetClass="entr" presetSubtype="0" fill="hold" grpId="0" nodeType="withEffect">
                                  <p:stCondLst>
                                    <p:cond delay="0"/>
                                  </p:stCondLst>
                                  <p:childTnLst>
                                    <p:set>
                                      <p:cBhvr>
                                        <p:cTn id="457" dur="1" fill="hold">
                                          <p:stCondLst>
                                            <p:cond delay="0"/>
                                          </p:stCondLst>
                                        </p:cTn>
                                        <p:tgtEl>
                                          <p:spTgt spid="6507"/>
                                        </p:tgtEl>
                                        <p:attrNameLst>
                                          <p:attrName>style.visibility</p:attrName>
                                        </p:attrNameLst>
                                      </p:cBhvr>
                                      <p:to>
                                        <p:strVal val="visible"/>
                                      </p:to>
                                    </p:set>
                                    <p:animEffect transition="in" filter="dissolve">
                                      <p:cBhvr>
                                        <p:cTn id="458" dur="500"/>
                                        <p:tgtEl>
                                          <p:spTgt spid="6507"/>
                                        </p:tgtEl>
                                      </p:cBhvr>
                                    </p:animEffect>
                                  </p:childTnLst>
                                </p:cTn>
                              </p:par>
                              <p:par>
                                <p:cTn id="459" presetID="9" presetClass="entr" presetSubtype="0" fill="hold" grpId="0" nodeType="withEffect">
                                  <p:stCondLst>
                                    <p:cond delay="0"/>
                                  </p:stCondLst>
                                  <p:childTnLst>
                                    <p:set>
                                      <p:cBhvr>
                                        <p:cTn id="460" dur="1" fill="hold">
                                          <p:stCondLst>
                                            <p:cond delay="0"/>
                                          </p:stCondLst>
                                        </p:cTn>
                                        <p:tgtEl>
                                          <p:spTgt spid="6508"/>
                                        </p:tgtEl>
                                        <p:attrNameLst>
                                          <p:attrName>style.visibility</p:attrName>
                                        </p:attrNameLst>
                                      </p:cBhvr>
                                      <p:to>
                                        <p:strVal val="visible"/>
                                      </p:to>
                                    </p:set>
                                    <p:animEffect transition="in" filter="dissolve">
                                      <p:cBhvr>
                                        <p:cTn id="461" dur="2000"/>
                                        <p:tgtEl>
                                          <p:spTgt spid="6508"/>
                                        </p:tgtEl>
                                      </p:cBhvr>
                                    </p:animEffect>
                                  </p:childTnLst>
                                </p:cTn>
                              </p:par>
                              <p:par>
                                <p:cTn id="462" presetID="0" presetClass="path" presetSubtype="0" accel="50000" decel="50000" fill="hold" grpId="1" nodeType="withEffect">
                                  <p:stCondLst>
                                    <p:cond delay="0"/>
                                  </p:stCondLst>
                                  <p:childTnLst>
                                    <p:animMotion origin="layout" path="M 0.00035 -0.0007 L -0.00763 0.01458 L -0.01388 0.02662 L -0.01736 0.03773 L -0.0184 0.04653 " pathEditMode="relative" rAng="0" ptsTypes="AAAAA">
                                      <p:cBhvr>
                                        <p:cTn id="463" dur="2000" fill="hold"/>
                                        <p:tgtEl>
                                          <p:spTgt spid="6506"/>
                                        </p:tgtEl>
                                        <p:attrNameLst>
                                          <p:attrName>ppt_x</p:attrName>
                                          <p:attrName>ppt_y</p:attrName>
                                        </p:attrNameLst>
                                      </p:cBhvr>
                                      <p:rCtr x="-938" y="2361"/>
                                    </p:animMotion>
                                  </p:childTnLst>
                                </p:cTn>
                              </p:par>
                              <p:par>
                                <p:cTn id="464" presetID="22" presetClass="entr" presetSubtype="1" fill="hold" grpId="0" nodeType="withEffect">
                                  <p:stCondLst>
                                    <p:cond delay="0"/>
                                  </p:stCondLst>
                                  <p:childTnLst>
                                    <p:set>
                                      <p:cBhvr>
                                        <p:cTn id="465" dur="1" fill="hold">
                                          <p:stCondLst>
                                            <p:cond delay="0"/>
                                          </p:stCondLst>
                                        </p:cTn>
                                        <p:tgtEl>
                                          <p:spTgt spid="6510"/>
                                        </p:tgtEl>
                                        <p:attrNameLst>
                                          <p:attrName>style.visibility</p:attrName>
                                        </p:attrNameLst>
                                      </p:cBhvr>
                                      <p:to>
                                        <p:strVal val="visible"/>
                                      </p:to>
                                    </p:set>
                                    <p:animEffect transition="in" filter="wipe(up)">
                                      <p:cBhvr>
                                        <p:cTn id="466" dur="2000"/>
                                        <p:tgtEl>
                                          <p:spTgt spid="6510"/>
                                        </p:tgtEl>
                                      </p:cBhvr>
                                    </p:animEffect>
                                  </p:childTnLst>
                                </p:cTn>
                              </p:par>
                            </p:childTnLst>
                          </p:cTn>
                        </p:par>
                      </p:childTnLst>
                    </p:cTn>
                  </p:par>
                  <p:par>
                    <p:cTn id="467" fill="hold" nodeType="clickPar">
                      <p:stCondLst>
                        <p:cond delay="indefinite"/>
                      </p:stCondLst>
                      <p:childTnLst>
                        <p:par>
                          <p:cTn id="468" fill="hold" nodeType="withGroup">
                            <p:stCondLst>
                              <p:cond delay="0"/>
                            </p:stCondLst>
                            <p:childTnLst>
                              <p:par>
                                <p:cTn id="469" presetID="22" presetClass="entr" presetSubtype="1" fill="hold" grpId="0" nodeType="clickEffect">
                                  <p:stCondLst>
                                    <p:cond delay="0"/>
                                  </p:stCondLst>
                                  <p:childTnLst>
                                    <p:set>
                                      <p:cBhvr>
                                        <p:cTn id="470" dur="1" fill="hold">
                                          <p:stCondLst>
                                            <p:cond delay="0"/>
                                          </p:stCondLst>
                                        </p:cTn>
                                        <p:tgtEl>
                                          <p:spTgt spid="6512"/>
                                        </p:tgtEl>
                                        <p:attrNameLst>
                                          <p:attrName>style.visibility</p:attrName>
                                        </p:attrNameLst>
                                      </p:cBhvr>
                                      <p:to>
                                        <p:strVal val="visible"/>
                                      </p:to>
                                    </p:set>
                                    <p:animEffect transition="in" filter="wipe(up)">
                                      <p:cBhvr>
                                        <p:cTn id="471" dur="1000"/>
                                        <p:tgtEl>
                                          <p:spTgt spid="6512"/>
                                        </p:tgtEl>
                                      </p:cBhvr>
                                    </p:animEffect>
                                  </p:childTnLst>
                                </p:cTn>
                              </p:par>
                            </p:childTnLst>
                          </p:cTn>
                        </p:par>
                      </p:childTnLst>
                    </p:cTn>
                  </p:par>
                  <p:par>
                    <p:cTn id="472" fill="hold" nodeType="clickPar">
                      <p:stCondLst>
                        <p:cond delay="indefinite"/>
                      </p:stCondLst>
                      <p:childTnLst>
                        <p:par>
                          <p:cTn id="473" fill="hold" nodeType="withGroup">
                            <p:stCondLst>
                              <p:cond delay="0"/>
                            </p:stCondLst>
                            <p:childTnLst>
                              <p:par>
                                <p:cTn id="474" presetID="22" presetClass="entr" presetSubtype="1" fill="hold" grpId="0" nodeType="clickEffect">
                                  <p:stCondLst>
                                    <p:cond delay="0"/>
                                  </p:stCondLst>
                                  <p:childTnLst>
                                    <p:set>
                                      <p:cBhvr>
                                        <p:cTn id="475" dur="1" fill="hold">
                                          <p:stCondLst>
                                            <p:cond delay="0"/>
                                          </p:stCondLst>
                                        </p:cTn>
                                        <p:tgtEl>
                                          <p:spTgt spid="6513"/>
                                        </p:tgtEl>
                                        <p:attrNameLst>
                                          <p:attrName>style.visibility</p:attrName>
                                        </p:attrNameLst>
                                      </p:cBhvr>
                                      <p:to>
                                        <p:strVal val="visible"/>
                                      </p:to>
                                    </p:set>
                                    <p:animEffect transition="in" filter="wipe(up)">
                                      <p:cBhvr>
                                        <p:cTn id="476" dur="1000"/>
                                        <p:tgtEl>
                                          <p:spTgt spid="6513"/>
                                        </p:tgtEl>
                                      </p:cBhvr>
                                    </p:animEffect>
                                  </p:childTnLst>
                                </p:cTn>
                              </p:par>
                            </p:childTnLst>
                          </p:cTn>
                        </p:par>
                      </p:childTnLst>
                    </p:cTn>
                  </p:par>
                  <p:par>
                    <p:cTn id="477" fill="hold" nodeType="clickPar">
                      <p:stCondLst>
                        <p:cond delay="indefinite"/>
                      </p:stCondLst>
                      <p:childTnLst>
                        <p:par>
                          <p:cTn id="478" fill="hold" nodeType="withGroup">
                            <p:stCondLst>
                              <p:cond delay="0"/>
                            </p:stCondLst>
                            <p:childTnLst>
                              <p:par>
                                <p:cTn id="479" presetID="9" presetClass="exit" presetSubtype="0" fill="hold" grpId="1" nodeType="clickEffect">
                                  <p:stCondLst>
                                    <p:cond delay="0"/>
                                  </p:stCondLst>
                                  <p:childTnLst>
                                    <p:animEffect transition="out" filter="dissolve">
                                      <p:cBhvr>
                                        <p:cTn id="480" dur="500"/>
                                        <p:tgtEl>
                                          <p:spTgt spid="6513"/>
                                        </p:tgtEl>
                                      </p:cBhvr>
                                    </p:animEffect>
                                    <p:set>
                                      <p:cBhvr>
                                        <p:cTn id="481" dur="1" fill="hold">
                                          <p:stCondLst>
                                            <p:cond delay="499"/>
                                          </p:stCondLst>
                                        </p:cTn>
                                        <p:tgtEl>
                                          <p:spTgt spid="6513"/>
                                        </p:tgtEl>
                                        <p:attrNameLst>
                                          <p:attrName>style.visibility</p:attrName>
                                        </p:attrNameLst>
                                      </p:cBhvr>
                                      <p:to>
                                        <p:strVal val="hidden"/>
                                      </p:to>
                                    </p:set>
                                  </p:childTnLst>
                                </p:cTn>
                              </p:par>
                              <p:par>
                                <p:cTn id="482" presetID="9" presetClass="exit" presetSubtype="0" fill="hold" grpId="1" nodeType="withEffect">
                                  <p:stCondLst>
                                    <p:cond delay="0"/>
                                  </p:stCondLst>
                                  <p:childTnLst>
                                    <p:animEffect transition="out" filter="dissolve">
                                      <p:cBhvr>
                                        <p:cTn id="483" dur="500"/>
                                        <p:tgtEl>
                                          <p:spTgt spid="6512"/>
                                        </p:tgtEl>
                                      </p:cBhvr>
                                    </p:animEffect>
                                    <p:set>
                                      <p:cBhvr>
                                        <p:cTn id="484" dur="1" fill="hold">
                                          <p:stCondLst>
                                            <p:cond delay="499"/>
                                          </p:stCondLst>
                                        </p:cTn>
                                        <p:tgtEl>
                                          <p:spTgt spid="6512"/>
                                        </p:tgtEl>
                                        <p:attrNameLst>
                                          <p:attrName>style.visibility</p:attrName>
                                        </p:attrNameLst>
                                      </p:cBhvr>
                                      <p:to>
                                        <p:strVal val="hidden"/>
                                      </p:to>
                                    </p:set>
                                  </p:childTnLst>
                                </p:cTn>
                              </p:par>
                            </p:childTnLst>
                          </p:cTn>
                        </p:par>
                        <p:par>
                          <p:cTn id="485" fill="hold" nodeType="afterGroup">
                            <p:stCondLst>
                              <p:cond delay="500"/>
                            </p:stCondLst>
                            <p:childTnLst>
                              <p:par>
                                <p:cTn id="486" presetID="9" presetClass="entr" presetSubtype="0" fill="hold" nodeType="afterEffect">
                                  <p:stCondLst>
                                    <p:cond delay="0"/>
                                  </p:stCondLst>
                                  <p:childTnLst>
                                    <p:set>
                                      <p:cBhvr>
                                        <p:cTn id="487" dur="1" fill="hold">
                                          <p:stCondLst>
                                            <p:cond delay="0"/>
                                          </p:stCondLst>
                                        </p:cTn>
                                        <p:tgtEl>
                                          <p:spTgt spid="6530"/>
                                        </p:tgtEl>
                                        <p:attrNameLst>
                                          <p:attrName>style.visibility</p:attrName>
                                        </p:attrNameLst>
                                      </p:cBhvr>
                                      <p:to>
                                        <p:strVal val="visible"/>
                                      </p:to>
                                    </p:set>
                                    <p:animEffect transition="in" filter="dissolve">
                                      <p:cBhvr>
                                        <p:cTn id="488" dur="500"/>
                                        <p:tgtEl>
                                          <p:spTgt spid="6530"/>
                                        </p:tgtEl>
                                      </p:cBhvr>
                                    </p:animEffect>
                                  </p:childTnLst>
                                </p:cTn>
                              </p:par>
                            </p:childTnLst>
                          </p:cTn>
                        </p:par>
                        <p:par>
                          <p:cTn id="489" fill="hold" nodeType="afterGroup">
                            <p:stCondLst>
                              <p:cond delay="1000"/>
                            </p:stCondLst>
                            <p:childTnLst>
                              <p:par>
                                <p:cTn id="490" presetID="0" presetClass="path" presetSubtype="0" accel="50000" decel="50000" fill="hold" nodeType="afterEffect">
                                  <p:stCondLst>
                                    <p:cond delay="0"/>
                                  </p:stCondLst>
                                  <p:childTnLst>
                                    <p:animMotion origin="layout" path="M -0.00156 -0.00046 L 0.03004 -0.03218 L 0.03143 -0.05394 L 0.02275 -0.06806 " pathEditMode="relative" rAng="0" ptsTypes="AAAA">
                                      <p:cBhvr>
                                        <p:cTn id="491" dur="2000" fill="hold"/>
                                        <p:tgtEl>
                                          <p:spTgt spid="6530"/>
                                        </p:tgtEl>
                                        <p:attrNameLst>
                                          <p:attrName>ppt_x</p:attrName>
                                          <p:attrName>ppt_y</p:attrName>
                                        </p:attrNameLst>
                                      </p:cBhvr>
                                      <p:rCtr x="1649" y="-3380"/>
                                    </p:animMotion>
                                  </p:childTnLst>
                                </p:cTn>
                              </p:par>
                            </p:childTnLst>
                          </p:cTn>
                        </p:par>
                        <p:par>
                          <p:cTn id="492" fill="hold" nodeType="afterGroup">
                            <p:stCondLst>
                              <p:cond delay="3000"/>
                            </p:stCondLst>
                            <p:childTnLst>
                              <p:par>
                                <p:cTn id="493" presetID="1" presetClass="entr" presetSubtype="0" fill="hold" grpId="0" nodeType="afterEffect">
                                  <p:stCondLst>
                                    <p:cond delay="0"/>
                                  </p:stCondLst>
                                  <p:childTnLst>
                                    <p:set>
                                      <p:cBhvr>
                                        <p:cTn id="494" dur="1" fill="hold">
                                          <p:stCondLst>
                                            <p:cond delay="0"/>
                                          </p:stCondLst>
                                        </p:cTn>
                                        <p:tgtEl>
                                          <p:spTgt spid="6516"/>
                                        </p:tgtEl>
                                        <p:attrNameLst>
                                          <p:attrName>style.visibility</p:attrName>
                                        </p:attrNameLst>
                                      </p:cBhvr>
                                      <p:to>
                                        <p:strVal val="visible"/>
                                      </p:to>
                                    </p:set>
                                  </p:childTnLst>
                                  <p:subTnLst>
                                    <p:audio>
                                      <p:cMediaNode>
                                        <p:cTn display="0" masterRel="sameClick">
                                          <p:stCondLst>
                                            <p:cond evt="begin" delay="0">
                                              <p:tn val="493"/>
                                            </p:cond>
                                          </p:stCondLst>
                                          <p:endCondLst>
                                            <p:cond evt="onStopAudio" delay="0">
                                              <p:tgtEl>
                                                <p:sldTgt/>
                                              </p:tgtEl>
                                            </p:cond>
                                          </p:endCondLst>
                                        </p:cTn>
                                        <p:tgtEl>
                                          <p:sndTgt r:embed="rId4" name="explode.wav"/>
                                        </p:tgtEl>
                                      </p:cMediaNode>
                                    </p:audio>
                                  </p:subTnLst>
                                </p:cTn>
                              </p:par>
                              <p:par>
                                <p:cTn id="495" presetID="3" presetClass="exit" presetSubtype="10" fill="hold" grpId="1" nodeType="withEffect">
                                  <p:stCondLst>
                                    <p:cond delay="0"/>
                                  </p:stCondLst>
                                  <p:childTnLst>
                                    <p:animEffect transition="out" filter="blinds(horizontal)">
                                      <p:cBhvr>
                                        <p:cTn id="496" dur="500"/>
                                        <p:tgtEl>
                                          <p:spTgt spid="6516"/>
                                        </p:tgtEl>
                                      </p:cBhvr>
                                    </p:animEffect>
                                    <p:set>
                                      <p:cBhvr>
                                        <p:cTn id="497" dur="1" fill="hold">
                                          <p:stCondLst>
                                            <p:cond delay="499"/>
                                          </p:stCondLst>
                                        </p:cTn>
                                        <p:tgtEl>
                                          <p:spTgt spid="6516"/>
                                        </p:tgtEl>
                                        <p:attrNameLst>
                                          <p:attrName>style.visibility</p:attrName>
                                        </p:attrNameLst>
                                      </p:cBhvr>
                                      <p:to>
                                        <p:strVal val="hidden"/>
                                      </p:to>
                                    </p:set>
                                  </p:childTnLst>
                                </p:cTn>
                              </p:par>
                            </p:childTnLst>
                          </p:cTn>
                        </p:par>
                        <p:par>
                          <p:cTn id="498" fill="hold" nodeType="afterGroup">
                            <p:stCondLst>
                              <p:cond delay="3500"/>
                            </p:stCondLst>
                            <p:childTnLst>
                              <p:par>
                                <p:cTn id="499" presetID="0" presetClass="path" presetSubtype="0" accel="50000" decel="50000" fill="hold" nodeType="afterEffect">
                                  <p:stCondLst>
                                    <p:cond delay="0"/>
                                  </p:stCondLst>
                                  <p:childTnLst>
                                    <p:animMotion origin="layout" path="M 0.02257 -0.06783 L 0.02934 -0.07847 L 0.03559 -0.08796 " pathEditMode="relative" rAng="0" ptsTypes="AAA">
                                      <p:cBhvr>
                                        <p:cTn id="500" dur="2000" fill="hold"/>
                                        <p:tgtEl>
                                          <p:spTgt spid="6530"/>
                                        </p:tgtEl>
                                        <p:attrNameLst>
                                          <p:attrName>ppt_x</p:attrName>
                                          <p:attrName>ppt_y</p:attrName>
                                        </p:attrNameLst>
                                      </p:cBhvr>
                                      <p:rCtr x="642" y="-1019"/>
                                    </p:animMotion>
                                  </p:childTnLst>
                                </p:cTn>
                              </p:par>
                            </p:childTnLst>
                          </p:cTn>
                        </p:par>
                        <p:par>
                          <p:cTn id="501" fill="hold" nodeType="afterGroup">
                            <p:stCondLst>
                              <p:cond delay="5500"/>
                            </p:stCondLst>
                            <p:childTnLst>
                              <p:par>
                                <p:cTn id="502" presetID="1" presetClass="entr" presetSubtype="0" fill="hold" grpId="0" nodeType="afterEffect">
                                  <p:stCondLst>
                                    <p:cond delay="0"/>
                                  </p:stCondLst>
                                  <p:childTnLst>
                                    <p:set>
                                      <p:cBhvr>
                                        <p:cTn id="503" dur="1" fill="hold">
                                          <p:stCondLst>
                                            <p:cond delay="0"/>
                                          </p:stCondLst>
                                        </p:cTn>
                                        <p:tgtEl>
                                          <p:spTgt spid="6517"/>
                                        </p:tgtEl>
                                        <p:attrNameLst>
                                          <p:attrName>style.visibility</p:attrName>
                                        </p:attrNameLst>
                                      </p:cBhvr>
                                      <p:to>
                                        <p:strVal val="visible"/>
                                      </p:to>
                                    </p:set>
                                  </p:childTnLst>
                                  <p:subTnLst>
                                    <p:audio>
                                      <p:cMediaNode>
                                        <p:cTn display="0" masterRel="sameClick">
                                          <p:stCondLst>
                                            <p:cond evt="begin" delay="0">
                                              <p:tn val="502"/>
                                            </p:cond>
                                          </p:stCondLst>
                                          <p:endCondLst>
                                            <p:cond evt="onStopAudio" delay="0">
                                              <p:tgtEl>
                                                <p:sldTgt/>
                                              </p:tgtEl>
                                            </p:cond>
                                          </p:endCondLst>
                                        </p:cTn>
                                        <p:tgtEl>
                                          <p:sndTgt r:embed="rId4" name="explode.wav"/>
                                        </p:tgtEl>
                                      </p:cMediaNode>
                                    </p:audio>
                                  </p:subTnLst>
                                </p:cTn>
                              </p:par>
                              <p:par>
                                <p:cTn id="504" presetID="3" presetClass="exit" presetSubtype="10" fill="hold" grpId="1" nodeType="withEffect">
                                  <p:stCondLst>
                                    <p:cond delay="0"/>
                                  </p:stCondLst>
                                  <p:childTnLst>
                                    <p:animEffect transition="out" filter="blinds(horizontal)">
                                      <p:cBhvr>
                                        <p:cTn id="505" dur="500"/>
                                        <p:tgtEl>
                                          <p:spTgt spid="6517"/>
                                        </p:tgtEl>
                                      </p:cBhvr>
                                    </p:animEffect>
                                    <p:set>
                                      <p:cBhvr>
                                        <p:cTn id="506" dur="1" fill="hold">
                                          <p:stCondLst>
                                            <p:cond delay="499"/>
                                          </p:stCondLst>
                                        </p:cTn>
                                        <p:tgtEl>
                                          <p:spTgt spid="6517"/>
                                        </p:tgtEl>
                                        <p:attrNameLst>
                                          <p:attrName>style.visibility</p:attrName>
                                        </p:attrNameLst>
                                      </p:cBhvr>
                                      <p:to>
                                        <p:strVal val="hidden"/>
                                      </p:to>
                                    </p:set>
                                  </p:childTnLst>
                                </p:cTn>
                              </p:par>
                            </p:childTnLst>
                          </p:cTn>
                        </p:par>
                        <p:par>
                          <p:cTn id="507" fill="hold" nodeType="afterGroup">
                            <p:stCondLst>
                              <p:cond delay="6000"/>
                            </p:stCondLst>
                            <p:childTnLst>
                              <p:par>
                                <p:cTn id="508" presetID="0" presetClass="path" presetSubtype="0" accel="50000" decel="50000" fill="hold" nodeType="afterEffect">
                                  <p:stCondLst>
                                    <p:cond delay="0"/>
                                  </p:stCondLst>
                                  <p:childTnLst>
                                    <p:animMotion origin="layout" path="M 0.03559 -0.08796 L 0.04514 -0.06667 L 0.03091 -0.03264 L 0.00018 -0.00185 " pathEditMode="relative" rAng="0" ptsTypes="AAAA">
                                      <p:cBhvr>
                                        <p:cTn id="509" dur="2000" fill="hold"/>
                                        <p:tgtEl>
                                          <p:spTgt spid="6530"/>
                                        </p:tgtEl>
                                        <p:attrNameLst>
                                          <p:attrName>ppt_x</p:attrName>
                                          <p:attrName>ppt_y</p:attrName>
                                        </p:attrNameLst>
                                      </p:cBhvr>
                                      <p:rCtr x="-1302" y="4306"/>
                                    </p:animMotion>
                                  </p:childTnLst>
                                </p:cTn>
                              </p:par>
                              <p:par>
                                <p:cTn id="510" presetID="9" presetClass="exit" presetSubtype="0" fill="hold" grpId="1" nodeType="withEffect">
                                  <p:stCondLst>
                                    <p:cond delay="0"/>
                                  </p:stCondLst>
                                  <p:childTnLst>
                                    <p:animEffect transition="out" filter="dissolve">
                                      <p:cBhvr>
                                        <p:cTn id="511" dur="2000"/>
                                        <p:tgtEl>
                                          <p:spTgt spid="6510"/>
                                        </p:tgtEl>
                                      </p:cBhvr>
                                    </p:animEffect>
                                    <p:set>
                                      <p:cBhvr>
                                        <p:cTn id="512" dur="1" fill="hold">
                                          <p:stCondLst>
                                            <p:cond delay="1999"/>
                                          </p:stCondLst>
                                        </p:cTn>
                                        <p:tgtEl>
                                          <p:spTgt spid="6510"/>
                                        </p:tgtEl>
                                        <p:attrNameLst>
                                          <p:attrName>style.visibility</p:attrName>
                                        </p:attrNameLst>
                                      </p:cBhvr>
                                      <p:to>
                                        <p:strVal val="hidden"/>
                                      </p:to>
                                    </p:set>
                                  </p:childTnLst>
                                </p:cTn>
                              </p:par>
                            </p:childTnLst>
                          </p:cTn>
                        </p:par>
                        <p:par>
                          <p:cTn id="513" fill="hold" nodeType="afterGroup">
                            <p:stCondLst>
                              <p:cond delay="8000"/>
                            </p:stCondLst>
                            <p:childTnLst>
                              <p:par>
                                <p:cTn id="514" presetID="9" presetClass="exit" presetSubtype="0" fill="hold" nodeType="afterEffect">
                                  <p:stCondLst>
                                    <p:cond delay="0"/>
                                  </p:stCondLst>
                                  <p:childTnLst>
                                    <p:animEffect transition="out" filter="dissolve">
                                      <p:cBhvr>
                                        <p:cTn id="515" dur="500"/>
                                        <p:tgtEl>
                                          <p:spTgt spid="6530"/>
                                        </p:tgtEl>
                                      </p:cBhvr>
                                    </p:animEffect>
                                    <p:set>
                                      <p:cBhvr>
                                        <p:cTn id="516" dur="1" fill="hold">
                                          <p:stCondLst>
                                            <p:cond delay="499"/>
                                          </p:stCondLst>
                                        </p:cTn>
                                        <p:tgtEl>
                                          <p:spTgt spid="6530"/>
                                        </p:tgtEl>
                                        <p:attrNameLst>
                                          <p:attrName>style.visibility</p:attrName>
                                        </p:attrNameLst>
                                      </p:cBhvr>
                                      <p:to>
                                        <p:strVal val="hidden"/>
                                      </p:to>
                                    </p:set>
                                  </p:childTnLst>
                                </p:cTn>
                              </p:par>
                            </p:childTnLst>
                          </p:cTn>
                        </p:par>
                        <p:par>
                          <p:cTn id="517" fill="hold" nodeType="afterGroup">
                            <p:stCondLst>
                              <p:cond delay="8500"/>
                            </p:stCondLst>
                            <p:childTnLst>
                              <p:par>
                                <p:cTn id="518" presetID="9" presetClass="exit" presetSubtype="0" fill="hold" grpId="1" nodeType="afterEffect">
                                  <p:stCondLst>
                                    <p:cond delay="0"/>
                                  </p:stCondLst>
                                  <p:childTnLst>
                                    <p:animEffect transition="out" filter="dissolve">
                                      <p:cBhvr>
                                        <p:cTn id="519" dur="500"/>
                                        <p:tgtEl>
                                          <p:spTgt spid="6508"/>
                                        </p:tgtEl>
                                      </p:cBhvr>
                                    </p:animEffect>
                                    <p:set>
                                      <p:cBhvr>
                                        <p:cTn id="520" dur="1" fill="hold">
                                          <p:stCondLst>
                                            <p:cond delay="499"/>
                                          </p:stCondLst>
                                        </p:cTn>
                                        <p:tgtEl>
                                          <p:spTgt spid="6508"/>
                                        </p:tgtEl>
                                        <p:attrNameLst>
                                          <p:attrName>style.visibility</p:attrName>
                                        </p:attrNameLst>
                                      </p:cBhvr>
                                      <p:to>
                                        <p:strVal val="hidden"/>
                                      </p:to>
                                    </p:set>
                                  </p:childTnLst>
                                </p:cTn>
                              </p:par>
                            </p:childTnLst>
                          </p:cTn>
                        </p:par>
                      </p:childTnLst>
                    </p:cTn>
                  </p:par>
                  <p:par>
                    <p:cTn id="521" fill="hold" nodeType="clickPar">
                      <p:stCondLst>
                        <p:cond delay="indefinite"/>
                      </p:stCondLst>
                      <p:childTnLst>
                        <p:par>
                          <p:cTn id="522" fill="hold" nodeType="withGroup">
                            <p:stCondLst>
                              <p:cond delay="0"/>
                            </p:stCondLst>
                            <p:childTnLst>
                              <p:par>
                                <p:cTn id="523" presetID="22" presetClass="entr" presetSubtype="1" fill="hold" grpId="0" nodeType="clickEffect">
                                  <p:stCondLst>
                                    <p:cond delay="0"/>
                                  </p:stCondLst>
                                  <p:childTnLst>
                                    <p:set>
                                      <p:cBhvr>
                                        <p:cTn id="524" dur="1" fill="hold">
                                          <p:stCondLst>
                                            <p:cond delay="0"/>
                                          </p:stCondLst>
                                        </p:cTn>
                                        <p:tgtEl>
                                          <p:spTgt spid="6523"/>
                                        </p:tgtEl>
                                        <p:attrNameLst>
                                          <p:attrName>style.visibility</p:attrName>
                                        </p:attrNameLst>
                                      </p:cBhvr>
                                      <p:to>
                                        <p:strVal val="visible"/>
                                      </p:to>
                                    </p:set>
                                    <p:animEffect transition="in" filter="wipe(up)">
                                      <p:cBhvr>
                                        <p:cTn id="525" dur="1000"/>
                                        <p:tgtEl>
                                          <p:spTgt spid="6523"/>
                                        </p:tgtEl>
                                      </p:cBhvr>
                                    </p:animEffect>
                                  </p:childTnLst>
                                </p:cTn>
                              </p:par>
                            </p:childTnLst>
                          </p:cTn>
                        </p:par>
                        <p:par>
                          <p:cTn id="526" fill="hold" nodeType="afterGroup">
                            <p:stCondLst>
                              <p:cond delay="1000"/>
                            </p:stCondLst>
                            <p:childTnLst>
                              <p:par>
                                <p:cTn id="527" presetID="22" presetClass="entr" presetSubtype="2" fill="hold" grpId="0" nodeType="afterEffect">
                                  <p:stCondLst>
                                    <p:cond delay="0"/>
                                  </p:stCondLst>
                                  <p:childTnLst>
                                    <p:set>
                                      <p:cBhvr>
                                        <p:cTn id="528" dur="1" fill="hold">
                                          <p:stCondLst>
                                            <p:cond delay="0"/>
                                          </p:stCondLst>
                                        </p:cTn>
                                        <p:tgtEl>
                                          <p:spTgt spid="6521"/>
                                        </p:tgtEl>
                                        <p:attrNameLst>
                                          <p:attrName>style.visibility</p:attrName>
                                        </p:attrNameLst>
                                      </p:cBhvr>
                                      <p:to>
                                        <p:strVal val="visible"/>
                                      </p:to>
                                    </p:set>
                                    <p:animEffect transition="in" filter="wipe(right)">
                                      <p:cBhvr>
                                        <p:cTn id="529" dur="500"/>
                                        <p:tgtEl>
                                          <p:spTgt spid="6521"/>
                                        </p:tgtEl>
                                      </p:cBhvr>
                                    </p:animEffect>
                                  </p:childTnLst>
                                </p:cTn>
                              </p:par>
                            </p:childTnLst>
                          </p:cTn>
                        </p:par>
                        <p:par>
                          <p:cTn id="530" fill="hold" nodeType="afterGroup">
                            <p:stCondLst>
                              <p:cond delay="1500"/>
                            </p:stCondLst>
                            <p:childTnLst>
                              <p:par>
                                <p:cTn id="531" presetID="22" presetClass="entr" presetSubtype="8" fill="hold" grpId="0" nodeType="afterEffect">
                                  <p:stCondLst>
                                    <p:cond delay="0"/>
                                  </p:stCondLst>
                                  <p:childTnLst>
                                    <p:set>
                                      <p:cBhvr>
                                        <p:cTn id="532" dur="1" fill="hold">
                                          <p:stCondLst>
                                            <p:cond delay="0"/>
                                          </p:stCondLst>
                                        </p:cTn>
                                        <p:tgtEl>
                                          <p:spTgt spid="6522"/>
                                        </p:tgtEl>
                                        <p:attrNameLst>
                                          <p:attrName>style.visibility</p:attrName>
                                        </p:attrNameLst>
                                      </p:cBhvr>
                                      <p:to>
                                        <p:strVal val="visible"/>
                                      </p:to>
                                    </p:set>
                                    <p:animEffect transition="in" filter="wipe(left)">
                                      <p:cBhvr>
                                        <p:cTn id="533" dur="500"/>
                                        <p:tgtEl>
                                          <p:spTgt spid="6522"/>
                                        </p:tgtEl>
                                      </p:cBhvr>
                                    </p:animEffect>
                                  </p:childTnLst>
                                </p:cTn>
                              </p:par>
                            </p:childTnLst>
                          </p:cTn>
                        </p:par>
                        <p:par>
                          <p:cTn id="534" fill="hold" nodeType="afterGroup">
                            <p:stCondLst>
                              <p:cond delay="2000"/>
                            </p:stCondLst>
                            <p:childTnLst>
                              <p:par>
                                <p:cTn id="535" presetID="22" presetClass="entr" presetSubtype="2" fill="hold" grpId="0" nodeType="afterEffect">
                                  <p:stCondLst>
                                    <p:cond delay="0"/>
                                  </p:stCondLst>
                                  <p:childTnLst>
                                    <p:set>
                                      <p:cBhvr>
                                        <p:cTn id="536" dur="1" fill="hold">
                                          <p:stCondLst>
                                            <p:cond delay="0"/>
                                          </p:stCondLst>
                                        </p:cTn>
                                        <p:tgtEl>
                                          <p:spTgt spid="6525"/>
                                        </p:tgtEl>
                                        <p:attrNameLst>
                                          <p:attrName>style.visibility</p:attrName>
                                        </p:attrNameLst>
                                      </p:cBhvr>
                                      <p:to>
                                        <p:strVal val="visible"/>
                                      </p:to>
                                    </p:set>
                                    <p:animEffect transition="in" filter="wipe(right)">
                                      <p:cBhvr>
                                        <p:cTn id="537" dur="1000"/>
                                        <p:tgtEl>
                                          <p:spTgt spid="6525"/>
                                        </p:tgtEl>
                                      </p:cBhvr>
                                    </p:animEffect>
                                  </p:childTnLst>
                                </p:cTn>
                              </p:par>
                              <p:par>
                                <p:cTn id="538" presetID="22" presetClass="entr" presetSubtype="2" fill="hold" grpId="0" nodeType="withEffect">
                                  <p:stCondLst>
                                    <p:cond delay="0"/>
                                  </p:stCondLst>
                                  <p:childTnLst>
                                    <p:set>
                                      <p:cBhvr>
                                        <p:cTn id="539" dur="1" fill="hold">
                                          <p:stCondLst>
                                            <p:cond delay="0"/>
                                          </p:stCondLst>
                                        </p:cTn>
                                        <p:tgtEl>
                                          <p:spTgt spid="6524"/>
                                        </p:tgtEl>
                                        <p:attrNameLst>
                                          <p:attrName>style.visibility</p:attrName>
                                        </p:attrNameLst>
                                      </p:cBhvr>
                                      <p:to>
                                        <p:strVal val="visible"/>
                                      </p:to>
                                    </p:set>
                                    <p:animEffect transition="in" filter="wipe(right)">
                                      <p:cBhvr>
                                        <p:cTn id="540" dur="1000"/>
                                        <p:tgtEl>
                                          <p:spTgt spid="6524"/>
                                        </p:tgtEl>
                                      </p:cBhvr>
                                    </p:animEffect>
                                  </p:childTnLst>
                                </p:cTn>
                              </p:par>
                            </p:childTnLst>
                          </p:cTn>
                        </p:par>
                        <p:par>
                          <p:cTn id="541" fill="hold" nodeType="afterGroup">
                            <p:stCondLst>
                              <p:cond delay="3000"/>
                            </p:stCondLst>
                            <p:childTnLst>
                              <p:par>
                                <p:cTn id="542" presetID="22" presetClass="exit" presetSubtype="2" fill="hold" grpId="1" nodeType="afterEffect">
                                  <p:stCondLst>
                                    <p:cond delay="0"/>
                                  </p:stCondLst>
                                  <p:childTnLst>
                                    <p:animEffect transition="out" filter="wipe(right)">
                                      <p:cBhvr>
                                        <p:cTn id="543" dur="1000"/>
                                        <p:tgtEl>
                                          <p:spTgt spid="6525"/>
                                        </p:tgtEl>
                                      </p:cBhvr>
                                    </p:animEffect>
                                    <p:set>
                                      <p:cBhvr>
                                        <p:cTn id="544" dur="1" fill="hold">
                                          <p:stCondLst>
                                            <p:cond delay="999"/>
                                          </p:stCondLst>
                                        </p:cTn>
                                        <p:tgtEl>
                                          <p:spTgt spid="6525"/>
                                        </p:tgtEl>
                                        <p:attrNameLst>
                                          <p:attrName>style.visibility</p:attrName>
                                        </p:attrNameLst>
                                      </p:cBhvr>
                                      <p:to>
                                        <p:strVal val="hidden"/>
                                      </p:to>
                                    </p:set>
                                  </p:childTnLst>
                                </p:cTn>
                              </p:par>
                              <p:par>
                                <p:cTn id="545" presetID="22" presetClass="exit" presetSubtype="2" fill="hold" grpId="1" nodeType="withEffect">
                                  <p:stCondLst>
                                    <p:cond delay="0"/>
                                  </p:stCondLst>
                                  <p:childTnLst>
                                    <p:animEffect transition="out" filter="wipe(right)">
                                      <p:cBhvr>
                                        <p:cTn id="546" dur="1000"/>
                                        <p:tgtEl>
                                          <p:spTgt spid="6524"/>
                                        </p:tgtEl>
                                      </p:cBhvr>
                                    </p:animEffect>
                                    <p:set>
                                      <p:cBhvr>
                                        <p:cTn id="547" dur="1" fill="hold">
                                          <p:stCondLst>
                                            <p:cond delay="999"/>
                                          </p:stCondLst>
                                        </p:cTn>
                                        <p:tgtEl>
                                          <p:spTgt spid="6524"/>
                                        </p:tgtEl>
                                        <p:attrNameLst>
                                          <p:attrName>style.visibility</p:attrName>
                                        </p:attrNameLst>
                                      </p:cBhvr>
                                      <p:to>
                                        <p:strVal val="hidden"/>
                                      </p:to>
                                    </p:set>
                                  </p:childTnLst>
                                </p:cTn>
                              </p:par>
                              <p:par>
                                <p:cTn id="548" presetID="9" presetClass="entr" presetSubtype="0" fill="hold" grpId="0" nodeType="withEffect">
                                  <p:stCondLst>
                                    <p:cond delay="0"/>
                                  </p:stCondLst>
                                  <p:childTnLst>
                                    <p:set>
                                      <p:cBhvr>
                                        <p:cTn id="549" dur="1" fill="hold">
                                          <p:stCondLst>
                                            <p:cond delay="0"/>
                                          </p:stCondLst>
                                        </p:cTn>
                                        <p:tgtEl>
                                          <p:spTgt spid="6518"/>
                                        </p:tgtEl>
                                        <p:attrNameLst>
                                          <p:attrName>style.visibility</p:attrName>
                                        </p:attrNameLst>
                                      </p:cBhvr>
                                      <p:to>
                                        <p:strVal val="visible"/>
                                      </p:to>
                                    </p:set>
                                    <p:animEffect transition="in" filter="dissolve">
                                      <p:cBhvr>
                                        <p:cTn id="550" dur="1000"/>
                                        <p:tgtEl>
                                          <p:spTgt spid="6518"/>
                                        </p:tgtEl>
                                      </p:cBhvr>
                                    </p:animEffect>
                                  </p:childTnLst>
                                </p:cTn>
                              </p:par>
                              <p:par>
                                <p:cTn id="551" presetID="9" presetClass="exit" presetSubtype="0" fill="hold" grpId="2" nodeType="withEffect">
                                  <p:stCondLst>
                                    <p:cond delay="0"/>
                                  </p:stCondLst>
                                  <p:childTnLst>
                                    <p:animEffect transition="out" filter="dissolve">
                                      <p:cBhvr>
                                        <p:cTn id="552" dur="500"/>
                                        <p:tgtEl>
                                          <p:spTgt spid="6416"/>
                                        </p:tgtEl>
                                      </p:cBhvr>
                                    </p:animEffect>
                                    <p:set>
                                      <p:cBhvr>
                                        <p:cTn id="553" dur="1" fill="hold">
                                          <p:stCondLst>
                                            <p:cond delay="499"/>
                                          </p:stCondLst>
                                        </p:cTn>
                                        <p:tgtEl>
                                          <p:spTgt spid="6416"/>
                                        </p:tgtEl>
                                        <p:attrNameLst>
                                          <p:attrName>style.visibility</p:attrName>
                                        </p:attrNameLst>
                                      </p:cBhvr>
                                      <p:to>
                                        <p:strVal val="hidden"/>
                                      </p:to>
                                    </p:set>
                                  </p:childTnLst>
                                </p:cTn>
                              </p:par>
                              <p:par>
                                <p:cTn id="554" presetID="9" presetClass="entr" presetSubtype="0" fill="hold" grpId="0" nodeType="withEffect">
                                  <p:stCondLst>
                                    <p:cond delay="0"/>
                                  </p:stCondLst>
                                  <p:childTnLst>
                                    <p:set>
                                      <p:cBhvr>
                                        <p:cTn id="555" dur="1" fill="hold">
                                          <p:stCondLst>
                                            <p:cond delay="0"/>
                                          </p:stCondLst>
                                        </p:cTn>
                                        <p:tgtEl>
                                          <p:spTgt spid="6528"/>
                                        </p:tgtEl>
                                        <p:attrNameLst>
                                          <p:attrName>style.visibility</p:attrName>
                                        </p:attrNameLst>
                                      </p:cBhvr>
                                      <p:to>
                                        <p:strVal val="visible"/>
                                      </p:to>
                                    </p:set>
                                    <p:animEffect transition="in" filter="dissolve">
                                      <p:cBhvr>
                                        <p:cTn id="556" dur="500"/>
                                        <p:tgtEl>
                                          <p:spTgt spid="6528"/>
                                        </p:tgtEl>
                                      </p:cBhvr>
                                    </p:animEffect>
                                  </p:childTnLst>
                                </p:cTn>
                              </p:par>
                            </p:childTnLst>
                          </p:cTn>
                        </p:par>
                      </p:childTnLst>
                    </p:cTn>
                  </p:par>
                  <p:par>
                    <p:cTn id="557" fill="hold" nodeType="clickPar">
                      <p:stCondLst>
                        <p:cond delay="indefinite"/>
                      </p:stCondLst>
                      <p:childTnLst>
                        <p:par>
                          <p:cTn id="558" fill="hold" nodeType="withGroup">
                            <p:stCondLst>
                              <p:cond delay="0"/>
                            </p:stCondLst>
                            <p:childTnLst>
                              <p:par>
                                <p:cTn id="559" presetID="9" presetClass="exit" presetSubtype="0" fill="hold" grpId="1" nodeType="clickEffect">
                                  <p:stCondLst>
                                    <p:cond delay="0"/>
                                  </p:stCondLst>
                                  <p:childTnLst>
                                    <p:animEffect transition="out" filter="dissolve">
                                      <p:cBhvr>
                                        <p:cTn id="560" dur="500"/>
                                        <p:tgtEl>
                                          <p:spTgt spid="6523"/>
                                        </p:tgtEl>
                                      </p:cBhvr>
                                    </p:animEffect>
                                    <p:set>
                                      <p:cBhvr>
                                        <p:cTn id="561" dur="1" fill="hold">
                                          <p:stCondLst>
                                            <p:cond delay="499"/>
                                          </p:stCondLst>
                                        </p:cTn>
                                        <p:tgtEl>
                                          <p:spTgt spid="6523"/>
                                        </p:tgtEl>
                                        <p:attrNameLst>
                                          <p:attrName>style.visibility</p:attrName>
                                        </p:attrNameLst>
                                      </p:cBhvr>
                                      <p:to>
                                        <p:strVal val="hidden"/>
                                      </p:to>
                                    </p:set>
                                  </p:childTnLst>
                                </p:cTn>
                              </p:par>
                              <p:par>
                                <p:cTn id="562" presetID="9" presetClass="exit" presetSubtype="0" fill="hold" grpId="1" nodeType="withEffect">
                                  <p:stCondLst>
                                    <p:cond delay="0"/>
                                  </p:stCondLst>
                                  <p:childTnLst>
                                    <p:animEffect transition="out" filter="dissolve">
                                      <p:cBhvr>
                                        <p:cTn id="563" dur="500"/>
                                        <p:tgtEl>
                                          <p:spTgt spid="6521"/>
                                        </p:tgtEl>
                                      </p:cBhvr>
                                    </p:animEffect>
                                    <p:set>
                                      <p:cBhvr>
                                        <p:cTn id="564" dur="1" fill="hold">
                                          <p:stCondLst>
                                            <p:cond delay="499"/>
                                          </p:stCondLst>
                                        </p:cTn>
                                        <p:tgtEl>
                                          <p:spTgt spid="6521"/>
                                        </p:tgtEl>
                                        <p:attrNameLst>
                                          <p:attrName>style.visibility</p:attrName>
                                        </p:attrNameLst>
                                      </p:cBhvr>
                                      <p:to>
                                        <p:strVal val="hidden"/>
                                      </p:to>
                                    </p:set>
                                  </p:childTnLst>
                                </p:cTn>
                              </p:par>
                              <p:par>
                                <p:cTn id="565" presetID="9" presetClass="exit" presetSubtype="0" fill="hold" grpId="1" nodeType="withEffect">
                                  <p:stCondLst>
                                    <p:cond delay="0"/>
                                  </p:stCondLst>
                                  <p:childTnLst>
                                    <p:animEffect transition="out" filter="dissolve">
                                      <p:cBhvr>
                                        <p:cTn id="566" dur="500"/>
                                        <p:tgtEl>
                                          <p:spTgt spid="6522"/>
                                        </p:tgtEl>
                                      </p:cBhvr>
                                    </p:animEffect>
                                    <p:set>
                                      <p:cBhvr>
                                        <p:cTn id="567" dur="1" fill="hold">
                                          <p:stCondLst>
                                            <p:cond delay="499"/>
                                          </p:stCondLst>
                                        </p:cTn>
                                        <p:tgtEl>
                                          <p:spTgt spid="6522"/>
                                        </p:tgtEl>
                                        <p:attrNameLst>
                                          <p:attrName>style.visibility</p:attrName>
                                        </p:attrNameLst>
                                      </p:cBhvr>
                                      <p:to>
                                        <p:strVal val="hidden"/>
                                      </p:to>
                                    </p:set>
                                  </p:childTnLst>
                                </p:cTn>
                              </p:par>
                              <p:par>
                                <p:cTn id="568" presetID="0" presetClass="path" presetSubtype="0" accel="50000" decel="50000" fill="hold" grpId="0" nodeType="withEffect">
                                  <p:stCondLst>
                                    <p:cond delay="0"/>
                                  </p:stCondLst>
                                  <p:childTnLst>
                                    <p:animMotion origin="layout" path="M -2.77778E-6 -3.7037E-6 L -0.01007 0.01621 L -0.01666 0.02408 L -0.02257 0.02269 L -0.02257 0.03843 L -0.03715 0.06667 L -0.04201 0.07315 L -0.04722 0.07547 L -0.05139 0.08426 L -0.05 0.09445 L -0.05486 0.11389 L -0.0559 0.13056 L -0.05555 0.14861 L -0.05486 0.15834 L -0.05868 0.16713 L -0.06041 0.18473 L -0.05868 0.19213 L -0.05659 0.20324 " pathEditMode="relative" rAng="0" ptsTypes="AAAAAAAAAAAAAAAAAA">
                                      <p:cBhvr>
                                        <p:cTn id="569" dur="2000" fill="hold"/>
                                        <p:tgtEl>
                                          <p:spTgt spid="6379"/>
                                        </p:tgtEl>
                                        <p:attrNameLst>
                                          <p:attrName>ppt_x</p:attrName>
                                          <p:attrName>ppt_y</p:attrName>
                                        </p:attrNameLst>
                                      </p:cBhvr>
                                      <p:rCtr x="-3021" y="10162"/>
                                    </p:animMotion>
                                  </p:childTnLst>
                                  <p:subTnLst>
                                    <p:audio>
                                      <p:cMediaNode>
                                        <p:cTn display="0" masterRel="sameClick">
                                          <p:stCondLst>
                                            <p:cond evt="begin" delay="0">
                                              <p:tn val="568"/>
                                            </p:cond>
                                          </p:stCondLst>
                                          <p:endCondLst>
                                            <p:cond evt="onStopAudio" delay="0">
                                              <p:tgtEl>
                                                <p:sldTgt/>
                                              </p:tgtEl>
                                            </p:cond>
                                          </p:endCondLst>
                                        </p:cTn>
                                        <p:tgtEl>
                                          <p:sndTgt r:embed="rId5" name="shiphorn.wav"/>
                                        </p:tgtEl>
                                      </p:cMediaNode>
                                    </p:audio>
                                  </p:subTnLst>
                                </p:cTn>
                              </p:par>
                              <p:par>
                                <p:cTn id="570" presetID="0" presetClass="path" presetSubtype="0" accel="50000" decel="50000" fill="hold" grpId="0" nodeType="withEffect">
                                  <p:stCondLst>
                                    <p:cond delay="0"/>
                                  </p:stCondLst>
                                  <p:childTnLst>
                                    <p:animMotion origin="layout" path="M -3.33333E-6 -1.85185E-6 L -0.00347 0.01759 L -0.01805 0.03843 L -0.0243 0.03658 L -0.02465 0.05232 L -0.04236 0.0875 L -0.04826 0.08889 L -0.05382 0.09861 L -0.05243 0.1088 L -0.05833 0.13287 L -0.05694 0.17269 L -0.06076 0.18056 L -0.06145 0.2 L -0.0552 0.22084 L -0.05694 0.23148 " pathEditMode="relative" rAng="0" ptsTypes="AAAAAAAAAAAAAAA">
                                      <p:cBhvr>
                                        <p:cTn id="571" dur="2000" fill="hold"/>
                                        <p:tgtEl>
                                          <p:spTgt spid="6413"/>
                                        </p:tgtEl>
                                        <p:attrNameLst>
                                          <p:attrName>ppt_x</p:attrName>
                                          <p:attrName>ppt_y</p:attrName>
                                        </p:attrNameLst>
                                      </p:cBhvr>
                                      <p:rCtr x="-3073" y="11574"/>
                                    </p:animMotion>
                                  </p:childTnLst>
                                </p:cTn>
                              </p:par>
                            </p:childTnLst>
                          </p:cTn>
                        </p:par>
                        <p:par>
                          <p:cTn id="572" fill="hold" nodeType="afterGroup">
                            <p:stCondLst>
                              <p:cond delay="2000"/>
                            </p:stCondLst>
                            <p:childTnLst>
                              <p:par>
                                <p:cTn id="573" presetID="1" presetClass="entr" presetSubtype="0" fill="hold" grpId="0" nodeType="afterEffect">
                                  <p:stCondLst>
                                    <p:cond delay="0"/>
                                  </p:stCondLst>
                                  <p:childTnLst>
                                    <p:set>
                                      <p:cBhvr>
                                        <p:cTn id="574" dur="1" fill="hold">
                                          <p:stCondLst>
                                            <p:cond delay="0"/>
                                          </p:stCondLst>
                                        </p:cTn>
                                        <p:tgtEl>
                                          <p:spTgt spid="6519"/>
                                        </p:tgtEl>
                                        <p:attrNameLst>
                                          <p:attrName>style.visibility</p:attrName>
                                        </p:attrNameLst>
                                      </p:cBhvr>
                                      <p:to>
                                        <p:strVal val="visible"/>
                                      </p:to>
                                    </p:set>
                                  </p:childTnLst>
                                  <p:subTnLst>
                                    <p:audio>
                                      <p:cMediaNode>
                                        <p:cTn display="0" masterRel="sameClick">
                                          <p:stCondLst>
                                            <p:cond evt="begin" delay="0">
                                              <p:tn val="573"/>
                                            </p:cond>
                                          </p:stCondLst>
                                          <p:endCondLst>
                                            <p:cond evt="onStopAudio" delay="0">
                                              <p:tgtEl>
                                                <p:sldTgt/>
                                              </p:tgtEl>
                                            </p:cond>
                                          </p:endCondLst>
                                        </p:cTn>
                                        <p:tgtEl>
                                          <p:sndTgt r:embed="rId4" name="explode.wav"/>
                                        </p:tgtEl>
                                      </p:cMediaNode>
                                    </p:audio>
                                  </p:subTnLst>
                                </p:cTn>
                              </p:par>
                              <p:par>
                                <p:cTn id="575" presetID="3" presetClass="exit" presetSubtype="10" fill="hold" grpId="1" nodeType="withEffect">
                                  <p:stCondLst>
                                    <p:cond delay="0"/>
                                  </p:stCondLst>
                                  <p:childTnLst>
                                    <p:animEffect transition="out" filter="blinds(horizontal)">
                                      <p:cBhvr>
                                        <p:cTn id="576" dur="500"/>
                                        <p:tgtEl>
                                          <p:spTgt spid="6519"/>
                                        </p:tgtEl>
                                      </p:cBhvr>
                                    </p:animEffect>
                                    <p:set>
                                      <p:cBhvr>
                                        <p:cTn id="577" dur="1" fill="hold">
                                          <p:stCondLst>
                                            <p:cond delay="499"/>
                                          </p:stCondLst>
                                        </p:cTn>
                                        <p:tgtEl>
                                          <p:spTgt spid="6519"/>
                                        </p:tgtEl>
                                        <p:attrNameLst>
                                          <p:attrName>style.visibility</p:attrName>
                                        </p:attrNameLst>
                                      </p:cBhvr>
                                      <p:to>
                                        <p:strVal val="hidden"/>
                                      </p:to>
                                    </p:set>
                                  </p:childTnLst>
                                </p:cTn>
                              </p:par>
                            </p:childTnLst>
                          </p:cTn>
                        </p:par>
                        <p:par>
                          <p:cTn id="578" fill="hold" nodeType="afterGroup">
                            <p:stCondLst>
                              <p:cond delay="2500"/>
                            </p:stCondLst>
                            <p:childTnLst>
                              <p:par>
                                <p:cTn id="579" presetID="0" presetClass="path" presetSubtype="0" accel="50000" decel="50000" fill="hold" grpId="1" nodeType="afterEffect">
                                  <p:stCondLst>
                                    <p:cond delay="0"/>
                                  </p:stCondLst>
                                  <p:childTnLst>
                                    <p:animMotion origin="layout" path="M -0.05659 0.20324 L -0.06215 0.19815 L -0.06944 0.19306 " pathEditMode="relative" rAng="0" ptsTypes="AAA">
                                      <p:cBhvr>
                                        <p:cTn id="580" dur="2000" fill="hold"/>
                                        <p:tgtEl>
                                          <p:spTgt spid="6379"/>
                                        </p:tgtEl>
                                        <p:attrNameLst>
                                          <p:attrName>ppt_x</p:attrName>
                                          <p:attrName>ppt_y</p:attrName>
                                        </p:attrNameLst>
                                      </p:cBhvr>
                                      <p:rCtr x="-642" y="-509"/>
                                    </p:animMotion>
                                  </p:childTnLst>
                                </p:cTn>
                              </p:par>
                              <p:par>
                                <p:cTn id="581" presetID="0" presetClass="path" presetSubtype="0" accel="50000" decel="50000" fill="hold" grpId="1" nodeType="withEffect">
                                  <p:stCondLst>
                                    <p:cond delay="0"/>
                                  </p:stCondLst>
                                  <p:childTnLst>
                                    <p:animMotion origin="layout" path="M -0.05694 0.23195 C -0.05555 0.22639 -0.05503 0.22639 -0.05642 0.22107 C -0.05694 0.21898 -0.05955 0.20926 -0.05955 0.20695 " pathEditMode="relative" rAng="0" ptsTypes="fff">
                                      <p:cBhvr>
                                        <p:cTn id="582" dur="2000" fill="hold"/>
                                        <p:tgtEl>
                                          <p:spTgt spid="6413"/>
                                        </p:tgtEl>
                                        <p:attrNameLst>
                                          <p:attrName>ppt_x</p:attrName>
                                          <p:attrName>ppt_y</p:attrName>
                                        </p:attrNameLst>
                                      </p:cBhvr>
                                      <p:rCtr x="-35" y="-1250"/>
                                    </p:animMotion>
                                  </p:childTnLst>
                                </p:cTn>
                              </p:par>
                            </p:childTnLst>
                          </p:cTn>
                        </p:par>
                      </p:childTnLst>
                    </p:cTn>
                  </p:par>
                  <p:par>
                    <p:cTn id="583" fill="hold" nodeType="clickPar">
                      <p:stCondLst>
                        <p:cond delay="indefinite"/>
                      </p:stCondLst>
                      <p:childTnLst>
                        <p:par>
                          <p:cTn id="584" fill="hold" nodeType="withGroup">
                            <p:stCondLst>
                              <p:cond delay="0"/>
                            </p:stCondLst>
                            <p:childTnLst>
                              <p:par>
                                <p:cTn id="585" presetID="9" presetClass="exit" presetSubtype="0" fill="hold" grpId="0" nodeType="clickEffect">
                                  <p:stCondLst>
                                    <p:cond delay="0"/>
                                  </p:stCondLst>
                                  <p:childTnLst>
                                    <p:animEffect transition="out" filter="dissolve">
                                      <p:cBhvr>
                                        <p:cTn id="586" dur="500"/>
                                        <p:tgtEl>
                                          <p:spTgt spid="6368"/>
                                        </p:tgtEl>
                                      </p:cBhvr>
                                    </p:animEffect>
                                    <p:set>
                                      <p:cBhvr>
                                        <p:cTn id="587" dur="1" fill="hold">
                                          <p:stCondLst>
                                            <p:cond delay="499"/>
                                          </p:stCondLst>
                                        </p:cTn>
                                        <p:tgtEl>
                                          <p:spTgt spid="6368"/>
                                        </p:tgtEl>
                                        <p:attrNameLst>
                                          <p:attrName>style.visibility</p:attrName>
                                        </p:attrNameLst>
                                      </p:cBhvr>
                                      <p:to>
                                        <p:strVal val="hidden"/>
                                      </p:to>
                                    </p:set>
                                  </p:childTnLst>
                                </p:cTn>
                              </p:par>
                              <p:par>
                                <p:cTn id="588" presetID="9" presetClass="entr" presetSubtype="0" fill="hold" grpId="0" nodeType="withEffect">
                                  <p:stCondLst>
                                    <p:cond delay="0"/>
                                  </p:stCondLst>
                                  <p:childTnLst>
                                    <p:set>
                                      <p:cBhvr>
                                        <p:cTn id="589" dur="1" fill="hold">
                                          <p:stCondLst>
                                            <p:cond delay="0"/>
                                          </p:stCondLst>
                                        </p:cTn>
                                        <p:tgtEl>
                                          <p:spTgt spid="6526"/>
                                        </p:tgtEl>
                                        <p:attrNameLst>
                                          <p:attrName>style.visibility</p:attrName>
                                        </p:attrNameLst>
                                      </p:cBhvr>
                                      <p:to>
                                        <p:strVal val="visible"/>
                                      </p:to>
                                    </p:set>
                                    <p:animEffect transition="in" filter="dissolve">
                                      <p:cBhvr>
                                        <p:cTn id="590" dur="500"/>
                                        <p:tgtEl>
                                          <p:spTgt spid="6526"/>
                                        </p:tgtEl>
                                      </p:cBhvr>
                                    </p:animEffect>
                                  </p:childTnLst>
                                </p:cTn>
                              </p:par>
                            </p:childTnLst>
                          </p:cTn>
                        </p:par>
                      </p:childTnLst>
                    </p:cTn>
                  </p:par>
                  <p:par>
                    <p:cTn id="591" fill="hold" nodeType="clickPar">
                      <p:stCondLst>
                        <p:cond delay="indefinite"/>
                      </p:stCondLst>
                      <p:childTnLst>
                        <p:par>
                          <p:cTn id="592" fill="hold" nodeType="withGroup">
                            <p:stCondLst>
                              <p:cond delay="0"/>
                            </p:stCondLst>
                            <p:childTnLst>
                              <p:par>
                                <p:cTn id="593" presetID="0" presetClass="path" presetSubtype="0" accel="50000" decel="50000" fill="hold" grpId="5" nodeType="clickEffect">
                                  <p:stCondLst>
                                    <p:cond delay="0"/>
                                  </p:stCondLst>
                                  <p:childTnLst>
                                    <p:animMotion origin="layout" path="M 0.01146 -0.10162 L 0.01823 -0.09121 L 0.02448 -0.0794 " pathEditMode="relative" rAng="0" ptsTypes="AAA">
                                      <p:cBhvr>
                                        <p:cTn id="594" dur="2000" fill="hold"/>
                                        <p:tgtEl>
                                          <p:spTgt spid="6406"/>
                                        </p:tgtEl>
                                        <p:attrNameLst>
                                          <p:attrName>ppt_x</p:attrName>
                                          <p:attrName>ppt_y</p:attrName>
                                        </p:attrNameLst>
                                      </p:cBhvr>
                                      <p:rCtr x="642" y="1111"/>
                                    </p:animMotion>
                                  </p:childTnLst>
                                </p:cTn>
                              </p:par>
                              <p:par>
                                <p:cTn id="595" presetID="9" presetClass="entr" presetSubtype="0" fill="hold" grpId="0" nodeType="withEffect">
                                  <p:stCondLst>
                                    <p:cond delay="0"/>
                                  </p:stCondLst>
                                  <p:childTnLst>
                                    <p:set>
                                      <p:cBhvr>
                                        <p:cTn id="596" dur="1" fill="hold">
                                          <p:stCondLst>
                                            <p:cond delay="0"/>
                                          </p:stCondLst>
                                        </p:cTn>
                                        <p:tgtEl>
                                          <p:spTgt spid="6533"/>
                                        </p:tgtEl>
                                        <p:attrNameLst>
                                          <p:attrName>style.visibility</p:attrName>
                                        </p:attrNameLst>
                                      </p:cBhvr>
                                      <p:to>
                                        <p:strVal val="visible"/>
                                      </p:to>
                                    </p:set>
                                    <p:animEffect transition="in" filter="dissolve">
                                      <p:cBhvr>
                                        <p:cTn id="597" dur="500"/>
                                        <p:tgtEl>
                                          <p:spTgt spid="6533"/>
                                        </p:tgtEl>
                                      </p:cBhvr>
                                    </p:animEffect>
                                  </p:childTnLst>
                                </p:cTn>
                              </p:par>
                            </p:childTnLst>
                          </p:cTn>
                        </p:par>
                        <p:par>
                          <p:cTn id="598" fill="hold" nodeType="afterGroup">
                            <p:stCondLst>
                              <p:cond delay="2000"/>
                            </p:stCondLst>
                            <p:childTnLst>
                              <p:par>
                                <p:cTn id="599" presetID="12" presetClass="entr" presetSubtype="8" fill="hold" grpId="0" nodeType="afterEffect">
                                  <p:stCondLst>
                                    <p:cond delay="0"/>
                                  </p:stCondLst>
                                  <p:childTnLst>
                                    <p:set>
                                      <p:cBhvr>
                                        <p:cTn id="600" dur="1" fill="hold">
                                          <p:stCondLst>
                                            <p:cond delay="0"/>
                                          </p:stCondLst>
                                        </p:cTn>
                                        <p:tgtEl>
                                          <p:spTgt spid="6481"/>
                                        </p:tgtEl>
                                        <p:attrNameLst>
                                          <p:attrName>style.visibility</p:attrName>
                                        </p:attrNameLst>
                                      </p:cBhvr>
                                      <p:to>
                                        <p:strVal val="visible"/>
                                      </p:to>
                                    </p:set>
                                    <p:animEffect transition="in" filter="slide(fromLeft)">
                                      <p:cBhvr>
                                        <p:cTn id="601" dur="1000"/>
                                        <p:tgtEl>
                                          <p:spTgt spid="6481"/>
                                        </p:tgtEl>
                                      </p:cBhvr>
                                    </p:animEffect>
                                  </p:childTnLst>
                                </p:cTn>
                              </p:par>
                            </p:childTnLst>
                          </p:cTn>
                        </p:par>
                      </p:childTnLst>
                    </p:cTn>
                  </p:par>
                  <p:par>
                    <p:cTn id="602" fill="hold" nodeType="clickPar">
                      <p:stCondLst>
                        <p:cond delay="indefinite"/>
                      </p:stCondLst>
                      <p:childTnLst>
                        <p:par>
                          <p:cTn id="603" fill="hold" nodeType="withGroup">
                            <p:stCondLst>
                              <p:cond delay="0"/>
                            </p:stCondLst>
                            <p:childTnLst>
                              <p:par>
                                <p:cTn id="604" presetID="1" presetClass="entr" presetSubtype="0" fill="hold" grpId="0" nodeType="clickEffect">
                                  <p:stCondLst>
                                    <p:cond delay="0"/>
                                  </p:stCondLst>
                                  <p:childTnLst>
                                    <p:set>
                                      <p:cBhvr>
                                        <p:cTn id="605" dur="1" fill="hold">
                                          <p:stCondLst>
                                            <p:cond delay="0"/>
                                          </p:stCondLst>
                                        </p:cTn>
                                        <p:tgtEl>
                                          <p:spTgt spid="6480"/>
                                        </p:tgtEl>
                                        <p:attrNameLst>
                                          <p:attrName>style.visibility</p:attrName>
                                        </p:attrNameLst>
                                      </p:cBhvr>
                                      <p:to>
                                        <p:strVal val="visible"/>
                                      </p:to>
                                    </p:set>
                                  </p:childTnLst>
                                  <p:subTnLst>
                                    <p:audio>
                                      <p:cMediaNode>
                                        <p:cTn display="0" masterRel="sameClick">
                                          <p:stCondLst>
                                            <p:cond evt="begin" delay="0">
                                              <p:tn val="604"/>
                                            </p:cond>
                                          </p:stCondLst>
                                          <p:endCondLst>
                                            <p:cond evt="onStopAudio" delay="0">
                                              <p:tgtEl>
                                                <p:sldTgt/>
                                              </p:tgtEl>
                                            </p:cond>
                                          </p:endCondLst>
                                        </p:cTn>
                                        <p:tgtEl>
                                          <p:sndTgt r:embed="rId4" name="explode.wav"/>
                                        </p:tgtEl>
                                      </p:cMediaNode>
                                    </p:audio>
                                  </p:subTnLst>
                                </p:cTn>
                              </p:par>
                              <p:par>
                                <p:cTn id="606" presetID="3" presetClass="exit" presetSubtype="10" fill="hold" grpId="1" nodeType="withEffect">
                                  <p:stCondLst>
                                    <p:cond delay="0"/>
                                  </p:stCondLst>
                                  <p:childTnLst>
                                    <p:animEffect transition="out" filter="blinds(horizontal)">
                                      <p:cBhvr>
                                        <p:cTn id="607" dur="500"/>
                                        <p:tgtEl>
                                          <p:spTgt spid="6480"/>
                                        </p:tgtEl>
                                      </p:cBhvr>
                                    </p:animEffect>
                                    <p:set>
                                      <p:cBhvr>
                                        <p:cTn id="608" dur="1" fill="hold">
                                          <p:stCondLst>
                                            <p:cond delay="499"/>
                                          </p:stCondLst>
                                        </p:cTn>
                                        <p:tgtEl>
                                          <p:spTgt spid="6480"/>
                                        </p:tgtEl>
                                        <p:attrNameLst>
                                          <p:attrName>style.visibility</p:attrName>
                                        </p:attrNameLst>
                                      </p:cBhvr>
                                      <p:to>
                                        <p:strVal val="hidden"/>
                                      </p:to>
                                    </p:set>
                                  </p:childTnLst>
                                </p:cTn>
                              </p:par>
                            </p:childTnLst>
                          </p:cTn>
                        </p:par>
                        <p:par>
                          <p:cTn id="609" fill="hold" nodeType="afterGroup">
                            <p:stCondLst>
                              <p:cond delay="500"/>
                            </p:stCondLst>
                            <p:childTnLst>
                              <p:par>
                                <p:cTn id="610" presetID="0" presetClass="path" presetSubtype="0" accel="50000" decel="50000" fill="hold" grpId="6" nodeType="afterEffect">
                                  <p:stCondLst>
                                    <p:cond delay="0"/>
                                  </p:stCondLst>
                                  <p:childTnLst>
                                    <p:animMotion origin="layout" path="M 0.12049 -0.11435 L 0.12934 -0.09838 L 0.13351 -0.07963 " pathEditMode="relative" rAng="0" ptsTypes="AAA">
                                      <p:cBhvr>
                                        <p:cTn id="611" dur="2000" fill="hold"/>
                                        <p:tgtEl>
                                          <p:spTgt spid="6410"/>
                                        </p:tgtEl>
                                        <p:attrNameLst>
                                          <p:attrName>ppt_x</p:attrName>
                                          <p:attrName>ppt_y</p:attrName>
                                        </p:attrNameLst>
                                      </p:cBhvr>
                                      <p:rCtr x="642" y="1736"/>
                                    </p:animMotion>
                                  </p:childTnLst>
                                </p:cTn>
                              </p:par>
                              <p:par>
                                <p:cTn id="612" presetID="12" presetClass="exit" presetSubtype="4" fill="hold" grpId="1" nodeType="withEffect">
                                  <p:stCondLst>
                                    <p:cond delay="0"/>
                                  </p:stCondLst>
                                  <p:childTnLst>
                                    <p:animEffect transition="out" filter="slide(fromBottom)">
                                      <p:cBhvr>
                                        <p:cTn id="613" dur="500"/>
                                        <p:tgtEl>
                                          <p:spTgt spid="6481"/>
                                        </p:tgtEl>
                                      </p:cBhvr>
                                    </p:animEffect>
                                    <p:set>
                                      <p:cBhvr>
                                        <p:cTn id="614" dur="1" fill="hold">
                                          <p:stCondLst>
                                            <p:cond delay="499"/>
                                          </p:stCondLst>
                                        </p:cTn>
                                        <p:tgtEl>
                                          <p:spTgt spid="6481"/>
                                        </p:tgtEl>
                                        <p:attrNameLst>
                                          <p:attrName>style.visibility</p:attrName>
                                        </p:attrNameLst>
                                      </p:cBhvr>
                                      <p:to>
                                        <p:strVal val="hidden"/>
                                      </p:to>
                                    </p:set>
                                  </p:childTnLst>
                                </p:cTn>
                              </p:par>
                              <p:par>
                                <p:cTn id="615" presetID="9" presetClass="exit" presetSubtype="0" fill="hold" nodeType="withEffect">
                                  <p:stCondLst>
                                    <p:cond delay="0"/>
                                  </p:stCondLst>
                                  <p:childTnLst>
                                    <p:animEffect transition="out" filter="dissolve">
                                      <p:cBhvr>
                                        <p:cTn id="616" dur="500"/>
                                        <p:tgtEl>
                                          <p:spTgt spid="6149"/>
                                        </p:tgtEl>
                                      </p:cBhvr>
                                    </p:animEffect>
                                    <p:set>
                                      <p:cBhvr>
                                        <p:cTn id="617" dur="1" fill="hold">
                                          <p:stCondLst>
                                            <p:cond delay="499"/>
                                          </p:stCondLst>
                                        </p:cTn>
                                        <p:tgtEl>
                                          <p:spTgt spid="6149"/>
                                        </p:tgtEl>
                                        <p:attrNameLst>
                                          <p:attrName>style.visibility</p:attrName>
                                        </p:attrNameLst>
                                      </p:cBhvr>
                                      <p:to>
                                        <p:strVal val="hidden"/>
                                      </p:to>
                                    </p:set>
                                  </p:childTnLst>
                                </p:cTn>
                              </p:par>
                            </p:childTnLst>
                          </p:cTn>
                        </p:par>
                        <p:par>
                          <p:cTn id="618" fill="hold" nodeType="afterGroup">
                            <p:stCondLst>
                              <p:cond delay="2500"/>
                            </p:stCondLst>
                            <p:childTnLst>
                              <p:par>
                                <p:cTn id="619" presetID="12" presetClass="exit" presetSubtype="4" fill="hold" grpId="0" nodeType="afterEffect">
                                  <p:stCondLst>
                                    <p:cond delay="0"/>
                                  </p:stCondLst>
                                  <p:childTnLst>
                                    <p:animEffect transition="out" filter="slide(fromBottom)">
                                      <p:cBhvr>
                                        <p:cTn id="620" dur="500"/>
                                        <p:tgtEl>
                                          <p:spTgt spid="6534"/>
                                        </p:tgtEl>
                                      </p:cBhvr>
                                    </p:animEffect>
                                    <p:set>
                                      <p:cBhvr>
                                        <p:cTn id="621" dur="1" fill="hold">
                                          <p:stCondLst>
                                            <p:cond delay="499"/>
                                          </p:stCondLst>
                                        </p:cTn>
                                        <p:tgtEl>
                                          <p:spTgt spid="6534"/>
                                        </p:tgtEl>
                                        <p:attrNameLst>
                                          <p:attrName>style.visibility</p:attrName>
                                        </p:attrNameLst>
                                      </p:cBhvr>
                                      <p:to>
                                        <p:strVal val="hidden"/>
                                      </p:to>
                                    </p:set>
                                  </p:childTnLst>
                                </p:cTn>
                              </p:par>
                            </p:childTnLst>
                          </p:cTn>
                        </p:par>
                        <p:par>
                          <p:cTn id="622" fill="hold" nodeType="afterGroup">
                            <p:stCondLst>
                              <p:cond delay="3000"/>
                            </p:stCondLst>
                            <p:childTnLst>
                              <p:par>
                                <p:cTn id="623" presetID="12" presetClass="entr" presetSubtype="8" fill="hold" grpId="0" nodeType="afterEffect">
                                  <p:stCondLst>
                                    <p:cond delay="0"/>
                                  </p:stCondLst>
                                  <p:childTnLst>
                                    <p:set>
                                      <p:cBhvr>
                                        <p:cTn id="624" dur="1" fill="hold">
                                          <p:stCondLst>
                                            <p:cond delay="0"/>
                                          </p:stCondLst>
                                        </p:cTn>
                                        <p:tgtEl>
                                          <p:spTgt spid="6535"/>
                                        </p:tgtEl>
                                        <p:attrNameLst>
                                          <p:attrName>style.visibility</p:attrName>
                                        </p:attrNameLst>
                                      </p:cBhvr>
                                      <p:to>
                                        <p:strVal val="visible"/>
                                      </p:to>
                                    </p:set>
                                    <p:animEffect transition="in" filter="slide(fromLeft)">
                                      <p:cBhvr>
                                        <p:cTn id="625" dur="500"/>
                                        <p:tgtEl>
                                          <p:spTgt spid="65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33" grpId="0" animBg="1"/>
      <p:bldP spid="6244" grpId="0" animBg="1"/>
      <p:bldP spid="6246" grpId="0" animBg="1"/>
      <p:bldP spid="6246" grpId="1" animBg="1"/>
      <p:bldP spid="6250" grpId="0" animBg="1"/>
      <p:bldP spid="6338" grpId="0" animBg="1"/>
      <p:bldP spid="6368" grpId="0" animBg="1"/>
      <p:bldP spid="6379" grpId="0" animBg="1"/>
      <p:bldP spid="6379" grpId="1" animBg="1"/>
      <p:bldP spid="6383" grpId="0" animBg="1"/>
      <p:bldP spid="6383" grpId="1" animBg="1"/>
      <p:bldP spid="6386" grpId="0" animBg="1"/>
      <p:bldP spid="6388" grpId="0" animBg="1"/>
      <p:bldP spid="6389" grpId="0" animBg="1"/>
      <p:bldP spid="6391" grpId="0" animBg="1"/>
      <p:bldP spid="6398" grpId="0" animBg="1"/>
      <p:bldP spid="6404" grpId="0" animBg="1"/>
      <p:bldP spid="6405" grpId="0" animBg="1"/>
      <p:bldP spid="6405" grpId="1" animBg="1"/>
      <p:bldP spid="6405" grpId="2" animBg="1"/>
      <p:bldP spid="6405" grpId="3" animBg="1"/>
      <p:bldP spid="6405" grpId="4" animBg="1"/>
      <p:bldP spid="6405" grpId="5" animBg="1"/>
      <p:bldP spid="6406" grpId="0" animBg="1"/>
      <p:bldP spid="6406" grpId="1" animBg="1"/>
      <p:bldP spid="6406" grpId="2" animBg="1"/>
      <p:bldP spid="6406" grpId="3" animBg="1"/>
      <p:bldP spid="6406" grpId="4" animBg="1"/>
      <p:bldP spid="6406" grpId="5" animBg="1"/>
      <p:bldP spid="6408" grpId="0" animBg="1"/>
      <p:bldP spid="6409" grpId="0" animBg="1"/>
      <p:bldP spid="6412" grpId="0" animBg="1"/>
      <p:bldP spid="6413" grpId="0" animBg="1"/>
      <p:bldP spid="6413" grpId="1" animBg="1"/>
      <p:bldP spid="6402" grpId="0" animBg="1"/>
      <p:bldP spid="6402" grpId="1" animBg="1"/>
      <p:bldP spid="6402" grpId="2" animBg="1"/>
      <p:bldP spid="6415" grpId="0" animBg="1"/>
      <p:bldP spid="6415" grpId="1" animBg="1"/>
      <p:bldP spid="6417" grpId="0" animBg="1"/>
      <p:bldP spid="6417" grpId="1" animBg="1"/>
      <p:bldP spid="6418" grpId="0" animBg="1"/>
      <p:bldP spid="6418" grpId="1" animBg="1"/>
      <p:bldP spid="6419" grpId="0" animBg="1"/>
      <p:bldP spid="6419" grpId="1" animBg="1"/>
      <p:bldP spid="6420" grpId="0" animBg="1"/>
      <p:bldP spid="6420" grpId="1" animBg="1"/>
      <p:bldP spid="6421" grpId="0" animBg="1"/>
      <p:bldP spid="6410" grpId="0" animBg="1"/>
      <p:bldP spid="6410" grpId="1" animBg="1"/>
      <p:bldP spid="6410" grpId="2" animBg="1"/>
      <p:bldP spid="6410" grpId="3" animBg="1"/>
      <p:bldP spid="6410" grpId="4" animBg="1"/>
      <p:bldP spid="6410" grpId="5" animBg="1"/>
      <p:bldP spid="6410" grpId="6" animBg="1"/>
      <p:bldP spid="6422" grpId="0" animBg="1"/>
      <p:bldP spid="6422" grpId="1" animBg="1"/>
      <p:bldP spid="6433" grpId="0" animBg="1"/>
      <p:bldP spid="6433" grpId="1" animBg="1"/>
      <p:bldP spid="6434" grpId="0" animBg="1"/>
      <p:bldP spid="6434" grpId="1" animBg="1"/>
      <p:bldP spid="6407" grpId="0" animBg="1"/>
      <p:bldP spid="6407" grpId="1" animBg="1"/>
      <p:bldP spid="6435" grpId="0" animBg="1"/>
      <p:bldP spid="6435" grpId="1" animBg="1"/>
      <p:bldP spid="6436" grpId="0" animBg="1"/>
      <p:bldP spid="6436" grpId="1" animBg="1"/>
      <p:bldP spid="6437" grpId="0" animBg="1"/>
      <p:bldP spid="6437" grpId="1" animBg="1"/>
      <p:bldP spid="6439" grpId="0" animBg="1"/>
      <p:bldP spid="6439" grpId="1" animBg="1"/>
      <p:bldP spid="6440" grpId="0" animBg="1"/>
      <p:bldP spid="6440" grpId="1" animBg="1"/>
      <p:bldP spid="6441" grpId="0" animBg="1"/>
      <p:bldP spid="6441" grpId="1" animBg="1"/>
      <p:bldP spid="6442" grpId="0" animBg="1"/>
      <p:bldP spid="6442" grpId="1" animBg="1"/>
      <p:bldP spid="6443" grpId="0" animBg="1"/>
      <p:bldP spid="6443" grpId="1" animBg="1"/>
      <p:bldP spid="6444" grpId="0" animBg="1"/>
      <p:bldP spid="6444" grpId="1" animBg="1"/>
      <p:bldP spid="6403" grpId="0" animBg="1"/>
      <p:bldP spid="6403" grpId="1" animBg="1"/>
      <p:bldP spid="6403" grpId="2" animBg="1"/>
      <p:bldP spid="6403" grpId="3" animBg="1"/>
      <p:bldP spid="6403" grpId="4" animBg="1"/>
      <p:bldP spid="6423" grpId="0" animBg="1"/>
      <p:bldP spid="6423" grpId="1" animBg="1"/>
      <p:bldP spid="6438" grpId="0" animBg="1"/>
      <p:bldP spid="6438" grpId="1" animBg="1"/>
      <p:bldP spid="6459" grpId="0" animBg="1"/>
      <p:bldP spid="6459" grpId="1" animBg="1"/>
      <p:bldP spid="6460" grpId="0" animBg="1"/>
      <p:bldP spid="6460" grpId="1" animBg="1"/>
      <p:bldP spid="6461" grpId="0" animBg="1"/>
      <p:bldP spid="6461" grpId="1" animBg="1"/>
      <p:bldP spid="6462" grpId="0" animBg="1"/>
      <p:bldP spid="6462" grpId="1" animBg="1"/>
      <p:bldP spid="6463" grpId="0" animBg="1"/>
      <p:bldP spid="6463" grpId="1" animBg="1"/>
      <p:bldP spid="6464" grpId="0" animBg="1"/>
      <p:bldP spid="6465" grpId="0" animBg="1"/>
      <p:bldP spid="6466" grpId="0" animBg="1"/>
      <p:bldP spid="6467" grpId="0" animBg="1"/>
      <p:bldP spid="6467" grpId="1" animBg="1"/>
      <p:bldP spid="6467" grpId="2" animBg="1"/>
      <p:bldP spid="6468" grpId="0" animBg="1"/>
      <p:bldP spid="6469" grpId="0" animBg="1"/>
      <p:bldP spid="6470" grpId="1" animBg="1"/>
      <p:bldP spid="6472" grpId="0" animBg="1"/>
      <p:bldP spid="6472" grpId="1" animBg="1"/>
      <p:bldP spid="6472" grpId="2" animBg="1"/>
      <p:bldP spid="6473" grpId="1" animBg="1"/>
      <p:bldP spid="6474" grpId="0" animBg="1"/>
      <p:bldP spid="6474" grpId="1" animBg="1"/>
      <p:bldP spid="6475" grpId="0" animBg="1"/>
      <p:bldP spid="6476" grpId="0" animBg="1"/>
      <p:bldP spid="6476" grpId="1" animBg="1"/>
      <p:bldP spid="6477" grpId="0" animBg="1"/>
      <p:bldP spid="6477" grpId="1" animBg="1"/>
      <p:bldP spid="6478" grpId="0" animBg="1"/>
      <p:bldP spid="6478" grpId="1" animBg="1"/>
      <p:bldP spid="6479" grpId="0" animBg="1"/>
      <p:bldP spid="6479" grpId="1" animBg="1"/>
      <p:bldP spid="6480" grpId="0" animBg="1"/>
      <p:bldP spid="6480" grpId="1" animBg="1"/>
      <p:bldP spid="6481" grpId="0" animBg="1"/>
      <p:bldP spid="6481" grpId="1" animBg="1"/>
      <p:bldP spid="6492" grpId="0" animBg="1"/>
      <p:bldP spid="6494" grpId="0" animBg="1"/>
      <p:bldP spid="6495" grpId="0" animBg="1"/>
      <p:bldP spid="6495" grpId="1" animBg="1"/>
      <p:bldP spid="6496" grpId="0" animBg="1"/>
      <p:bldP spid="6496" grpId="1" animBg="1"/>
      <p:bldP spid="6504" grpId="0" animBg="1"/>
      <p:bldP spid="6505" grpId="0" animBg="1"/>
      <p:bldP spid="6507" grpId="0" animBg="1"/>
      <p:bldP spid="6508" grpId="0" animBg="1"/>
      <p:bldP spid="6508" grpId="1" animBg="1"/>
      <p:bldP spid="6510" grpId="0" animBg="1"/>
      <p:bldP spid="6510" grpId="1" animBg="1"/>
      <p:bldP spid="6506" grpId="0" animBg="1"/>
      <p:bldP spid="6506" grpId="1" animBg="1"/>
      <p:bldP spid="6511" grpId="0" animBg="1"/>
      <p:bldP spid="6512" grpId="0" animBg="1"/>
      <p:bldP spid="6512" grpId="1" animBg="1"/>
      <p:bldP spid="6513" grpId="0" animBg="1"/>
      <p:bldP spid="6513" grpId="1" animBg="1"/>
      <p:bldP spid="6518" grpId="0" animBg="1"/>
      <p:bldP spid="6416" grpId="0" animBg="1"/>
      <p:bldP spid="6416" grpId="1" animBg="1"/>
      <p:bldP spid="6416" grpId="2" animBg="1"/>
      <p:bldP spid="6523" grpId="0" animBg="1"/>
      <p:bldP spid="6523" grpId="1" animBg="1"/>
      <p:bldP spid="6521" grpId="0" animBg="1"/>
      <p:bldP spid="6521" grpId="1" animBg="1"/>
      <p:bldP spid="6522" grpId="0" animBg="1"/>
      <p:bldP spid="6522" grpId="1" animBg="1"/>
      <p:bldP spid="6524" grpId="0" animBg="1"/>
      <p:bldP spid="6524" grpId="1" animBg="1"/>
      <p:bldP spid="6525" grpId="0" animBg="1"/>
      <p:bldP spid="6525" grpId="1" animBg="1"/>
      <p:bldP spid="6526" grpId="0" animBg="1"/>
      <p:bldP spid="6516" grpId="0" animBg="1"/>
      <p:bldP spid="6516" grpId="1" animBg="1"/>
      <p:bldP spid="6517" grpId="0" animBg="1"/>
      <p:bldP spid="6517" grpId="1" animBg="1"/>
      <p:bldP spid="6519" grpId="0" animBg="1"/>
      <p:bldP spid="6519" grpId="1" animBg="1"/>
      <p:bldP spid="6528" grpId="0" animBg="1"/>
      <p:bldP spid="6529" grpId="0" animBg="1"/>
      <p:bldP spid="6529" grpId="1" animBg="1"/>
      <p:bldP spid="6534" grpId="0" animBg="1"/>
      <p:bldP spid="653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Oval 2"/>
          <p:cNvSpPr>
            <a:spLocks noChangeArrowheads="1"/>
          </p:cNvSpPr>
          <p:nvPr/>
        </p:nvSpPr>
        <p:spPr bwMode="auto">
          <a:xfrm rot="2607468">
            <a:off x="8129588" y="1995488"/>
            <a:ext cx="441325" cy="239712"/>
          </a:xfrm>
          <a:prstGeom prst="ellipse">
            <a:avLst/>
          </a:prstGeom>
          <a:solidFill>
            <a:srgbClr val="3333FF">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11" name="Freeform 3"/>
          <p:cNvSpPr>
            <a:spLocks/>
          </p:cNvSpPr>
          <p:nvPr/>
        </p:nvSpPr>
        <p:spPr bwMode="auto">
          <a:xfrm>
            <a:off x="1631950" y="2476500"/>
            <a:ext cx="2278063" cy="2271713"/>
          </a:xfrm>
          <a:custGeom>
            <a:avLst/>
            <a:gdLst>
              <a:gd name="T0" fmla="*/ 585 w 1435"/>
              <a:gd name="T1" fmla="*/ 18 h 1431"/>
              <a:gd name="T2" fmla="*/ 568 w 1435"/>
              <a:gd name="T3" fmla="*/ 50 h 1431"/>
              <a:gd name="T4" fmla="*/ 556 w 1435"/>
              <a:gd name="T5" fmla="*/ 80 h 1431"/>
              <a:gd name="T6" fmla="*/ 537 w 1435"/>
              <a:gd name="T7" fmla="*/ 92 h 1431"/>
              <a:gd name="T8" fmla="*/ 528 w 1435"/>
              <a:gd name="T9" fmla="*/ 111 h 1431"/>
              <a:gd name="T10" fmla="*/ 532 w 1435"/>
              <a:gd name="T11" fmla="*/ 132 h 1431"/>
              <a:gd name="T12" fmla="*/ 526 w 1435"/>
              <a:gd name="T13" fmla="*/ 144 h 1431"/>
              <a:gd name="T14" fmla="*/ 510 w 1435"/>
              <a:gd name="T15" fmla="*/ 164 h 1431"/>
              <a:gd name="T16" fmla="*/ 505 w 1435"/>
              <a:gd name="T17" fmla="*/ 194 h 1431"/>
              <a:gd name="T18" fmla="*/ 445 w 1435"/>
              <a:gd name="T19" fmla="*/ 327 h 1431"/>
              <a:gd name="T20" fmla="*/ 253 w 1435"/>
              <a:gd name="T21" fmla="*/ 573 h 1431"/>
              <a:gd name="T22" fmla="*/ 40 w 1435"/>
              <a:gd name="T23" fmla="*/ 891 h 1431"/>
              <a:gd name="T24" fmla="*/ 13 w 1435"/>
              <a:gd name="T25" fmla="*/ 1191 h 1431"/>
              <a:gd name="T26" fmla="*/ 22 w 1435"/>
              <a:gd name="T27" fmla="*/ 1431 h 1431"/>
              <a:gd name="T28" fmla="*/ 91 w 1435"/>
              <a:gd name="T29" fmla="*/ 1425 h 1431"/>
              <a:gd name="T30" fmla="*/ 88 w 1435"/>
              <a:gd name="T31" fmla="*/ 1203 h 1431"/>
              <a:gd name="T32" fmla="*/ 115 w 1435"/>
              <a:gd name="T33" fmla="*/ 906 h 1431"/>
              <a:gd name="T34" fmla="*/ 322 w 1435"/>
              <a:gd name="T35" fmla="*/ 618 h 1431"/>
              <a:gd name="T36" fmla="*/ 397 w 1435"/>
              <a:gd name="T37" fmla="*/ 528 h 1431"/>
              <a:gd name="T38" fmla="*/ 1141 w 1435"/>
              <a:gd name="T39" fmla="*/ 579 h 1431"/>
              <a:gd name="T40" fmla="*/ 1312 w 1435"/>
              <a:gd name="T41" fmla="*/ 225 h 1431"/>
              <a:gd name="T42" fmla="*/ 1435 w 1435"/>
              <a:gd name="T43" fmla="*/ 9 h 1431"/>
              <a:gd name="T44" fmla="*/ 976 w 1435"/>
              <a:gd name="T45" fmla="*/ 0 h 1431"/>
              <a:gd name="T46" fmla="*/ 973 w 1435"/>
              <a:gd name="T47" fmla="*/ 45 h 1431"/>
              <a:gd name="T48" fmla="*/ 613 w 1435"/>
              <a:gd name="T49" fmla="*/ 51 h 1431"/>
              <a:gd name="T50" fmla="*/ 585 w 1435"/>
              <a:gd name="T51" fmla="*/ 18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35" h="1431">
                <a:moveTo>
                  <a:pt x="585" y="18"/>
                </a:moveTo>
                <a:cubicBezTo>
                  <a:pt x="577" y="20"/>
                  <a:pt x="573" y="40"/>
                  <a:pt x="568" y="50"/>
                </a:cubicBezTo>
                <a:lnTo>
                  <a:pt x="556" y="80"/>
                </a:lnTo>
                <a:cubicBezTo>
                  <a:pt x="551" y="87"/>
                  <a:pt x="542" y="87"/>
                  <a:pt x="537" y="92"/>
                </a:cubicBezTo>
                <a:cubicBezTo>
                  <a:pt x="532" y="97"/>
                  <a:pt x="529" y="104"/>
                  <a:pt x="528" y="111"/>
                </a:cubicBezTo>
                <a:cubicBezTo>
                  <a:pt x="527" y="118"/>
                  <a:pt x="532" y="127"/>
                  <a:pt x="532" y="132"/>
                </a:cubicBezTo>
                <a:cubicBezTo>
                  <a:pt x="532" y="137"/>
                  <a:pt x="530" y="139"/>
                  <a:pt x="526" y="144"/>
                </a:cubicBezTo>
                <a:cubicBezTo>
                  <a:pt x="522" y="149"/>
                  <a:pt x="514" y="156"/>
                  <a:pt x="510" y="164"/>
                </a:cubicBezTo>
                <a:cubicBezTo>
                  <a:pt x="506" y="172"/>
                  <a:pt x="516" y="167"/>
                  <a:pt x="505" y="194"/>
                </a:cubicBezTo>
                <a:cubicBezTo>
                  <a:pt x="494" y="221"/>
                  <a:pt x="487" y="264"/>
                  <a:pt x="445" y="327"/>
                </a:cubicBezTo>
                <a:cubicBezTo>
                  <a:pt x="403" y="390"/>
                  <a:pt x="320" y="479"/>
                  <a:pt x="253" y="573"/>
                </a:cubicBezTo>
                <a:cubicBezTo>
                  <a:pt x="186" y="667"/>
                  <a:pt x="80" y="788"/>
                  <a:pt x="40" y="891"/>
                </a:cubicBezTo>
                <a:cubicBezTo>
                  <a:pt x="0" y="994"/>
                  <a:pt x="16" y="1101"/>
                  <a:pt x="13" y="1191"/>
                </a:cubicBezTo>
                <a:lnTo>
                  <a:pt x="22" y="1431"/>
                </a:lnTo>
                <a:lnTo>
                  <a:pt x="91" y="1425"/>
                </a:lnTo>
                <a:lnTo>
                  <a:pt x="88" y="1203"/>
                </a:lnTo>
                <a:cubicBezTo>
                  <a:pt x="92" y="1117"/>
                  <a:pt x="76" y="1003"/>
                  <a:pt x="115" y="906"/>
                </a:cubicBezTo>
                <a:cubicBezTo>
                  <a:pt x="154" y="809"/>
                  <a:pt x="275" y="681"/>
                  <a:pt x="322" y="618"/>
                </a:cubicBezTo>
                <a:lnTo>
                  <a:pt x="397" y="528"/>
                </a:lnTo>
                <a:lnTo>
                  <a:pt x="1141" y="579"/>
                </a:lnTo>
                <a:lnTo>
                  <a:pt x="1312" y="225"/>
                </a:lnTo>
                <a:lnTo>
                  <a:pt x="1435" y="9"/>
                </a:lnTo>
                <a:lnTo>
                  <a:pt x="976" y="0"/>
                </a:lnTo>
                <a:lnTo>
                  <a:pt x="973" y="45"/>
                </a:lnTo>
                <a:lnTo>
                  <a:pt x="613" y="51"/>
                </a:lnTo>
                <a:lnTo>
                  <a:pt x="585" y="18"/>
                </a:lnTo>
                <a:close/>
              </a:path>
            </a:pathLst>
          </a:custGeom>
          <a:solidFill>
            <a:srgbClr val="3333FF">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12" name="Freeform 4"/>
          <p:cNvSpPr>
            <a:spLocks/>
          </p:cNvSpPr>
          <p:nvPr/>
        </p:nvSpPr>
        <p:spPr bwMode="auto">
          <a:xfrm>
            <a:off x="63500" y="19050"/>
            <a:ext cx="2674938" cy="2774950"/>
          </a:xfrm>
          <a:custGeom>
            <a:avLst/>
            <a:gdLst>
              <a:gd name="T0" fmla="*/ 0 w 1685"/>
              <a:gd name="T1" fmla="*/ 230 h 1748"/>
              <a:gd name="T2" fmla="*/ 75 w 1685"/>
              <a:gd name="T3" fmla="*/ 286 h 1748"/>
              <a:gd name="T4" fmla="*/ 159 w 1685"/>
              <a:gd name="T5" fmla="*/ 272 h 1748"/>
              <a:gd name="T6" fmla="*/ 200 w 1685"/>
              <a:gd name="T7" fmla="*/ 302 h 1748"/>
              <a:gd name="T8" fmla="*/ 167 w 1685"/>
              <a:gd name="T9" fmla="*/ 370 h 1748"/>
              <a:gd name="T10" fmla="*/ 162 w 1685"/>
              <a:gd name="T11" fmla="*/ 469 h 1748"/>
              <a:gd name="T12" fmla="*/ 236 w 1685"/>
              <a:gd name="T13" fmla="*/ 568 h 1748"/>
              <a:gd name="T14" fmla="*/ 140 w 1685"/>
              <a:gd name="T15" fmla="*/ 1477 h 1748"/>
              <a:gd name="T16" fmla="*/ 1394 w 1685"/>
              <a:gd name="T17" fmla="*/ 1633 h 1748"/>
              <a:gd name="T18" fmla="*/ 1308 w 1685"/>
              <a:gd name="T19" fmla="*/ 1745 h 1748"/>
              <a:gd name="T20" fmla="*/ 1500 w 1685"/>
              <a:gd name="T21" fmla="*/ 1714 h 1748"/>
              <a:gd name="T22" fmla="*/ 1517 w 1685"/>
              <a:gd name="T23" fmla="*/ 1657 h 1748"/>
              <a:gd name="T24" fmla="*/ 1542 w 1685"/>
              <a:gd name="T25" fmla="*/ 1637 h 1748"/>
              <a:gd name="T26" fmla="*/ 1566 w 1685"/>
              <a:gd name="T27" fmla="*/ 1598 h 1748"/>
              <a:gd name="T28" fmla="*/ 1595 w 1685"/>
              <a:gd name="T29" fmla="*/ 1579 h 1748"/>
              <a:gd name="T30" fmla="*/ 1643 w 1685"/>
              <a:gd name="T31" fmla="*/ 1532 h 1748"/>
              <a:gd name="T32" fmla="*/ 1655 w 1685"/>
              <a:gd name="T33" fmla="*/ 1499 h 1748"/>
              <a:gd name="T34" fmla="*/ 1670 w 1685"/>
              <a:gd name="T35" fmla="*/ 1468 h 1748"/>
              <a:gd name="T36" fmla="*/ 1676 w 1685"/>
              <a:gd name="T37" fmla="*/ 1390 h 1748"/>
              <a:gd name="T38" fmla="*/ 1581 w 1685"/>
              <a:gd name="T39" fmla="*/ 1408 h 1748"/>
              <a:gd name="T40" fmla="*/ 1562 w 1685"/>
              <a:gd name="T41" fmla="*/ 1354 h 1748"/>
              <a:gd name="T42" fmla="*/ 1577 w 1685"/>
              <a:gd name="T43" fmla="*/ 1265 h 1748"/>
              <a:gd name="T44" fmla="*/ 1554 w 1685"/>
              <a:gd name="T45" fmla="*/ 1162 h 1748"/>
              <a:gd name="T46" fmla="*/ 1478 w 1685"/>
              <a:gd name="T47" fmla="*/ 1090 h 1748"/>
              <a:gd name="T48" fmla="*/ 1425 w 1685"/>
              <a:gd name="T49" fmla="*/ 1039 h 1748"/>
              <a:gd name="T50" fmla="*/ 1374 w 1685"/>
              <a:gd name="T51" fmla="*/ 952 h 1748"/>
              <a:gd name="T52" fmla="*/ 1419 w 1685"/>
              <a:gd name="T53" fmla="*/ 805 h 1748"/>
              <a:gd name="T54" fmla="*/ 1373 w 1685"/>
              <a:gd name="T55" fmla="*/ 724 h 1748"/>
              <a:gd name="T56" fmla="*/ 1289 w 1685"/>
              <a:gd name="T57" fmla="*/ 653 h 1748"/>
              <a:gd name="T58" fmla="*/ 1295 w 1685"/>
              <a:gd name="T59" fmla="*/ 593 h 1748"/>
              <a:gd name="T60" fmla="*/ 1254 w 1685"/>
              <a:gd name="T61" fmla="*/ 556 h 1748"/>
              <a:gd name="T62" fmla="*/ 1208 w 1685"/>
              <a:gd name="T63" fmla="*/ 494 h 1748"/>
              <a:gd name="T64" fmla="*/ 1157 w 1685"/>
              <a:gd name="T65" fmla="*/ 412 h 1748"/>
              <a:gd name="T66" fmla="*/ 1118 w 1685"/>
              <a:gd name="T67" fmla="*/ 334 h 1748"/>
              <a:gd name="T68" fmla="*/ 1179 w 1685"/>
              <a:gd name="T69" fmla="*/ 155 h 1748"/>
              <a:gd name="T70" fmla="*/ 1208 w 1685"/>
              <a:gd name="T71" fmla="*/ 86 h 1748"/>
              <a:gd name="T72" fmla="*/ 1251 w 1685"/>
              <a:gd name="T73" fmla="*/ 67 h 1748"/>
              <a:gd name="T74" fmla="*/ 1269 w 1685"/>
              <a:gd name="T75" fmla="*/ 4 h 1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85" h="1748">
                <a:moveTo>
                  <a:pt x="5" y="0"/>
                </a:moveTo>
                <a:lnTo>
                  <a:pt x="0" y="230"/>
                </a:lnTo>
                <a:lnTo>
                  <a:pt x="18" y="239"/>
                </a:lnTo>
                <a:cubicBezTo>
                  <a:pt x="30" y="248"/>
                  <a:pt x="58" y="277"/>
                  <a:pt x="75" y="286"/>
                </a:cubicBezTo>
                <a:cubicBezTo>
                  <a:pt x="92" y="295"/>
                  <a:pt x="108" y="294"/>
                  <a:pt x="122" y="292"/>
                </a:cubicBezTo>
                <a:cubicBezTo>
                  <a:pt x="136" y="290"/>
                  <a:pt x="149" y="276"/>
                  <a:pt x="159" y="272"/>
                </a:cubicBezTo>
                <a:cubicBezTo>
                  <a:pt x="169" y="268"/>
                  <a:pt x="173" y="264"/>
                  <a:pt x="180" y="269"/>
                </a:cubicBezTo>
                <a:cubicBezTo>
                  <a:pt x="187" y="274"/>
                  <a:pt x="199" y="294"/>
                  <a:pt x="200" y="302"/>
                </a:cubicBezTo>
                <a:cubicBezTo>
                  <a:pt x="201" y="310"/>
                  <a:pt x="190" y="309"/>
                  <a:pt x="185" y="320"/>
                </a:cubicBezTo>
                <a:cubicBezTo>
                  <a:pt x="180" y="331"/>
                  <a:pt x="180" y="353"/>
                  <a:pt x="167" y="370"/>
                </a:cubicBezTo>
                <a:cubicBezTo>
                  <a:pt x="154" y="387"/>
                  <a:pt x="106" y="404"/>
                  <a:pt x="105" y="420"/>
                </a:cubicBezTo>
                <a:cubicBezTo>
                  <a:pt x="104" y="436"/>
                  <a:pt x="150" y="450"/>
                  <a:pt x="162" y="469"/>
                </a:cubicBezTo>
                <a:cubicBezTo>
                  <a:pt x="174" y="488"/>
                  <a:pt x="167" y="516"/>
                  <a:pt x="179" y="532"/>
                </a:cubicBezTo>
                <a:lnTo>
                  <a:pt x="236" y="568"/>
                </a:lnTo>
                <a:lnTo>
                  <a:pt x="153" y="1303"/>
                </a:lnTo>
                <a:lnTo>
                  <a:pt x="140" y="1477"/>
                </a:lnTo>
                <a:lnTo>
                  <a:pt x="1361" y="1572"/>
                </a:lnTo>
                <a:lnTo>
                  <a:pt x="1394" y="1633"/>
                </a:lnTo>
                <a:lnTo>
                  <a:pt x="1353" y="1666"/>
                </a:lnTo>
                <a:lnTo>
                  <a:pt x="1308" y="1745"/>
                </a:lnTo>
                <a:lnTo>
                  <a:pt x="1502" y="1748"/>
                </a:lnTo>
                <a:lnTo>
                  <a:pt x="1500" y="1714"/>
                </a:lnTo>
                <a:cubicBezTo>
                  <a:pt x="1504" y="1702"/>
                  <a:pt x="1523" y="1684"/>
                  <a:pt x="1526" y="1675"/>
                </a:cubicBezTo>
                <a:cubicBezTo>
                  <a:pt x="1529" y="1666"/>
                  <a:pt x="1518" y="1662"/>
                  <a:pt x="1517" y="1657"/>
                </a:cubicBezTo>
                <a:cubicBezTo>
                  <a:pt x="1516" y="1652"/>
                  <a:pt x="1517" y="1649"/>
                  <a:pt x="1521" y="1646"/>
                </a:cubicBezTo>
                <a:cubicBezTo>
                  <a:pt x="1525" y="1643"/>
                  <a:pt x="1537" y="1642"/>
                  <a:pt x="1542" y="1637"/>
                </a:cubicBezTo>
                <a:cubicBezTo>
                  <a:pt x="1547" y="1632"/>
                  <a:pt x="1546" y="1624"/>
                  <a:pt x="1550" y="1618"/>
                </a:cubicBezTo>
                <a:cubicBezTo>
                  <a:pt x="1554" y="1612"/>
                  <a:pt x="1564" y="1609"/>
                  <a:pt x="1566" y="1598"/>
                </a:cubicBezTo>
                <a:cubicBezTo>
                  <a:pt x="1568" y="1587"/>
                  <a:pt x="1558" y="1552"/>
                  <a:pt x="1563" y="1549"/>
                </a:cubicBezTo>
                <a:cubicBezTo>
                  <a:pt x="1568" y="1546"/>
                  <a:pt x="1586" y="1581"/>
                  <a:pt x="1595" y="1579"/>
                </a:cubicBezTo>
                <a:cubicBezTo>
                  <a:pt x="1604" y="1577"/>
                  <a:pt x="1609" y="1546"/>
                  <a:pt x="1617" y="1538"/>
                </a:cubicBezTo>
                <a:cubicBezTo>
                  <a:pt x="1625" y="1530"/>
                  <a:pt x="1638" y="1536"/>
                  <a:pt x="1643" y="1532"/>
                </a:cubicBezTo>
                <a:cubicBezTo>
                  <a:pt x="1648" y="1528"/>
                  <a:pt x="1644" y="1518"/>
                  <a:pt x="1646" y="1513"/>
                </a:cubicBezTo>
                <a:cubicBezTo>
                  <a:pt x="1648" y="1508"/>
                  <a:pt x="1653" y="1504"/>
                  <a:pt x="1655" y="1499"/>
                </a:cubicBezTo>
                <a:cubicBezTo>
                  <a:pt x="1657" y="1494"/>
                  <a:pt x="1657" y="1489"/>
                  <a:pt x="1659" y="1484"/>
                </a:cubicBezTo>
                <a:cubicBezTo>
                  <a:pt x="1661" y="1479"/>
                  <a:pt x="1668" y="1474"/>
                  <a:pt x="1670" y="1468"/>
                </a:cubicBezTo>
                <a:cubicBezTo>
                  <a:pt x="1672" y="1462"/>
                  <a:pt x="1670" y="1460"/>
                  <a:pt x="1671" y="1447"/>
                </a:cubicBezTo>
                <a:cubicBezTo>
                  <a:pt x="1672" y="1434"/>
                  <a:pt x="1685" y="1396"/>
                  <a:pt x="1676" y="1390"/>
                </a:cubicBezTo>
                <a:cubicBezTo>
                  <a:pt x="1667" y="1384"/>
                  <a:pt x="1632" y="1406"/>
                  <a:pt x="1616" y="1409"/>
                </a:cubicBezTo>
                <a:cubicBezTo>
                  <a:pt x="1600" y="1412"/>
                  <a:pt x="1587" y="1413"/>
                  <a:pt x="1581" y="1408"/>
                </a:cubicBezTo>
                <a:lnTo>
                  <a:pt x="1578" y="1378"/>
                </a:lnTo>
                <a:lnTo>
                  <a:pt x="1562" y="1354"/>
                </a:lnTo>
                <a:lnTo>
                  <a:pt x="1562" y="1322"/>
                </a:lnTo>
                <a:lnTo>
                  <a:pt x="1577" y="1265"/>
                </a:lnTo>
                <a:lnTo>
                  <a:pt x="1568" y="1186"/>
                </a:lnTo>
                <a:cubicBezTo>
                  <a:pt x="1564" y="1169"/>
                  <a:pt x="1565" y="1176"/>
                  <a:pt x="1554" y="1162"/>
                </a:cubicBezTo>
                <a:cubicBezTo>
                  <a:pt x="1543" y="1148"/>
                  <a:pt x="1515" y="1114"/>
                  <a:pt x="1502" y="1102"/>
                </a:cubicBezTo>
                <a:cubicBezTo>
                  <a:pt x="1489" y="1090"/>
                  <a:pt x="1486" y="1097"/>
                  <a:pt x="1478" y="1090"/>
                </a:cubicBezTo>
                <a:cubicBezTo>
                  <a:pt x="1470" y="1083"/>
                  <a:pt x="1463" y="1072"/>
                  <a:pt x="1454" y="1063"/>
                </a:cubicBezTo>
                <a:cubicBezTo>
                  <a:pt x="1445" y="1054"/>
                  <a:pt x="1437" y="1049"/>
                  <a:pt x="1425" y="1039"/>
                </a:cubicBezTo>
                <a:cubicBezTo>
                  <a:pt x="1413" y="1029"/>
                  <a:pt x="1387" y="1017"/>
                  <a:pt x="1379" y="1003"/>
                </a:cubicBezTo>
                <a:cubicBezTo>
                  <a:pt x="1371" y="989"/>
                  <a:pt x="1367" y="975"/>
                  <a:pt x="1374" y="952"/>
                </a:cubicBezTo>
                <a:cubicBezTo>
                  <a:pt x="1381" y="929"/>
                  <a:pt x="1415" y="886"/>
                  <a:pt x="1422" y="862"/>
                </a:cubicBezTo>
                <a:cubicBezTo>
                  <a:pt x="1429" y="838"/>
                  <a:pt x="1419" y="823"/>
                  <a:pt x="1419" y="805"/>
                </a:cubicBezTo>
                <a:cubicBezTo>
                  <a:pt x="1419" y="787"/>
                  <a:pt x="1433" y="764"/>
                  <a:pt x="1425" y="751"/>
                </a:cubicBezTo>
                <a:cubicBezTo>
                  <a:pt x="1417" y="738"/>
                  <a:pt x="1389" y="728"/>
                  <a:pt x="1373" y="724"/>
                </a:cubicBezTo>
                <a:cubicBezTo>
                  <a:pt x="1357" y="720"/>
                  <a:pt x="1343" y="740"/>
                  <a:pt x="1329" y="728"/>
                </a:cubicBezTo>
                <a:cubicBezTo>
                  <a:pt x="1315" y="716"/>
                  <a:pt x="1293" y="669"/>
                  <a:pt x="1289" y="653"/>
                </a:cubicBezTo>
                <a:cubicBezTo>
                  <a:pt x="1285" y="637"/>
                  <a:pt x="1301" y="639"/>
                  <a:pt x="1302" y="629"/>
                </a:cubicBezTo>
                <a:cubicBezTo>
                  <a:pt x="1303" y="619"/>
                  <a:pt x="1297" y="601"/>
                  <a:pt x="1295" y="593"/>
                </a:cubicBezTo>
                <a:cubicBezTo>
                  <a:pt x="1293" y="585"/>
                  <a:pt x="1294" y="587"/>
                  <a:pt x="1287" y="581"/>
                </a:cubicBezTo>
                <a:cubicBezTo>
                  <a:pt x="1280" y="575"/>
                  <a:pt x="1262" y="561"/>
                  <a:pt x="1254" y="556"/>
                </a:cubicBezTo>
                <a:cubicBezTo>
                  <a:pt x="1246" y="551"/>
                  <a:pt x="1249" y="560"/>
                  <a:pt x="1241" y="550"/>
                </a:cubicBezTo>
                <a:cubicBezTo>
                  <a:pt x="1233" y="540"/>
                  <a:pt x="1216" y="505"/>
                  <a:pt x="1208" y="494"/>
                </a:cubicBezTo>
                <a:cubicBezTo>
                  <a:pt x="1200" y="483"/>
                  <a:pt x="1199" y="499"/>
                  <a:pt x="1191" y="485"/>
                </a:cubicBezTo>
                <a:cubicBezTo>
                  <a:pt x="1183" y="471"/>
                  <a:pt x="1167" y="432"/>
                  <a:pt x="1157" y="412"/>
                </a:cubicBezTo>
                <a:cubicBezTo>
                  <a:pt x="1147" y="392"/>
                  <a:pt x="1136" y="381"/>
                  <a:pt x="1130" y="368"/>
                </a:cubicBezTo>
                <a:cubicBezTo>
                  <a:pt x="1124" y="355"/>
                  <a:pt x="1115" y="362"/>
                  <a:pt x="1118" y="334"/>
                </a:cubicBezTo>
                <a:cubicBezTo>
                  <a:pt x="1121" y="306"/>
                  <a:pt x="1141" y="229"/>
                  <a:pt x="1151" y="199"/>
                </a:cubicBezTo>
                <a:cubicBezTo>
                  <a:pt x="1161" y="169"/>
                  <a:pt x="1172" y="169"/>
                  <a:pt x="1179" y="155"/>
                </a:cubicBezTo>
                <a:cubicBezTo>
                  <a:pt x="1186" y="141"/>
                  <a:pt x="1186" y="123"/>
                  <a:pt x="1191" y="112"/>
                </a:cubicBezTo>
                <a:cubicBezTo>
                  <a:pt x="1196" y="101"/>
                  <a:pt x="1202" y="92"/>
                  <a:pt x="1208" y="86"/>
                </a:cubicBezTo>
                <a:cubicBezTo>
                  <a:pt x="1214" y="80"/>
                  <a:pt x="1223" y="80"/>
                  <a:pt x="1230" y="77"/>
                </a:cubicBezTo>
                <a:cubicBezTo>
                  <a:pt x="1237" y="74"/>
                  <a:pt x="1245" y="77"/>
                  <a:pt x="1251" y="67"/>
                </a:cubicBezTo>
                <a:cubicBezTo>
                  <a:pt x="1257" y="57"/>
                  <a:pt x="1265" y="29"/>
                  <a:pt x="1268" y="19"/>
                </a:cubicBezTo>
                <a:lnTo>
                  <a:pt x="1269" y="4"/>
                </a:lnTo>
                <a:lnTo>
                  <a:pt x="5" y="0"/>
                </a:lnTo>
                <a:close/>
              </a:path>
            </a:pathLst>
          </a:custGeom>
          <a:solidFill>
            <a:srgbClr val="3333FF">
              <a:alpha val="50000"/>
            </a:srgbClr>
          </a:solidFill>
          <a:ln>
            <a:noFill/>
          </a:ln>
          <a:effectLst/>
          <a:extLst>
            <a:ext uri="{91240B29-F687-4F45-9708-019B960494DF}">
              <a14:hiddenLine xmlns:a14="http://schemas.microsoft.com/office/drawing/2010/main" w="952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7413" name="Group 5"/>
          <p:cNvGrpSpPr>
            <a:grpSpLocks/>
          </p:cNvGrpSpPr>
          <p:nvPr/>
        </p:nvGrpSpPr>
        <p:grpSpPr bwMode="auto">
          <a:xfrm>
            <a:off x="-38100" y="-6350"/>
            <a:ext cx="1409700" cy="3987800"/>
            <a:chOff x="0" y="1823"/>
            <a:chExt cx="888" cy="2512"/>
          </a:xfrm>
        </p:grpSpPr>
        <p:sp>
          <p:nvSpPr>
            <p:cNvPr id="17414" name="Rectangle 6"/>
            <p:cNvSpPr>
              <a:spLocks noChangeArrowheads="1"/>
            </p:cNvSpPr>
            <p:nvPr/>
          </p:nvSpPr>
          <p:spPr bwMode="auto">
            <a:xfrm>
              <a:off x="50" y="1836"/>
              <a:ext cx="809" cy="249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17415" name="Text Box 7"/>
            <p:cNvSpPr txBox="1">
              <a:spLocks noChangeArrowheads="1"/>
            </p:cNvSpPr>
            <p:nvPr/>
          </p:nvSpPr>
          <p:spPr bwMode="auto">
            <a:xfrm>
              <a:off x="389" y="4156"/>
              <a:ext cx="303"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b="1">
                  <a:solidFill>
                    <a:schemeClr val="accent2"/>
                  </a:solidFill>
                </a:rPr>
                <a:t>U.S</a:t>
              </a:r>
              <a:r>
                <a:rPr lang="en-US" altLang="en-US" sz="1200" b="1"/>
                <a:t>.</a:t>
              </a:r>
            </a:p>
          </p:txBody>
        </p:sp>
        <p:sp>
          <p:nvSpPr>
            <p:cNvPr id="17416" name="Line 8"/>
            <p:cNvSpPr>
              <a:spLocks noChangeShapeType="1"/>
            </p:cNvSpPr>
            <p:nvPr/>
          </p:nvSpPr>
          <p:spPr bwMode="auto">
            <a:xfrm>
              <a:off x="146" y="4159"/>
              <a:ext cx="691"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17" name="Line 9"/>
            <p:cNvSpPr>
              <a:spLocks noChangeShapeType="1"/>
            </p:cNvSpPr>
            <p:nvPr/>
          </p:nvSpPr>
          <p:spPr bwMode="auto">
            <a:xfrm>
              <a:off x="333" y="2159"/>
              <a:ext cx="0" cy="198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18" name="Line 10"/>
            <p:cNvSpPr>
              <a:spLocks noChangeShapeType="1"/>
            </p:cNvSpPr>
            <p:nvPr/>
          </p:nvSpPr>
          <p:spPr bwMode="auto">
            <a:xfrm>
              <a:off x="237" y="3755"/>
              <a:ext cx="19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19" name="Line 11"/>
            <p:cNvSpPr>
              <a:spLocks noChangeShapeType="1"/>
            </p:cNvSpPr>
            <p:nvPr/>
          </p:nvSpPr>
          <p:spPr bwMode="auto">
            <a:xfrm>
              <a:off x="237" y="3957"/>
              <a:ext cx="19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20" name="Line 12"/>
            <p:cNvSpPr>
              <a:spLocks noChangeShapeType="1"/>
            </p:cNvSpPr>
            <p:nvPr/>
          </p:nvSpPr>
          <p:spPr bwMode="auto">
            <a:xfrm>
              <a:off x="269" y="2444"/>
              <a:ext cx="128"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21" name="Line 13"/>
            <p:cNvSpPr>
              <a:spLocks noChangeShapeType="1"/>
            </p:cNvSpPr>
            <p:nvPr/>
          </p:nvSpPr>
          <p:spPr bwMode="auto">
            <a:xfrm>
              <a:off x="269" y="2646"/>
              <a:ext cx="128"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22" name="Text Box 14"/>
            <p:cNvSpPr txBox="1">
              <a:spLocks noChangeArrowheads="1"/>
            </p:cNvSpPr>
            <p:nvPr/>
          </p:nvSpPr>
          <p:spPr bwMode="auto">
            <a:xfrm>
              <a:off x="63" y="1823"/>
              <a:ext cx="75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200" u="sng"/>
                <a:t>Troop Strength</a:t>
              </a:r>
            </a:p>
            <a:p>
              <a:pPr algn="ctr"/>
              <a:r>
                <a:rPr lang="en-US" altLang="en-US" sz="1200"/>
                <a:t>(Thousands)</a:t>
              </a:r>
            </a:p>
          </p:txBody>
        </p:sp>
        <p:sp>
          <p:nvSpPr>
            <p:cNvPr id="17423" name="Line 15"/>
            <p:cNvSpPr>
              <a:spLocks noChangeShapeType="1"/>
            </p:cNvSpPr>
            <p:nvPr/>
          </p:nvSpPr>
          <p:spPr bwMode="auto">
            <a:xfrm>
              <a:off x="237" y="2143"/>
              <a:ext cx="19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24" name="Line 16"/>
            <p:cNvSpPr>
              <a:spLocks noChangeShapeType="1"/>
            </p:cNvSpPr>
            <p:nvPr/>
          </p:nvSpPr>
          <p:spPr bwMode="auto">
            <a:xfrm>
              <a:off x="269" y="2243"/>
              <a:ext cx="128"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25" name="Text Box 17"/>
            <p:cNvSpPr txBox="1">
              <a:spLocks noChangeArrowheads="1"/>
            </p:cNvSpPr>
            <p:nvPr/>
          </p:nvSpPr>
          <p:spPr bwMode="auto">
            <a:xfrm>
              <a:off x="0" y="2060"/>
              <a:ext cx="27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t>100</a:t>
              </a:r>
            </a:p>
          </p:txBody>
        </p:sp>
        <p:sp>
          <p:nvSpPr>
            <p:cNvPr id="17426" name="Text Box 18"/>
            <p:cNvSpPr txBox="1">
              <a:spLocks noChangeArrowheads="1"/>
            </p:cNvSpPr>
            <p:nvPr/>
          </p:nvSpPr>
          <p:spPr bwMode="auto">
            <a:xfrm>
              <a:off x="585" y="4156"/>
              <a:ext cx="303"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b="1">
                  <a:solidFill>
                    <a:srgbClr val="333333"/>
                  </a:solidFill>
                </a:rPr>
                <a:t>C.S.</a:t>
              </a:r>
            </a:p>
          </p:txBody>
        </p:sp>
        <p:sp>
          <p:nvSpPr>
            <p:cNvPr id="17427" name="Text Box 19"/>
            <p:cNvSpPr txBox="1">
              <a:spLocks noChangeArrowheads="1"/>
            </p:cNvSpPr>
            <p:nvPr/>
          </p:nvSpPr>
          <p:spPr bwMode="auto">
            <a:xfrm>
              <a:off x="53" y="2261"/>
              <a:ext cx="22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t>90</a:t>
              </a:r>
            </a:p>
          </p:txBody>
        </p:sp>
        <p:sp>
          <p:nvSpPr>
            <p:cNvPr id="17428" name="Text Box 20"/>
            <p:cNvSpPr txBox="1">
              <a:spLocks noChangeArrowheads="1"/>
            </p:cNvSpPr>
            <p:nvPr/>
          </p:nvSpPr>
          <p:spPr bwMode="auto">
            <a:xfrm>
              <a:off x="53" y="2463"/>
              <a:ext cx="22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t>80</a:t>
              </a:r>
            </a:p>
          </p:txBody>
        </p:sp>
        <p:sp>
          <p:nvSpPr>
            <p:cNvPr id="17429" name="Text Box 21"/>
            <p:cNvSpPr txBox="1">
              <a:spLocks noChangeArrowheads="1"/>
            </p:cNvSpPr>
            <p:nvPr/>
          </p:nvSpPr>
          <p:spPr bwMode="auto">
            <a:xfrm>
              <a:off x="53" y="2665"/>
              <a:ext cx="22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t>70</a:t>
              </a:r>
            </a:p>
          </p:txBody>
        </p:sp>
        <p:sp>
          <p:nvSpPr>
            <p:cNvPr id="17430" name="Text Box 22"/>
            <p:cNvSpPr txBox="1">
              <a:spLocks noChangeArrowheads="1"/>
            </p:cNvSpPr>
            <p:nvPr/>
          </p:nvSpPr>
          <p:spPr bwMode="auto">
            <a:xfrm>
              <a:off x="53" y="2867"/>
              <a:ext cx="22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t>60</a:t>
              </a:r>
            </a:p>
          </p:txBody>
        </p:sp>
        <p:sp>
          <p:nvSpPr>
            <p:cNvPr id="17431" name="Text Box 23"/>
            <p:cNvSpPr txBox="1">
              <a:spLocks noChangeArrowheads="1"/>
            </p:cNvSpPr>
            <p:nvPr/>
          </p:nvSpPr>
          <p:spPr bwMode="auto">
            <a:xfrm>
              <a:off x="53" y="3068"/>
              <a:ext cx="22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t>50</a:t>
              </a:r>
            </a:p>
          </p:txBody>
        </p:sp>
        <p:sp>
          <p:nvSpPr>
            <p:cNvPr id="17432" name="Text Box 24"/>
            <p:cNvSpPr txBox="1">
              <a:spLocks noChangeArrowheads="1"/>
            </p:cNvSpPr>
            <p:nvPr/>
          </p:nvSpPr>
          <p:spPr bwMode="auto">
            <a:xfrm>
              <a:off x="53" y="3270"/>
              <a:ext cx="22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t>40</a:t>
              </a:r>
            </a:p>
          </p:txBody>
        </p:sp>
        <p:sp>
          <p:nvSpPr>
            <p:cNvPr id="17433" name="Text Box 25"/>
            <p:cNvSpPr txBox="1">
              <a:spLocks noChangeArrowheads="1"/>
            </p:cNvSpPr>
            <p:nvPr/>
          </p:nvSpPr>
          <p:spPr bwMode="auto">
            <a:xfrm>
              <a:off x="53" y="3472"/>
              <a:ext cx="22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t>30</a:t>
              </a:r>
            </a:p>
          </p:txBody>
        </p:sp>
        <p:sp>
          <p:nvSpPr>
            <p:cNvPr id="17434" name="Text Box 26"/>
            <p:cNvSpPr txBox="1">
              <a:spLocks noChangeArrowheads="1"/>
            </p:cNvSpPr>
            <p:nvPr/>
          </p:nvSpPr>
          <p:spPr bwMode="auto">
            <a:xfrm>
              <a:off x="53" y="3674"/>
              <a:ext cx="22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t>20</a:t>
              </a:r>
            </a:p>
          </p:txBody>
        </p:sp>
        <p:sp>
          <p:nvSpPr>
            <p:cNvPr id="17435" name="Text Box 27"/>
            <p:cNvSpPr txBox="1">
              <a:spLocks noChangeArrowheads="1"/>
            </p:cNvSpPr>
            <p:nvPr/>
          </p:nvSpPr>
          <p:spPr bwMode="auto">
            <a:xfrm>
              <a:off x="53" y="3876"/>
              <a:ext cx="22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t>10</a:t>
              </a:r>
            </a:p>
          </p:txBody>
        </p:sp>
        <p:sp>
          <p:nvSpPr>
            <p:cNvPr id="17436" name="Line 28"/>
            <p:cNvSpPr>
              <a:spLocks noChangeShapeType="1"/>
            </p:cNvSpPr>
            <p:nvPr/>
          </p:nvSpPr>
          <p:spPr bwMode="auto">
            <a:xfrm>
              <a:off x="237" y="2344"/>
              <a:ext cx="19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37" name="Line 29"/>
            <p:cNvSpPr>
              <a:spLocks noChangeShapeType="1"/>
            </p:cNvSpPr>
            <p:nvPr/>
          </p:nvSpPr>
          <p:spPr bwMode="auto">
            <a:xfrm>
              <a:off x="237" y="2546"/>
              <a:ext cx="19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38" name="Line 30"/>
            <p:cNvSpPr>
              <a:spLocks noChangeShapeType="1"/>
            </p:cNvSpPr>
            <p:nvPr/>
          </p:nvSpPr>
          <p:spPr bwMode="auto">
            <a:xfrm>
              <a:off x="237" y="2747"/>
              <a:ext cx="19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39" name="Line 31"/>
            <p:cNvSpPr>
              <a:spLocks noChangeShapeType="1"/>
            </p:cNvSpPr>
            <p:nvPr/>
          </p:nvSpPr>
          <p:spPr bwMode="auto">
            <a:xfrm>
              <a:off x="237" y="2949"/>
              <a:ext cx="19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40" name="Line 32"/>
            <p:cNvSpPr>
              <a:spLocks noChangeShapeType="1"/>
            </p:cNvSpPr>
            <p:nvPr/>
          </p:nvSpPr>
          <p:spPr bwMode="auto">
            <a:xfrm>
              <a:off x="237" y="3151"/>
              <a:ext cx="19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41" name="Line 33"/>
            <p:cNvSpPr>
              <a:spLocks noChangeShapeType="1"/>
            </p:cNvSpPr>
            <p:nvPr/>
          </p:nvSpPr>
          <p:spPr bwMode="auto">
            <a:xfrm>
              <a:off x="237" y="3352"/>
              <a:ext cx="19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42" name="Line 34"/>
            <p:cNvSpPr>
              <a:spLocks noChangeShapeType="1"/>
            </p:cNvSpPr>
            <p:nvPr/>
          </p:nvSpPr>
          <p:spPr bwMode="auto">
            <a:xfrm>
              <a:off x="237" y="3554"/>
              <a:ext cx="19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43" name="Line 35"/>
            <p:cNvSpPr>
              <a:spLocks noChangeShapeType="1"/>
            </p:cNvSpPr>
            <p:nvPr/>
          </p:nvSpPr>
          <p:spPr bwMode="auto">
            <a:xfrm>
              <a:off x="269" y="2848"/>
              <a:ext cx="128"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44" name="Line 36"/>
            <p:cNvSpPr>
              <a:spLocks noChangeShapeType="1"/>
            </p:cNvSpPr>
            <p:nvPr/>
          </p:nvSpPr>
          <p:spPr bwMode="auto">
            <a:xfrm>
              <a:off x="269" y="3049"/>
              <a:ext cx="128"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45" name="Line 37"/>
            <p:cNvSpPr>
              <a:spLocks noChangeShapeType="1"/>
            </p:cNvSpPr>
            <p:nvPr/>
          </p:nvSpPr>
          <p:spPr bwMode="auto">
            <a:xfrm>
              <a:off x="269" y="3251"/>
              <a:ext cx="128"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46" name="Line 38"/>
            <p:cNvSpPr>
              <a:spLocks noChangeShapeType="1"/>
            </p:cNvSpPr>
            <p:nvPr/>
          </p:nvSpPr>
          <p:spPr bwMode="auto">
            <a:xfrm>
              <a:off x="269" y="3654"/>
              <a:ext cx="128"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47" name="Line 39"/>
            <p:cNvSpPr>
              <a:spLocks noChangeShapeType="1"/>
            </p:cNvSpPr>
            <p:nvPr/>
          </p:nvSpPr>
          <p:spPr bwMode="auto">
            <a:xfrm>
              <a:off x="269" y="4058"/>
              <a:ext cx="128"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48" name="Line 40"/>
            <p:cNvSpPr>
              <a:spLocks noChangeShapeType="1"/>
            </p:cNvSpPr>
            <p:nvPr/>
          </p:nvSpPr>
          <p:spPr bwMode="auto">
            <a:xfrm>
              <a:off x="269" y="3856"/>
              <a:ext cx="128"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49" name="Line 41"/>
            <p:cNvSpPr>
              <a:spLocks noChangeShapeType="1"/>
            </p:cNvSpPr>
            <p:nvPr/>
          </p:nvSpPr>
          <p:spPr bwMode="auto">
            <a:xfrm>
              <a:off x="269" y="3453"/>
              <a:ext cx="128"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7450" name="Group 42"/>
          <p:cNvGrpSpPr>
            <a:grpSpLocks/>
          </p:cNvGrpSpPr>
          <p:nvPr/>
        </p:nvGrpSpPr>
        <p:grpSpPr bwMode="auto">
          <a:xfrm>
            <a:off x="3143250" y="2505075"/>
            <a:ext cx="90488" cy="90488"/>
            <a:chOff x="3805" y="4082"/>
            <a:chExt cx="57" cy="57"/>
          </a:xfrm>
        </p:grpSpPr>
        <p:grpSp>
          <p:nvGrpSpPr>
            <p:cNvPr id="17451" name="Group 43"/>
            <p:cNvGrpSpPr>
              <a:grpSpLocks/>
            </p:cNvGrpSpPr>
            <p:nvPr/>
          </p:nvGrpSpPr>
          <p:grpSpPr bwMode="auto">
            <a:xfrm>
              <a:off x="3805" y="4082"/>
              <a:ext cx="57" cy="57"/>
              <a:chOff x="3805" y="4082"/>
              <a:chExt cx="57" cy="57"/>
            </a:xfrm>
          </p:grpSpPr>
          <p:sp>
            <p:nvSpPr>
              <p:cNvPr id="17452" name="Line 44"/>
              <p:cNvSpPr>
                <a:spLocks noChangeShapeType="1"/>
              </p:cNvSpPr>
              <p:nvPr/>
            </p:nvSpPr>
            <p:spPr bwMode="auto">
              <a:xfrm flipV="1">
                <a:off x="3805" y="4083"/>
                <a:ext cx="57" cy="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53" name="Line 45"/>
              <p:cNvSpPr>
                <a:spLocks noChangeShapeType="1"/>
              </p:cNvSpPr>
              <p:nvPr/>
            </p:nvSpPr>
            <p:spPr bwMode="auto">
              <a:xfrm rot="16200000" flipV="1">
                <a:off x="3804" y="4084"/>
                <a:ext cx="57" cy="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454" name="Rectangle 46"/>
            <p:cNvSpPr>
              <a:spLocks noChangeArrowheads="1"/>
            </p:cNvSpPr>
            <p:nvPr/>
          </p:nvSpPr>
          <p:spPr bwMode="auto">
            <a:xfrm>
              <a:off x="3820" y="4098"/>
              <a:ext cx="27" cy="27"/>
            </a:xfrm>
            <a:prstGeom prst="rect">
              <a:avLst/>
            </a:prstGeom>
            <a:solidFill>
              <a:srgbClr val="808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7455" name="Group 47"/>
          <p:cNvGrpSpPr>
            <a:grpSpLocks/>
          </p:cNvGrpSpPr>
          <p:nvPr/>
        </p:nvGrpSpPr>
        <p:grpSpPr bwMode="auto">
          <a:xfrm>
            <a:off x="3309938" y="2505075"/>
            <a:ext cx="90487" cy="90488"/>
            <a:chOff x="3805" y="4082"/>
            <a:chExt cx="57" cy="57"/>
          </a:xfrm>
        </p:grpSpPr>
        <p:grpSp>
          <p:nvGrpSpPr>
            <p:cNvPr id="17456" name="Group 48"/>
            <p:cNvGrpSpPr>
              <a:grpSpLocks/>
            </p:cNvGrpSpPr>
            <p:nvPr/>
          </p:nvGrpSpPr>
          <p:grpSpPr bwMode="auto">
            <a:xfrm>
              <a:off x="3805" y="4082"/>
              <a:ext cx="57" cy="57"/>
              <a:chOff x="3805" y="4082"/>
              <a:chExt cx="57" cy="57"/>
            </a:xfrm>
          </p:grpSpPr>
          <p:sp>
            <p:nvSpPr>
              <p:cNvPr id="17457" name="Line 49"/>
              <p:cNvSpPr>
                <a:spLocks noChangeShapeType="1"/>
              </p:cNvSpPr>
              <p:nvPr/>
            </p:nvSpPr>
            <p:spPr bwMode="auto">
              <a:xfrm flipV="1">
                <a:off x="3805" y="4083"/>
                <a:ext cx="57" cy="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58" name="Line 50"/>
              <p:cNvSpPr>
                <a:spLocks noChangeShapeType="1"/>
              </p:cNvSpPr>
              <p:nvPr/>
            </p:nvSpPr>
            <p:spPr bwMode="auto">
              <a:xfrm rot="16200000" flipV="1">
                <a:off x="3804" y="4084"/>
                <a:ext cx="57" cy="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459" name="Rectangle 51"/>
            <p:cNvSpPr>
              <a:spLocks noChangeArrowheads="1"/>
            </p:cNvSpPr>
            <p:nvPr/>
          </p:nvSpPr>
          <p:spPr bwMode="auto">
            <a:xfrm>
              <a:off x="3820" y="4098"/>
              <a:ext cx="27" cy="27"/>
            </a:xfrm>
            <a:prstGeom prst="rect">
              <a:avLst/>
            </a:prstGeom>
            <a:solidFill>
              <a:srgbClr val="808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7460" name="Group 52"/>
          <p:cNvGrpSpPr>
            <a:grpSpLocks/>
          </p:cNvGrpSpPr>
          <p:nvPr/>
        </p:nvGrpSpPr>
        <p:grpSpPr bwMode="auto">
          <a:xfrm>
            <a:off x="2395538" y="2900363"/>
            <a:ext cx="90487" cy="90487"/>
            <a:chOff x="3805" y="4082"/>
            <a:chExt cx="57" cy="57"/>
          </a:xfrm>
        </p:grpSpPr>
        <p:grpSp>
          <p:nvGrpSpPr>
            <p:cNvPr id="17461" name="Group 53"/>
            <p:cNvGrpSpPr>
              <a:grpSpLocks/>
            </p:cNvGrpSpPr>
            <p:nvPr/>
          </p:nvGrpSpPr>
          <p:grpSpPr bwMode="auto">
            <a:xfrm>
              <a:off x="3805" y="4082"/>
              <a:ext cx="57" cy="57"/>
              <a:chOff x="3805" y="4082"/>
              <a:chExt cx="57" cy="57"/>
            </a:xfrm>
          </p:grpSpPr>
          <p:sp>
            <p:nvSpPr>
              <p:cNvPr id="17462" name="Line 54"/>
              <p:cNvSpPr>
                <a:spLocks noChangeShapeType="1"/>
              </p:cNvSpPr>
              <p:nvPr/>
            </p:nvSpPr>
            <p:spPr bwMode="auto">
              <a:xfrm flipV="1">
                <a:off x="3805" y="4083"/>
                <a:ext cx="57" cy="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63" name="Line 55"/>
              <p:cNvSpPr>
                <a:spLocks noChangeShapeType="1"/>
              </p:cNvSpPr>
              <p:nvPr/>
            </p:nvSpPr>
            <p:spPr bwMode="auto">
              <a:xfrm rot="16200000" flipV="1">
                <a:off x="3804" y="4084"/>
                <a:ext cx="57" cy="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464" name="Rectangle 56"/>
            <p:cNvSpPr>
              <a:spLocks noChangeArrowheads="1"/>
            </p:cNvSpPr>
            <p:nvPr/>
          </p:nvSpPr>
          <p:spPr bwMode="auto">
            <a:xfrm>
              <a:off x="3820" y="4098"/>
              <a:ext cx="27" cy="27"/>
            </a:xfrm>
            <a:prstGeom prst="rect">
              <a:avLst/>
            </a:prstGeom>
            <a:solidFill>
              <a:srgbClr val="808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7465" name="Group 57"/>
          <p:cNvGrpSpPr>
            <a:grpSpLocks/>
          </p:cNvGrpSpPr>
          <p:nvPr/>
        </p:nvGrpSpPr>
        <p:grpSpPr bwMode="auto">
          <a:xfrm>
            <a:off x="2049463" y="6192838"/>
            <a:ext cx="90487" cy="90487"/>
            <a:chOff x="3805" y="4082"/>
            <a:chExt cx="57" cy="57"/>
          </a:xfrm>
        </p:grpSpPr>
        <p:grpSp>
          <p:nvGrpSpPr>
            <p:cNvPr id="17466" name="Group 58"/>
            <p:cNvGrpSpPr>
              <a:grpSpLocks/>
            </p:cNvGrpSpPr>
            <p:nvPr/>
          </p:nvGrpSpPr>
          <p:grpSpPr bwMode="auto">
            <a:xfrm>
              <a:off x="3805" y="4082"/>
              <a:ext cx="57" cy="57"/>
              <a:chOff x="3805" y="4082"/>
              <a:chExt cx="57" cy="57"/>
            </a:xfrm>
          </p:grpSpPr>
          <p:sp>
            <p:nvSpPr>
              <p:cNvPr id="17467" name="Line 59"/>
              <p:cNvSpPr>
                <a:spLocks noChangeShapeType="1"/>
              </p:cNvSpPr>
              <p:nvPr/>
            </p:nvSpPr>
            <p:spPr bwMode="auto">
              <a:xfrm flipV="1">
                <a:off x="3805" y="4083"/>
                <a:ext cx="57" cy="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68" name="Line 60"/>
              <p:cNvSpPr>
                <a:spLocks noChangeShapeType="1"/>
              </p:cNvSpPr>
              <p:nvPr/>
            </p:nvSpPr>
            <p:spPr bwMode="auto">
              <a:xfrm rot="16200000" flipV="1">
                <a:off x="3804" y="4084"/>
                <a:ext cx="57" cy="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469" name="Rectangle 61"/>
            <p:cNvSpPr>
              <a:spLocks noChangeArrowheads="1"/>
            </p:cNvSpPr>
            <p:nvPr/>
          </p:nvSpPr>
          <p:spPr bwMode="auto">
            <a:xfrm>
              <a:off x="3820" y="4098"/>
              <a:ext cx="27" cy="27"/>
            </a:xfrm>
            <a:prstGeom prst="rect">
              <a:avLst/>
            </a:prstGeom>
            <a:solidFill>
              <a:srgbClr val="808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7470" name="Group 62"/>
          <p:cNvGrpSpPr>
            <a:grpSpLocks/>
          </p:cNvGrpSpPr>
          <p:nvPr/>
        </p:nvGrpSpPr>
        <p:grpSpPr bwMode="auto">
          <a:xfrm>
            <a:off x="8253413" y="2008188"/>
            <a:ext cx="90487" cy="90487"/>
            <a:chOff x="3805" y="4082"/>
            <a:chExt cx="57" cy="57"/>
          </a:xfrm>
        </p:grpSpPr>
        <p:grpSp>
          <p:nvGrpSpPr>
            <p:cNvPr id="17471" name="Group 63"/>
            <p:cNvGrpSpPr>
              <a:grpSpLocks/>
            </p:cNvGrpSpPr>
            <p:nvPr/>
          </p:nvGrpSpPr>
          <p:grpSpPr bwMode="auto">
            <a:xfrm>
              <a:off x="3805" y="4082"/>
              <a:ext cx="57" cy="57"/>
              <a:chOff x="3805" y="4082"/>
              <a:chExt cx="57" cy="57"/>
            </a:xfrm>
          </p:grpSpPr>
          <p:sp>
            <p:nvSpPr>
              <p:cNvPr id="17472" name="Line 64"/>
              <p:cNvSpPr>
                <a:spLocks noChangeShapeType="1"/>
              </p:cNvSpPr>
              <p:nvPr/>
            </p:nvSpPr>
            <p:spPr bwMode="auto">
              <a:xfrm flipV="1">
                <a:off x="3805" y="4083"/>
                <a:ext cx="57" cy="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73" name="Line 65"/>
              <p:cNvSpPr>
                <a:spLocks noChangeShapeType="1"/>
              </p:cNvSpPr>
              <p:nvPr/>
            </p:nvSpPr>
            <p:spPr bwMode="auto">
              <a:xfrm rot="16200000" flipV="1">
                <a:off x="3804" y="4084"/>
                <a:ext cx="57" cy="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474" name="Rectangle 66"/>
            <p:cNvSpPr>
              <a:spLocks noChangeArrowheads="1"/>
            </p:cNvSpPr>
            <p:nvPr/>
          </p:nvSpPr>
          <p:spPr bwMode="auto">
            <a:xfrm>
              <a:off x="3820" y="4098"/>
              <a:ext cx="27" cy="27"/>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7475" name="Group 67"/>
          <p:cNvGrpSpPr>
            <a:grpSpLocks/>
          </p:cNvGrpSpPr>
          <p:nvPr/>
        </p:nvGrpSpPr>
        <p:grpSpPr bwMode="auto">
          <a:xfrm>
            <a:off x="6316663" y="5011738"/>
            <a:ext cx="90487" cy="90487"/>
            <a:chOff x="3805" y="4082"/>
            <a:chExt cx="57" cy="57"/>
          </a:xfrm>
        </p:grpSpPr>
        <p:grpSp>
          <p:nvGrpSpPr>
            <p:cNvPr id="17476" name="Group 68"/>
            <p:cNvGrpSpPr>
              <a:grpSpLocks/>
            </p:cNvGrpSpPr>
            <p:nvPr/>
          </p:nvGrpSpPr>
          <p:grpSpPr bwMode="auto">
            <a:xfrm>
              <a:off x="3805" y="4082"/>
              <a:ext cx="57" cy="57"/>
              <a:chOff x="3805" y="4082"/>
              <a:chExt cx="57" cy="57"/>
            </a:xfrm>
          </p:grpSpPr>
          <p:sp>
            <p:nvSpPr>
              <p:cNvPr id="17477" name="Line 69"/>
              <p:cNvSpPr>
                <a:spLocks noChangeShapeType="1"/>
              </p:cNvSpPr>
              <p:nvPr/>
            </p:nvSpPr>
            <p:spPr bwMode="auto">
              <a:xfrm flipV="1">
                <a:off x="3805" y="4083"/>
                <a:ext cx="57" cy="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78" name="Line 70"/>
              <p:cNvSpPr>
                <a:spLocks noChangeShapeType="1"/>
              </p:cNvSpPr>
              <p:nvPr/>
            </p:nvSpPr>
            <p:spPr bwMode="auto">
              <a:xfrm rot="16200000" flipV="1">
                <a:off x="3804" y="4084"/>
                <a:ext cx="57" cy="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479" name="Rectangle 71"/>
            <p:cNvSpPr>
              <a:spLocks noChangeArrowheads="1"/>
            </p:cNvSpPr>
            <p:nvPr/>
          </p:nvSpPr>
          <p:spPr bwMode="auto">
            <a:xfrm>
              <a:off x="3820" y="4098"/>
              <a:ext cx="27" cy="27"/>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7480" name="Group 72"/>
          <p:cNvGrpSpPr>
            <a:grpSpLocks/>
          </p:cNvGrpSpPr>
          <p:nvPr/>
        </p:nvGrpSpPr>
        <p:grpSpPr bwMode="auto">
          <a:xfrm>
            <a:off x="7624763" y="3792538"/>
            <a:ext cx="90487" cy="90487"/>
            <a:chOff x="3805" y="4082"/>
            <a:chExt cx="57" cy="57"/>
          </a:xfrm>
        </p:grpSpPr>
        <p:grpSp>
          <p:nvGrpSpPr>
            <p:cNvPr id="17481" name="Group 73"/>
            <p:cNvGrpSpPr>
              <a:grpSpLocks/>
            </p:cNvGrpSpPr>
            <p:nvPr/>
          </p:nvGrpSpPr>
          <p:grpSpPr bwMode="auto">
            <a:xfrm>
              <a:off x="3805" y="4082"/>
              <a:ext cx="57" cy="57"/>
              <a:chOff x="3805" y="4082"/>
              <a:chExt cx="57" cy="57"/>
            </a:xfrm>
          </p:grpSpPr>
          <p:sp>
            <p:nvSpPr>
              <p:cNvPr id="17482" name="Line 74"/>
              <p:cNvSpPr>
                <a:spLocks noChangeShapeType="1"/>
              </p:cNvSpPr>
              <p:nvPr/>
            </p:nvSpPr>
            <p:spPr bwMode="auto">
              <a:xfrm flipV="1">
                <a:off x="3805" y="4083"/>
                <a:ext cx="57" cy="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83" name="Line 75"/>
              <p:cNvSpPr>
                <a:spLocks noChangeShapeType="1"/>
              </p:cNvSpPr>
              <p:nvPr/>
            </p:nvSpPr>
            <p:spPr bwMode="auto">
              <a:xfrm rot="16200000" flipV="1">
                <a:off x="3804" y="4084"/>
                <a:ext cx="57" cy="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484" name="Rectangle 76"/>
            <p:cNvSpPr>
              <a:spLocks noChangeArrowheads="1"/>
            </p:cNvSpPr>
            <p:nvPr/>
          </p:nvSpPr>
          <p:spPr bwMode="auto">
            <a:xfrm>
              <a:off x="3820" y="4098"/>
              <a:ext cx="27" cy="27"/>
            </a:xfrm>
            <a:prstGeom prst="rect">
              <a:avLst/>
            </a:prstGeom>
            <a:solidFill>
              <a:srgbClr val="808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7485" name="Group 77"/>
          <p:cNvGrpSpPr>
            <a:grpSpLocks/>
          </p:cNvGrpSpPr>
          <p:nvPr/>
        </p:nvGrpSpPr>
        <p:grpSpPr bwMode="auto">
          <a:xfrm>
            <a:off x="2189163" y="6167438"/>
            <a:ext cx="90487" cy="90487"/>
            <a:chOff x="3805" y="4082"/>
            <a:chExt cx="57" cy="57"/>
          </a:xfrm>
        </p:grpSpPr>
        <p:grpSp>
          <p:nvGrpSpPr>
            <p:cNvPr id="17486" name="Group 78"/>
            <p:cNvGrpSpPr>
              <a:grpSpLocks/>
            </p:cNvGrpSpPr>
            <p:nvPr/>
          </p:nvGrpSpPr>
          <p:grpSpPr bwMode="auto">
            <a:xfrm>
              <a:off x="3805" y="4082"/>
              <a:ext cx="57" cy="57"/>
              <a:chOff x="3805" y="4082"/>
              <a:chExt cx="57" cy="57"/>
            </a:xfrm>
          </p:grpSpPr>
          <p:sp>
            <p:nvSpPr>
              <p:cNvPr id="17487" name="Line 79"/>
              <p:cNvSpPr>
                <a:spLocks noChangeShapeType="1"/>
              </p:cNvSpPr>
              <p:nvPr/>
            </p:nvSpPr>
            <p:spPr bwMode="auto">
              <a:xfrm flipV="1">
                <a:off x="3805" y="4083"/>
                <a:ext cx="57" cy="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88" name="Line 80"/>
              <p:cNvSpPr>
                <a:spLocks noChangeShapeType="1"/>
              </p:cNvSpPr>
              <p:nvPr/>
            </p:nvSpPr>
            <p:spPr bwMode="auto">
              <a:xfrm rot="16200000" flipV="1">
                <a:off x="3804" y="4084"/>
                <a:ext cx="57" cy="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489" name="Rectangle 81"/>
            <p:cNvSpPr>
              <a:spLocks noChangeArrowheads="1"/>
            </p:cNvSpPr>
            <p:nvPr/>
          </p:nvSpPr>
          <p:spPr bwMode="auto">
            <a:xfrm>
              <a:off x="3820" y="4098"/>
              <a:ext cx="27" cy="27"/>
            </a:xfrm>
            <a:prstGeom prst="rect">
              <a:avLst/>
            </a:prstGeom>
            <a:solidFill>
              <a:srgbClr val="808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7490" name="Group 82"/>
          <p:cNvGrpSpPr>
            <a:grpSpLocks/>
          </p:cNvGrpSpPr>
          <p:nvPr/>
        </p:nvGrpSpPr>
        <p:grpSpPr bwMode="auto">
          <a:xfrm>
            <a:off x="3143250" y="2498725"/>
            <a:ext cx="90488" cy="90488"/>
            <a:chOff x="3805" y="4082"/>
            <a:chExt cx="57" cy="57"/>
          </a:xfrm>
        </p:grpSpPr>
        <p:grpSp>
          <p:nvGrpSpPr>
            <p:cNvPr id="17491" name="Group 83"/>
            <p:cNvGrpSpPr>
              <a:grpSpLocks/>
            </p:cNvGrpSpPr>
            <p:nvPr/>
          </p:nvGrpSpPr>
          <p:grpSpPr bwMode="auto">
            <a:xfrm>
              <a:off x="3805" y="4082"/>
              <a:ext cx="57" cy="57"/>
              <a:chOff x="3805" y="4082"/>
              <a:chExt cx="57" cy="57"/>
            </a:xfrm>
          </p:grpSpPr>
          <p:sp>
            <p:nvSpPr>
              <p:cNvPr id="17492" name="Line 84"/>
              <p:cNvSpPr>
                <a:spLocks noChangeShapeType="1"/>
              </p:cNvSpPr>
              <p:nvPr/>
            </p:nvSpPr>
            <p:spPr bwMode="auto">
              <a:xfrm flipV="1">
                <a:off x="3805" y="4083"/>
                <a:ext cx="57" cy="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93" name="Line 85"/>
              <p:cNvSpPr>
                <a:spLocks noChangeShapeType="1"/>
              </p:cNvSpPr>
              <p:nvPr/>
            </p:nvSpPr>
            <p:spPr bwMode="auto">
              <a:xfrm rot="16200000" flipV="1">
                <a:off x="3804" y="4084"/>
                <a:ext cx="57" cy="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494" name="Rectangle 86"/>
            <p:cNvSpPr>
              <a:spLocks noChangeArrowheads="1"/>
            </p:cNvSpPr>
            <p:nvPr/>
          </p:nvSpPr>
          <p:spPr bwMode="auto">
            <a:xfrm>
              <a:off x="3820" y="4098"/>
              <a:ext cx="27" cy="27"/>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7495" name="Group 87"/>
          <p:cNvGrpSpPr>
            <a:grpSpLocks/>
          </p:cNvGrpSpPr>
          <p:nvPr/>
        </p:nvGrpSpPr>
        <p:grpSpPr bwMode="auto">
          <a:xfrm>
            <a:off x="3308350" y="2498725"/>
            <a:ext cx="90488" cy="90488"/>
            <a:chOff x="3805" y="4082"/>
            <a:chExt cx="57" cy="57"/>
          </a:xfrm>
        </p:grpSpPr>
        <p:grpSp>
          <p:nvGrpSpPr>
            <p:cNvPr id="17496" name="Group 88"/>
            <p:cNvGrpSpPr>
              <a:grpSpLocks/>
            </p:cNvGrpSpPr>
            <p:nvPr/>
          </p:nvGrpSpPr>
          <p:grpSpPr bwMode="auto">
            <a:xfrm>
              <a:off x="3805" y="4082"/>
              <a:ext cx="57" cy="57"/>
              <a:chOff x="3805" y="4082"/>
              <a:chExt cx="57" cy="57"/>
            </a:xfrm>
          </p:grpSpPr>
          <p:sp>
            <p:nvSpPr>
              <p:cNvPr id="17497" name="Line 89"/>
              <p:cNvSpPr>
                <a:spLocks noChangeShapeType="1"/>
              </p:cNvSpPr>
              <p:nvPr/>
            </p:nvSpPr>
            <p:spPr bwMode="auto">
              <a:xfrm flipV="1">
                <a:off x="3805" y="4083"/>
                <a:ext cx="57" cy="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98" name="Line 90"/>
              <p:cNvSpPr>
                <a:spLocks noChangeShapeType="1"/>
              </p:cNvSpPr>
              <p:nvPr/>
            </p:nvSpPr>
            <p:spPr bwMode="auto">
              <a:xfrm rot="16200000" flipV="1">
                <a:off x="3804" y="4084"/>
                <a:ext cx="57" cy="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499" name="Rectangle 91"/>
            <p:cNvSpPr>
              <a:spLocks noChangeArrowheads="1"/>
            </p:cNvSpPr>
            <p:nvPr/>
          </p:nvSpPr>
          <p:spPr bwMode="auto">
            <a:xfrm>
              <a:off x="3820" y="4098"/>
              <a:ext cx="27" cy="27"/>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7500" name="Group 92"/>
          <p:cNvGrpSpPr>
            <a:grpSpLocks/>
          </p:cNvGrpSpPr>
          <p:nvPr/>
        </p:nvGrpSpPr>
        <p:grpSpPr bwMode="auto">
          <a:xfrm>
            <a:off x="7905750" y="3756025"/>
            <a:ext cx="361950" cy="269875"/>
            <a:chOff x="5369" y="3038"/>
            <a:chExt cx="228" cy="170"/>
          </a:xfrm>
        </p:grpSpPr>
        <p:sp>
          <p:nvSpPr>
            <p:cNvPr id="17501" name="Freeform 93"/>
            <p:cNvSpPr>
              <a:spLocks/>
            </p:cNvSpPr>
            <p:nvPr/>
          </p:nvSpPr>
          <p:spPr bwMode="auto">
            <a:xfrm>
              <a:off x="5369" y="3171"/>
              <a:ext cx="216" cy="37"/>
            </a:xfrm>
            <a:custGeom>
              <a:avLst/>
              <a:gdLst>
                <a:gd name="T0" fmla="*/ 32 w 216"/>
                <a:gd name="T1" fmla="*/ 37 h 37"/>
                <a:gd name="T2" fmla="*/ 198 w 216"/>
                <a:gd name="T3" fmla="*/ 37 h 37"/>
                <a:gd name="T4" fmla="*/ 216 w 216"/>
                <a:gd name="T5" fmla="*/ 0 h 37"/>
                <a:gd name="T6" fmla="*/ 126 w 216"/>
                <a:gd name="T7" fmla="*/ 1 h 37"/>
                <a:gd name="T8" fmla="*/ 40 w 216"/>
                <a:gd name="T9" fmla="*/ 1 h 37"/>
                <a:gd name="T10" fmla="*/ 0 w 216"/>
                <a:gd name="T11" fmla="*/ 0 h 37"/>
                <a:gd name="T12" fmla="*/ 32 w 216"/>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216" h="37">
                  <a:moveTo>
                    <a:pt x="32" y="37"/>
                  </a:moveTo>
                  <a:lnTo>
                    <a:pt x="198" y="37"/>
                  </a:lnTo>
                  <a:lnTo>
                    <a:pt x="216" y="0"/>
                  </a:lnTo>
                  <a:lnTo>
                    <a:pt x="126" y="1"/>
                  </a:lnTo>
                  <a:lnTo>
                    <a:pt x="40" y="1"/>
                  </a:lnTo>
                  <a:lnTo>
                    <a:pt x="0" y="0"/>
                  </a:lnTo>
                  <a:lnTo>
                    <a:pt x="32" y="37"/>
                  </a:lnTo>
                  <a:close/>
                </a:path>
              </a:pathLst>
            </a:cu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02" name="Line 94"/>
            <p:cNvSpPr>
              <a:spLocks noChangeShapeType="1"/>
            </p:cNvSpPr>
            <p:nvPr/>
          </p:nvSpPr>
          <p:spPr bwMode="auto">
            <a:xfrm>
              <a:off x="5426" y="3067"/>
              <a:ext cx="3" cy="1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03" name="Freeform 95"/>
            <p:cNvSpPr>
              <a:spLocks/>
            </p:cNvSpPr>
            <p:nvPr/>
          </p:nvSpPr>
          <p:spPr bwMode="auto">
            <a:xfrm>
              <a:off x="5490" y="3038"/>
              <a:ext cx="3" cy="129"/>
            </a:xfrm>
            <a:custGeom>
              <a:avLst/>
              <a:gdLst>
                <a:gd name="T0" fmla="*/ 0 w 3"/>
                <a:gd name="T1" fmla="*/ 0 h 129"/>
                <a:gd name="T2" fmla="*/ 3 w 3"/>
                <a:gd name="T3" fmla="*/ 129 h 129"/>
              </a:gdLst>
              <a:ahLst/>
              <a:cxnLst>
                <a:cxn ang="0">
                  <a:pos x="T0" y="T1"/>
                </a:cxn>
                <a:cxn ang="0">
                  <a:pos x="T2" y="T3"/>
                </a:cxn>
              </a:cxnLst>
              <a:rect l="0" t="0" r="r" b="b"/>
              <a:pathLst>
                <a:path w="3" h="129">
                  <a:moveTo>
                    <a:pt x="0" y="0"/>
                  </a:moveTo>
                  <a:lnTo>
                    <a:pt x="3" y="129"/>
                  </a:lnTo>
                </a:path>
              </a:pathLst>
            </a:custGeom>
            <a:noFill/>
            <a:ln w="9525">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04" name="Line 96"/>
            <p:cNvSpPr>
              <a:spLocks noChangeShapeType="1"/>
            </p:cNvSpPr>
            <p:nvPr/>
          </p:nvSpPr>
          <p:spPr bwMode="auto">
            <a:xfrm>
              <a:off x="5555" y="3094"/>
              <a:ext cx="3" cy="6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05" name="Freeform 97"/>
            <p:cNvSpPr>
              <a:spLocks/>
            </p:cNvSpPr>
            <p:nvPr/>
          </p:nvSpPr>
          <p:spPr bwMode="auto">
            <a:xfrm>
              <a:off x="5451" y="3080"/>
              <a:ext cx="100" cy="91"/>
            </a:xfrm>
            <a:custGeom>
              <a:avLst/>
              <a:gdLst>
                <a:gd name="T0" fmla="*/ 7 w 36"/>
                <a:gd name="T1" fmla="*/ 1 h 33"/>
                <a:gd name="T2" fmla="*/ 0 w 36"/>
                <a:gd name="T3" fmla="*/ 15 h 33"/>
                <a:gd name="T4" fmla="*/ 6 w 36"/>
                <a:gd name="T5" fmla="*/ 33 h 33"/>
                <a:gd name="T6" fmla="*/ 32 w 36"/>
                <a:gd name="T7" fmla="*/ 22 h 33"/>
                <a:gd name="T8" fmla="*/ 27 w 36"/>
                <a:gd name="T9" fmla="*/ 12 h 33"/>
                <a:gd name="T10" fmla="*/ 33 w 36"/>
                <a:gd name="T11" fmla="*/ 0 h 33"/>
                <a:gd name="T12" fmla="*/ 7 w 36"/>
                <a:gd name="T13" fmla="*/ 1 h 33"/>
              </a:gdLst>
              <a:ahLst/>
              <a:cxnLst>
                <a:cxn ang="0">
                  <a:pos x="T0" y="T1"/>
                </a:cxn>
                <a:cxn ang="0">
                  <a:pos x="T2" y="T3"/>
                </a:cxn>
                <a:cxn ang="0">
                  <a:pos x="T4" y="T5"/>
                </a:cxn>
                <a:cxn ang="0">
                  <a:pos x="T6" y="T7"/>
                </a:cxn>
                <a:cxn ang="0">
                  <a:pos x="T8" y="T9"/>
                </a:cxn>
                <a:cxn ang="0">
                  <a:pos x="T10" y="T11"/>
                </a:cxn>
                <a:cxn ang="0">
                  <a:pos x="T12" y="T13"/>
                </a:cxn>
              </a:cxnLst>
              <a:rect l="0" t="0" r="r" b="b"/>
              <a:pathLst>
                <a:path w="36" h="33">
                  <a:moveTo>
                    <a:pt x="7" y="1"/>
                  </a:moveTo>
                  <a:cubicBezTo>
                    <a:pt x="2" y="3"/>
                    <a:pt x="0" y="10"/>
                    <a:pt x="0" y="15"/>
                  </a:cubicBezTo>
                  <a:cubicBezTo>
                    <a:pt x="0" y="20"/>
                    <a:pt x="1" y="32"/>
                    <a:pt x="6" y="33"/>
                  </a:cubicBezTo>
                  <a:lnTo>
                    <a:pt x="32" y="22"/>
                  </a:lnTo>
                  <a:cubicBezTo>
                    <a:pt x="35" y="19"/>
                    <a:pt x="27" y="16"/>
                    <a:pt x="27" y="12"/>
                  </a:cubicBezTo>
                  <a:cubicBezTo>
                    <a:pt x="27" y="8"/>
                    <a:pt x="36" y="2"/>
                    <a:pt x="33" y="0"/>
                  </a:cubicBezTo>
                  <a:lnTo>
                    <a:pt x="7" y="1"/>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06" name="Freeform 98"/>
            <p:cNvSpPr>
              <a:spLocks/>
            </p:cNvSpPr>
            <p:nvPr/>
          </p:nvSpPr>
          <p:spPr bwMode="auto">
            <a:xfrm>
              <a:off x="5379" y="3086"/>
              <a:ext cx="78" cy="81"/>
            </a:xfrm>
            <a:custGeom>
              <a:avLst/>
              <a:gdLst>
                <a:gd name="T0" fmla="*/ 8 w 28"/>
                <a:gd name="T1" fmla="*/ 0 h 29"/>
                <a:gd name="T2" fmla="*/ 0 w 28"/>
                <a:gd name="T3" fmla="*/ 13 h 29"/>
                <a:gd name="T4" fmla="*/ 7 w 28"/>
                <a:gd name="T5" fmla="*/ 29 h 29"/>
                <a:gd name="T6" fmla="*/ 25 w 28"/>
                <a:gd name="T7" fmla="*/ 24 h 29"/>
                <a:gd name="T8" fmla="*/ 20 w 28"/>
                <a:gd name="T9" fmla="*/ 14 h 29"/>
                <a:gd name="T10" fmla="*/ 26 w 28"/>
                <a:gd name="T11" fmla="*/ 0 h 29"/>
                <a:gd name="T12" fmla="*/ 8 w 28"/>
                <a:gd name="T13" fmla="*/ 0 h 29"/>
              </a:gdLst>
              <a:ahLst/>
              <a:cxnLst>
                <a:cxn ang="0">
                  <a:pos x="T0" y="T1"/>
                </a:cxn>
                <a:cxn ang="0">
                  <a:pos x="T2" y="T3"/>
                </a:cxn>
                <a:cxn ang="0">
                  <a:pos x="T4" y="T5"/>
                </a:cxn>
                <a:cxn ang="0">
                  <a:pos x="T6" y="T7"/>
                </a:cxn>
                <a:cxn ang="0">
                  <a:pos x="T8" y="T9"/>
                </a:cxn>
                <a:cxn ang="0">
                  <a:pos x="T10" y="T11"/>
                </a:cxn>
                <a:cxn ang="0">
                  <a:pos x="T12" y="T13"/>
                </a:cxn>
              </a:cxnLst>
              <a:rect l="0" t="0" r="r" b="b"/>
              <a:pathLst>
                <a:path w="28" h="29">
                  <a:moveTo>
                    <a:pt x="8" y="0"/>
                  </a:moveTo>
                  <a:cubicBezTo>
                    <a:pt x="2" y="2"/>
                    <a:pt x="0" y="8"/>
                    <a:pt x="0" y="13"/>
                  </a:cubicBezTo>
                  <a:cubicBezTo>
                    <a:pt x="0" y="17"/>
                    <a:pt x="4" y="27"/>
                    <a:pt x="7" y="29"/>
                  </a:cubicBezTo>
                  <a:lnTo>
                    <a:pt x="25" y="24"/>
                  </a:lnTo>
                  <a:cubicBezTo>
                    <a:pt x="27" y="22"/>
                    <a:pt x="20" y="18"/>
                    <a:pt x="20" y="14"/>
                  </a:cubicBezTo>
                  <a:cubicBezTo>
                    <a:pt x="20" y="10"/>
                    <a:pt x="28" y="2"/>
                    <a:pt x="26" y="0"/>
                  </a:cubicBezTo>
                  <a:lnTo>
                    <a:pt x="8" y="0"/>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07" name="Freeform 99"/>
            <p:cNvSpPr>
              <a:spLocks/>
            </p:cNvSpPr>
            <p:nvPr/>
          </p:nvSpPr>
          <p:spPr bwMode="auto">
            <a:xfrm>
              <a:off x="5520" y="3105"/>
              <a:ext cx="77" cy="61"/>
            </a:xfrm>
            <a:custGeom>
              <a:avLst/>
              <a:gdLst>
                <a:gd name="T0" fmla="*/ 6 w 28"/>
                <a:gd name="T1" fmla="*/ 0 h 22"/>
                <a:gd name="T2" fmla="*/ 0 w 28"/>
                <a:gd name="T3" fmla="*/ 12 h 22"/>
                <a:gd name="T4" fmla="*/ 8 w 28"/>
                <a:gd name="T5" fmla="*/ 22 h 22"/>
                <a:gd name="T6" fmla="*/ 26 w 28"/>
                <a:gd name="T7" fmla="*/ 17 h 22"/>
                <a:gd name="T8" fmla="*/ 21 w 28"/>
                <a:gd name="T9" fmla="*/ 7 h 22"/>
                <a:gd name="T10" fmla="*/ 24 w 28"/>
                <a:gd name="T11" fmla="*/ 0 h 22"/>
                <a:gd name="T12" fmla="*/ 6 w 28"/>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28" h="22">
                  <a:moveTo>
                    <a:pt x="6" y="0"/>
                  </a:moveTo>
                  <a:cubicBezTo>
                    <a:pt x="2" y="3"/>
                    <a:pt x="0" y="8"/>
                    <a:pt x="0" y="12"/>
                  </a:cubicBezTo>
                  <a:cubicBezTo>
                    <a:pt x="0" y="16"/>
                    <a:pt x="4" y="21"/>
                    <a:pt x="8" y="22"/>
                  </a:cubicBezTo>
                  <a:lnTo>
                    <a:pt x="26" y="17"/>
                  </a:lnTo>
                  <a:cubicBezTo>
                    <a:pt x="28" y="15"/>
                    <a:pt x="21" y="10"/>
                    <a:pt x="21" y="7"/>
                  </a:cubicBezTo>
                  <a:cubicBezTo>
                    <a:pt x="21" y="4"/>
                    <a:pt x="26" y="1"/>
                    <a:pt x="24" y="0"/>
                  </a:cubicBezTo>
                  <a:lnTo>
                    <a:pt x="6" y="0"/>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08" name="Freeform 100"/>
            <p:cNvSpPr>
              <a:spLocks/>
            </p:cNvSpPr>
            <p:nvPr/>
          </p:nvSpPr>
          <p:spPr bwMode="auto">
            <a:xfrm>
              <a:off x="5461" y="3051"/>
              <a:ext cx="53" cy="41"/>
            </a:xfrm>
            <a:custGeom>
              <a:avLst/>
              <a:gdLst>
                <a:gd name="T0" fmla="*/ 16 w 53"/>
                <a:gd name="T1" fmla="*/ 0 h 41"/>
                <a:gd name="T2" fmla="*/ 1 w 53"/>
                <a:gd name="T3" fmla="*/ 22 h 41"/>
                <a:gd name="T4" fmla="*/ 23 w 53"/>
                <a:gd name="T5" fmla="*/ 41 h 41"/>
                <a:gd name="T6" fmla="*/ 51 w 53"/>
                <a:gd name="T7" fmla="*/ 30 h 41"/>
                <a:gd name="T8" fmla="*/ 38 w 53"/>
                <a:gd name="T9" fmla="*/ 18 h 41"/>
                <a:gd name="T10" fmla="*/ 43 w 53"/>
                <a:gd name="T11" fmla="*/ 0 h 41"/>
                <a:gd name="T12" fmla="*/ 16 w 5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53" h="41">
                  <a:moveTo>
                    <a:pt x="16" y="0"/>
                  </a:moveTo>
                  <a:cubicBezTo>
                    <a:pt x="9" y="8"/>
                    <a:pt x="0" y="15"/>
                    <a:pt x="1" y="22"/>
                  </a:cubicBezTo>
                  <a:cubicBezTo>
                    <a:pt x="2" y="29"/>
                    <a:pt x="15" y="41"/>
                    <a:pt x="23" y="41"/>
                  </a:cubicBezTo>
                  <a:lnTo>
                    <a:pt x="51" y="30"/>
                  </a:lnTo>
                  <a:cubicBezTo>
                    <a:pt x="53" y="26"/>
                    <a:pt x="39" y="23"/>
                    <a:pt x="38" y="18"/>
                  </a:cubicBezTo>
                  <a:cubicBezTo>
                    <a:pt x="37" y="13"/>
                    <a:pt x="47" y="3"/>
                    <a:pt x="43" y="0"/>
                  </a:cubicBezTo>
                  <a:lnTo>
                    <a:pt x="16" y="0"/>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7509" name="Group 101"/>
          <p:cNvGrpSpPr>
            <a:grpSpLocks/>
          </p:cNvGrpSpPr>
          <p:nvPr/>
        </p:nvGrpSpPr>
        <p:grpSpPr bwMode="auto">
          <a:xfrm>
            <a:off x="7131050" y="4581525"/>
            <a:ext cx="361950" cy="269875"/>
            <a:chOff x="5369" y="3038"/>
            <a:chExt cx="228" cy="170"/>
          </a:xfrm>
        </p:grpSpPr>
        <p:sp>
          <p:nvSpPr>
            <p:cNvPr id="17510" name="Freeform 102"/>
            <p:cNvSpPr>
              <a:spLocks/>
            </p:cNvSpPr>
            <p:nvPr/>
          </p:nvSpPr>
          <p:spPr bwMode="auto">
            <a:xfrm>
              <a:off x="5369" y="3171"/>
              <a:ext cx="216" cy="37"/>
            </a:xfrm>
            <a:custGeom>
              <a:avLst/>
              <a:gdLst>
                <a:gd name="T0" fmla="*/ 32 w 216"/>
                <a:gd name="T1" fmla="*/ 37 h 37"/>
                <a:gd name="T2" fmla="*/ 198 w 216"/>
                <a:gd name="T3" fmla="*/ 37 h 37"/>
                <a:gd name="T4" fmla="*/ 216 w 216"/>
                <a:gd name="T5" fmla="*/ 0 h 37"/>
                <a:gd name="T6" fmla="*/ 126 w 216"/>
                <a:gd name="T7" fmla="*/ 1 h 37"/>
                <a:gd name="T8" fmla="*/ 40 w 216"/>
                <a:gd name="T9" fmla="*/ 1 h 37"/>
                <a:gd name="T10" fmla="*/ 0 w 216"/>
                <a:gd name="T11" fmla="*/ 0 h 37"/>
                <a:gd name="T12" fmla="*/ 32 w 216"/>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216" h="37">
                  <a:moveTo>
                    <a:pt x="32" y="37"/>
                  </a:moveTo>
                  <a:lnTo>
                    <a:pt x="198" y="37"/>
                  </a:lnTo>
                  <a:lnTo>
                    <a:pt x="216" y="0"/>
                  </a:lnTo>
                  <a:lnTo>
                    <a:pt x="126" y="1"/>
                  </a:lnTo>
                  <a:lnTo>
                    <a:pt x="40" y="1"/>
                  </a:lnTo>
                  <a:lnTo>
                    <a:pt x="0" y="0"/>
                  </a:lnTo>
                  <a:lnTo>
                    <a:pt x="32" y="37"/>
                  </a:lnTo>
                  <a:close/>
                </a:path>
              </a:pathLst>
            </a:cu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11" name="Line 103"/>
            <p:cNvSpPr>
              <a:spLocks noChangeShapeType="1"/>
            </p:cNvSpPr>
            <p:nvPr/>
          </p:nvSpPr>
          <p:spPr bwMode="auto">
            <a:xfrm>
              <a:off x="5426" y="3067"/>
              <a:ext cx="3" cy="1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12" name="Freeform 104"/>
            <p:cNvSpPr>
              <a:spLocks/>
            </p:cNvSpPr>
            <p:nvPr/>
          </p:nvSpPr>
          <p:spPr bwMode="auto">
            <a:xfrm>
              <a:off x="5490" y="3038"/>
              <a:ext cx="3" cy="129"/>
            </a:xfrm>
            <a:custGeom>
              <a:avLst/>
              <a:gdLst>
                <a:gd name="T0" fmla="*/ 0 w 3"/>
                <a:gd name="T1" fmla="*/ 0 h 129"/>
                <a:gd name="T2" fmla="*/ 3 w 3"/>
                <a:gd name="T3" fmla="*/ 129 h 129"/>
              </a:gdLst>
              <a:ahLst/>
              <a:cxnLst>
                <a:cxn ang="0">
                  <a:pos x="T0" y="T1"/>
                </a:cxn>
                <a:cxn ang="0">
                  <a:pos x="T2" y="T3"/>
                </a:cxn>
              </a:cxnLst>
              <a:rect l="0" t="0" r="r" b="b"/>
              <a:pathLst>
                <a:path w="3" h="129">
                  <a:moveTo>
                    <a:pt x="0" y="0"/>
                  </a:moveTo>
                  <a:lnTo>
                    <a:pt x="3" y="129"/>
                  </a:lnTo>
                </a:path>
              </a:pathLst>
            </a:custGeom>
            <a:noFill/>
            <a:ln w="9525">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13" name="Line 105"/>
            <p:cNvSpPr>
              <a:spLocks noChangeShapeType="1"/>
            </p:cNvSpPr>
            <p:nvPr/>
          </p:nvSpPr>
          <p:spPr bwMode="auto">
            <a:xfrm>
              <a:off x="5555" y="3094"/>
              <a:ext cx="3" cy="6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14" name="Freeform 106"/>
            <p:cNvSpPr>
              <a:spLocks/>
            </p:cNvSpPr>
            <p:nvPr/>
          </p:nvSpPr>
          <p:spPr bwMode="auto">
            <a:xfrm>
              <a:off x="5451" y="3080"/>
              <a:ext cx="100" cy="91"/>
            </a:xfrm>
            <a:custGeom>
              <a:avLst/>
              <a:gdLst>
                <a:gd name="T0" fmla="*/ 7 w 36"/>
                <a:gd name="T1" fmla="*/ 1 h 33"/>
                <a:gd name="T2" fmla="*/ 0 w 36"/>
                <a:gd name="T3" fmla="*/ 15 h 33"/>
                <a:gd name="T4" fmla="*/ 6 w 36"/>
                <a:gd name="T5" fmla="*/ 33 h 33"/>
                <a:gd name="T6" fmla="*/ 32 w 36"/>
                <a:gd name="T7" fmla="*/ 22 h 33"/>
                <a:gd name="T8" fmla="*/ 27 w 36"/>
                <a:gd name="T9" fmla="*/ 12 h 33"/>
                <a:gd name="T10" fmla="*/ 33 w 36"/>
                <a:gd name="T11" fmla="*/ 0 h 33"/>
                <a:gd name="T12" fmla="*/ 7 w 36"/>
                <a:gd name="T13" fmla="*/ 1 h 33"/>
              </a:gdLst>
              <a:ahLst/>
              <a:cxnLst>
                <a:cxn ang="0">
                  <a:pos x="T0" y="T1"/>
                </a:cxn>
                <a:cxn ang="0">
                  <a:pos x="T2" y="T3"/>
                </a:cxn>
                <a:cxn ang="0">
                  <a:pos x="T4" y="T5"/>
                </a:cxn>
                <a:cxn ang="0">
                  <a:pos x="T6" y="T7"/>
                </a:cxn>
                <a:cxn ang="0">
                  <a:pos x="T8" y="T9"/>
                </a:cxn>
                <a:cxn ang="0">
                  <a:pos x="T10" y="T11"/>
                </a:cxn>
                <a:cxn ang="0">
                  <a:pos x="T12" y="T13"/>
                </a:cxn>
              </a:cxnLst>
              <a:rect l="0" t="0" r="r" b="b"/>
              <a:pathLst>
                <a:path w="36" h="33">
                  <a:moveTo>
                    <a:pt x="7" y="1"/>
                  </a:moveTo>
                  <a:cubicBezTo>
                    <a:pt x="2" y="3"/>
                    <a:pt x="0" y="10"/>
                    <a:pt x="0" y="15"/>
                  </a:cubicBezTo>
                  <a:cubicBezTo>
                    <a:pt x="0" y="20"/>
                    <a:pt x="1" y="32"/>
                    <a:pt x="6" y="33"/>
                  </a:cubicBezTo>
                  <a:lnTo>
                    <a:pt x="32" y="22"/>
                  </a:lnTo>
                  <a:cubicBezTo>
                    <a:pt x="35" y="19"/>
                    <a:pt x="27" y="16"/>
                    <a:pt x="27" y="12"/>
                  </a:cubicBezTo>
                  <a:cubicBezTo>
                    <a:pt x="27" y="8"/>
                    <a:pt x="36" y="2"/>
                    <a:pt x="33" y="0"/>
                  </a:cubicBezTo>
                  <a:lnTo>
                    <a:pt x="7" y="1"/>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15" name="Freeform 107"/>
            <p:cNvSpPr>
              <a:spLocks/>
            </p:cNvSpPr>
            <p:nvPr/>
          </p:nvSpPr>
          <p:spPr bwMode="auto">
            <a:xfrm>
              <a:off x="5379" y="3086"/>
              <a:ext cx="78" cy="81"/>
            </a:xfrm>
            <a:custGeom>
              <a:avLst/>
              <a:gdLst>
                <a:gd name="T0" fmla="*/ 8 w 28"/>
                <a:gd name="T1" fmla="*/ 0 h 29"/>
                <a:gd name="T2" fmla="*/ 0 w 28"/>
                <a:gd name="T3" fmla="*/ 13 h 29"/>
                <a:gd name="T4" fmla="*/ 7 w 28"/>
                <a:gd name="T5" fmla="*/ 29 h 29"/>
                <a:gd name="T6" fmla="*/ 25 w 28"/>
                <a:gd name="T7" fmla="*/ 24 h 29"/>
                <a:gd name="T8" fmla="*/ 20 w 28"/>
                <a:gd name="T9" fmla="*/ 14 h 29"/>
                <a:gd name="T10" fmla="*/ 26 w 28"/>
                <a:gd name="T11" fmla="*/ 0 h 29"/>
                <a:gd name="T12" fmla="*/ 8 w 28"/>
                <a:gd name="T13" fmla="*/ 0 h 29"/>
              </a:gdLst>
              <a:ahLst/>
              <a:cxnLst>
                <a:cxn ang="0">
                  <a:pos x="T0" y="T1"/>
                </a:cxn>
                <a:cxn ang="0">
                  <a:pos x="T2" y="T3"/>
                </a:cxn>
                <a:cxn ang="0">
                  <a:pos x="T4" y="T5"/>
                </a:cxn>
                <a:cxn ang="0">
                  <a:pos x="T6" y="T7"/>
                </a:cxn>
                <a:cxn ang="0">
                  <a:pos x="T8" y="T9"/>
                </a:cxn>
                <a:cxn ang="0">
                  <a:pos x="T10" y="T11"/>
                </a:cxn>
                <a:cxn ang="0">
                  <a:pos x="T12" y="T13"/>
                </a:cxn>
              </a:cxnLst>
              <a:rect l="0" t="0" r="r" b="b"/>
              <a:pathLst>
                <a:path w="28" h="29">
                  <a:moveTo>
                    <a:pt x="8" y="0"/>
                  </a:moveTo>
                  <a:cubicBezTo>
                    <a:pt x="2" y="2"/>
                    <a:pt x="0" y="8"/>
                    <a:pt x="0" y="13"/>
                  </a:cubicBezTo>
                  <a:cubicBezTo>
                    <a:pt x="0" y="17"/>
                    <a:pt x="4" y="27"/>
                    <a:pt x="7" y="29"/>
                  </a:cubicBezTo>
                  <a:lnTo>
                    <a:pt x="25" y="24"/>
                  </a:lnTo>
                  <a:cubicBezTo>
                    <a:pt x="27" y="22"/>
                    <a:pt x="20" y="18"/>
                    <a:pt x="20" y="14"/>
                  </a:cubicBezTo>
                  <a:cubicBezTo>
                    <a:pt x="20" y="10"/>
                    <a:pt x="28" y="2"/>
                    <a:pt x="26" y="0"/>
                  </a:cubicBezTo>
                  <a:lnTo>
                    <a:pt x="8" y="0"/>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16" name="Freeform 108"/>
            <p:cNvSpPr>
              <a:spLocks/>
            </p:cNvSpPr>
            <p:nvPr/>
          </p:nvSpPr>
          <p:spPr bwMode="auto">
            <a:xfrm>
              <a:off x="5520" y="3105"/>
              <a:ext cx="77" cy="61"/>
            </a:xfrm>
            <a:custGeom>
              <a:avLst/>
              <a:gdLst>
                <a:gd name="T0" fmla="*/ 6 w 28"/>
                <a:gd name="T1" fmla="*/ 0 h 22"/>
                <a:gd name="T2" fmla="*/ 0 w 28"/>
                <a:gd name="T3" fmla="*/ 12 h 22"/>
                <a:gd name="T4" fmla="*/ 8 w 28"/>
                <a:gd name="T5" fmla="*/ 22 h 22"/>
                <a:gd name="T6" fmla="*/ 26 w 28"/>
                <a:gd name="T7" fmla="*/ 17 h 22"/>
                <a:gd name="T8" fmla="*/ 21 w 28"/>
                <a:gd name="T9" fmla="*/ 7 h 22"/>
                <a:gd name="T10" fmla="*/ 24 w 28"/>
                <a:gd name="T11" fmla="*/ 0 h 22"/>
                <a:gd name="T12" fmla="*/ 6 w 28"/>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28" h="22">
                  <a:moveTo>
                    <a:pt x="6" y="0"/>
                  </a:moveTo>
                  <a:cubicBezTo>
                    <a:pt x="2" y="3"/>
                    <a:pt x="0" y="8"/>
                    <a:pt x="0" y="12"/>
                  </a:cubicBezTo>
                  <a:cubicBezTo>
                    <a:pt x="0" y="16"/>
                    <a:pt x="4" y="21"/>
                    <a:pt x="8" y="22"/>
                  </a:cubicBezTo>
                  <a:lnTo>
                    <a:pt x="26" y="17"/>
                  </a:lnTo>
                  <a:cubicBezTo>
                    <a:pt x="28" y="15"/>
                    <a:pt x="21" y="10"/>
                    <a:pt x="21" y="7"/>
                  </a:cubicBezTo>
                  <a:cubicBezTo>
                    <a:pt x="21" y="4"/>
                    <a:pt x="26" y="1"/>
                    <a:pt x="24" y="0"/>
                  </a:cubicBezTo>
                  <a:lnTo>
                    <a:pt x="6" y="0"/>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17" name="Freeform 109"/>
            <p:cNvSpPr>
              <a:spLocks/>
            </p:cNvSpPr>
            <p:nvPr/>
          </p:nvSpPr>
          <p:spPr bwMode="auto">
            <a:xfrm>
              <a:off x="5461" y="3051"/>
              <a:ext cx="53" cy="41"/>
            </a:xfrm>
            <a:custGeom>
              <a:avLst/>
              <a:gdLst>
                <a:gd name="T0" fmla="*/ 16 w 53"/>
                <a:gd name="T1" fmla="*/ 0 h 41"/>
                <a:gd name="T2" fmla="*/ 1 w 53"/>
                <a:gd name="T3" fmla="*/ 22 h 41"/>
                <a:gd name="T4" fmla="*/ 23 w 53"/>
                <a:gd name="T5" fmla="*/ 41 h 41"/>
                <a:gd name="T6" fmla="*/ 51 w 53"/>
                <a:gd name="T7" fmla="*/ 30 h 41"/>
                <a:gd name="T8" fmla="*/ 38 w 53"/>
                <a:gd name="T9" fmla="*/ 18 h 41"/>
                <a:gd name="T10" fmla="*/ 43 w 53"/>
                <a:gd name="T11" fmla="*/ 0 h 41"/>
                <a:gd name="T12" fmla="*/ 16 w 5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53" h="41">
                  <a:moveTo>
                    <a:pt x="16" y="0"/>
                  </a:moveTo>
                  <a:cubicBezTo>
                    <a:pt x="9" y="8"/>
                    <a:pt x="0" y="15"/>
                    <a:pt x="1" y="22"/>
                  </a:cubicBezTo>
                  <a:cubicBezTo>
                    <a:pt x="2" y="29"/>
                    <a:pt x="15" y="41"/>
                    <a:pt x="23" y="41"/>
                  </a:cubicBezTo>
                  <a:lnTo>
                    <a:pt x="51" y="30"/>
                  </a:lnTo>
                  <a:cubicBezTo>
                    <a:pt x="53" y="26"/>
                    <a:pt x="39" y="23"/>
                    <a:pt x="38" y="18"/>
                  </a:cubicBezTo>
                  <a:cubicBezTo>
                    <a:pt x="37" y="13"/>
                    <a:pt x="47" y="3"/>
                    <a:pt x="43" y="0"/>
                  </a:cubicBezTo>
                  <a:lnTo>
                    <a:pt x="16" y="0"/>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518" name="Oval 110"/>
          <p:cNvSpPr>
            <a:spLocks noChangeArrowheads="1"/>
          </p:cNvSpPr>
          <p:nvPr/>
        </p:nvSpPr>
        <p:spPr bwMode="auto">
          <a:xfrm>
            <a:off x="6397625" y="4781550"/>
            <a:ext cx="171450" cy="142875"/>
          </a:xfrm>
          <a:prstGeom prst="ellipse">
            <a:avLst/>
          </a:prstGeom>
          <a:solidFill>
            <a:srgbClr val="3333FF">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19" name="Oval 111"/>
          <p:cNvSpPr>
            <a:spLocks noChangeArrowheads="1"/>
          </p:cNvSpPr>
          <p:nvPr/>
        </p:nvSpPr>
        <p:spPr bwMode="auto">
          <a:xfrm>
            <a:off x="8229600" y="2438400"/>
            <a:ext cx="241300" cy="184150"/>
          </a:xfrm>
          <a:prstGeom prst="ellipse">
            <a:avLst/>
          </a:prstGeom>
          <a:solidFill>
            <a:srgbClr val="3333FF">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20" name="Oval 112"/>
          <p:cNvSpPr>
            <a:spLocks noChangeArrowheads="1"/>
          </p:cNvSpPr>
          <p:nvPr/>
        </p:nvSpPr>
        <p:spPr bwMode="auto">
          <a:xfrm>
            <a:off x="8013700" y="3162300"/>
            <a:ext cx="377825" cy="273050"/>
          </a:xfrm>
          <a:prstGeom prst="ellipse">
            <a:avLst/>
          </a:prstGeom>
          <a:solidFill>
            <a:srgbClr val="3333FF">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22" name="Oval 114"/>
          <p:cNvSpPr>
            <a:spLocks noChangeArrowheads="1"/>
          </p:cNvSpPr>
          <p:nvPr/>
        </p:nvSpPr>
        <p:spPr bwMode="auto">
          <a:xfrm>
            <a:off x="8661400" y="2974975"/>
            <a:ext cx="171450" cy="142875"/>
          </a:xfrm>
          <a:prstGeom prst="ellipse">
            <a:avLst/>
          </a:prstGeom>
          <a:solidFill>
            <a:srgbClr val="3333FF">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7523" name="Group 115"/>
          <p:cNvGrpSpPr>
            <a:grpSpLocks/>
          </p:cNvGrpSpPr>
          <p:nvPr/>
        </p:nvGrpSpPr>
        <p:grpSpPr bwMode="auto">
          <a:xfrm>
            <a:off x="2047875" y="6192838"/>
            <a:ext cx="90488" cy="90487"/>
            <a:chOff x="3805" y="4082"/>
            <a:chExt cx="57" cy="57"/>
          </a:xfrm>
        </p:grpSpPr>
        <p:grpSp>
          <p:nvGrpSpPr>
            <p:cNvPr id="17524" name="Group 116"/>
            <p:cNvGrpSpPr>
              <a:grpSpLocks/>
            </p:cNvGrpSpPr>
            <p:nvPr/>
          </p:nvGrpSpPr>
          <p:grpSpPr bwMode="auto">
            <a:xfrm>
              <a:off x="3805" y="4082"/>
              <a:ext cx="57" cy="57"/>
              <a:chOff x="3805" y="4082"/>
              <a:chExt cx="57" cy="57"/>
            </a:xfrm>
          </p:grpSpPr>
          <p:sp>
            <p:nvSpPr>
              <p:cNvPr id="17525" name="Line 117"/>
              <p:cNvSpPr>
                <a:spLocks noChangeShapeType="1"/>
              </p:cNvSpPr>
              <p:nvPr/>
            </p:nvSpPr>
            <p:spPr bwMode="auto">
              <a:xfrm flipV="1">
                <a:off x="3805" y="4083"/>
                <a:ext cx="57" cy="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26" name="Line 118"/>
              <p:cNvSpPr>
                <a:spLocks noChangeShapeType="1"/>
              </p:cNvSpPr>
              <p:nvPr/>
            </p:nvSpPr>
            <p:spPr bwMode="auto">
              <a:xfrm rot="16200000" flipV="1">
                <a:off x="3804" y="4084"/>
                <a:ext cx="57" cy="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527" name="Rectangle 119"/>
            <p:cNvSpPr>
              <a:spLocks noChangeArrowheads="1"/>
            </p:cNvSpPr>
            <p:nvPr/>
          </p:nvSpPr>
          <p:spPr bwMode="auto">
            <a:xfrm>
              <a:off x="3820" y="4098"/>
              <a:ext cx="27" cy="27"/>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7528" name="Group 120"/>
          <p:cNvGrpSpPr>
            <a:grpSpLocks/>
          </p:cNvGrpSpPr>
          <p:nvPr/>
        </p:nvGrpSpPr>
        <p:grpSpPr bwMode="auto">
          <a:xfrm>
            <a:off x="2187575" y="6165850"/>
            <a:ext cx="90488" cy="90488"/>
            <a:chOff x="3805" y="4082"/>
            <a:chExt cx="57" cy="57"/>
          </a:xfrm>
        </p:grpSpPr>
        <p:grpSp>
          <p:nvGrpSpPr>
            <p:cNvPr id="17529" name="Group 121"/>
            <p:cNvGrpSpPr>
              <a:grpSpLocks/>
            </p:cNvGrpSpPr>
            <p:nvPr/>
          </p:nvGrpSpPr>
          <p:grpSpPr bwMode="auto">
            <a:xfrm>
              <a:off x="3805" y="4082"/>
              <a:ext cx="57" cy="57"/>
              <a:chOff x="3805" y="4082"/>
              <a:chExt cx="57" cy="57"/>
            </a:xfrm>
          </p:grpSpPr>
          <p:sp>
            <p:nvSpPr>
              <p:cNvPr id="17530" name="Line 122"/>
              <p:cNvSpPr>
                <a:spLocks noChangeShapeType="1"/>
              </p:cNvSpPr>
              <p:nvPr/>
            </p:nvSpPr>
            <p:spPr bwMode="auto">
              <a:xfrm flipV="1">
                <a:off x="3805" y="4083"/>
                <a:ext cx="57" cy="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31" name="Line 123"/>
              <p:cNvSpPr>
                <a:spLocks noChangeShapeType="1"/>
              </p:cNvSpPr>
              <p:nvPr/>
            </p:nvSpPr>
            <p:spPr bwMode="auto">
              <a:xfrm rot="16200000" flipV="1">
                <a:off x="3804" y="4084"/>
                <a:ext cx="57" cy="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532" name="Rectangle 124"/>
            <p:cNvSpPr>
              <a:spLocks noChangeArrowheads="1"/>
            </p:cNvSpPr>
            <p:nvPr/>
          </p:nvSpPr>
          <p:spPr bwMode="auto">
            <a:xfrm>
              <a:off x="3820" y="4098"/>
              <a:ext cx="27" cy="27"/>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7533" name="Freeform 125"/>
          <p:cNvSpPr>
            <a:spLocks/>
          </p:cNvSpPr>
          <p:nvPr/>
        </p:nvSpPr>
        <p:spPr bwMode="auto">
          <a:xfrm>
            <a:off x="1489075" y="5776913"/>
            <a:ext cx="1055688" cy="901700"/>
          </a:xfrm>
          <a:custGeom>
            <a:avLst/>
            <a:gdLst>
              <a:gd name="T0" fmla="*/ 31 w 665"/>
              <a:gd name="T1" fmla="*/ 336 h 568"/>
              <a:gd name="T2" fmla="*/ 31 w 665"/>
              <a:gd name="T3" fmla="*/ 378 h 568"/>
              <a:gd name="T4" fmla="*/ 3 w 665"/>
              <a:gd name="T5" fmla="*/ 413 h 568"/>
              <a:gd name="T6" fmla="*/ 24 w 665"/>
              <a:gd name="T7" fmla="*/ 450 h 568"/>
              <a:gd name="T8" fmla="*/ 66 w 665"/>
              <a:gd name="T9" fmla="*/ 455 h 568"/>
              <a:gd name="T10" fmla="*/ 105 w 665"/>
              <a:gd name="T11" fmla="*/ 447 h 568"/>
              <a:gd name="T12" fmla="*/ 81 w 665"/>
              <a:gd name="T13" fmla="*/ 482 h 568"/>
              <a:gd name="T14" fmla="*/ 82 w 665"/>
              <a:gd name="T15" fmla="*/ 495 h 568"/>
              <a:gd name="T16" fmla="*/ 100 w 665"/>
              <a:gd name="T17" fmla="*/ 504 h 568"/>
              <a:gd name="T18" fmla="*/ 120 w 665"/>
              <a:gd name="T19" fmla="*/ 516 h 568"/>
              <a:gd name="T20" fmla="*/ 150 w 665"/>
              <a:gd name="T21" fmla="*/ 510 h 568"/>
              <a:gd name="T22" fmla="*/ 201 w 665"/>
              <a:gd name="T23" fmla="*/ 509 h 568"/>
              <a:gd name="T24" fmla="*/ 201 w 665"/>
              <a:gd name="T25" fmla="*/ 473 h 568"/>
              <a:gd name="T26" fmla="*/ 234 w 665"/>
              <a:gd name="T27" fmla="*/ 447 h 568"/>
              <a:gd name="T28" fmla="*/ 225 w 665"/>
              <a:gd name="T29" fmla="*/ 434 h 568"/>
              <a:gd name="T30" fmla="*/ 264 w 665"/>
              <a:gd name="T31" fmla="*/ 411 h 568"/>
              <a:gd name="T32" fmla="*/ 252 w 665"/>
              <a:gd name="T33" fmla="*/ 443 h 568"/>
              <a:gd name="T34" fmla="*/ 264 w 665"/>
              <a:gd name="T35" fmla="*/ 459 h 568"/>
              <a:gd name="T36" fmla="*/ 297 w 665"/>
              <a:gd name="T37" fmla="*/ 494 h 568"/>
              <a:gd name="T38" fmla="*/ 333 w 665"/>
              <a:gd name="T39" fmla="*/ 518 h 568"/>
              <a:gd name="T40" fmla="*/ 354 w 665"/>
              <a:gd name="T41" fmla="*/ 485 h 568"/>
              <a:gd name="T42" fmla="*/ 348 w 665"/>
              <a:gd name="T43" fmla="*/ 455 h 568"/>
              <a:gd name="T44" fmla="*/ 361 w 665"/>
              <a:gd name="T45" fmla="*/ 440 h 568"/>
              <a:gd name="T46" fmla="*/ 355 w 665"/>
              <a:gd name="T47" fmla="*/ 420 h 568"/>
              <a:gd name="T48" fmla="*/ 366 w 665"/>
              <a:gd name="T49" fmla="*/ 414 h 568"/>
              <a:gd name="T50" fmla="*/ 414 w 665"/>
              <a:gd name="T51" fmla="*/ 381 h 568"/>
              <a:gd name="T52" fmla="*/ 420 w 665"/>
              <a:gd name="T53" fmla="*/ 401 h 568"/>
              <a:gd name="T54" fmla="*/ 432 w 665"/>
              <a:gd name="T55" fmla="*/ 411 h 568"/>
              <a:gd name="T56" fmla="*/ 415 w 665"/>
              <a:gd name="T57" fmla="*/ 434 h 568"/>
              <a:gd name="T58" fmla="*/ 406 w 665"/>
              <a:gd name="T59" fmla="*/ 446 h 568"/>
              <a:gd name="T60" fmla="*/ 417 w 665"/>
              <a:gd name="T61" fmla="*/ 462 h 568"/>
              <a:gd name="T62" fmla="*/ 454 w 665"/>
              <a:gd name="T63" fmla="*/ 449 h 568"/>
              <a:gd name="T64" fmla="*/ 508 w 665"/>
              <a:gd name="T65" fmla="*/ 444 h 568"/>
              <a:gd name="T66" fmla="*/ 546 w 665"/>
              <a:gd name="T67" fmla="*/ 462 h 568"/>
              <a:gd name="T68" fmla="*/ 550 w 665"/>
              <a:gd name="T69" fmla="*/ 491 h 568"/>
              <a:gd name="T70" fmla="*/ 567 w 665"/>
              <a:gd name="T71" fmla="*/ 513 h 568"/>
              <a:gd name="T72" fmla="*/ 574 w 665"/>
              <a:gd name="T73" fmla="*/ 554 h 568"/>
              <a:gd name="T74" fmla="*/ 627 w 665"/>
              <a:gd name="T75" fmla="*/ 561 h 568"/>
              <a:gd name="T76" fmla="*/ 663 w 665"/>
              <a:gd name="T77" fmla="*/ 513 h 568"/>
              <a:gd name="T78" fmla="*/ 613 w 665"/>
              <a:gd name="T79" fmla="*/ 471 h 568"/>
              <a:gd name="T80" fmla="*/ 532 w 665"/>
              <a:gd name="T81" fmla="*/ 363 h 568"/>
              <a:gd name="T82" fmla="*/ 510 w 665"/>
              <a:gd name="T83" fmla="*/ 324 h 568"/>
              <a:gd name="T84" fmla="*/ 528 w 665"/>
              <a:gd name="T85" fmla="*/ 281 h 568"/>
              <a:gd name="T86" fmla="*/ 553 w 665"/>
              <a:gd name="T87" fmla="*/ 299 h 568"/>
              <a:gd name="T88" fmla="*/ 568 w 665"/>
              <a:gd name="T89" fmla="*/ 276 h 568"/>
              <a:gd name="T90" fmla="*/ 601 w 665"/>
              <a:gd name="T91" fmla="*/ 279 h 568"/>
              <a:gd name="T92" fmla="*/ 613 w 665"/>
              <a:gd name="T93" fmla="*/ 239 h 568"/>
              <a:gd name="T94" fmla="*/ 561 w 665"/>
              <a:gd name="T95" fmla="*/ 194 h 568"/>
              <a:gd name="T96" fmla="*/ 478 w 665"/>
              <a:gd name="T97" fmla="*/ 183 h 568"/>
              <a:gd name="T98" fmla="*/ 436 w 665"/>
              <a:gd name="T99" fmla="*/ 176 h 568"/>
              <a:gd name="T100" fmla="*/ 345 w 665"/>
              <a:gd name="T101" fmla="*/ 192 h 568"/>
              <a:gd name="T102" fmla="*/ 267 w 665"/>
              <a:gd name="T103" fmla="*/ 161 h 568"/>
              <a:gd name="T104" fmla="*/ 183 w 665"/>
              <a:gd name="T105" fmla="*/ 132 h 568"/>
              <a:gd name="T106" fmla="*/ 112 w 665"/>
              <a:gd name="T107" fmla="*/ 99 h 568"/>
              <a:gd name="T108" fmla="*/ 81 w 665"/>
              <a:gd name="T109" fmla="*/ 59 h 568"/>
              <a:gd name="T110" fmla="*/ 75 w 665"/>
              <a:gd name="T111" fmla="*/ 15 h 568"/>
              <a:gd name="T112" fmla="*/ 73 w 665"/>
              <a:gd name="T113" fmla="*/ 0 h 568"/>
              <a:gd name="T114" fmla="*/ 9 w 665"/>
              <a:gd name="T115" fmla="*/ 0 h 568"/>
              <a:gd name="T116" fmla="*/ 21 w 665"/>
              <a:gd name="T117" fmla="*/ 81 h 568"/>
              <a:gd name="T118" fmla="*/ 109 w 665"/>
              <a:gd name="T119" fmla="*/ 155 h 568"/>
              <a:gd name="T120" fmla="*/ 214 w 665"/>
              <a:gd name="T121" fmla="*/ 201 h 568"/>
              <a:gd name="T122" fmla="*/ 181 w 665"/>
              <a:gd name="T123" fmla="*/ 249 h 568"/>
              <a:gd name="T124" fmla="*/ 31 w 665"/>
              <a:gd name="T125" fmla="*/ 336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65" h="568">
                <a:moveTo>
                  <a:pt x="31" y="336"/>
                </a:moveTo>
                <a:cubicBezTo>
                  <a:pt x="6" y="357"/>
                  <a:pt x="36" y="365"/>
                  <a:pt x="31" y="378"/>
                </a:cubicBezTo>
                <a:cubicBezTo>
                  <a:pt x="26" y="391"/>
                  <a:pt x="4" y="401"/>
                  <a:pt x="3" y="413"/>
                </a:cubicBezTo>
                <a:cubicBezTo>
                  <a:pt x="2" y="425"/>
                  <a:pt x="14" y="443"/>
                  <a:pt x="24" y="450"/>
                </a:cubicBezTo>
                <a:cubicBezTo>
                  <a:pt x="34" y="457"/>
                  <a:pt x="53" y="455"/>
                  <a:pt x="66" y="455"/>
                </a:cubicBezTo>
                <a:cubicBezTo>
                  <a:pt x="79" y="455"/>
                  <a:pt x="103" y="443"/>
                  <a:pt x="105" y="447"/>
                </a:cubicBezTo>
                <a:cubicBezTo>
                  <a:pt x="107" y="451"/>
                  <a:pt x="85" y="474"/>
                  <a:pt x="81" y="482"/>
                </a:cubicBezTo>
                <a:cubicBezTo>
                  <a:pt x="77" y="490"/>
                  <a:pt x="79" y="491"/>
                  <a:pt x="82" y="495"/>
                </a:cubicBezTo>
                <a:cubicBezTo>
                  <a:pt x="85" y="499"/>
                  <a:pt x="94" y="501"/>
                  <a:pt x="100" y="504"/>
                </a:cubicBezTo>
                <a:cubicBezTo>
                  <a:pt x="106" y="507"/>
                  <a:pt x="112" y="515"/>
                  <a:pt x="120" y="516"/>
                </a:cubicBezTo>
                <a:cubicBezTo>
                  <a:pt x="128" y="517"/>
                  <a:pt x="137" y="511"/>
                  <a:pt x="150" y="510"/>
                </a:cubicBezTo>
                <a:cubicBezTo>
                  <a:pt x="163" y="509"/>
                  <a:pt x="193" y="515"/>
                  <a:pt x="201" y="509"/>
                </a:cubicBezTo>
                <a:cubicBezTo>
                  <a:pt x="209" y="503"/>
                  <a:pt x="196" y="483"/>
                  <a:pt x="201" y="473"/>
                </a:cubicBezTo>
                <a:lnTo>
                  <a:pt x="234" y="447"/>
                </a:lnTo>
                <a:lnTo>
                  <a:pt x="225" y="434"/>
                </a:lnTo>
                <a:cubicBezTo>
                  <a:pt x="230" y="428"/>
                  <a:pt x="260" y="410"/>
                  <a:pt x="264" y="411"/>
                </a:cubicBezTo>
                <a:cubicBezTo>
                  <a:pt x="268" y="412"/>
                  <a:pt x="252" y="435"/>
                  <a:pt x="252" y="443"/>
                </a:cubicBezTo>
                <a:lnTo>
                  <a:pt x="264" y="459"/>
                </a:lnTo>
                <a:cubicBezTo>
                  <a:pt x="271" y="467"/>
                  <a:pt x="286" y="484"/>
                  <a:pt x="297" y="494"/>
                </a:cubicBezTo>
                <a:cubicBezTo>
                  <a:pt x="308" y="504"/>
                  <a:pt x="324" y="519"/>
                  <a:pt x="333" y="518"/>
                </a:cubicBezTo>
                <a:cubicBezTo>
                  <a:pt x="342" y="517"/>
                  <a:pt x="352" y="495"/>
                  <a:pt x="354" y="485"/>
                </a:cubicBezTo>
                <a:lnTo>
                  <a:pt x="348" y="455"/>
                </a:lnTo>
                <a:cubicBezTo>
                  <a:pt x="349" y="448"/>
                  <a:pt x="360" y="446"/>
                  <a:pt x="361" y="440"/>
                </a:cubicBezTo>
                <a:cubicBezTo>
                  <a:pt x="362" y="434"/>
                  <a:pt x="354" y="424"/>
                  <a:pt x="355" y="420"/>
                </a:cubicBezTo>
                <a:lnTo>
                  <a:pt x="366" y="414"/>
                </a:lnTo>
                <a:cubicBezTo>
                  <a:pt x="376" y="408"/>
                  <a:pt x="405" y="383"/>
                  <a:pt x="414" y="381"/>
                </a:cubicBezTo>
                <a:cubicBezTo>
                  <a:pt x="423" y="379"/>
                  <a:pt x="417" y="396"/>
                  <a:pt x="420" y="401"/>
                </a:cubicBezTo>
                <a:cubicBezTo>
                  <a:pt x="423" y="406"/>
                  <a:pt x="433" y="406"/>
                  <a:pt x="432" y="411"/>
                </a:cubicBezTo>
                <a:cubicBezTo>
                  <a:pt x="431" y="416"/>
                  <a:pt x="419" y="428"/>
                  <a:pt x="415" y="434"/>
                </a:cubicBezTo>
                <a:cubicBezTo>
                  <a:pt x="411" y="440"/>
                  <a:pt x="406" y="441"/>
                  <a:pt x="406" y="446"/>
                </a:cubicBezTo>
                <a:cubicBezTo>
                  <a:pt x="406" y="451"/>
                  <a:pt x="409" y="461"/>
                  <a:pt x="417" y="462"/>
                </a:cubicBezTo>
                <a:cubicBezTo>
                  <a:pt x="425" y="463"/>
                  <a:pt x="439" y="452"/>
                  <a:pt x="454" y="449"/>
                </a:cubicBezTo>
                <a:cubicBezTo>
                  <a:pt x="469" y="446"/>
                  <a:pt x="493" y="442"/>
                  <a:pt x="508" y="444"/>
                </a:cubicBezTo>
                <a:cubicBezTo>
                  <a:pt x="523" y="446"/>
                  <a:pt x="539" y="454"/>
                  <a:pt x="546" y="462"/>
                </a:cubicBezTo>
                <a:cubicBezTo>
                  <a:pt x="553" y="470"/>
                  <a:pt x="547" y="483"/>
                  <a:pt x="550" y="491"/>
                </a:cubicBezTo>
                <a:cubicBezTo>
                  <a:pt x="553" y="499"/>
                  <a:pt x="563" y="503"/>
                  <a:pt x="567" y="513"/>
                </a:cubicBezTo>
                <a:cubicBezTo>
                  <a:pt x="571" y="523"/>
                  <a:pt x="564" y="546"/>
                  <a:pt x="574" y="554"/>
                </a:cubicBezTo>
                <a:cubicBezTo>
                  <a:pt x="584" y="562"/>
                  <a:pt x="612" y="568"/>
                  <a:pt x="627" y="561"/>
                </a:cubicBezTo>
                <a:cubicBezTo>
                  <a:pt x="642" y="554"/>
                  <a:pt x="665" y="528"/>
                  <a:pt x="663" y="513"/>
                </a:cubicBezTo>
                <a:cubicBezTo>
                  <a:pt x="661" y="498"/>
                  <a:pt x="635" y="496"/>
                  <a:pt x="613" y="471"/>
                </a:cubicBezTo>
                <a:lnTo>
                  <a:pt x="532" y="363"/>
                </a:lnTo>
                <a:lnTo>
                  <a:pt x="510" y="324"/>
                </a:lnTo>
                <a:cubicBezTo>
                  <a:pt x="509" y="310"/>
                  <a:pt x="521" y="285"/>
                  <a:pt x="528" y="281"/>
                </a:cubicBezTo>
                <a:cubicBezTo>
                  <a:pt x="535" y="277"/>
                  <a:pt x="546" y="300"/>
                  <a:pt x="553" y="299"/>
                </a:cubicBezTo>
                <a:cubicBezTo>
                  <a:pt x="560" y="298"/>
                  <a:pt x="560" y="279"/>
                  <a:pt x="568" y="276"/>
                </a:cubicBezTo>
                <a:cubicBezTo>
                  <a:pt x="576" y="273"/>
                  <a:pt x="594" y="285"/>
                  <a:pt x="601" y="279"/>
                </a:cubicBezTo>
                <a:cubicBezTo>
                  <a:pt x="608" y="273"/>
                  <a:pt x="620" y="253"/>
                  <a:pt x="613" y="239"/>
                </a:cubicBezTo>
                <a:cubicBezTo>
                  <a:pt x="606" y="225"/>
                  <a:pt x="583" y="203"/>
                  <a:pt x="561" y="194"/>
                </a:cubicBezTo>
                <a:lnTo>
                  <a:pt x="478" y="183"/>
                </a:lnTo>
                <a:lnTo>
                  <a:pt x="436" y="176"/>
                </a:lnTo>
                <a:cubicBezTo>
                  <a:pt x="414" y="177"/>
                  <a:pt x="373" y="194"/>
                  <a:pt x="345" y="192"/>
                </a:cubicBezTo>
                <a:cubicBezTo>
                  <a:pt x="317" y="190"/>
                  <a:pt x="294" y="171"/>
                  <a:pt x="267" y="161"/>
                </a:cubicBezTo>
                <a:cubicBezTo>
                  <a:pt x="240" y="151"/>
                  <a:pt x="209" y="142"/>
                  <a:pt x="183" y="132"/>
                </a:cubicBezTo>
                <a:lnTo>
                  <a:pt x="112" y="99"/>
                </a:lnTo>
                <a:cubicBezTo>
                  <a:pt x="95" y="87"/>
                  <a:pt x="87" y="73"/>
                  <a:pt x="81" y="59"/>
                </a:cubicBezTo>
                <a:cubicBezTo>
                  <a:pt x="75" y="45"/>
                  <a:pt x="76" y="25"/>
                  <a:pt x="75" y="15"/>
                </a:cubicBezTo>
                <a:lnTo>
                  <a:pt x="73" y="0"/>
                </a:lnTo>
                <a:lnTo>
                  <a:pt x="9" y="0"/>
                </a:lnTo>
                <a:cubicBezTo>
                  <a:pt x="0" y="14"/>
                  <a:pt x="4" y="55"/>
                  <a:pt x="21" y="81"/>
                </a:cubicBezTo>
                <a:cubicBezTo>
                  <a:pt x="38" y="107"/>
                  <a:pt x="77" y="135"/>
                  <a:pt x="109" y="155"/>
                </a:cubicBezTo>
                <a:lnTo>
                  <a:pt x="214" y="201"/>
                </a:lnTo>
                <a:cubicBezTo>
                  <a:pt x="226" y="217"/>
                  <a:pt x="212" y="227"/>
                  <a:pt x="181" y="249"/>
                </a:cubicBezTo>
                <a:lnTo>
                  <a:pt x="31" y="336"/>
                </a:lnTo>
                <a:close/>
              </a:path>
            </a:pathLst>
          </a:custGeom>
          <a:solidFill>
            <a:srgbClr val="3333FF">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34" name="Oval 126"/>
          <p:cNvSpPr>
            <a:spLocks noChangeArrowheads="1"/>
          </p:cNvSpPr>
          <p:nvPr/>
        </p:nvSpPr>
        <p:spPr bwMode="auto">
          <a:xfrm>
            <a:off x="1766888" y="6000750"/>
            <a:ext cx="88900" cy="88900"/>
          </a:xfrm>
          <a:prstGeom prst="ellipse">
            <a:avLst/>
          </a:prstGeom>
          <a:solidFill>
            <a:srgbClr val="99CCFF"/>
          </a:solidFill>
          <a:ln w="2540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7535" name="Group 127"/>
          <p:cNvGrpSpPr>
            <a:grpSpLocks/>
          </p:cNvGrpSpPr>
          <p:nvPr/>
        </p:nvGrpSpPr>
        <p:grpSpPr bwMode="auto">
          <a:xfrm>
            <a:off x="2393950" y="2900363"/>
            <a:ext cx="90488" cy="90487"/>
            <a:chOff x="3805" y="4082"/>
            <a:chExt cx="57" cy="57"/>
          </a:xfrm>
        </p:grpSpPr>
        <p:grpSp>
          <p:nvGrpSpPr>
            <p:cNvPr id="17536" name="Group 128"/>
            <p:cNvGrpSpPr>
              <a:grpSpLocks/>
            </p:cNvGrpSpPr>
            <p:nvPr/>
          </p:nvGrpSpPr>
          <p:grpSpPr bwMode="auto">
            <a:xfrm>
              <a:off x="3805" y="4082"/>
              <a:ext cx="57" cy="57"/>
              <a:chOff x="3805" y="4082"/>
              <a:chExt cx="57" cy="57"/>
            </a:xfrm>
          </p:grpSpPr>
          <p:sp>
            <p:nvSpPr>
              <p:cNvPr id="17537" name="Line 129"/>
              <p:cNvSpPr>
                <a:spLocks noChangeShapeType="1"/>
              </p:cNvSpPr>
              <p:nvPr/>
            </p:nvSpPr>
            <p:spPr bwMode="auto">
              <a:xfrm flipV="1">
                <a:off x="3805" y="4083"/>
                <a:ext cx="57" cy="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38" name="Line 130"/>
              <p:cNvSpPr>
                <a:spLocks noChangeShapeType="1"/>
              </p:cNvSpPr>
              <p:nvPr/>
            </p:nvSpPr>
            <p:spPr bwMode="auto">
              <a:xfrm rot="16200000" flipV="1">
                <a:off x="3804" y="4084"/>
                <a:ext cx="57" cy="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539" name="Rectangle 131"/>
            <p:cNvSpPr>
              <a:spLocks noChangeArrowheads="1"/>
            </p:cNvSpPr>
            <p:nvPr/>
          </p:nvSpPr>
          <p:spPr bwMode="auto">
            <a:xfrm>
              <a:off x="3820" y="4098"/>
              <a:ext cx="27" cy="27"/>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7540" name="AutoShape 132"/>
          <p:cNvSpPr>
            <a:spLocks noChangeArrowheads="1"/>
          </p:cNvSpPr>
          <p:nvPr/>
        </p:nvSpPr>
        <p:spPr bwMode="auto">
          <a:xfrm>
            <a:off x="7870825" y="279400"/>
            <a:ext cx="793750" cy="260350"/>
          </a:xfrm>
          <a:prstGeom prst="roundRect">
            <a:avLst>
              <a:gd name="adj" fmla="val 16667"/>
            </a:avLst>
          </a:prstGeom>
          <a:solidFill>
            <a:srgbClr val="99CC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800" b="1" u="sng">
                <a:solidFill>
                  <a:schemeClr val="accent2"/>
                </a:solidFill>
                <a:latin typeface="Times New Roman" panose="02020603050405020304" pitchFamily="18" charset="0"/>
              </a:rPr>
              <a:t>Halleck</a:t>
            </a:r>
          </a:p>
          <a:p>
            <a:pPr algn="ctr"/>
            <a:r>
              <a:rPr lang="en-US" altLang="en-US" sz="800" b="1" u="sng">
                <a:solidFill>
                  <a:schemeClr val="accent2"/>
                </a:solidFill>
                <a:latin typeface="Times New Roman" panose="02020603050405020304" pitchFamily="18" charset="0"/>
              </a:rPr>
              <a:t>General in Chief</a:t>
            </a:r>
          </a:p>
        </p:txBody>
      </p:sp>
      <p:sp>
        <p:nvSpPr>
          <p:cNvPr id="17541" name="Rectangle 133"/>
          <p:cNvSpPr>
            <a:spLocks noChangeArrowheads="1"/>
          </p:cNvSpPr>
          <p:nvPr/>
        </p:nvSpPr>
        <p:spPr bwMode="auto">
          <a:xfrm>
            <a:off x="7639050" y="1231900"/>
            <a:ext cx="152400" cy="152400"/>
          </a:xfrm>
          <a:prstGeom prst="rect">
            <a:avLst/>
          </a:prstGeom>
          <a:solidFill>
            <a:srgbClr val="99CCFF"/>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7542" name="Group 134"/>
          <p:cNvGrpSpPr>
            <a:grpSpLocks/>
          </p:cNvGrpSpPr>
          <p:nvPr/>
        </p:nvGrpSpPr>
        <p:grpSpPr bwMode="auto">
          <a:xfrm>
            <a:off x="2724150" y="6219825"/>
            <a:ext cx="361950" cy="269875"/>
            <a:chOff x="5369" y="3038"/>
            <a:chExt cx="228" cy="170"/>
          </a:xfrm>
        </p:grpSpPr>
        <p:sp>
          <p:nvSpPr>
            <p:cNvPr id="17543" name="Freeform 135"/>
            <p:cNvSpPr>
              <a:spLocks/>
            </p:cNvSpPr>
            <p:nvPr/>
          </p:nvSpPr>
          <p:spPr bwMode="auto">
            <a:xfrm>
              <a:off x="5369" y="3171"/>
              <a:ext cx="216" cy="37"/>
            </a:xfrm>
            <a:custGeom>
              <a:avLst/>
              <a:gdLst>
                <a:gd name="T0" fmla="*/ 32 w 216"/>
                <a:gd name="T1" fmla="*/ 37 h 37"/>
                <a:gd name="T2" fmla="*/ 198 w 216"/>
                <a:gd name="T3" fmla="*/ 37 h 37"/>
                <a:gd name="T4" fmla="*/ 216 w 216"/>
                <a:gd name="T5" fmla="*/ 0 h 37"/>
                <a:gd name="T6" fmla="*/ 126 w 216"/>
                <a:gd name="T7" fmla="*/ 1 h 37"/>
                <a:gd name="T8" fmla="*/ 40 w 216"/>
                <a:gd name="T9" fmla="*/ 1 h 37"/>
                <a:gd name="T10" fmla="*/ 0 w 216"/>
                <a:gd name="T11" fmla="*/ 0 h 37"/>
                <a:gd name="T12" fmla="*/ 32 w 216"/>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216" h="37">
                  <a:moveTo>
                    <a:pt x="32" y="37"/>
                  </a:moveTo>
                  <a:lnTo>
                    <a:pt x="198" y="37"/>
                  </a:lnTo>
                  <a:lnTo>
                    <a:pt x="216" y="0"/>
                  </a:lnTo>
                  <a:lnTo>
                    <a:pt x="126" y="1"/>
                  </a:lnTo>
                  <a:lnTo>
                    <a:pt x="40" y="1"/>
                  </a:lnTo>
                  <a:lnTo>
                    <a:pt x="0" y="0"/>
                  </a:lnTo>
                  <a:lnTo>
                    <a:pt x="32" y="37"/>
                  </a:lnTo>
                  <a:close/>
                </a:path>
              </a:pathLst>
            </a:cu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44" name="Line 136"/>
            <p:cNvSpPr>
              <a:spLocks noChangeShapeType="1"/>
            </p:cNvSpPr>
            <p:nvPr/>
          </p:nvSpPr>
          <p:spPr bwMode="auto">
            <a:xfrm>
              <a:off x="5426" y="3067"/>
              <a:ext cx="3" cy="1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45" name="Freeform 137"/>
            <p:cNvSpPr>
              <a:spLocks/>
            </p:cNvSpPr>
            <p:nvPr/>
          </p:nvSpPr>
          <p:spPr bwMode="auto">
            <a:xfrm>
              <a:off x="5490" y="3038"/>
              <a:ext cx="3" cy="129"/>
            </a:xfrm>
            <a:custGeom>
              <a:avLst/>
              <a:gdLst>
                <a:gd name="T0" fmla="*/ 0 w 3"/>
                <a:gd name="T1" fmla="*/ 0 h 129"/>
                <a:gd name="T2" fmla="*/ 3 w 3"/>
                <a:gd name="T3" fmla="*/ 129 h 129"/>
              </a:gdLst>
              <a:ahLst/>
              <a:cxnLst>
                <a:cxn ang="0">
                  <a:pos x="T0" y="T1"/>
                </a:cxn>
                <a:cxn ang="0">
                  <a:pos x="T2" y="T3"/>
                </a:cxn>
              </a:cxnLst>
              <a:rect l="0" t="0" r="r" b="b"/>
              <a:pathLst>
                <a:path w="3" h="129">
                  <a:moveTo>
                    <a:pt x="0" y="0"/>
                  </a:moveTo>
                  <a:lnTo>
                    <a:pt x="3" y="129"/>
                  </a:lnTo>
                </a:path>
              </a:pathLst>
            </a:custGeom>
            <a:noFill/>
            <a:ln w="9525">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46" name="Line 138"/>
            <p:cNvSpPr>
              <a:spLocks noChangeShapeType="1"/>
            </p:cNvSpPr>
            <p:nvPr/>
          </p:nvSpPr>
          <p:spPr bwMode="auto">
            <a:xfrm>
              <a:off x="5555" y="3094"/>
              <a:ext cx="3" cy="6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47" name="Freeform 139"/>
            <p:cNvSpPr>
              <a:spLocks/>
            </p:cNvSpPr>
            <p:nvPr/>
          </p:nvSpPr>
          <p:spPr bwMode="auto">
            <a:xfrm>
              <a:off x="5451" y="3080"/>
              <a:ext cx="100" cy="91"/>
            </a:xfrm>
            <a:custGeom>
              <a:avLst/>
              <a:gdLst>
                <a:gd name="T0" fmla="*/ 7 w 36"/>
                <a:gd name="T1" fmla="*/ 1 h 33"/>
                <a:gd name="T2" fmla="*/ 0 w 36"/>
                <a:gd name="T3" fmla="*/ 15 h 33"/>
                <a:gd name="T4" fmla="*/ 6 w 36"/>
                <a:gd name="T5" fmla="*/ 33 h 33"/>
                <a:gd name="T6" fmla="*/ 32 w 36"/>
                <a:gd name="T7" fmla="*/ 22 h 33"/>
                <a:gd name="T8" fmla="*/ 27 w 36"/>
                <a:gd name="T9" fmla="*/ 12 h 33"/>
                <a:gd name="T10" fmla="*/ 33 w 36"/>
                <a:gd name="T11" fmla="*/ 0 h 33"/>
                <a:gd name="T12" fmla="*/ 7 w 36"/>
                <a:gd name="T13" fmla="*/ 1 h 33"/>
              </a:gdLst>
              <a:ahLst/>
              <a:cxnLst>
                <a:cxn ang="0">
                  <a:pos x="T0" y="T1"/>
                </a:cxn>
                <a:cxn ang="0">
                  <a:pos x="T2" y="T3"/>
                </a:cxn>
                <a:cxn ang="0">
                  <a:pos x="T4" y="T5"/>
                </a:cxn>
                <a:cxn ang="0">
                  <a:pos x="T6" y="T7"/>
                </a:cxn>
                <a:cxn ang="0">
                  <a:pos x="T8" y="T9"/>
                </a:cxn>
                <a:cxn ang="0">
                  <a:pos x="T10" y="T11"/>
                </a:cxn>
                <a:cxn ang="0">
                  <a:pos x="T12" y="T13"/>
                </a:cxn>
              </a:cxnLst>
              <a:rect l="0" t="0" r="r" b="b"/>
              <a:pathLst>
                <a:path w="36" h="33">
                  <a:moveTo>
                    <a:pt x="7" y="1"/>
                  </a:moveTo>
                  <a:cubicBezTo>
                    <a:pt x="2" y="3"/>
                    <a:pt x="0" y="10"/>
                    <a:pt x="0" y="15"/>
                  </a:cubicBezTo>
                  <a:cubicBezTo>
                    <a:pt x="0" y="20"/>
                    <a:pt x="1" y="32"/>
                    <a:pt x="6" y="33"/>
                  </a:cubicBezTo>
                  <a:lnTo>
                    <a:pt x="32" y="22"/>
                  </a:lnTo>
                  <a:cubicBezTo>
                    <a:pt x="35" y="19"/>
                    <a:pt x="27" y="16"/>
                    <a:pt x="27" y="12"/>
                  </a:cubicBezTo>
                  <a:cubicBezTo>
                    <a:pt x="27" y="8"/>
                    <a:pt x="36" y="2"/>
                    <a:pt x="33" y="0"/>
                  </a:cubicBezTo>
                  <a:lnTo>
                    <a:pt x="7" y="1"/>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48" name="Freeform 140"/>
            <p:cNvSpPr>
              <a:spLocks/>
            </p:cNvSpPr>
            <p:nvPr/>
          </p:nvSpPr>
          <p:spPr bwMode="auto">
            <a:xfrm>
              <a:off x="5379" y="3086"/>
              <a:ext cx="78" cy="81"/>
            </a:xfrm>
            <a:custGeom>
              <a:avLst/>
              <a:gdLst>
                <a:gd name="T0" fmla="*/ 8 w 28"/>
                <a:gd name="T1" fmla="*/ 0 h 29"/>
                <a:gd name="T2" fmla="*/ 0 w 28"/>
                <a:gd name="T3" fmla="*/ 13 h 29"/>
                <a:gd name="T4" fmla="*/ 7 w 28"/>
                <a:gd name="T5" fmla="*/ 29 h 29"/>
                <a:gd name="T6" fmla="*/ 25 w 28"/>
                <a:gd name="T7" fmla="*/ 24 h 29"/>
                <a:gd name="T8" fmla="*/ 20 w 28"/>
                <a:gd name="T9" fmla="*/ 14 h 29"/>
                <a:gd name="T10" fmla="*/ 26 w 28"/>
                <a:gd name="T11" fmla="*/ 0 h 29"/>
                <a:gd name="T12" fmla="*/ 8 w 28"/>
                <a:gd name="T13" fmla="*/ 0 h 29"/>
              </a:gdLst>
              <a:ahLst/>
              <a:cxnLst>
                <a:cxn ang="0">
                  <a:pos x="T0" y="T1"/>
                </a:cxn>
                <a:cxn ang="0">
                  <a:pos x="T2" y="T3"/>
                </a:cxn>
                <a:cxn ang="0">
                  <a:pos x="T4" y="T5"/>
                </a:cxn>
                <a:cxn ang="0">
                  <a:pos x="T6" y="T7"/>
                </a:cxn>
                <a:cxn ang="0">
                  <a:pos x="T8" y="T9"/>
                </a:cxn>
                <a:cxn ang="0">
                  <a:pos x="T10" y="T11"/>
                </a:cxn>
                <a:cxn ang="0">
                  <a:pos x="T12" y="T13"/>
                </a:cxn>
              </a:cxnLst>
              <a:rect l="0" t="0" r="r" b="b"/>
              <a:pathLst>
                <a:path w="28" h="29">
                  <a:moveTo>
                    <a:pt x="8" y="0"/>
                  </a:moveTo>
                  <a:cubicBezTo>
                    <a:pt x="2" y="2"/>
                    <a:pt x="0" y="8"/>
                    <a:pt x="0" y="13"/>
                  </a:cubicBezTo>
                  <a:cubicBezTo>
                    <a:pt x="0" y="17"/>
                    <a:pt x="4" y="27"/>
                    <a:pt x="7" y="29"/>
                  </a:cubicBezTo>
                  <a:lnTo>
                    <a:pt x="25" y="24"/>
                  </a:lnTo>
                  <a:cubicBezTo>
                    <a:pt x="27" y="22"/>
                    <a:pt x="20" y="18"/>
                    <a:pt x="20" y="14"/>
                  </a:cubicBezTo>
                  <a:cubicBezTo>
                    <a:pt x="20" y="10"/>
                    <a:pt x="28" y="2"/>
                    <a:pt x="26" y="0"/>
                  </a:cubicBezTo>
                  <a:lnTo>
                    <a:pt x="8" y="0"/>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49" name="Freeform 141"/>
            <p:cNvSpPr>
              <a:spLocks/>
            </p:cNvSpPr>
            <p:nvPr/>
          </p:nvSpPr>
          <p:spPr bwMode="auto">
            <a:xfrm>
              <a:off x="5520" y="3105"/>
              <a:ext cx="77" cy="61"/>
            </a:xfrm>
            <a:custGeom>
              <a:avLst/>
              <a:gdLst>
                <a:gd name="T0" fmla="*/ 6 w 28"/>
                <a:gd name="T1" fmla="*/ 0 h 22"/>
                <a:gd name="T2" fmla="*/ 0 w 28"/>
                <a:gd name="T3" fmla="*/ 12 h 22"/>
                <a:gd name="T4" fmla="*/ 8 w 28"/>
                <a:gd name="T5" fmla="*/ 22 h 22"/>
                <a:gd name="T6" fmla="*/ 26 w 28"/>
                <a:gd name="T7" fmla="*/ 17 h 22"/>
                <a:gd name="T8" fmla="*/ 21 w 28"/>
                <a:gd name="T9" fmla="*/ 7 h 22"/>
                <a:gd name="T10" fmla="*/ 24 w 28"/>
                <a:gd name="T11" fmla="*/ 0 h 22"/>
                <a:gd name="T12" fmla="*/ 6 w 28"/>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28" h="22">
                  <a:moveTo>
                    <a:pt x="6" y="0"/>
                  </a:moveTo>
                  <a:cubicBezTo>
                    <a:pt x="2" y="3"/>
                    <a:pt x="0" y="8"/>
                    <a:pt x="0" y="12"/>
                  </a:cubicBezTo>
                  <a:cubicBezTo>
                    <a:pt x="0" y="16"/>
                    <a:pt x="4" y="21"/>
                    <a:pt x="8" y="22"/>
                  </a:cubicBezTo>
                  <a:lnTo>
                    <a:pt x="26" y="17"/>
                  </a:lnTo>
                  <a:cubicBezTo>
                    <a:pt x="28" y="15"/>
                    <a:pt x="21" y="10"/>
                    <a:pt x="21" y="7"/>
                  </a:cubicBezTo>
                  <a:cubicBezTo>
                    <a:pt x="21" y="4"/>
                    <a:pt x="26" y="1"/>
                    <a:pt x="24" y="0"/>
                  </a:cubicBezTo>
                  <a:lnTo>
                    <a:pt x="6" y="0"/>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50" name="Freeform 142"/>
            <p:cNvSpPr>
              <a:spLocks/>
            </p:cNvSpPr>
            <p:nvPr/>
          </p:nvSpPr>
          <p:spPr bwMode="auto">
            <a:xfrm>
              <a:off x="5461" y="3051"/>
              <a:ext cx="53" cy="41"/>
            </a:xfrm>
            <a:custGeom>
              <a:avLst/>
              <a:gdLst>
                <a:gd name="T0" fmla="*/ 16 w 53"/>
                <a:gd name="T1" fmla="*/ 0 h 41"/>
                <a:gd name="T2" fmla="*/ 1 w 53"/>
                <a:gd name="T3" fmla="*/ 22 h 41"/>
                <a:gd name="T4" fmla="*/ 23 w 53"/>
                <a:gd name="T5" fmla="*/ 41 h 41"/>
                <a:gd name="T6" fmla="*/ 51 w 53"/>
                <a:gd name="T7" fmla="*/ 30 h 41"/>
                <a:gd name="T8" fmla="*/ 38 w 53"/>
                <a:gd name="T9" fmla="*/ 18 h 41"/>
                <a:gd name="T10" fmla="*/ 43 w 53"/>
                <a:gd name="T11" fmla="*/ 0 h 41"/>
                <a:gd name="T12" fmla="*/ 16 w 5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53" h="41">
                  <a:moveTo>
                    <a:pt x="16" y="0"/>
                  </a:moveTo>
                  <a:cubicBezTo>
                    <a:pt x="9" y="8"/>
                    <a:pt x="0" y="15"/>
                    <a:pt x="1" y="22"/>
                  </a:cubicBezTo>
                  <a:cubicBezTo>
                    <a:pt x="2" y="29"/>
                    <a:pt x="15" y="41"/>
                    <a:pt x="23" y="41"/>
                  </a:cubicBezTo>
                  <a:lnTo>
                    <a:pt x="51" y="30"/>
                  </a:lnTo>
                  <a:cubicBezTo>
                    <a:pt x="53" y="26"/>
                    <a:pt x="39" y="23"/>
                    <a:pt x="38" y="18"/>
                  </a:cubicBezTo>
                  <a:cubicBezTo>
                    <a:pt x="37" y="13"/>
                    <a:pt x="47" y="3"/>
                    <a:pt x="43" y="0"/>
                  </a:cubicBezTo>
                  <a:lnTo>
                    <a:pt x="16" y="0"/>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551" name="Oval 143"/>
          <p:cNvSpPr>
            <a:spLocks noChangeArrowheads="1"/>
          </p:cNvSpPr>
          <p:nvPr/>
        </p:nvSpPr>
        <p:spPr bwMode="auto">
          <a:xfrm rot="-1041241">
            <a:off x="4413250" y="6332538"/>
            <a:ext cx="188913" cy="85725"/>
          </a:xfrm>
          <a:prstGeom prst="ellipse">
            <a:avLst/>
          </a:prstGeom>
          <a:solidFill>
            <a:srgbClr val="3333FF">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52" name="Oval 144"/>
          <p:cNvSpPr>
            <a:spLocks noChangeArrowheads="1"/>
          </p:cNvSpPr>
          <p:nvPr/>
        </p:nvSpPr>
        <p:spPr bwMode="auto">
          <a:xfrm rot="-1041241">
            <a:off x="6210300" y="6299200"/>
            <a:ext cx="68263" cy="85725"/>
          </a:xfrm>
          <a:prstGeom prst="ellipse">
            <a:avLst/>
          </a:prstGeom>
          <a:solidFill>
            <a:srgbClr val="3333FF">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53" name="Oval 145"/>
          <p:cNvSpPr>
            <a:spLocks noChangeArrowheads="1"/>
          </p:cNvSpPr>
          <p:nvPr/>
        </p:nvSpPr>
        <p:spPr bwMode="auto">
          <a:xfrm>
            <a:off x="6089650" y="5822950"/>
            <a:ext cx="60325" cy="142875"/>
          </a:xfrm>
          <a:prstGeom prst="ellipse">
            <a:avLst/>
          </a:prstGeom>
          <a:solidFill>
            <a:srgbClr val="3333FF">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54" name="Oval 146"/>
          <p:cNvSpPr>
            <a:spLocks noChangeArrowheads="1"/>
          </p:cNvSpPr>
          <p:nvPr/>
        </p:nvSpPr>
        <p:spPr bwMode="auto">
          <a:xfrm>
            <a:off x="6121400" y="5403850"/>
            <a:ext cx="60325" cy="142875"/>
          </a:xfrm>
          <a:prstGeom prst="ellipse">
            <a:avLst/>
          </a:prstGeom>
          <a:solidFill>
            <a:srgbClr val="3333FF">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55" name="Oval 147"/>
          <p:cNvSpPr>
            <a:spLocks noChangeArrowheads="1"/>
          </p:cNvSpPr>
          <p:nvPr/>
        </p:nvSpPr>
        <p:spPr bwMode="auto">
          <a:xfrm rot="-1041241">
            <a:off x="3346450" y="5842000"/>
            <a:ext cx="188913" cy="85725"/>
          </a:xfrm>
          <a:prstGeom prst="ellipse">
            <a:avLst/>
          </a:prstGeom>
          <a:solidFill>
            <a:srgbClr val="3333FF">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56" name="AutoShape 148"/>
          <p:cNvSpPr>
            <a:spLocks noChangeArrowheads="1"/>
          </p:cNvSpPr>
          <p:nvPr/>
        </p:nvSpPr>
        <p:spPr bwMode="auto">
          <a:xfrm>
            <a:off x="4097338" y="3035300"/>
            <a:ext cx="504825" cy="196850"/>
          </a:xfrm>
          <a:prstGeom prst="roundRect">
            <a:avLst>
              <a:gd name="adj" fmla="val 16667"/>
            </a:avLst>
          </a:prstGeom>
          <a:solidFill>
            <a:srgbClr val="C0C0C0"/>
          </a:solidFill>
          <a:ln w="9525">
            <a:solidFill>
              <a:srgbClr val="3333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u="sng">
                <a:solidFill>
                  <a:srgbClr val="333333"/>
                </a:solidFill>
                <a:latin typeface="Times New Roman" panose="02020603050405020304" pitchFamily="18" charset="0"/>
              </a:rPr>
              <a:t>Bragg</a:t>
            </a:r>
          </a:p>
        </p:txBody>
      </p:sp>
      <p:sp>
        <p:nvSpPr>
          <p:cNvPr id="17557" name="AutoShape 149"/>
          <p:cNvSpPr>
            <a:spLocks noChangeArrowheads="1"/>
          </p:cNvSpPr>
          <p:nvPr/>
        </p:nvSpPr>
        <p:spPr bwMode="auto">
          <a:xfrm>
            <a:off x="3446463" y="2414588"/>
            <a:ext cx="668337" cy="203200"/>
          </a:xfrm>
          <a:prstGeom prst="roundRect">
            <a:avLst>
              <a:gd name="adj" fmla="val 16667"/>
            </a:avLst>
          </a:prstGeom>
          <a:solidFill>
            <a:srgbClr val="99CC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u="sng">
                <a:solidFill>
                  <a:schemeClr val="accent2"/>
                </a:solidFill>
                <a:latin typeface="Times New Roman" panose="02020603050405020304" pitchFamily="18" charset="0"/>
              </a:rPr>
              <a:t>Rosecrans</a:t>
            </a:r>
          </a:p>
        </p:txBody>
      </p:sp>
      <p:sp>
        <p:nvSpPr>
          <p:cNvPr id="17558" name="AutoShape 150"/>
          <p:cNvSpPr>
            <a:spLocks noChangeArrowheads="1"/>
          </p:cNvSpPr>
          <p:nvPr/>
        </p:nvSpPr>
        <p:spPr bwMode="auto">
          <a:xfrm>
            <a:off x="7192963" y="1555750"/>
            <a:ext cx="369887" cy="217488"/>
          </a:xfrm>
          <a:prstGeom prst="roundRect">
            <a:avLst>
              <a:gd name="adj" fmla="val 16667"/>
            </a:avLst>
          </a:prstGeom>
          <a:solidFill>
            <a:srgbClr val="C0C0C0"/>
          </a:solidFill>
          <a:ln w="9525">
            <a:solidFill>
              <a:srgbClr val="3333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u="sng">
                <a:latin typeface="Times New Roman" panose="02020603050405020304" pitchFamily="18" charset="0"/>
              </a:rPr>
              <a:t>Lee</a:t>
            </a:r>
          </a:p>
        </p:txBody>
      </p:sp>
      <p:sp>
        <p:nvSpPr>
          <p:cNvPr id="17559" name="AutoShape 151"/>
          <p:cNvSpPr>
            <a:spLocks noChangeArrowheads="1"/>
          </p:cNvSpPr>
          <p:nvPr/>
        </p:nvSpPr>
        <p:spPr bwMode="auto">
          <a:xfrm>
            <a:off x="7724775" y="979488"/>
            <a:ext cx="677863" cy="217487"/>
          </a:xfrm>
          <a:prstGeom prst="roundRect">
            <a:avLst>
              <a:gd name="adj" fmla="val 16667"/>
            </a:avLst>
          </a:prstGeom>
          <a:solidFill>
            <a:srgbClr val="99CC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u="sng">
                <a:solidFill>
                  <a:schemeClr val="accent2"/>
                </a:solidFill>
                <a:latin typeface="Times New Roman" panose="02020603050405020304" pitchFamily="18" charset="0"/>
              </a:rPr>
              <a:t>Burnside</a:t>
            </a:r>
          </a:p>
        </p:txBody>
      </p:sp>
      <p:sp>
        <p:nvSpPr>
          <p:cNvPr id="17560" name="Rectangle 152"/>
          <p:cNvSpPr>
            <a:spLocks noChangeArrowheads="1"/>
          </p:cNvSpPr>
          <p:nvPr/>
        </p:nvSpPr>
        <p:spPr bwMode="auto">
          <a:xfrm>
            <a:off x="7615238" y="1438275"/>
            <a:ext cx="152400" cy="152400"/>
          </a:xfrm>
          <a:prstGeom prst="rect">
            <a:avLst/>
          </a:prstGeom>
          <a:solidFill>
            <a:srgbClr val="C0C0C0"/>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7561" name="Group 153"/>
          <p:cNvGrpSpPr>
            <a:grpSpLocks/>
          </p:cNvGrpSpPr>
          <p:nvPr/>
        </p:nvGrpSpPr>
        <p:grpSpPr bwMode="auto">
          <a:xfrm>
            <a:off x="7534275" y="4194175"/>
            <a:ext cx="361950" cy="269875"/>
            <a:chOff x="5369" y="3038"/>
            <a:chExt cx="228" cy="170"/>
          </a:xfrm>
        </p:grpSpPr>
        <p:sp>
          <p:nvSpPr>
            <p:cNvPr id="17562" name="Freeform 154"/>
            <p:cNvSpPr>
              <a:spLocks/>
            </p:cNvSpPr>
            <p:nvPr/>
          </p:nvSpPr>
          <p:spPr bwMode="auto">
            <a:xfrm>
              <a:off x="5369" y="3171"/>
              <a:ext cx="216" cy="37"/>
            </a:xfrm>
            <a:custGeom>
              <a:avLst/>
              <a:gdLst>
                <a:gd name="T0" fmla="*/ 32 w 216"/>
                <a:gd name="T1" fmla="*/ 37 h 37"/>
                <a:gd name="T2" fmla="*/ 198 w 216"/>
                <a:gd name="T3" fmla="*/ 37 h 37"/>
                <a:gd name="T4" fmla="*/ 216 w 216"/>
                <a:gd name="T5" fmla="*/ 0 h 37"/>
                <a:gd name="T6" fmla="*/ 126 w 216"/>
                <a:gd name="T7" fmla="*/ 1 h 37"/>
                <a:gd name="T8" fmla="*/ 40 w 216"/>
                <a:gd name="T9" fmla="*/ 1 h 37"/>
                <a:gd name="T10" fmla="*/ 0 w 216"/>
                <a:gd name="T11" fmla="*/ 0 h 37"/>
                <a:gd name="T12" fmla="*/ 32 w 216"/>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216" h="37">
                  <a:moveTo>
                    <a:pt x="32" y="37"/>
                  </a:moveTo>
                  <a:lnTo>
                    <a:pt x="198" y="37"/>
                  </a:lnTo>
                  <a:lnTo>
                    <a:pt x="216" y="0"/>
                  </a:lnTo>
                  <a:lnTo>
                    <a:pt x="126" y="1"/>
                  </a:lnTo>
                  <a:lnTo>
                    <a:pt x="40" y="1"/>
                  </a:lnTo>
                  <a:lnTo>
                    <a:pt x="0" y="0"/>
                  </a:lnTo>
                  <a:lnTo>
                    <a:pt x="32" y="37"/>
                  </a:lnTo>
                  <a:close/>
                </a:path>
              </a:pathLst>
            </a:cu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63" name="Line 155"/>
            <p:cNvSpPr>
              <a:spLocks noChangeShapeType="1"/>
            </p:cNvSpPr>
            <p:nvPr/>
          </p:nvSpPr>
          <p:spPr bwMode="auto">
            <a:xfrm>
              <a:off x="5426" y="3067"/>
              <a:ext cx="3" cy="1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64" name="Freeform 156"/>
            <p:cNvSpPr>
              <a:spLocks/>
            </p:cNvSpPr>
            <p:nvPr/>
          </p:nvSpPr>
          <p:spPr bwMode="auto">
            <a:xfrm>
              <a:off x="5490" y="3038"/>
              <a:ext cx="3" cy="129"/>
            </a:xfrm>
            <a:custGeom>
              <a:avLst/>
              <a:gdLst>
                <a:gd name="T0" fmla="*/ 0 w 3"/>
                <a:gd name="T1" fmla="*/ 0 h 129"/>
                <a:gd name="T2" fmla="*/ 3 w 3"/>
                <a:gd name="T3" fmla="*/ 129 h 129"/>
              </a:gdLst>
              <a:ahLst/>
              <a:cxnLst>
                <a:cxn ang="0">
                  <a:pos x="T0" y="T1"/>
                </a:cxn>
                <a:cxn ang="0">
                  <a:pos x="T2" y="T3"/>
                </a:cxn>
              </a:cxnLst>
              <a:rect l="0" t="0" r="r" b="b"/>
              <a:pathLst>
                <a:path w="3" h="129">
                  <a:moveTo>
                    <a:pt x="0" y="0"/>
                  </a:moveTo>
                  <a:lnTo>
                    <a:pt x="3" y="129"/>
                  </a:lnTo>
                </a:path>
              </a:pathLst>
            </a:custGeom>
            <a:noFill/>
            <a:ln w="9525">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65" name="Line 157"/>
            <p:cNvSpPr>
              <a:spLocks noChangeShapeType="1"/>
            </p:cNvSpPr>
            <p:nvPr/>
          </p:nvSpPr>
          <p:spPr bwMode="auto">
            <a:xfrm>
              <a:off x="5555" y="3094"/>
              <a:ext cx="3" cy="6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66" name="Freeform 158"/>
            <p:cNvSpPr>
              <a:spLocks/>
            </p:cNvSpPr>
            <p:nvPr/>
          </p:nvSpPr>
          <p:spPr bwMode="auto">
            <a:xfrm>
              <a:off x="5451" y="3080"/>
              <a:ext cx="100" cy="91"/>
            </a:xfrm>
            <a:custGeom>
              <a:avLst/>
              <a:gdLst>
                <a:gd name="T0" fmla="*/ 7 w 36"/>
                <a:gd name="T1" fmla="*/ 1 h 33"/>
                <a:gd name="T2" fmla="*/ 0 w 36"/>
                <a:gd name="T3" fmla="*/ 15 h 33"/>
                <a:gd name="T4" fmla="*/ 6 w 36"/>
                <a:gd name="T5" fmla="*/ 33 h 33"/>
                <a:gd name="T6" fmla="*/ 32 w 36"/>
                <a:gd name="T7" fmla="*/ 22 h 33"/>
                <a:gd name="T8" fmla="*/ 27 w 36"/>
                <a:gd name="T9" fmla="*/ 12 h 33"/>
                <a:gd name="T10" fmla="*/ 33 w 36"/>
                <a:gd name="T11" fmla="*/ 0 h 33"/>
                <a:gd name="T12" fmla="*/ 7 w 36"/>
                <a:gd name="T13" fmla="*/ 1 h 33"/>
              </a:gdLst>
              <a:ahLst/>
              <a:cxnLst>
                <a:cxn ang="0">
                  <a:pos x="T0" y="T1"/>
                </a:cxn>
                <a:cxn ang="0">
                  <a:pos x="T2" y="T3"/>
                </a:cxn>
                <a:cxn ang="0">
                  <a:pos x="T4" y="T5"/>
                </a:cxn>
                <a:cxn ang="0">
                  <a:pos x="T6" y="T7"/>
                </a:cxn>
                <a:cxn ang="0">
                  <a:pos x="T8" y="T9"/>
                </a:cxn>
                <a:cxn ang="0">
                  <a:pos x="T10" y="T11"/>
                </a:cxn>
                <a:cxn ang="0">
                  <a:pos x="T12" y="T13"/>
                </a:cxn>
              </a:cxnLst>
              <a:rect l="0" t="0" r="r" b="b"/>
              <a:pathLst>
                <a:path w="36" h="33">
                  <a:moveTo>
                    <a:pt x="7" y="1"/>
                  </a:moveTo>
                  <a:cubicBezTo>
                    <a:pt x="2" y="3"/>
                    <a:pt x="0" y="10"/>
                    <a:pt x="0" y="15"/>
                  </a:cubicBezTo>
                  <a:cubicBezTo>
                    <a:pt x="0" y="20"/>
                    <a:pt x="1" y="32"/>
                    <a:pt x="6" y="33"/>
                  </a:cubicBezTo>
                  <a:lnTo>
                    <a:pt x="32" y="22"/>
                  </a:lnTo>
                  <a:cubicBezTo>
                    <a:pt x="35" y="19"/>
                    <a:pt x="27" y="16"/>
                    <a:pt x="27" y="12"/>
                  </a:cubicBezTo>
                  <a:cubicBezTo>
                    <a:pt x="27" y="8"/>
                    <a:pt x="36" y="2"/>
                    <a:pt x="33" y="0"/>
                  </a:cubicBezTo>
                  <a:lnTo>
                    <a:pt x="7" y="1"/>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67" name="Freeform 159"/>
            <p:cNvSpPr>
              <a:spLocks/>
            </p:cNvSpPr>
            <p:nvPr/>
          </p:nvSpPr>
          <p:spPr bwMode="auto">
            <a:xfrm>
              <a:off x="5379" y="3086"/>
              <a:ext cx="78" cy="81"/>
            </a:xfrm>
            <a:custGeom>
              <a:avLst/>
              <a:gdLst>
                <a:gd name="T0" fmla="*/ 8 w 28"/>
                <a:gd name="T1" fmla="*/ 0 h 29"/>
                <a:gd name="T2" fmla="*/ 0 w 28"/>
                <a:gd name="T3" fmla="*/ 13 h 29"/>
                <a:gd name="T4" fmla="*/ 7 w 28"/>
                <a:gd name="T5" fmla="*/ 29 h 29"/>
                <a:gd name="T6" fmla="*/ 25 w 28"/>
                <a:gd name="T7" fmla="*/ 24 h 29"/>
                <a:gd name="T8" fmla="*/ 20 w 28"/>
                <a:gd name="T9" fmla="*/ 14 h 29"/>
                <a:gd name="T10" fmla="*/ 26 w 28"/>
                <a:gd name="T11" fmla="*/ 0 h 29"/>
                <a:gd name="T12" fmla="*/ 8 w 28"/>
                <a:gd name="T13" fmla="*/ 0 h 29"/>
              </a:gdLst>
              <a:ahLst/>
              <a:cxnLst>
                <a:cxn ang="0">
                  <a:pos x="T0" y="T1"/>
                </a:cxn>
                <a:cxn ang="0">
                  <a:pos x="T2" y="T3"/>
                </a:cxn>
                <a:cxn ang="0">
                  <a:pos x="T4" y="T5"/>
                </a:cxn>
                <a:cxn ang="0">
                  <a:pos x="T6" y="T7"/>
                </a:cxn>
                <a:cxn ang="0">
                  <a:pos x="T8" y="T9"/>
                </a:cxn>
                <a:cxn ang="0">
                  <a:pos x="T10" y="T11"/>
                </a:cxn>
                <a:cxn ang="0">
                  <a:pos x="T12" y="T13"/>
                </a:cxn>
              </a:cxnLst>
              <a:rect l="0" t="0" r="r" b="b"/>
              <a:pathLst>
                <a:path w="28" h="29">
                  <a:moveTo>
                    <a:pt x="8" y="0"/>
                  </a:moveTo>
                  <a:cubicBezTo>
                    <a:pt x="2" y="2"/>
                    <a:pt x="0" y="8"/>
                    <a:pt x="0" y="13"/>
                  </a:cubicBezTo>
                  <a:cubicBezTo>
                    <a:pt x="0" y="17"/>
                    <a:pt x="4" y="27"/>
                    <a:pt x="7" y="29"/>
                  </a:cubicBezTo>
                  <a:lnTo>
                    <a:pt x="25" y="24"/>
                  </a:lnTo>
                  <a:cubicBezTo>
                    <a:pt x="27" y="22"/>
                    <a:pt x="20" y="18"/>
                    <a:pt x="20" y="14"/>
                  </a:cubicBezTo>
                  <a:cubicBezTo>
                    <a:pt x="20" y="10"/>
                    <a:pt x="28" y="2"/>
                    <a:pt x="26" y="0"/>
                  </a:cubicBezTo>
                  <a:lnTo>
                    <a:pt x="8" y="0"/>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68" name="Freeform 160"/>
            <p:cNvSpPr>
              <a:spLocks/>
            </p:cNvSpPr>
            <p:nvPr/>
          </p:nvSpPr>
          <p:spPr bwMode="auto">
            <a:xfrm>
              <a:off x="5520" y="3105"/>
              <a:ext cx="77" cy="61"/>
            </a:xfrm>
            <a:custGeom>
              <a:avLst/>
              <a:gdLst>
                <a:gd name="T0" fmla="*/ 6 w 28"/>
                <a:gd name="T1" fmla="*/ 0 h 22"/>
                <a:gd name="T2" fmla="*/ 0 w 28"/>
                <a:gd name="T3" fmla="*/ 12 h 22"/>
                <a:gd name="T4" fmla="*/ 8 w 28"/>
                <a:gd name="T5" fmla="*/ 22 h 22"/>
                <a:gd name="T6" fmla="*/ 26 w 28"/>
                <a:gd name="T7" fmla="*/ 17 h 22"/>
                <a:gd name="T8" fmla="*/ 21 w 28"/>
                <a:gd name="T9" fmla="*/ 7 h 22"/>
                <a:gd name="T10" fmla="*/ 24 w 28"/>
                <a:gd name="T11" fmla="*/ 0 h 22"/>
                <a:gd name="T12" fmla="*/ 6 w 28"/>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28" h="22">
                  <a:moveTo>
                    <a:pt x="6" y="0"/>
                  </a:moveTo>
                  <a:cubicBezTo>
                    <a:pt x="2" y="3"/>
                    <a:pt x="0" y="8"/>
                    <a:pt x="0" y="12"/>
                  </a:cubicBezTo>
                  <a:cubicBezTo>
                    <a:pt x="0" y="16"/>
                    <a:pt x="4" y="21"/>
                    <a:pt x="8" y="22"/>
                  </a:cubicBezTo>
                  <a:lnTo>
                    <a:pt x="26" y="17"/>
                  </a:lnTo>
                  <a:cubicBezTo>
                    <a:pt x="28" y="15"/>
                    <a:pt x="21" y="10"/>
                    <a:pt x="21" y="7"/>
                  </a:cubicBezTo>
                  <a:cubicBezTo>
                    <a:pt x="21" y="4"/>
                    <a:pt x="26" y="1"/>
                    <a:pt x="24" y="0"/>
                  </a:cubicBezTo>
                  <a:lnTo>
                    <a:pt x="6" y="0"/>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69" name="Freeform 161"/>
            <p:cNvSpPr>
              <a:spLocks/>
            </p:cNvSpPr>
            <p:nvPr/>
          </p:nvSpPr>
          <p:spPr bwMode="auto">
            <a:xfrm>
              <a:off x="5461" y="3051"/>
              <a:ext cx="53" cy="41"/>
            </a:xfrm>
            <a:custGeom>
              <a:avLst/>
              <a:gdLst>
                <a:gd name="T0" fmla="*/ 16 w 53"/>
                <a:gd name="T1" fmla="*/ 0 h 41"/>
                <a:gd name="T2" fmla="*/ 1 w 53"/>
                <a:gd name="T3" fmla="*/ 22 h 41"/>
                <a:gd name="T4" fmla="*/ 23 w 53"/>
                <a:gd name="T5" fmla="*/ 41 h 41"/>
                <a:gd name="T6" fmla="*/ 51 w 53"/>
                <a:gd name="T7" fmla="*/ 30 h 41"/>
                <a:gd name="T8" fmla="*/ 38 w 53"/>
                <a:gd name="T9" fmla="*/ 18 h 41"/>
                <a:gd name="T10" fmla="*/ 43 w 53"/>
                <a:gd name="T11" fmla="*/ 0 h 41"/>
                <a:gd name="T12" fmla="*/ 16 w 5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53" h="41">
                  <a:moveTo>
                    <a:pt x="16" y="0"/>
                  </a:moveTo>
                  <a:cubicBezTo>
                    <a:pt x="9" y="8"/>
                    <a:pt x="0" y="15"/>
                    <a:pt x="1" y="22"/>
                  </a:cubicBezTo>
                  <a:cubicBezTo>
                    <a:pt x="2" y="29"/>
                    <a:pt x="15" y="41"/>
                    <a:pt x="23" y="41"/>
                  </a:cubicBezTo>
                  <a:lnTo>
                    <a:pt x="51" y="30"/>
                  </a:lnTo>
                  <a:cubicBezTo>
                    <a:pt x="53" y="26"/>
                    <a:pt x="39" y="23"/>
                    <a:pt x="38" y="18"/>
                  </a:cubicBezTo>
                  <a:cubicBezTo>
                    <a:pt x="37" y="13"/>
                    <a:pt x="47" y="3"/>
                    <a:pt x="43" y="0"/>
                  </a:cubicBezTo>
                  <a:lnTo>
                    <a:pt x="16" y="0"/>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570" name="AutoShape 162"/>
          <p:cNvSpPr>
            <a:spLocks noChangeArrowheads="1"/>
          </p:cNvSpPr>
          <p:nvPr/>
        </p:nvSpPr>
        <p:spPr bwMode="auto">
          <a:xfrm>
            <a:off x="2344738" y="3022600"/>
            <a:ext cx="442912" cy="203200"/>
          </a:xfrm>
          <a:prstGeom prst="roundRect">
            <a:avLst>
              <a:gd name="adj" fmla="val 16667"/>
            </a:avLst>
          </a:prstGeom>
          <a:solidFill>
            <a:srgbClr val="99CC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u="sng">
                <a:solidFill>
                  <a:schemeClr val="accent2"/>
                </a:solidFill>
                <a:latin typeface="Times New Roman" panose="02020603050405020304" pitchFamily="18" charset="0"/>
              </a:rPr>
              <a:t>Grant</a:t>
            </a:r>
          </a:p>
        </p:txBody>
      </p:sp>
      <p:sp>
        <p:nvSpPr>
          <p:cNvPr id="17571" name="Rectangle 163"/>
          <p:cNvSpPr>
            <a:spLocks noChangeArrowheads="1"/>
          </p:cNvSpPr>
          <p:nvPr/>
        </p:nvSpPr>
        <p:spPr bwMode="auto">
          <a:xfrm>
            <a:off x="1773238" y="4757738"/>
            <a:ext cx="66675" cy="61912"/>
          </a:xfrm>
          <a:prstGeom prst="rect">
            <a:avLst/>
          </a:prstGeom>
          <a:solidFill>
            <a:srgbClr val="C0C0C0"/>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72" name="Rectangle 164"/>
          <p:cNvSpPr>
            <a:spLocks noChangeArrowheads="1"/>
          </p:cNvSpPr>
          <p:nvPr/>
        </p:nvSpPr>
        <p:spPr bwMode="auto">
          <a:xfrm>
            <a:off x="1423988" y="5553075"/>
            <a:ext cx="63500" cy="58738"/>
          </a:xfrm>
          <a:prstGeom prst="rect">
            <a:avLst/>
          </a:prstGeom>
          <a:solidFill>
            <a:srgbClr val="C0C0C0"/>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73" name="Rectangle 165"/>
          <p:cNvSpPr>
            <a:spLocks noChangeArrowheads="1"/>
          </p:cNvSpPr>
          <p:nvPr/>
        </p:nvSpPr>
        <p:spPr bwMode="auto">
          <a:xfrm>
            <a:off x="2606675" y="3286125"/>
            <a:ext cx="66675" cy="61913"/>
          </a:xfrm>
          <a:prstGeom prst="rect">
            <a:avLst/>
          </a:prstGeom>
          <a:solidFill>
            <a:srgbClr val="99CCFF"/>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74" name="Rectangle 166"/>
          <p:cNvSpPr>
            <a:spLocks noChangeArrowheads="1"/>
          </p:cNvSpPr>
          <p:nvPr/>
        </p:nvSpPr>
        <p:spPr bwMode="auto">
          <a:xfrm>
            <a:off x="2854325" y="3133725"/>
            <a:ext cx="66675" cy="61913"/>
          </a:xfrm>
          <a:prstGeom prst="rect">
            <a:avLst/>
          </a:prstGeom>
          <a:solidFill>
            <a:srgbClr val="99CCFF"/>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75" name="Rectangle 167"/>
          <p:cNvSpPr>
            <a:spLocks noChangeArrowheads="1"/>
          </p:cNvSpPr>
          <p:nvPr/>
        </p:nvSpPr>
        <p:spPr bwMode="auto">
          <a:xfrm>
            <a:off x="2706688" y="2814638"/>
            <a:ext cx="66675" cy="61912"/>
          </a:xfrm>
          <a:prstGeom prst="rect">
            <a:avLst/>
          </a:prstGeom>
          <a:solidFill>
            <a:srgbClr val="99CCFF"/>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76" name="Rectangle 168"/>
          <p:cNvSpPr>
            <a:spLocks noChangeArrowheads="1"/>
          </p:cNvSpPr>
          <p:nvPr/>
        </p:nvSpPr>
        <p:spPr bwMode="auto">
          <a:xfrm>
            <a:off x="2644775" y="2528888"/>
            <a:ext cx="66675" cy="61912"/>
          </a:xfrm>
          <a:prstGeom prst="rect">
            <a:avLst/>
          </a:prstGeom>
          <a:solidFill>
            <a:srgbClr val="99CCFF"/>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77" name="Rectangle 169"/>
          <p:cNvSpPr>
            <a:spLocks noChangeArrowheads="1"/>
          </p:cNvSpPr>
          <p:nvPr/>
        </p:nvSpPr>
        <p:spPr bwMode="auto">
          <a:xfrm>
            <a:off x="3340100" y="3490913"/>
            <a:ext cx="66675" cy="61912"/>
          </a:xfrm>
          <a:prstGeom prst="rect">
            <a:avLst/>
          </a:prstGeom>
          <a:solidFill>
            <a:srgbClr val="99CCFF"/>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78" name="AutoShape 170"/>
          <p:cNvSpPr>
            <a:spLocks noChangeArrowheads="1"/>
          </p:cNvSpPr>
          <p:nvPr/>
        </p:nvSpPr>
        <p:spPr bwMode="auto">
          <a:xfrm>
            <a:off x="2173288" y="4318000"/>
            <a:ext cx="722312" cy="247650"/>
          </a:xfrm>
          <a:prstGeom prst="roundRect">
            <a:avLst>
              <a:gd name="adj" fmla="val 16667"/>
            </a:avLst>
          </a:prstGeom>
          <a:solidFill>
            <a:srgbClr val="C0C0C0"/>
          </a:solidFill>
          <a:ln w="9525">
            <a:solidFill>
              <a:srgbClr val="3333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u="sng">
                <a:solidFill>
                  <a:srgbClr val="333333"/>
                </a:solidFill>
                <a:latin typeface="Times New Roman" panose="02020603050405020304" pitchFamily="18" charset="0"/>
              </a:rPr>
              <a:t>Pemberton</a:t>
            </a:r>
          </a:p>
        </p:txBody>
      </p:sp>
      <p:sp>
        <p:nvSpPr>
          <p:cNvPr id="17579" name="Rectangle 171"/>
          <p:cNvSpPr>
            <a:spLocks noChangeArrowheads="1"/>
          </p:cNvSpPr>
          <p:nvPr/>
        </p:nvSpPr>
        <p:spPr bwMode="auto">
          <a:xfrm>
            <a:off x="2071688" y="4751388"/>
            <a:ext cx="66675" cy="61912"/>
          </a:xfrm>
          <a:prstGeom prst="rect">
            <a:avLst/>
          </a:prstGeom>
          <a:solidFill>
            <a:srgbClr val="C0C0C0"/>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80" name="Rectangle 172"/>
          <p:cNvSpPr>
            <a:spLocks noChangeArrowheads="1"/>
          </p:cNvSpPr>
          <p:nvPr/>
        </p:nvSpPr>
        <p:spPr bwMode="auto">
          <a:xfrm>
            <a:off x="2847975" y="3400425"/>
            <a:ext cx="66675" cy="61913"/>
          </a:xfrm>
          <a:prstGeom prst="rect">
            <a:avLst/>
          </a:prstGeom>
          <a:solidFill>
            <a:srgbClr val="99CCFF"/>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81" name="Rectangle 173"/>
          <p:cNvSpPr>
            <a:spLocks noChangeArrowheads="1"/>
          </p:cNvSpPr>
          <p:nvPr/>
        </p:nvSpPr>
        <p:spPr bwMode="auto">
          <a:xfrm>
            <a:off x="1771650" y="4757738"/>
            <a:ext cx="107950" cy="106362"/>
          </a:xfrm>
          <a:prstGeom prst="rect">
            <a:avLst/>
          </a:prstGeom>
          <a:solidFill>
            <a:srgbClr val="C0C0C0"/>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82" name="AutoShape 174"/>
          <p:cNvSpPr>
            <a:spLocks noChangeArrowheads="1"/>
          </p:cNvSpPr>
          <p:nvPr/>
        </p:nvSpPr>
        <p:spPr bwMode="auto">
          <a:xfrm>
            <a:off x="1503363" y="6254750"/>
            <a:ext cx="530225" cy="217488"/>
          </a:xfrm>
          <a:prstGeom prst="roundRect">
            <a:avLst>
              <a:gd name="adj" fmla="val 16667"/>
            </a:avLst>
          </a:prstGeom>
          <a:solidFill>
            <a:srgbClr val="99CC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u="sng">
                <a:solidFill>
                  <a:schemeClr val="accent2"/>
                </a:solidFill>
                <a:latin typeface="Times New Roman" panose="02020603050405020304" pitchFamily="18" charset="0"/>
              </a:rPr>
              <a:t>Banks</a:t>
            </a:r>
          </a:p>
        </p:txBody>
      </p:sp>
      <p:sp>
        <p:nvSpPr>
          <p:cNvPr id="17583" name="Rectangle 175"/>
          <p:cNvSpPr>
            <a:spLocks noChangeArrowheads="1"/>
          </p:cNvSpPr>
          <p:nvPr/>
        </p:nvSpPr>
        <p:spPr bwMode="auto">
          <a:xfrm>
            <a:off x="1993900" y="6054725"/>
            <a:ext cx="107950" cy="106363"/>
          </a:xfrm>
          <a:prstGeom prst="rect">
            <a:avLst/>
          </a:prstGeom>
          <a:solidFill>
            <a:srgbClr val="99CCFF"/>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84" name="Rectangle 176"/>
          <p:cNvSpPr>
            <a:spLocks noChangeArrowheads="1"/>
          </p:cNvSpPr>
          <p:nvPr/>
        </p:nvSpPr>
        <p:spPr bwMode="auto">
          <a:xfrm>
            <a:off x="2241550" y="3949700"/>
            <a:ext cx="66675" cy="61913"/>
          </a:xfrm>
          <a:prstGeom prst="rect">
            <a:avLst/>
          </a:prstGeom>
          <a:solidFill>
            <a:srgbClr val="C0C0C0"/>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91" name="Oval 183"/>
          <p:cNvSpPr>
            <a:spLocks noChangeArrowheads="1"/>
          </p:cNvSpPr>
          <p:nvPr/>
        </p:nvSpPr>
        <p:spPr bwMode="auto">
          <a:xfrm>
            <a:off x="1657350" y="4557713"/>
            <a:ext cx="88900" cy="88900"/>
          </a:xfrm>
          <a:prstGeom prst="ellipse">
            <a:avLst/>
          </a:prstGeom>
          <a:solidFill>
            <a:srgbClr val="99CCFF"/>
          </a:solidFill>
          <a:ln w="2540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92" name="Rectangle 184"/>
          <p:cNvSpPr>
            <a:spLocks noChangeArrowheads="1"/>
          </p:cNvSpPr>
          <p:nvPr/>
        </p:nvSpPr>
        <p:spPr bwMode="auto">
          <a:xfrm>
            <a:off x="3754438" y="2803525"/>
            <a:ext cx="152400" cy="152400"/>
          </a:xfrm>
          <a:prstGeom prst="rect">
            <a:avLst/>
          </a:prstGeom>
          <a:solidFill>
            <a:srgbClr val="99CCFF"/>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93" name="Rectangle 185"/>
          <p:cNvSpPr>
            <a:spLocks noChangeArrowheads="1"/>
          </p:cNvSpPr>
          <p:nvPr/>
        </p:nvSpPr>
        <p:spPr bwMode="auto">
          <a:xfrm>
            <a:off x="3903663" y="3152775"/>
            <a:ext cx="152400" cy="152400"/>
          </a:xfrm>
          <a:prstGeom prst="rect">
            <a:avLst/>
          </a:prstGeom>
          <a:solidFill>
            <a:srgbClr val="C0C0C0"/>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94" name="Rectangle 186"/>
          <p:cNvSpPr>
            <a:spLocks noChangeArrowheads="1"/>
          </p:cNvSpPr>
          <p:nvPr/>
        </p:nvSpPr>
        <p:spPr bwMode="auto">
          <a:xfrm>
            <a:off x="2357438" y="3633788"/>
            <a:ext cx="107950" cy="106362"/>
          </a:xfrm>
          <a:prstGeom prst="rect">
            <a:avLst/>
          </a:prstGeom>
          <a:solidFill>
            <a:srgbClr val="99CCFF"/>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95" name="AutoShape 187"/>
          <p:cNvSpPr>
            <a:spLocks noChangeArrowheads="1"/>
          </p:cNvSpPr>
          <p:nvPr/>
        </p:nvSpPr>
        <p:spPr bwMode="auto">
          <a:xfrm>
            <a:off x="3608388" y="4073525"/>
            <a:ext cx="773112" cy="247650"/>
          </a:xfrm>
          <a:prstGeom prst="roundRect">
            <a:avLst>
              <a:gd name="adj" fmla="val 16667"/>
            </a:avLst>
          </a:prstGeom>
          <a:solidFill>
            <a:srgbClr val="C0C0C0"/>
          </a:solidFill>
          <a:ln w="9525">
            <a:solidFill>
              <a:srgbClr val="3333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b="1" u="sng">
                <a:solidFill>
                  <a:srgbClr val="333333"/>
                </a:solidFill>
                <a:latin typeface="Times New Roman" panose="02020603050405020304" pitchFamily="18" charset="0"/>
              </a:rPr>
              <a:t>J. Johnston</a:t>
            </a:r>
          </a:p>
        </p:txBody>
      </p:sp>
      <p:sp>
        <p:nvSpPr>
          <p:cNvPr id="17596" name="Rectangle 188"/>
          <p:cNvSpPr>
            <a:spLocks noChangeArrowheads="1"/>
          </p:cNvSpPr>
          <p:nvPr/>
        </p:nvSpPr>
        <p:spPr bwMode="auto">
          <a:xfrm>
            <a:off x="1549400" y="4549775"/>
            <a:ext cx="107950" cy="106363"/>
          </a:xfrm>
          <a:prstGeom prst="rect">
            <a:avLst/>
          </a:prstGeom>
          <a:solidFill>
            <a:srgbClr val="99CCFF"/>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97" name="Line 189"/>
          <p:cNvSpPr>
            <a:spLocks noChangeShapeType="1"/>
          </p:cNvSpPr>
          <p:nvPr/>
        </p:nvSpPr>
        <p:spPr bwMode="auto">
          <a:xfrm>
            <a:off x="1704975" y="4710113"/>
            <a:ext cx="4763" cy="11906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98" name="Freeform 190"/>
          <p:cNvSpPr>
            <a:spLocks/>
          </p:cNvSpPr>
          <p:nvPr/>
        </p:nvSpPr>
        <p:spPr bwMode="auto">
          <a:xfrm>
            <a:off x="1281113" y="4491038"/>
            <a:ext cx="400050" cy="781050"/>
          </a:xfrm>
          <a:custGeom>
            <a:avLst/>
            <a:gdLst>
              <a:gd name="T0" fmla="*/ 252 w 252"/>
              <a:gd name="T1" fmla="*/ 0 h 492"/>
              <a:gd name="T2" fmla="*/ 105 w 252"/>
              <a:gd name="T3" fmla="*/ 195 h 492"/>
              <a:gd name="T4" fmla="*/ 0 w 252"/>
              <a:gd name="T5" fmla="*/ 492 h 492"/>
            </a:gdLst>
            <a:ahLst/>
            <a:cxnLst>
              <a:cxn ang="0">
                <a:pos x="T0" y="T1"/>
              </a:cxn>
              <a:cxn ang="0">
                <a:pos x="T2" y="T3"/>
              </a:cxn>
              <a:cxn ang="0">
                <a:pos x="T4" y="T5"/>
              </a:cxn>
            </a:cxnLst>
            <a:rect l="0" t="0" r="r" b="b"/>
            <a:pathLst>
              <a:path w="252" h="492">
                <a:moveTo>
                  <a:pt x="252" y="0"/>
                </a:moveTo>
                <a:cubicBezTo>
                  <a:pt x="228" y="32"/>
                  <a:pt x="147" y="113"/>
                  <a:pt x="105" y="195"/>
                </a:cubicBezTo>
                <a:cubicBezTo>
                  <a:pt x="63" y="277"/>
                  <a:pt x="22" y="430"/>
                  <a:pt x="0" y="492"/>
                </a:cubicBezTo>
              </a:path>
            </a:pathLst>
          </a:custGeom>
          <a:noFill/>
          <a:ln w="25400">
            <a:solidFill>
              <a:srgbClr val="FF0000"/>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99" name="Freeform 191"/>
          <p:cNvSpPr>
            <a:spLocks/>
          </p:cNvSpPr>
          <p:nvPr/>
        </p:nvSpPr>
        <p:spPr bwMode="auto">
          <a:xfrm>
            <a:off x="1819275" y="3571875"/>
            <a:ext cx="327025" cy="1104900"/>
          </a:xfrm>
          <a:custGeom>
            <a:avLst/>
            <a:gdLst>
              <a:gd name="T0" fmla="*/ 120 w 206"/>
              <a:gd name="T1" fmla="*/ 0 h 696"/>
              <a:gd name="T2" fmla="*/ 159 w 206"/>
              <a:gd name="T3" fmla="*/ 69 h 696"/>
              <a:gd name="T4" fmla="*/ 180 w 206"/>
              <a:gd name="T5" fmla="*/ 372 h 696"/>
              <a:gd name="T6" fmla="*/ 0 w 206"/>
              <a:gd name="T7" fmla="*/ 696 h 696"/>
            </a:gdLst>
            <a:ahLst/>
            <a:cxnLst>
              <a:cxn ang="0">
                <a:pos x="T0" y="T1"/>
              </a:cxn>
              <a:cxn ang="0">
                <a:pos x="T2" y="T3"/>
              </a:cxn>
              <a:cxn ang="0">
                <a:pos x="T4" y="T5"/>
              </a:cxn>
              <a:cxn ang="0">
                <a:pos x="T6" y="T7"/>
              </a:cxn>
            </a:cxnLst>
            <a:rect l="0" t="0" r="r" b="b"/>
            <a:pathLst>
              <a:path w="206" h="696">
                <a:moveTo>
                  <a:pt x="120" y="0"/>
                </a:moveTo>
                <a:cubicBezTo>
                  <a:pt x="126" y="11"/>
                  <a:pt x="149" y="7"/>
                  <a:pt x="159" y="69"/>
                </a:cubicBezTo>
                <a:cubicBezTo>
                  <a:pt x="169" y="131"/>
                  <a:pt x="206" y="268"/>
                  <a:pt x="180" y="372"/>
                </a:cubicBezTo>
                <a:cubicBezTo>
                  <a:pt x="154" y="476"/>
                  <a:pt x="38" y="628"/>
                  <a:pt x="0" y="696"/>
                </a:cubicBezTo>
              </a:path>
            </a:pathLst>
          </a:custGeom>
          <a:noFill/>
          <a:ln w="25400">
            <a:solidFill>
              <a:srgbClr val="FF0000"/>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600" name="Oval 192"/>
          <p:cNvSpPr>
            <a:spLocks noChangeArrowheads="1"/>
          </p:cNvSpPr>
          <p:nvPr/>
        </p:nvSpPr>
        <p:spPr bwMode="auto">
          <a:xfrm>
            <a:off x="1662113" y="4595813"/>
            <a:ext cx="88900" cy="88900"/>
          </a:xfrm>
          <a:prstGeom prst="ellipse">
            <a:avLst/>
          </a:prstGeom>
          <a:solidFill>
            <a:srgbClr val="00FFFF"/>
          </a:solidFill>
          <a:ln w="2540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01" name="Oval 193"/>
          <p:cNvSpPr>
            <a:spLocks noChangeArrowheads="1"/>
          </p:cNvSpPr>
          <p:nvPr/>
        </p:nvSpPr>
        <p:spPr bwMode="auto">
          <a:xfrm>
            <a:off x="1628775" y="4457700"/>
            <a:ext cx="88900" cy="88900"/>
          </a:xfrm>
          <a:prstGeom prst="ellipse">
            <a:avLst/>
          </a:prstGeom>
          <a:solidFill>
            <a:srgbClr val="00FFFF"/>
          </a:solidFill>
          <a:ln w="2540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02" name="Freeform 194"/>
          <p:cNvSpPr>
            <a:spLocks/>
          </p:cNvSpPr>
          <p:nvPr/>
        </p:nvSpPr>
        <p:spPr bwMode="auto">
          <a:xfrm>
            <a:off x="1338263" y="4843463"/>
            <a:ext cx="461962" cy="752475"/>
          </a:xfrm>
          <a:custGeom>
            <a:avLst/>
            <a:gdLst>
              <a:gd name="T0" fmla="*/ 0 w 291"/>
              <a:gd name="T1" fmla="*/ 474 h 474"/>
              <a:gd name="T2" fmla="*/ 117 w 291"/>
              <a:gd name="T3" fmla="*/ 420 h 474"/>
              <a:gd name="T4" fmla="*/ 231 w 291"/>
              <a:gd name="T5" fmla="*/ 252 h 474"/>
              <a:gd name="T6" fmla="*/ 291 w 291"/>
              <a:gd name="T7" fmla="*/ 0 h 474"/>
            </a:gdLst>
            <a:ahLst/>
            <a:cxnLst>
              <a:cxn ang="0">
                <a:pos x="T0" y="T1"/>
              </a:cxn>
              <a:cxn ang="0">
                <a:pos x="T2" y="T3"/>
              </a:cxn>
              <a:cxn ang="0">
                <a:pos x="T4" y="T5"/>
              </a:cxn>
              <a:cxn ang="0">
                <a:pos x="T6" y="T7"/>
              </a:cxn>
            </a:cxnLst>
            <a:rect l="0" t="0" r="r" b="b"/>
            <a:pathLst>
              <a:path w="291" h="474">
                <a:moveTo>
                  <a:pt x="0" y="474"/>
                </a:moveTo>
                <a:cubicBezTo>
                  <a:pt x="19" y="465"/>
                  <a:pt x="79" y="457"/>
                  <a:pt x="117" y="420"/>
                </a:cubicBezTo>
                <a:cubicBezTo>
                  <a:pt x="155" y="383"/>
                  <a:pt x="202" y="322"/>
                  <a:pt x="231" y="252"/>
                </a:cubicBezTo>
                <a:cubicBezTo>
                  <a:pt x="260" y="182"/>
                  <a:pt x="279" y="52"/>
                  <a:pt x="291" y="0"/>
                </a:cubicBezTo>
              </a:path>
            </a:pathLst>
          </a:custGeom>
          <a:noFill/>
          <a:ln w="76200" cmpd="tri">
            <a:solidFill>
              <a:srgbClr val="000080"/>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603" name="Oval 195"/>
          <p:cNvSpPr>
            <a:spLocks noChangeArrowheads="1"/>
          </p:cNvSpPr>
          <p:nvPr/>
        </p:nvSpPr>
        <p:spPr bwMode="auto">
          <a:xfrm>
            <a:off x="1947863" y="3524250"/>
            <a:ext cx="88900" cy="88900"/>
          </a:xfrm>
          <a:prstGeom prst="ellipse">
            <a:avLst/>
          </a:prstGeom>
          <a:solidFill>
            <a:srgbClr val="00FFFF"/>
          </a:solidFill>
          <a:ln w="2540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04" name="Freeform 196"/>
          <p:cNvSpPr>
            <a:spLocks/>
          </p:cNvSpPr>
          <p:nvPr/>
        </p:nvSpPr>
        <p:spPr bwMode="auto">
          <a:xfrm>
            <a:off x="1833563" y="4567238"/>
            <a:ext cx="115887" cy="214312"/>
          </a:xfrm>
          <a:custGeom>
            <a:avLst/>
            <a:gdLst>
              <a:gd name="T0" fmla="*/ 63 w 73"/>
              <a:gd name="T1" fmla="*/ 0 h 135"/>
              <a:gd name="T2" fmla="*/ 63 w 73"/>
              <a:gd name="T3" fmla="*/ 54 h 135"/>
              <a:gd name="T4" fmla="*/ 0 w 73"/>
              <a:gd name="T5" fmla="*/ 135 h 135"/>
            </a:gdLst>
            <a:ahLst/>
            <a:cxnLst>
              <a:cxn ang="0">
                <a:pos x="T0" y="T1"/>
              </a:cxn>
              <a:cxn ang="0">
                <a:pos x="T2" y="T3"/>
              </a:cxn>
              <a:cxn ang="0">
                <a:pos x="T4" y="T5"/>
              </a:cxn>
            </a:cxnLst>
            <a:rect l="0" t="0" r="r" b="b"/>
            <a:pathLst>
              <a:path w="73" h="135">
                <a:moveTo>
                  <a:pt x="63" y="0"/>
                </a:moveTo>
                <a:cubicBezTo>
                  <a:pt x="63" y="9"/>
                  <a:pt x="73" y="32"/>
                  <a:pt x="63" y="54"/>
                </a:cubicBezTo>
                <a:cubicBezTo>
                  <a:pt x="53" y="76"/>
                  <a:pt x="13" y="118"/>
                  <a:pt x="0" y="135"/>
                </a:cubicBezTo>
              </a:path>
            </a:pathLst>
          </a:custGeom>
          <a:noFill/>
          <a:ln w="38100" cmpd="tri">
            <a:solidFill>
              <a:srgbClr val="000080"/>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605" name="AutoShape 197"/>
          <p:cNvSpPr>
            <a:spLocks noChangeArrowheads="1"/>
          </p:cNvSpPr>
          <p:nvPr/>
        </p:nvSpPr>
        <p:spPr bwMode="auto">
          <a:xfrm>
            <a:off x="1092200" y="4232275"/>
            <a:ext cx="442913" cy="203200"/>
          </a:xfrm>
          <a:prstGeom prst="roundRect">
            <a:avLst>
              <a:gd name="adj" fmla="val 16667"/>
            </a:avLst>
          </a:prstGeom>
          <a:solidFill>
            <a:srgbClr val="99CC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u="sng">
                <a:solidFill>
                  <a:schemeClr val="accent2"/>
                </a:solidFill>
                <a:latin typeface="Times New Roman" panose="02020603050405020304" pitchFamily="18" charset="0"/>
              </a:rPr>
              <a:t>Grant</a:t>
            </a:r>
          </a:p>
        </p:txBody>
      </p:sp>
      <p:grpSp>
        <p:nvGrpSpPr>
          <p:cNvPr id="17606" name="Group 198"/>
          <p:cNvGrpSpPr>
            <a:grpSpLocks/>
          </p:cNvGrpSpPr>
          <p:nvPr/>
        </p:nvGrpSpPr>
        <p:grpSpPr bwMode="auto">
          <a:xfrm rot="16200000">
            <a:off x="1564482" y="4623594"/>
            <a:ext cx="252412" cy="247650"/>
            <a:chOff x="3968" y="320"/>
            <a:chExt cx="247" cy="229"/>
          </a:xfrm>
        </p:grpSpPr>
        <p:sp>
          <p:nvSpPr>
            <p:cNvPr id="17607" name="Oval 199"/>
            <p:cNvSpPr>
              <a:spLocks noChangeArrowheads="1"/>
            </p:cNvSpPr>
            <p:nvPr/>
          </p:nvSpPr>
          <p:spPr bwMode="auto">
            <a:xfrm>
              <a:off x="3968" y="320"/>
              <a:ext cx="247" cy="229"/>
            </a:xfrm>
            <a:prstGeom prst="ellipse">
              <a:avLst/>
            </a:prstGeom>
            <a:solidFill>
              <a:schemeClr val="bg1"/>
            </a:solidFill>
            <a:ln w="285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08" name="Line 200"/>
            <p:cNvSpPr>
              <a:spLocks noChangeShapeType="1"/>
            </p:cNvSpPr>
            <p:nvPr/>
          </p:nvSpPr>
          <p:spPr bwMode="auto">
            <a:xfrm>
              <a:off x="4014" y="348"/>
              <a:ext cx="155" cy="164"/>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7609" name="Group 201"/>
          <p:cNvGrpSpPr>
            <a:grpSpLocks/>
          </p:cNvGrpSpPr>
          <p:nvPr/>
        </p:nvGrpSpPr>
        <p:grpSpPr bwMode="auto">
          <a:xfrm rot="16200000">
            <a:off x="1399382" y="4547394"/>
            <a:ext cx="252412" cy="247650"/>
            <a:chOff x="3968" y="320"/>
            <a:chExt cx="247" cy="229"/>
          </a:xfrm>
        </p:grpSpPr>
        <p:sp>
          <p:nvSpPr>
            <p:cNvPr id="17610" name="Oval 202"/>
            <p:cNvSpPr>
              <a:spLocks noChangeArrowheads="1"/>
            </p:cNvSpPr>
            <p:nvPr/>
          </p:nvSpPr>
          <p:spPr bwMode="auto">
            <a:xfrm>
              <a:off x="3968" y="320"/>
              <a:ext cx="247" cy="229"/>
            </a:xfrm>
            <a:prstGeom prst="ellipse">
              <a:avLst/>
            </a:prstGeom>
            <a:solidFill>
              <a:schemeClr val="bg1"/>
            </a:solidFill>
            <a:ln w="285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11" name="Line 203"/>
            <p:cNvSpPr>
              <a:spLocks noChangeShapeType="1"/>
            </p:cNvSpPr>
            <p:nvPr/>
          </p:nvSpPr>
          <p:spPr bwMode="auto">
            <a:xfrm>
              <a:off x="4014" y="348"/>
              <a:ext cx="155" cy="164"/>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7612" name="Group 204"/>
          <p:cNvGrpSpPr>
            <a:grpSpLocks/>
          </p:cNvGrpSpPr>
          <p:nvPr/>
        </p:nvGrpSpPr>
        <p:grpSpPr bwMode="auto">
          <a:xfrm>
            <a:off x="2074863" y="3932238"/>
            <a:ext cx="90487" cy="90487"/>
            <a:chOff x="3805" y="4082"/>
            <a:chExt cx="57" cy="57"/>
          </a:xfrm>
        </p:grpSpPr>
        <p:grpSp>
          <p:nvGrpSpPr>
            <p:cNvPr id="17613" name="Group 205"/>
            <p:cNvGrpSpPr>
              <a:grpSpLocks/>
            </p:cNvGrpSpPr>
            <p:nvPr/>
          </p:nvGrpSpPr>
          <p:grpSpPr bwMode="auto">
            <a:xfrm>
              <a:off x="3805" y="4082"/>
              <a:ext cx="57" cy="57"/>
              <a:chOff x="3805" y="4082"/>
              <a:chExt cx="57" cy="57"/>
            </a:xfrm>
          </p:grpSpPr>
          <p:sp>
            <p:nvSpPr>
              <p:cNvPr id="17614" name="Line 206"/>
              <p:cNvSpPr>
                <a:spLocks noChangeShapeType="1"/>
              </p:cNvSpPr>
              <p:nvPr/>
            </p:nvSpPr>
            <p:spPr bwMode="auto">
              <a:xfrm flipV="1">
                <a:off x="3805" y="4083"/>
                <a:ext cx="57" cy="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615" name="Line 207"/>
              <p:cNvSpPr>
                <a:spLocks noChangeShapeType="1"/>
              </p:cNvSpPr>
              <p:nvPr/>
            </p:nvSpPr>
            <p:spPr bwMode="auto">
              <a:xfrm rot="16200000" flipV="1">
                <a:off x="3804" y="4084"/>
                <a:ext cx="57" cy="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616" name="Rectangle 208"/>
            <p:cNvSpPr>
              <a:spLocks noChangeArrowheads="1"/>
            </p:cNvSpPr>
            <p:nvPr/>
          </p:nvSpPr>
          <p:spPr bwMode="auto">
            <a:xfrm>
              <a:off x="3820" y="4098"/>
              <a:ext cx="27" cy="27"/>
            </a:xfrm>
            <a:prstGeom prst="rect">
              <a:avLst/>
            </a:prstGeom>
            <a:solidFill>
              <a:srgbClr val="808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7617" name="Group 209"/>
          <p:cNvGrpSpPr>
            <a:grpSpLocks/>
          </p:cNvGrpSpPr>
          <p:nvPr/>
        </p:nvGrpSpPr>
        <p:grpSpPr bwMode="auto">
          <a:xfrm rot="16200000">
            <a:off x="1961357" y="3652044"/>
            <a:ext cx="252412" cy="247650"/>
            <a:chOff x="3968" y="320"/>
            <a:chExt cx="247" cy="229"/>
          </a:xfrm>
        </p:grpSpPr>
        <p:sp>
          <p:nvSpPr>
            <p:cNvPr id="17618" name="Oval 210"/>
            <p:cNvSpPr>
              <a:spLocks noChangeArrowheads="1"/>
            </p:cNvSpPr>
            <p:nvPr/>
          </p:nvSpPr>
          <p:spPr bwMode="auto">
            <a:xfrm>
              <a:off x="3968" y="320"/>
              <a:ext cx="247" cy="229"/>
            </a:xfrm>
            <a:prstGeom prst="ellipse">
              <a:avLst/>
            </a:prstGeom>
            <a:solidFill>
              <a:schemeClr val="bg1"/>
            </a:solidFill>
            <a:ln w="285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19" name="Line 211"/>
            <p:cNvSpPr>
              <a:spLocks noChangeShapeType="1"/>
            </p:cNvSpPr>
            <p:nvPr/>
          </p:nvSpPr>
          <p:spPr bwMode="auto">
            <a:xfrm>
              <a:off x="4014" y="348"/>
              <a:ext cx="155" cy="164"/>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620" name="AutoShape 212"/>
          <p:cNvSpPr>
            <a:spLocks noChangeArrowheads="1"/>
          </p:cNvSpPr>
          <p:nvPr/>
        </p:nvSpPr>
        <p:spPr bwMode="auto">
          <a:xfrm>
            <a:off x="7721600" y="979488"/>
            <a:ext cx="677863" cy="217487"/>
          </a:xfrm>
          <a:prstGeom prst="roundRect">
            <a:avLst>
              <a:gd name="adj" fmla="val 16667"/>
            </a:avLst>
          </a:prstGeom>
          <a:solidFill>
            <a:srgbClr val="99CC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u="sng">
                <a:solidFill>
                  <a:schemeClr val="accent2"/>
                </a:solidFill>
                <a:latin typeface="Times New Roman" panose="02020603050405020304" pitchFamily="18" charset="0"/>
              </a:rPr>
              <a:t>Hooker</a:t>
            </a:r>
          </a:p>
        </p:txBody>
      </p:sp>
      <p:sp>
        <p:nvSpPr>
          <p:cNvPr id="17621" name="Rectangle 213"/>
          <p:cNvSpPr>
            <a:spLocks noChangeArrowheads="1"/>
          </p:cNvSpPr>
          <p:nvPr/>
        </p:nvSpPr>
        <p:spPr bwMode="auto">
          <a:xfrm>
            <a:off x="7704138" y="1522413"/>
            <a:ext cx="107950" cy="106362"/>
          </a:xfrm>
          <a:prstGeom prst="rect">
            <a:avLst/>
          </a:prstGeom>
          <a:solidFill>
            <a:srgbClr val="C0C0C0"/>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22" name="AutoShape 214"/>
          <p:cNvSpPr>
            <a:spLocks noChangeArrowheads="1"/>
          </p:cNvSpPr>
          <p:nvPr/>
        </p:nvSpPr>
        <p:spPr bwMode="auto">
          <a:xfrm>
            <a:off x="7580313" y="2192338"/>
            <a:ext cx="465137" cy="157162"/>
          </a:xfrm>
          <a:prstGeom prst="roundRect">
            <a:avLst>
              <a:gd name="adj" fmla="val 16667"/>
            </a:avLst>
          </a:prstGeom>
          <a:solidFill>
            <a:srgbClr val="C0C0C0"/>
          </a:solidFill>
          <a:ln w="9525">
            <a:solidFill>
              <a:srgbClr val="3333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800">
                <a:latin typeface="Times New Roman" panose="02020603050405020304" pitchFamily="18" charset="0"/>
              </a:rPr>
              <a:t>Longstreet</a:t>
            </a:r>
          </a:p>
        </p:txBody>
      </p:sp>
      <p:sp>
        <p:nvSpPr>
          <p:cNvPr id="17623" name="Rectangle 215"/>
          <p:cNvSpPr>
            <a:spLocks noChangeArrowheads="1"/>
          </p:cNvSpPr>
          <p:nvPr/>
        </p:nvSpPr>
        <p:spPr bwMode="auto">
          <a:xfrm>
            <a:off x="3687763" y="2690813"/>
            <a:ext cx="66675" cy="61912"/>
          </a:xfrm>
          <a:prstGeom prst="rect">
            <a:avLst/>
          </a:prstGeom>
          <a:solidFill>
            <a:srgbClr val="99CCFF"/>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24" name="Text Box 216"/>
          <p:cNvSpPr txBox="1">
            <a:spLocks noChangeArrowheads="1"/>
          </p:cNvSpPr>
          <p:nvPr/>
        </p:nvSpPr>
        <p:spPr bwMode="auto">
          <a:xfrm>
            <a:off x="6691313" y="6202363"/>
            <a:ext cx="2301875" cy="5810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1600" b="1"/>
              <a:t>Major Campaigns</a:t>
            </a:r>
          </a:p>
          <a:p>
            <a:pPr algn="ctr"/>
            <a:r>
              <a:rPr lang="en-US" altLang="en-US" sz="1600" b="1"/>
              <a:t>1863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17413"/>
                                        </p:tgtEl>
                                        <p:attrNameLst>
                                          <p:attrName>style.visibility</p:attrName>
                                        </p:attrNameLst>
                                      </p:cBhvr>
                                      <p:to>
                                        <p:strVal val="visible"/>
                                      </p:to>
                                    </p:set>
                                    <p:animEffect transition="in" filter="dissolve">
                                      <p:cBhvr>
                                        <p:cTn id="7" dur="500"/>
                                        <p:tgtEl>
                                          <p:spTgt spid="17413"/>
                                        </p:tgtEl>
                                      </p:cBhvr>
                                    </p:animEffect>
                                  </p:childTnLst>
                                </p:cTn>
                              </p:par>
                              <p:par>
                                <p:cTn id="8" presetID="0" presetClass="path" presetSubtype="0" accel="50000" decel="50000" fill="hold" grpId="0" nodeType="withEffect">
                                  <p:stCondLst>
                                    <p:cond delay="0"/>
                                  </p:stCondLst>
                                  <p:childTnLst>
                                    <p:animMotion origin="layout" path="M 0.00017 0 L -0.00469 -0.0287 L -0.02032 -0.06157 " pathEditMode="relative" ptsTypes="AAA">
                                      <p:cBhvr>
                                        <p:cTn id="9" dur="2000" fill="hold"/>
                                        <p:tgtEl>
                                          <p:spTgt spid="17594"/>
                                        </p:tgtEl>
                                        <p:attrNameLst>
                                          <p:attrName>ppt_x</p:attrName>
                                          <p:attrName>ppt_y</p:attrName>
                                        </p:attrNameLst>
                                      </p:cBhvr>
                                    </p:animMotion>
                                  </p:childTnLst>
                                </p:cTn>
                              </p:par>
                            </p:childTnLst>
                          </p:cTn>
                        </p:par>
                        <p:par>
                          <p:cTn id="10" fill="hold" nodeType="afterGroup">
                            <p:stCondLst>
                              <p:cond delay="2000"/>
                            </p:stCondLst>
                            <p:childTnLst>
                              <p:par>
                                <p:cTn id="11" presetID="0" presetClass="path" presetSubtype="0" accel="50000" decel="50000" fill="hold" grpId="1" nodeType="afterEffect">
                                  <p:stCondLst>
                                    <p:cond delay="0"/>
                                  </p:stCondLst>
                                  <p:childTnLst>
                                    <p:animMotion origin="layout" path="M -0.02032 -0.06157 L -0.02761 -0.05926 L -0.03004 -0.05139 L -0.02761 -0.04537 L -0.03664 -0.03472 L -0.04254 -0.0375 L -0.0415 -0.02454 L -0.04983 -0.00972 L -0.05955 0.01157 L -0.07205 0.02454 L -0.07066 0.03889 L -0.07587 0.05787 L -0.07726 0.06944 L -0.0724 0.08148 L -0.07622 0.09167 L -0.07414 0.1 L -0.07865 0.10787 L -0.09323 0.1287 " pathEditMode="relative" rAng="0" ptsTypes="AAAAAAAAAAAAAAAAAA">
                                      <p:cBhvr>
                                        <p:cTn id="12" dur="2000" fill="hold"/>
                                        <p:tgtEl>
                                          <p:spTgt spid="17594"/>
                                        </p:tgtEl>
                                        <p:attrNameLst>
                                          <p:attrName>ppt_x</p:attrName>
                                          <p:attrName>ppt_y</p:attrName>
                                        </p:attrNameLst>
                                      </p:cBhvr>
                                      <p:rCtr x="-3646" y="9514"/>
                                    </p:animMotion>
                                  </p:childTnLst>
                                  <p:subTnLst>
                                    <p:audio>
                                      <p:cMediaNode>
                                        <p:cTn display="0" masterRel="sameClick">
                                          <p:stCondLst>
                                            <p:cond evt="begin" delay="0">
                                              <p:tn val="11"/>
                                            </p:cond>
                                          </p:stCondLst>
                                          <p:endCondLst>
                                            <p:cond evt="onStopAudio" delay="0">
                                              <p:tgtEl>
                                                <p:sldTgt/>
                                              </p:tgtEl>
                                            </p:cond>
                                          </p:endCondLst>
                                        </p:cTn>
                                        <p:tgtEl>
                                          <p:sndTgt r:embed="rId3" name="shiphorn.wav"/>
                                        </p:tgtEl>
                                      </p:cMediaNode>
                                    </p:audio>
                                  </p:subTnLst>
                                </p:cTn>
                              </p:par>
                              <p:par>
                                <p:cTn id="13" presetID="9" presetClass="exit" presetSubtype="0" fill="hold" grpId="0" nodeType="withEffect">
                                  <p:stCondLst>
                                    <p:cond delay="0"/>
                                  </p:stCondLst>
                                  <p:childTnLst>
                                    <p:animEffect transition="out" filter="dissolve">
                                      <p:cBhvr>
                                        <p:cTn id="14" dur="2000"/>
                                        <p:tgtEl>
                                          <p:spTgt spid="17570"/>
                                        </p:tgtEl>
                                      </p:cBhvr>
                                    </p:animEffect>
                                    <p:set>
                                      <p:cBhvr>
                                        <p:cTn id="15" dur="1" fill="hold">
                                          <p:stCondLst>
                                            <p:cond delay="1999"/>
                                          </p:stCondLst>
                                        </p:cTn>
                                        <p:tgtEl>
                                          <p:spTgt spid="17570"/>
                                        </p:tgtEl>
                                        <p:attrNameLst>
                                          <p:attrName>style.visibility</p:attrName>
                                        </p:attrNameLst>
                                      </p:cBhvr>
                                      <p:to>
                                        <p:strVal val="hidden"/>
                                      </p:to>
                                    </p:set>
                                  </p:childTnLst>
                                </p:cTn>
                              </p:par>
                              <p:par>
                                <p:cTn id="16" presetID="9" presetClass="entr" presetSubtype="0" fill="hold" grpId="0" nodeType="withEffect">
                                  <p:stCondLst>
                                    <p:cond delay="0"/>
                                  </p:stCondLst>
                                  <p:childTnLst>
                                    <p:set>
                                      <p:cBhvr>
                                        <p:cTn id="17" dur="1" fill="hold">
                                          <p:stCondLst>
                                            <p:cond delay="0"/>
                                          </p:stCondLst>
                                        </p:cTn>
                                        <p:tgtEl>
                                          <p:spTgt spid="17605"/>
                                        </p:tgtEl>
                                        <p:attrNameLst>
                                          <p:attrName>style.visibility</p:attrName>
                                        </p:attrNameLst>
                                      </p:cBhvr>
                                      <p:to>
                                        <p:strVal val="visible"/>
                                      </p:to>
                                    </p:set>
                                    <p:animEffect transition="in" filter="dissolve">
                                      <p:cBhvr>
                                        <p:cTn id="18" dur="2000"/>
                                        <p:tgtEl>
                                          <p:spTgt spid="17605"/>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17597"/>
                                        </p:tgtEl>
                                        <p:attrNameLst>
                                          <p:attrName>style.visibility</p:attrName>
                                        </p:attrNameLst>
                                      </p:cBhvr>
                                      <p:to>
                                        <p:strVal val="visible"/>
                                      </p:to>
                                    </p:set>
                                    <p:animEffect transition="in" filter="wipe(up)">
                                      <p:cBhvr>
                                        <p:cTn id="23" dur="2000"/>
                                        <p:tgtEl>
                                          <p:spTgt spid="17597"/>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17600"/>
                                        </p:tgtEl>
                                        <p:attrNameLst>
                                          <p:attrName>style.visibility</p:attrName>
                                        </p:attrNameLst>
                                      </p:cBhvr>
                                      <p:to>
                                        <p:strVal val="visible"/>
                                      </p:to>
                                    </p:set>
                                    <p:animEffect transition="in" filter="dissolve">
                                      <p:cBhvr>
                                        <p:cTn id="26" dur="1000"/>
                                        <p:tgtEl>
                                          <p:spTgt spid="17600"/>
                                        </p:tgtEl>
                                      </p:cBhvr>
                                    </p:animEffect>
                                  </p:childTnLst>
                                </p:cTn>
                              </p:par>
                            </p:childTnLst>
                          </p:cTn>
                        </p:par>
                        <p:par>
                          <p:cTn id="27" fill="hold" nodeType="afterGroup">
                            <p:stCondLst>
                              <p:cond delay="2000"/>
                            </p:stCondLst>
                            <p:childTnLst>
                              <p:par>
                                <p:cTn id="28" presetID="0" presetClass="path" presetSubtype="0" accel="50000" decel="50000" fill="hold" grpId="1" nodeType="afterEffect">
                                  <p:stCondLst>
                                    <p:cond delay="0"/>
                                  </p:stCondLst>
                                  <p:childTnLst>
                                    <p:animMotion origin="layout" path="M 2.77556E-17 -4.81481E-6 L 2.77556E-17 0.01875 L 2.77556E-17 0.02987 L -0.00521 0.03889 " pathEditMode="relative" rAng="0" ptsTypes="AAAA">
                                      <p:cBhvr>
                                        <p:cTn id="29" dur="2000" fill="hold"/>
                                        <p:tgtEl>
                                          <p:spTgt spid="17600"/>
                                        </p:tgtEl>
                                        <p:attrNameLst>
                                          <p:attrName>ppt_x</p:attrName>
                                          <p:attrName>ppt_y</p:attrName>
                                        </p:attrNameLst>
                                      </p:cBhvr>
                                      <p:rCtr x="-260" y="1944"/>
                                    </p:animMotion>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17598"/>
                                        </p:tgtEl>
                                        <p:attrNameLst>
                                          <p:attrName>style.visibility</p:attrName>
                                        </p:attrNameLst>
                                      </p:cBhvr>
                                      <p:to>
                                        <p:strVal val="visible"/>
                                      </p:to>
                                    </p:set>
                                    <p:animEffect transition="in" filter="wipe(up)">
                                      <p:cBhvr>
                                        <p:cTn id="34" dur="2000"/>
                                        <p:tgtEl>
                                          <p:spTgt spid="17598"/>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17601"/>
                                        </p:tgtEl>
                                        <p:attrNameLst>
                                          <p:attrName>style.visibility</p:attrName>
                                        </p:attrNameLst>
                                      </p:cBhvr>
                                      <p:to>
                                        <p:strVal val="visible"/>
                                      </p:to>
                                    </p:set>
                                    <p:animEffect transition="in" filter="dissolve">
                                      <p:cBhvr>
                                        <p:cTn id="37" dur="1000"/>
                                        <p:tgtEl>
                                          <p:spTgt spid="17601"/>
                                        </p:tgtEl>
                                      </p:cBhvr>
                                    </p:animEffect>
                                  </p:childTnLst>
                                </p:cTn>
                              </p:par>
                            </p:childTnLst>
                          </p:cTn>
                        </p:par>
                        <p:par>
                          <p:cTn id="38" fill="hold" nodeType="afterGroup">
                            <p:stCondLst>
                              <p:cond delay="2000"/>
                            </p:stCondLst>
                            <p:childTnLst>
                              <p:par>
                                <p:cTn id="39" presetID="0" presetClass="path" presetSubtype="0" accel="50000" decel="50000" fill="hold" grpId="1" nodeType="afterEffect">
                                  <p:stCondLst>
                                    <p:cond delay="0"/>
                                  </p:stCondLst>
                                  <p:childTnLst>
                                    <p:animMotion origin="layout" path="M 0.00034 -0.00023 C -0.00243 0.00417 -0.01181 0.01759 -0.0165 0.02616 C -0.02118 0.03472 -0.02292 0.03588 -0.02743 0.05046 L -0.04341 0.11435 L -0.03768 0.14144 " pathEditMode="relative" rAng="0" ptsTypes="aaAAa">
                                      <p:cBhvr>
                                        <p:cTn id="40" dur="2000" fill="hold"/>
                                        <p:tgtEl>
                                          <p:spTgt spid="17601"/>
                                        </p:tgtEl>
                                        <p:attrNameLst>
                                          <p:attrName>ppt_x</p:attrName>
                                          <p:attrName>ppt_y</p:attrName>
                                        </p:attrNameLst>
                                      </p:cBhvr>
                                      <p:rCtr x="-2187" y="7083"/>
                                    </p:animMotion>
                                  </p:childTnLst>
                                </p:cTn>
                              </p:par>
                            </p:childTnLst>
                          </p:cTn>
                        </p:par>
                        <p:par>
                          <p:cTn id="41" fill="hold" nodeType="afterGroup">
                            <p:stCondLst>
                              <p:cond delay="4000"/>
                            </p:stCondLst>
                            <p:childTnLst>
                              <p:par>
                                <p:cTn id="42" presetID="22" presetClass="entr" presetSubtype="4" fill="hold" grpId="0" nodeType="afterEffect">
                                  <p:stCondLst>
                                    <p:cond delay="0"/>
                                  </p:stCondLst>
                                  <p:childTnLst>
                                    <p:set>
                                      <p:cBhvr>
                                        <p:cTn id="43" dur="1" fill="hold">
                                          <p:stCondLst>
                                            <p:cond delay="0"/>
                                          </p:stCondLst>
                                        </p:cTn>
                                        <p:tgtEl>
                                          <p:spTgt spid="17602"/>
                                        </p:tgtEl>
                                        <p:attrNameLst>
                                          <p:attrName>style.visibility</p:attrName>
                                        </p:attrNameLst>
                                      </p:cBhvr>
                                      <p:to>
                                        <p:strVal val="visible"/>
                                      </p:to>
                                    </p:set>
                                    <p:animEffect transition="in" filter="wipe(down)">
                                      <p:cBhvr>
                                        <p:cTn id="44" dur="2000"/>
                                        <p:tgtEl>
                                          <p:spTgt spid="17602"/>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1" fill="hold" grpId="0" nodeType="clickEffect">
                                  <p:stCondLst>
                                    <p:cond delay="0"/>
                                  </p:stCondLst>
                                  <p:childTnLst>
                                    <p:set>
                                      <p:cBhvr>
                                        <p:cTn id="48" dur="1" fill="hold">
                                          <p:stCondLst>
                                            <p:cond delay="0"/>
                                          </p:stCondLst>
                                        </p:cTn>
                                        <p:tgtEl>
                                          <p:spTgt spid="17599"/>
                                        </p:tgtEl>
                                        <p:attrNameLst>
                                          <p:attrName>style.visibility</p:attrName>
                                        </p:attrNameLst>
                                      </p:cBhvr>
                                      <p:to>
                                        <p:strVal val="visible"/>
                                      </p:to>
                                    </p:set>
                                    <p:animEffect transition="in" filter="wipe(up)">
                                      <p:cBhvr>
                                        <p:cTn id="49" dur="2000"/>
                                        <p:tgtEl>
                                          <p:spTgt spid="17599"/>
                                        </p:tgtEl>
                                      </p:cBhvr>
                                    </p:animEffect>
                                  </p:childTnLst>
                                </p:cTn>
                              </p:par>
                              <p:par>
                                <p:cTn id="50" presetID="9" presetClass="entr" presetSubtype="0" fill="hold" grpId="0" nodeType="withEffect">
                                  <p:stCondLst>
                                    <p:cond delay="0"/>
                                  </p:stCondLst>
                                  <p:childTnLst>
                                    <p:set>
                                      <p:cBhvr>
                                        <p:cTn id="51" dur="1" fill="hold">
                                          <p:stCondLst>
                                            <p:cond delay="0"/>
                                          </p:stCondLst>
                                        </p:cTn>
                                        <p:tgtEl>
                                          <p:spTgt spid="17603"/>
                                        </p:tgtEl>
                                        <p:attrNameLst>
                                          <p:attrName>style.visibility</p:attrName>
                                        </p:attrNameLst>
                                      </p:cBhvr>
                                      <p:to>
                                        <p:strVal val="visible"/>
                                      </p:to>
                                    </p:set>
                                    <p:animEffect transition="in" filter="dissolve">
                                      <p:cBhvr>
                                        <p:cTn id="52" dur="1000"/>
                                        <p:tgtEl>
                                          <p:spTgt spid="17603"/>
                                        </p:tgtEl>
                                      </p:cBhvr>
                                    </p:animEffect>
                                  </p:childTnLst>
                                </p:cTn>
                              </p:par>
                            </p:childTnLst>
                          </p:cTn>
                        </p:par>
                        <p:par>
                          <p:cTn id="53" fill="hold" nodeType="afterGroup">
                            <p:stCondLst>
                              <p:cond delay="2000"/>
                            </p:stCondLst>
                            <p:childTnLst>
                              <p:par>
                                <p:cTn id="54" presetID="0" presetClass="path" presetSubtype="0" accel="50000" decel="50000" fill="hold" grpId="1" nodeType="afterEffect">
                                  <p:stCondLst>
                                    <p:cond delay="0"/>
                                  </p:stCondLst>
                                  <p:childTnLst>
                                    <p:animMotion origin="layout" path="M 0.00035 -0.00023 C 0.00139 0.00116 0.00573 0.00532 0.00712 0.0088 C 0.00851 0.01227 0.00764 0.01111 0.00868 0.0213 C 0.00972 0.03148 0.01354 0.05671 0.01337 0.0706 C 0.0132 0.08449 0.01094 0.09329 0.00712 0.10532 L -0.01007 0.14282 " pathEditMode="relative" rAng="0" ptsTypes="aaaaAa">
                                      <p:cBhvr>
                                        <p:cTn id="55" dur="2000" fill="hold"/>
                                        <p:tgtEl>
                                          <p:spTgt spid="17603"/>
                                        </p:tgtEl>
                                        <p:attrNameLst>
                                          <p:attrName>ppt_x</p:attrName>
                                          <p:attrName>ppt_y</p:attrName>
                                        </p:attrNameLst>
                                      </p:cBhvr>
                                      <p:rCtr x="139" y="7153"/>
                                    </p:animMotion>
                                  </p:childTnLst>
                                </p:cTn>
                              </p:par>
                            </p:childTnLst>
                          </p:cTn>
                        </p:par>
                        <p:par>
                          <p:cTn id="56" fill="hold" nodeType="afterGroup">
                            <p:stCondLst>
                              <p:cond delay="4000"/>
                            </p:stCondLst>
                            <p:childTnLst>
                              <p:par>
                                <p:cTn id="57" presetID="22" presetClass="entr" presetSubtype="1" fill="hold" grpId="0" nodeType="afterEffect">
                                  <p:stCondLst>
                                    <p:cond delay="0"/>
                                  </p:stCondLst>
                                  <p:childTnLst>
                                    <p:set>
                                      <p:cBhvr>
                                        <p:cTn id="58" dur="1" fill="hold">
                                          <p:stCondLst>
                                            <p:cond delay="0"/>
                                          </p:stCondLst>
                                        </p:cTn>
                                        <p:tgtEl>
                                          <p:spTgt spid="17604"/>
                                        </p:tgtEl>
                                        <p:attrNameLst>
                                          <p:attrName>style.visibility</p:attrName>
                                        </p:attrNameLst>
                                      </p:cBhvr>
                                      <p:to>
                                        <p:strVal val="visible"/>
                                      </p:to>
                                    </p:set>
                                    <p:animEffect transition="in" filter="wipe(up)">
                                      <p:cBhvr>
                                        <p:cTn id="59" dur="1000"/>
                                        <p:tgtEl>
                                          <p:spTgt spid="17604"/>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21" presetClass="entr" presetSubtype="8" fill="hold" nodeType="clickEffect">
                                  <p:stCondLst>
                                    <p:cond delay="0"/>
                                  </p:stCondLst>
                                  <p:childTnLst>
                                    <p:set>
                                      <p:cBhvr>
                                        <p:cTn id="63" dur="1" fill="hold">
                                          <p:stCondLst>
                                            <p:cond delay="0"/>
                                          </p:stCondLst>
                                        </p:cTn>
                                        <p:tgtEl>
                                          <p:spTgt spid="17606"/>
                                        </p:tgtEl>
                                        <p:attrNameLst>
                                          <p:attrName>style.visibility</p:attrName>
                                        </p:attrNameLst>
                                      </p:cBhvr>
                                      <p:to>
                                        <p:strVal val="visible"/>
                                      </p:to>
                                    </p:set>
                                    <p:animEffect transition="in" filter="wheel(8)">
                                      <p:cBhvr>
                                        <p:cTn id="64" dur="1000"/>
                                        <p:tgtEl>
                                          <p:spTgt spid="17606"/>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21" presetClass="entr" presetSubtype="8" fill="hold" nodeType="clickEffect">
                                  <p:stCondLst>
                                    <p:cond delay="0"/>
                                  </p:stCondLst>
                                  <p:childTnLst>
                                    <p:set>
                                      <p:cBhvr>
                                        <p:cTn id="68" dur="1" fill="hold">
                                          <p:stCondLst>
                                            <p:cond delay="0"/>
                                          </p:stCondLst>
                                        </p:cTn>
                                        <p:tgtEl>
                                          <p:spTgt spid="17609"/>
                                        </p:tgtEl>
                                        <p:attrNameLst>
                                          <p:attrName>style.visibility</p:attrName>
                                        </p:attrNameLst>
                                      </p:cBhvr>
                                      <p:to>
                                        <p:strVal val="visible"/>
                                      </p:to>
                                    </p:set>
                                    <p:animEffect transition="in" filter="wheel(8)">
                                      <p:cBhvr>
                                        <p:cTn id="69" dur="1000"/>
                                        <p:tgtEl>
                                          <p:spTgt spid="17609"/>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9" presetClass="entr" presetSubtype="0" fill="hold" nodeType="clickEffect">
                                  <p:stCondLst>
                                    <p:cond delay="0"/>
                                  </p:stCondLst>
                                  <p:childTnLst>
                                    <p:set>
                                      <p:cBhvr>
                                        <p:cTn id="73" dur="1" fill="hold">
                                          <p:stCondLst>
                                            <p:cond delay="0"/>
                                          </p:stCondLst>
                                        </p:cTn>
                                        <p:tgtEl>
                                          <p:spTgt spid="17612"/>
                                        </p:tgtEl>
                                        <p:attrNameLst>
                                          <p:attrName>style.visibility</p:attrName>
                                        </p:attrNameLst>
                                      </p:cBhvr>
                                      <p:to>
                                        <p:strVal val="visible"/>
                                      </p:to>
                                    </p:set>
                                    <p:animEffect transition="in" filter="dissolve">
                                      <p:cBhvr>
                                        <p:cTn id="74" dur="500"/>
                                        <p:tgtEl>
                                          <p:spTgt spid="17612"/>
                                        </p:tgtEl>
                                      </p:cBhvr>
                                    </p:animEffect>
                                  </p:childTnLst>
                                </p:cTn>
                              </p:par>
                            </p:childTnLst>
                          </p:cTn>
                        </p:par>
                        <p:par>
                          <p:cTn id="75" fill="hold" nodeType="afterGroup">
                            <p:stCondLst>
                              <p:cond delay="500"/>
                            </p:stCondLst>
                            <p:childTnLst>
                              <p:par>
                                <p:cTn id="76" presetID="21" presetClass="entr" presetSubtype="8" fill="hold" nodeType="afterEffect">
                                  <p:stCondLst>
                                    <p:cond delay="0"/>
                                  </p:stCondLst>
                                  <p:childTnLst>
                                    <p:set>
                                      <p:cBhvr>
                                        <p:cTn id="77" dur="1" fill="hold">
                                          <p:stCondLst>
                                            <p:cond delay="0"/>
                                          </p:stCondLst>
                                        </p:cTn>
                                        <p:tgtEl>
                                          <p:spTgt spid="17617"/>
                                        </p:tgtEl>
                                        <p:attrNameLst>
                                          <p:attrName>style.visibility</p:attrName>
                                        </p:attrNameLst>
                                      </p:cBhvr>
                                      <p:to>
                                        <p:strVal val="visible"/>
                                      </p:to>
                                    </p:set>
                                    <p:animEffect transition="in" filter="wheel(8)">
                                      <p:cBhvr>
                                        <p:cTn id="78" dur="1000"/>
                                        <p:tgtEl>
                                          <p:spTgt spid="17617"/>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9" presetClass="exit" presetSubtype="0" fill="hold" nodeType="clickEffect">
                                  <p:stCondLst>
                                    <p:cond delay="0"/>
                                  </p:stCondLst>
                                  <p:childTnLst>
                                    <p:animEffect transition="out" filter="dissolve">
                                      <p:cBhvr>
                                        <p:cTn id="82" dur="500"/>
                                        <p:tgtEl>
                                          <p:spTgt spid="17609"/>
                                        </p:tgtEl>
                                      </p:cBhvr>
                                    </p:animEffect>
                                    <p:set>
                                      <p:cBhvr>
                                        <p:cTn id="83" dur="1" fill="hold">
                                          <p:stCondLst>
                                            <p:cond delay="499"/>
                                          </p:stCondLst>
                                        </p:cTn>
                                        <p:tgtEl>
                                          <p:spTgt spid="17609"/>
                                        </p:tgtEl>
                                        <p:attrNameLst>
                                          <p:attrName>style.visibility</p:attrName>
                                        </p:attrNameLst>
                                      </p:cBhvr>
                                      <p:to>
                                        <p:strVal val="hidden"/>
                                      </p:to>
                                    </p:set>
                                  </p:childTnLst>
                                </p:cTn>
                              </p:par>
                              <p:par>
                                <p:cTn id="84" presetID="9" presetClass="exit" presetSubtype="0" fill="hold" nodeType="withEffect">
                                  <p:stCondLst>
                                    <p:cond delay="0"/>
                                  </p:stCondLst>
                                  <p:childTnLst>
                                    <p:animEffect transition="out" filter="dissolve">
                                      <p:cBhvr>
                                        <p:cTn id="85" dur="500"/>
                                        <p:tgtEl>
                                          <p:spTgt spid="17606"/>
                                        </p:tgtEl>
                                      </p:cBhvr>
                                    </p:animEffect>
                                    <p:set>
                                      <p:cBhvr>
                                        <p:cTn id="86" dur="1" fill="hold">
                                          <p:stCondLst>
                                            <p:cond delay="499"/>
                                          </p:stCondLst>
                                        </p:cTn>
                                        <p:tgtEl>
                                          <p:spTgt spid="17606"/>
                                        </p:tgtEl>
                                        <p:attrNameLst>
                                          <p:attrName>style.visibility</p:attrName>
                                        </p:attrNameLst>
                                      </p:cBhvr>
                                      <p:to>
                                        <p:strVal val="hidden"/>
                                      </p:to>
                                    </p:set>
                                  </p:childTnLst>
                                </p:cTn>
                              </p:par>
                              <p:par>
                                <p:cTn id="87" presetID="9" presetClass="exit" presetSubtype="0" fill="hold" nodeType="withEffect">
                                  <p:stCondLst>
                                    <p:cond delay="0"/>
                                  </p:stCondLst>
                                  <p:childTnLst>
                                    <p:animEffect transition="out" filter="dissolve">
                                      <p:cBhvr>
                                        <p:cTn id="88" dur="500"/>
                                        <p:tgtEl>
                                          <p:spTgt spid="17617"/>
                                        </p:tgtEl>
                                      </p:cBhvr>
                                    </p:animEffect>
                                    <p:set>
                                      <p:cBhvr>
                                        <p:cTn id="89" dur="1" fill="hold">
                                          <p:stCondLst>
                                            <p:cond delay="499"/>
                                          </p:stCondLst>
                                        </p:cTn>
                                        <p:tgtEl>
                                          <p:spTgt spid="17617"/>
                                        </p:tgtEl>
                                        <p:attrNameLst>
                                          <p:attrName>style.visibility</p:attrName>
                                        </p:attrNameLst>
                                      </p:cBhvr>
                                      <p:to>
                                        <p:strVal val="hidden"/>
                                      </p:to>
                                    </p:set>
                                  </p:childTnLst>
                                </p:cTn>
                              </p:par>
                              <p:par>
                                <p:cTn id="90" presetID="9" presetClass="exit" presetSubtype="0" fill="hold" grpId="1" nodeType="withEffect">
                                  <p:stCondLst>
                                    <p:cond delay="0"/>
                                  </p:stCondLst>
                                  <p:childTnLst>
                                    <p:animEffect transition="out" filter="dissolve">
                                      <p:cBhvr>
                                        <p:cTn id="91" dur="500"/>
                                        <p:tgtEl>
                                          <p:spTgt spid="17599"/>
                                        </p:tgtEl>
                                      </p:cBhvr>
                                    </p:animEffect>
                                    <p:set>
                                      <p:cBhvr>
                                        <p:cTn id="92" dur="1" fill="hold">
                                          <p:stCondLst>
                                            <p:cond delay="499"/>
                                          </p:stCondLst>
                                        </p:cTn>
                                        <p:tgtEl>
                                          <p:spTgt spid="17599"/>
                                        </p:tgtEl>
                                        <p:attrNameLst>
                                          <p:attrName>style.visibility</p:attrName>
                                        </p:attrNameLst>
                                      </p:cBhvr>
                                      <p:to>
                                        <p:strVal val="hidden"/>
                                      </p:to>
                                    </p:set>
                                  </p:childTnLst>
                                </p:cTn>
                              </p:par>
                              <p:par>
                                <p:cTn id="93" presetID="9" presetClass="exit" presetSubtype="0" fill="hold" grpId="2" nodeType="withEffect">
                                  <p:stCondLst>
                                    <p:cond delay="0"/>
                                  </p:stCondLst>
                                  <p:childTnLst>
                                    <p:animEffect transition="out" filter="dissolve">
                                      <p:cBhvr>
                                        <p:cTn id="94" dur="500"/>
                                        <p:tgtEl>
                                          <p:spTgt spid="17603"/>
                                        </p:tgtEl>
                                      </p:cBhvr>
                                    </p:animEffect>
                                    <p:set>
                                      <p:cBhvr>
                                        <p:cTn id="95" dur="1" fill="hold">
                                          <p:stCondLst>
                                            <p:cond delay="499"/>
                                          </p:stCondLst>
                                        </p:cTn>
                                        <p:tgtEl>
                                          <p:spTgt spid="17603"/>
                                        </p:tgtEl>
                                        <p:attrNameLst>
                                          <p:attrName>style.visibility</p:attrName>
                                        </p:attrNameLst>
                                      </p:cBhvr>
                                      <p:to>
                                        <p:strVal val="hidden"/>
                                      </p:to>
                                    </p:set>
                                  </p:childTnLst>
                                </p:cTn>
                              </p:par>
                              <p:par>
                                <p:cTn id="96" presetID="9" presetClass="exit" presetSubtype="0" fill="hold" grpId="2" nodeType="withEffect">
                                  <p:stCondLst>
                                    <p:cond delay="0"/>
                                  </p:stCondLst>
                                  <p:childTnLst>
                                    <p:animEffect transition="out" filter="dissolve">
                                      <p:cBhvr>
                                        <p:cTn id="97" dur="500"/>
                                        <p:tgtEl>
                                          <p:spTgt spid="17600"/>
                                        </p:tgtEl>
                                      </p:cBhvr>
                                    </p:animEffect>
                                    <p:set>
                                      <p:cBhvr>
                                        <p:cTn id="98" dur="1" fill="hold">
                                          <p:stCondLst>
                                            <p:cond delay="499"/>
                                          </p:stCondLst>
                                        </p:cTn>
                                        <p:tgtEl>
                                          <p:spTgt spid="17600"/>
                                        </p:tgtEl>
                                        <p:attrNameLst>
                                          <p:attrName>style.visibility</p:attrName>
                                        </p:attrNameLst>
                                      </p:cBhvr>
                                      <p:to>
                                        <p:strVal val="hidden"/>
                                      </p:to>
                                    </p:set>
                                  </p:childTnLst>
                                </p:cTn>
                              </p:par>
                              <p:par>
                                <p:cTn id="99" presetID="9" presetClass="exit" presetSubtype="0" fill="hold" grpId="2" nodeType="withEffect">
                                  <p:stCondLst>
                                    <p:cond delay="0"/>
                                  </p:stCondLst>
                                  <p:childTnLst>
                                    <p:animEffect transition="out" filter="dissolve">
                                      <p:cBhvr>
                                        <p:cTn id="100" dur="500"/>
                                        <p:tgtEl>
                                          <p:spTgt spid="17601"/>
                                        </p:tgtEl>
                                      </p:cBhvr>
                                    </p:animEffect>
                                    <p:set>
                                      <p:cBhvr>
                                        <p:cTn id="101" dur="1" fill="hold">
                                          <p:stCondLst>
                                            <p:cond delay="499"/>
                                          </p:stCondLst>
                                        </p:cTn>
                                        <p:tgtEl>
                                          <p:spTgt spid="17601"/>
                                        </p:tgtEl>
                                        <p:attrNameLst>
                                          <p:attrName>style.visibility</p:attrName>
                                        </p:attrNameLst>
                                      </p:cBhvr>
                                      <p:to>
                                        <p:strVal val="hidden"/>
                                      </p:to>
                                    </p:set>
                                  </p:childTnLst>
                                </p:cTn>
                              </p:par>
                              <p:par>
                                <p:cTn id="102" presetID="9" presetClass="exit" presetSubtype="0" fill="hold" grpId="1" nodeType="withEffect">
                                  <p:stCondLst>
                                    <p:cond delay="0"/>
                                  </p:stCondLst>
                                  <p:childTnLst>
                                    <p:animEffect transition="out" filter="dissolve">
                                      <p:cBhvr>
                                        <p:cTn id="103" dur="500"/>
                                        <p:tgtEl>
                                          <p:spTgt spid="17604"/>
                                        </p:tgtEl>
                                      </p:cBhvr>
                                    </p:animEffect>
                                    <p:set>
                                      <p:cBhvr>
                                        <p:cTn id="104" dur="1" fill="hold">
                                          <p:stCondLst>
                                            <p:cond delay="499"/>
                                          </p:stCondLst>
                                        </p:cTn>
                                        <p:tgtEl>
                                          <p:spTgt spid="17604"/>
                                        </p:tgtEl>
                                        <p:attrNameLst>
                                          <p:attrName>style.visibility</p:attrName>
                                        </p:attrNameLst>
                                      </p:cBhvr>
                                      <p:to>
                                        <p:strVal val="hidden"/>
                                      </p:to>
                                    </p:set>
                                  </p:childTnLst>
                                </p:cTn>
                              </p:par>
                              <p:par>
                                <p:cTn id="105" presetID="9" presetClass="exit" presetSubtype="0" fill="hold" grpId="1" nodeType="withEffect">
                                  <p:stCondLst>
                                    <p:cond delay="0"/>
                                  </p:stCondLst>
                                  <p:childTnLst>
                                    <p:animEffect transition="out" filter="dissolve">
                                      <p:cBhvr>
                                        <p:cTn id="106" dur="500"/>
                                        <p:tgtEl>
                                          <p:spTgt spid="17602"/>
                                        </p:tgtEl>
                                      </p:cBhvr>
                                    </p:animEffect>
                                    <p:set>
                                      <p:cBhvr>
                                        <p:cTn id="107" dur="1" fill="hold">
                                          <p:stCondLst>
                                            <p:cond delay="499"/>
                                          </p:stCondLst>
                                        </p:cTn>
                                        <p:tgtEl>
                                          <p:spTgt spid="17602"/>
                                        </p:tgtEl>
                                        <p:attrNameLst>
                                          <p:attrName>style.visibility</p:attrName>
                                        </p:attrNameLst>
                                      </p:cBhvr>
                                      <p:to>
                                        <p:strVal val="hidden"/>
                                      </p:to>
                                    </p:set>
                                  </p:childTnLst>
                                </p:cTn>
                              </p:par>
                              <p:par>
                                <p:cTn id="108" presetID="9" presetClass="exit" presetSubtype="0" fill="hold" grpId="1" nodeType="withEffect">
                                  <p:stCondLst>
                                    <p:cond delay="0"/>
                                  </p:stCondLst>
                                  <p:childTnLst>
                                    <p:animEffect transition="out" filter="dissolve">
                                      <p:cBhvr>
                                        <p:cTn id="109" dur="500"/>
                                        <p:tgtEl>
                                          <p:spTgt spid="17598"/>
                                        </p:tgtEl>
                                      </p:cBhvr>
                                    </p:animEffect>
                                    <p:set>
                                      <p:cBhvr>
                                        <p:cTn id="110" dur="1" fill="hold">
                                          <p:stCondLst>
                                            <p:cond delay="499"/>
                                          </p:stCondLst>
                                        </p:cTn>
                                        <p:tgtEl>
                                          <p:spTgt spid="17598"/>
                                        </p:tgtEl>
                                        <p:attrNameLst>
                                          <p:attrName>style.visibility</p:attrName>
                                        </p:attrNameLst>
                                      </p:cBhvr>
                                      <p:to>
                                        <p:strVal val="hidden"/>
                                      </p:to>
                                    </p:set>
                                  </p:childTnLst>
                                </p:cTn>
                              </p:par>
                              <p:par>
                                <p:cTn id="111" presetID="9" presetClass="exit" presetSubtype="0" fill="hold" grpId="1" nodeType="withEffect">
                                  <p:stCondLst>
                                    <p:cond delay="0"/>
                                  </p:stCondLst>
                                  <p:childTnLst>
                                    <p:animEffect transition="out" filter="dissolve">
                                      <p:cBhvr>
                                        <p:cTn id="112" dur="500"/>
                                        <p:tgtEl>
                                          <p:spTgt spid="17597"/>
                                        </p:tgtEl>
                                      </p:cBhvr>
                                    </p:animEffect>
                                    <p:set>
                                      <p:cBhvr>
                                        <p:cTn id="113" dur="1" fill="hold">
                                          <p:stCondLst>
                                            <p:cond delay="499"/>
                                          </p:stCondLst>
                                        </p:cTn>
                                        <p:tgtEl>
                                          <p:spTgt spid="17597"/>
                                        </p:tgtEl>
                                        <p:attrNameLst>
                                          <p:attrName>style.visibility</p:attrName>
                                        </p:attrNameLst>
                                      </p:cBhvr>
                                      <p:to>
                                        <p:strVal val="hidden"/>
                                      </p:to>
                                    </p:set>
                                  </p:childTnLst>
                                </p:cTn>
                              </p:par>
                              <p:par>
                                <p:cTn id="114" presetID="0" presetClass="path" presetSubtype="0" accel="50000" decel="50000" fill="hold" grpId="0" nodeType="withEffect">
                                  <p:stCondLst>
                                    <p:cond delay="0"/>
                                  </p:stCondLst>
                                  <p:childTnLst>
                                    <p:animMotion origin="layout" path="M -8.33333E-7 -4.81481E-6 L -0.03229 -0.05787 L -0.10555 -0.07083 L -0.27118 -0.01898 L -0.36649 0.06875 " pathEditMode="relative" rAng="0" ptsTypes="AAAAA">
                                      <p:cBhvr>
                                        <p:cTn id="115" dur="2000" fill="hold"/>
                                        <p:tgtEl>
                                          <p:spTgt spid="17559"/>
                                        </p:tgtEl>
                                        <p:attrNameLst>
                                          <p:attrName>ppt_x</p:attrName>
                                          <p:attrName>ppt_y</p:attrName>
                                        </p:attrNameLst>
                                      </p:cBhvr>
                                      <p:rCtr x="-18333" y="-116"/>
                                    </p:animMotion>
                                  </p:childTnLst>
                                </p:cTn>
                              </p:par>
                              <p:par>
                                <p:cTn id="116" presetID="9" presetClass="entr" presetSubtype="0" fill="hold" grpId="0" nodeType="withEffect">
                                  <p:stCondLst>
                                    <p:cond delay="0"/>
                                  </p:stCondLst>
                                  <p:childTnLst>
                                    <p:set>
                                      <p:cBhvr>
                                        <p:cTn id="117" dur="1" fill="hold">
                                          <p:stCondLst>
                                            <p:cond delay="0"/>
                                          </p:stCondLst>
                                        </p:cTn>
                                        <p:tgtEl>
                                          <p:spTgt spid="17620"/>
                                        </p:tgtEl>
                                        <p:attrNameLst>
                                          <p:attrName>style.visibility</p:attrName>
                                        </p:attrNameLst>
                                      </p:cBhvr>
                                      <p:to>
                                        <p:strVal val="visible"/>
                                      </p:to>
                                    </p:set>
                                    <p:animEffect transition="in" filter="dissolve">
                                      <p:cBhvr>
                                        <p:cTn id="118" dur="2000"/>
                                        <p:tgtEl>
                                          <p:spTgt spid="17620"/>
                                        </p:tgtEl>
                                      </p:cBhvr>
                                    </p:animEffect>
                                  </p:childTnLst>
                                </p:cTn>
                              </p:par>
                            </p:childTnLst>
                          </p:cTn>
                        </p:par>
                      </p:childTnLst>
                    </p:cTn>
                  </p:par>
                  <p:par>
                    <p:cTn id="119" fill="hold" nodeType="clickPar">
                      <p:stCondLst>
                        <p:cond delay="indefinite"/>
                      </p:stCondLst>
                      <p:childTnLst>
                        <p:par>
                          <p:cTn id="120" fill="hold" nodeType="withGroup">
                            <p:stCondLst>
                              <p:cond delay="0"/>
                            </p:stCondLst>
                            <p:childTnLst>
                              <p:par>
                                <p:cTn id="121" presetID="9" presetClass="entr" presetSubtype="0" fill="hold" grpId="0" nodeType="clickEffect">
                                  <p:stCondLst>
                                    <p:cond delay="0"/>
                                  </p:stCondLst>
                                  <p:childTnLst>
                                    <p:set>
                                      <p:cBhvr>
                                        <p:cTn id="122" dur="1" fill="hold">
                                          <p:stCondLst>
                                            <p:cond delay="0"/>
                                          </p:stCondLst>
                                        </p:cTn>
                                        <p:tgtEl>
                                          <p:spTgt spid="17621"/>
                                        </p:tgtEl>
                                        <p:attrNameLst>
                                          <p:attrName>style.visibility</p:attrName>
                                        </p:attrNameLst>
                                      </p:cBhvr>
                                      <p:to>
                                        <p:strVal val="visible"/>
                                      </p:to>
                                    </p:set>
                                    <p:animEffect transition="in" filter="dissolve">
                                      <p:cBhvr>
                                        <p:cTn id="123" dur="1000"/>
                                        <p:tgtEl>
                                          <p:spTgt spid="17621"/>
                                        </p:tgtEl>
                                      </p:cBhvr>
                                    </p:animEffect>
                                  </p:childTnLst>
                                </p:cTn>
                              </p:par>
                            </p:childTnLst>
                          </p:cTn>
                        </p:par>
                        <p:par>
                          <p:cTn id="124" fill="hold" nodeType="afterGroup">
                            <p:stCondLst>
                              <p:cond delay="1000"/>
                            </p:stCondLst>
                            <p:childTnLst>
                              <p:par>
                                <p:cTn id="125" presetID="0" presetClass="path" presetSubtype="0" accel="50000" decel="50000" fill="hold" grpId="1" nodeType="afterEffect">
                                  <p:stCondLst>
                                    <p:cond delay="0"/>
                                  </p:stCondLst>
                                  <p:childTnLst>
                                    <p:animMotion origin="layout" path="M 0.00034 0.00069 L -0.00504 0.03056 L 0.0026 0.0625 L 0.02344 0.07315 L 0.046 0.09028 " pathEditMode="relative" rAng="0" ptsTypes="AAAAA">
                                      <p:cBhvr>
                                        <p:cTn id="126" dur="2000" fill="hold"/>
                                        <p:tgtEl>
                                          <p:spTgt spid="17621"/>
                                        </p:tgtEl>
                                        <p:attrNameLst>
                                          <p:attrName>ppt_x</p:attrName>
                                          <p:attrName>ppt_y</p:attrName>
                                        </p:attrNameLst>
                                      </p:cBhvr>
                                      <p:rCtr x="2014" y="4468"/>
                                    </p:animMotion>
                                  </p:childTnLst>
                                </p:cTn>
                              </p:par>
                              <p:par>
                                <p:cTn id="127" presetID="9" presetClass="entr" presetSubtype="0" fill="hold" nodeType="withEffect">
                                  <p:stCondLst>
                                    <p:cond delay="0"/>
                                  </p:stCondLst>
                                  <p:childTnLst>
                                    <p:set>
                                      <p:cBhvr>
                                        <p:cTn id="128" dur="1" fill="hold">
                                          <p:stCondLst>
                                            <p:cond delay="0"/>
                                          </p:stCondLst>
                                        </p:cTn>
                                        <p:tgtEl>
                                          <p:spTgt spid="17622"/>
                                        </p:tgtEl>
                                        <p:attrNameLst>
                                          <p:attrName>style.visibility</p:attrName>
                                        </p:attrNameLst>
                                      </p:cBhvr>
                                      <p:to>
                                        <p:strVal val="visible"/>
                                      </p:to>
                                    </p:set>
                                    <p:animEffect transition="in" filter="dissolve">
                                      <p:cBhvr>
                                        <p:cTn id="129" dur="2000"/>
                                        <p:tgtEl>
                                          <p:spTgt spid="176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59" grpId="0" animBg="1"/>
      <p:bldP spid="17570" grpId="0" animBg="1"/>
      <p:bldP spid="17594" grpId="0" animBg="1"/>
      <p:bldP spid="17594" grpId="1" animBg="1"/>
      <p:bldP spid="17597" grpId="0" animBg="1"/>
      <p:bldP spid="17597" grpId="1" animBg="1"/>
      <p:bldP spid="17598" grpId="0" animBg="1"/>
      <p:bldP spid="17598" grpId="1" animBg="1"/>
      <p:bldP spid="17599" grpId="0" animBg="1"/>
      <p:bldP spid="17599" grpId="1" animBg="1"/>
      <p:bldP spid="17600" grpId="0" animBg="1"/>
      <p:bldP spid="17600" grpId="1" animBg="1"/>
      <p:bldP spid="17600" grpId="2" animBg="1"/>
      <p:bldP spid="17601" grpId="0" animBg="1"/>
      <p:bldP spid="17601" grpId="1" animBg="1"/>
      <p:bldP spid="17601" grpId="2" animBg="1"/>
      <p:bldP spid="17602" grpId="0" animBg="1"/>
      <p:bldP spid="17602" grpId="1" animBg="1"/>
      <p:bldP spid="17603" grpId="0" animBg="1"/>
      <p:bldP spid="17603" grpId="1" animBg="1"/>
      <p:bldP spid="17603" grpId="2" animBg="1"/>
      <p:bldP spid="17604" grpId="0" animBg="1"/>
      <p:bldP spid="17604" grpId="1" animBg="1"/>
      <p:bldP spid="17605" grpId="0" animBg="1"/>
      <p:bldP spid="17620" grpId="0" animBg="1"/>
      <p:bldP spid="17621" grpId="0" animBg="1"/>
      <p:bldP spid="17621"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Oval 2"/>
          <p:cNvSpPr>
            <a:spLocks noChangeArrowheads="1"/>
          </p:cNvSpPr>
          <p:nvPr/>
        </p:nvSpPr>
        <p:spPr bwMode="auto">
          <a:xfrm rot="2607468">
            <a:off x="8129588" y="1995488"/>
            <a:ext cx="441325" cy="239712"/>
          </a:xfrm>
          <a:prstGeom prst="ellipse">
            <a:avLst/>
          </a:prstGeom>
          <a:solidFill>
            <a:srgbClr val="3333FF">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59" name="Freeform 3"/>
          <p:cNvSpPr>
            <a:spLocks/>
          </p:cNvSpPr>
          <p:nvPr/>
        </p:nvSpPr>
        <p:spPr bwMode="auto">
          <a:xfrm>
            <a:off x="1631950" y="2476500"/>
            <a:ext cx="2278063" cy="2271713"/>
          </a:xfrm>
          <a:custGeom>
            <a:avLst/>
            <a:gdLst>
              <a:gd name="T0" fmla="*/ 585 w 1435"/>
              <a:gd name="T1" fmla="*/ 18 h 1431"/>
              <a:gd name="T2" fmla="*/ 568 w 1435"/>
              <a:gd name="T3" fmla="*/ 50 h 1431"/>
              <a:gd name="T4" fmla="*/ 556 w 1435"/>
              <a:gd name="T5" fmla="*/ 80 h 1431"/>
              <a:gd name="T6" fmla="*/ 537 w 1435"/>
              <a:gd name="T7" fmla="*/ 92 h 1431"/>
              <a:gd name="T8" fmla="*/ 528 w 1435"/>
              <a:gd name="T9" fmla="*/ 111 h 1431"/>
              <a:gd name="T10" fmla="*/ 532 w 1435"/>
              <a:gd name="T11" fmla="*/ 132 h 1431"/>
              <a:gd name="T12" fmla="*/ 526 w 1435"/>
              <a:gd name="T13" fmla="*/ 144 h 1431"/>
              <a:gd name="T14" fmla="*/ 510 w 1435"/>
              <a:gd name="T15" fmla="*/ 164 h 1431"/>
              <a:gd name="T16" fmla="*/ 505 w 1435"/>
              <a:gd name="T17" fmla="*/ 194 h 1431"/>
              <a:gd name="T18" fmla="*/ 445 w 1435"/>
              <a:gd name="T19" fmla="*/ 327 h 1431"/>
              <a:gd name="T20" fmla="*/ 253 w 1435"/>
              <a:gd name="T21" fmla="*/ 573 h 1431"/>
              <a:gd name="T22" fmla="*/ 40 w 1435"/>
              <a:gd name="T23" fmla="*/ 891 h 1431"/>
              <a:gd name="T24" fmla="*/ 13 w 1435"/>
              <a:gd name="T25" fmla="*/ 1191 h 1431"/>
              <a:gd name="T26" fmla="*/ 22 w 1435"/>
              <a:gd name="T27" fmla="*/ 1431 h 1431"/>
              <a:gd name="T28" fmla="*/ 91 w 1435"/>
              <a:gd name="T29" fmla="*/ 1425 h 1431"/>
              <a:gd name="T30" fmla="*/ 88 w 1435"/>
              <a:gd name="T31" fmla="*/ 1203 h 1431"/>
              <a:gd name="T32" fmla="*/ 115 w 1435"/>
              <a:gd name="T33" fmla="*/ 906 h 1431"/>
              <a:gd name="T34" fmla="*/ 322 w 1435"/>
              <a:gd name="T35" fmla="*/ 618 h 1431"/>
              <a:gd name="T36" fmla="*/ 397 w 1435"/>
              <a:gd name="T37" fmla="*/ 528 h 1431"/>
              <a:gd name="T38" fmla="*/ 1141 w 1435"/>
              <a:gd name="T39" fmla="*/ 579 h 1431"/>
              <a:gd name="T40" fmla="*/ 1312 w 1435"/>
              <a:gd name="T41" fmla="*/ 225 h 1431"/>
              <a:gd name="T42" fmla="*/ 1435 w 1435"/>
              <a:gd name="T43" fmla="*/ 9 h 1431"/>
              <a:gd name="T44" fmla="*/ 976 w 1435"/>
              <a:gd name="T45" fmla="*/ 0 h 1431"/>
              <a:gd name="T46" fmla="*/ 973 w 1435"/>
              <a:gd name="T47" fmla="*/ 45 h 1431"/>
              <a:gd name="T48" fmla="*/ 613 w 1435"/>
              <a:gd name="T49" fmla="*/ 51 h 1431"/>
              <a:gd name="T50" fmla="*/ 585 w 1435"/>
              <a:gd name="T51" fmla="*/ 18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35" h="1431">
                <a:moveTo>
                  <a:pt x="585" y="18"/>
                </a:moveTo>
                <a:cubicBezTo>
                  <a:pt x="577" y="20"/>
                  <a:pt x="573" y="40"/>
                  <a:pt x="568" y="50"/>
                </a:cubicBezTo>
                <a:lnTo>
                  <a:pt x="556" y="80"/>
                </a:lnTo>
                <a:cubicBezTo>
                  <a:pt x="551" y="87"/>
                  <a:pt x="542" y="87"/>
                  <a:pt x="537" y="92"/>
                </a:cubicBezTo>
                <a:cubicBezTo>
                  <a:pt x="532" y="97"/>
                  <a:pt x="529" y="104"/>
                  <a:pt x="528" y="111"/>
                </a:cubicBezTo>
                <a:cubicBezTo>
                  <a:pt x="527" y="118"/>
                  <a:pt x="532" y="127"/>
                  <a:pt x="532" y="132"/>
                </a:cubicBezTo>
                <a:cubicBezTo>
                  <a:pt x="532" y="137"/>
                  <a:pt x="530" y="139"/>
                  <a:pt x="526" y="144"/>
                </a:cubicBezTo>
                <a:cubicBezTo>
                  <a:pt x="522" y="149"/>
                  <a:pt x="514" y="156"/>
                  <a:pt x="510" y="164"/>
                </a:cubicBezTo>
                <a:cubicBezTo>
                  <a:pt x="506" y="172"/>
                  <a:pt x="516" y="167"/>
                  <a:pt x="505" y="194"/>
                </a:cubicBezTo>
                <a:cubicBezTo>
                  <a:pt x="494" y="221"/>
                  <a:pt x="487" y="264"/>
                  <a:pt x="445" y="327"/>
                </a:cubicBezTo>
                <a:cubicBezTo>
                  <a:pt x="403" y="390"/>
                  <a:pt x="320" y="479"/>
                  <a:pt x="253" y="573"/>
                </a:cubicBezTo>
                <a:cubicBezTo>
                  <a:pt x="186" y="667"/>
                  <a:pt x="80" y="788"/>
                  <a:pt x="40" y="891"/>
                </a:cubicBezTo>
                <a:cubicBezTo>
                  <a:pt x="0" y="994"/>
                  <a:pt x="16" y="1101"/>
                  <a:pt x="13" y="1191"/>
                </a:cubicBezTo>
                <a:lnTo>
                  <a:pt x="22" y="1431"/>
                </a:lnTo>
                <a:lnTo>
                  <a:pt x="91" y="1425"/>
                </a:lnTo>
                <a:lnTo>
                  <a:pt x="88" y="1203"/>
                </a:lnTo>
                <a:cubicBezTo>
                  <a:pt x="92" y="1117"/>
                  <a:pt x="76" y="1003"/>
                  <a:pt x="115" y="906"/>
                </a:cubicBezTo>
                <a:cubicBezTo>
                  <a:pt x="154" y="809"/>
                  <a:pt x="275" y="681"/>
                  <a:pt x="322" y="618"/>
                </a:cubicBezTo>
                <a:lnTo>
                  <a:pt x="397" y="528"/>
                </a:lnTo>
                <a:lnTo>
                  <a:pt x="1141" y="579"/>
                </a:lnTo>
                <a:lnTo>
                  <a:pt x="1312" y="225"/>
                </a:lnTo>
                <a:lnTo>
                  <a:pt x="1435" y="9"/>
                </a:lnTo>
                <a:lnTo>
                  <a:pt x="976" y="0"/>
                </a:lnTo>
                <a:lnTo>
                  <a:pt x="973" y="45"/>
                </a:lnTo>
                <a:lnTo>
                  <a:pt x="613" y="51"/>
                </a:lnTo>
                <a:lnTo>
                  <a:pt x="585" y="18"/>
                </a:lnTo>
                <a:close/>
              </a:path>
            </a:pathLst>
          </a:custGeom>
          <a:solidFill>
            <a:srgbClr val="3333FF">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60" name="Freeform 4"/>
          <p:cNvSpPr>
            <a:spLocks/>
          </p:cNvSpPr>
          <p:nvPr/>
        </p:nvSpPr>
        <p:spPr bwMode="auto">
          <a:xfrm>
            <a:off x="63500" y="19050"/>
            <a:ext cx="2674938" cy="2774950"/>
          </a:xfrm>
          <a:custGeom>
            <a:avLst/>
            <a:gdLst>
              <a:gd name="T0" fmla="*/ 0 w 1685"/>
              <a:gd name="T1" fmla="*/ 230 h 1748"/>
              <a:gd name="T2" fmla="*/ 75 w 1685"/>
              <a:gd name="T3" fmla="*/ 286 h 1748"/>
              <a:gd name="T4" fmla="*/ 159 w 1685"/>
              <a:gd name="T5" fmla="*/ 272 h 1748"/>
              <a:gd name="T6" fmla="*/ 200 w 1685"/>
              <a:gd name="T7" fmla="*/ 302 h 1748"/>
              <a:gd name="T8" fmla="*/ 167 w 1685"/>
              <a:gd name="T9" fmla="*/ 370 h 1748"/>
              <a:gd name="T10" fmla="*/ 162 w 1685"/>
              <a:gd name="T11" fmla="*/ 469 h 1748"/>
              <a:gd name="T12" fmla="*/ 236 w 1685"/>
              <a:gd name="T13" fmla="*/ 568 h 1748"/>
              <a:gd name="T14" fmla="*/ 140 w 1685"/>
              <a:gd name="T15" fmla="*/ 1477 h 1748"/>
              <a:gd name="T16" fmla="*/ 1394 w 1685"/>
              <a:gd name="T17" fmla="*/ 1633 h 1748"/>
              <a:gd name="T18" fmla="*/ 1308 w 1685"/>
              <a:gd name="T19" fmla="*/ 1745 h 1748"/>
              <a:gd name="T20" fmla="*/ 1500 w 1685"/>
              <a:gd name="T21" fmla="*/ 1714 h 1748"/>
              <a:gd name="T22" fmla="*/ 1517 w 1685"/>
              <a:gd name="T23" fmla="*/ 1657 h 1748"/>
              <a:gd name="T24" fmla="*/ 1542 w 1685"/>
              <a:gd name="T25" fmla="*/ 1637 h 1748"/>
              <a:gd name="T26" fmla="*/ 1566 w 1685"/>
              <a:gd name="T27" fmla="*/ 1598 h 1748"/>
              <a:gd name="T28" fmla="*/ 1595 w 1685"/>
              <a:gd name="T29" fmla="*/ 1579 h 1748"/>
              <a:gd name="T30" fmla="*/ 1643 w 1685"/>
              <a:gd name="T31" fmla="*/ 1532 h 1748"/>
              <a:gd name="T32" fmla="*/ 1655 w 1685"/>
              <a:gd name="T33" fmla="*/ 1499 h 1748"/>
              <a:gd name="T34" fmla="*/ 1670 w 1685"/>
              <a:gd name="T35" fmla="*/ 1468 h 1748"/>
              <a:gd name="T36" fmla="*/ 1676 w 1685"/>
              <a:gd name="T37" fmla="*/ 1390 h 1748"/>
              <a:gd name="T38" fmla="*/ 1581 w 1685"/>
              <a:gd name="T39" fmla="*/ 1408 h 1748"/>
              <a:gd name="T40" fmla="*/ 1562 w 1685"/>
              <a:gd name="T41" fmla="*/ 1354 h 1748"/>
              <a:gd name="T42" fmla="*/ 1577 w 1685"/>
              <a:gd name="T43" fmla="*/ 1265 h 1748"/>
              <a:gd name="T44" fmla="*/ 1554 w 1685"/>
              <a:gd name="T45" fmla="*/ 1162 h 1748"/>
              <a:gd name="T46" fmla="*/ 1478 w 1685"/>
              <a:gd name="T47" fmla="*/ 1090 h 1748"/>
              <a:gd name="T48" fmla="*/ 1425 w 1685"/>
              <a:gd name="T49" fmla="*/ 1039 h 1748"/>
              <a:gd name="T50" fmla="*/ 1374 w 1685"/>
              <a:gd name="T51" fmla="*/ 952 h 1748"/>
              <a:gd name="T52" fmla="*/ 1419 w 1685"/>
              <a:gd name="T53" fmla="*/ 805 h 1748"/>
              <a:gd name="T54" fmla="*/ 1373 w 1685"/>
              <a:gd name="T55" fmla="*/ 724 h 1748"/>
              <a:gd name="T56" fmla="*/ 1289 w 1685"/>
              <a:gd name="T57" fmla="*/ 653 h 1748"/>
              <a:gd name="T58" fmla="*/ 1295 w 1685"/>
              <a:gd name="T59" fmla="*/ 593 h 1748"/>
              <a:gd name="T60" fmla="*/ 1254 w 1685"/>
              <a:gd name="T61" fmla="*/ 556 h 1748"/>
              <a:gd name="T62" fmla="*/ 1208 w 1685"/>
              <a:gd name="T63" fmla="*/ 494 h 1748"/>
              <a:gd name="T64" fmla="*/ 1157 w 1685"/>
              <a:gd name="T65" fmla="*/ 412 h 1748"/>
              <a:gd name="T66" fmla="*/ 1118 w 1685"/>
              <a:gd name="T67" fmla="*/ 334 h 1748"/>
              <a:gd name="T68" fmla="*/ 1179 w 1685"/>
              <a:gd name="T69" fmla="*/ 155 h 1748"/>
              <a:gd name="T70" fmla="*/ 1208 w 1685"/>
              <a:gd name="T71" fmla="*/ 86 h 1748"/>
              <a:gd name="T72" fmla="*/ 1251 w 1685"/>
              <a:gd name="T73" fmla="*/ 67 h 1748"/>
              <a:gd name="T74" fmla="*/ 1269 w 1685"/>
              <a:gd name="T75" fmla="*/ 4 h 1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85" h="1748">
                <a:moveTo>
                  <a:pt x="5" y="0"/>
                </a:moveTo>
                <a:lnTo>
                  <a:pt x="0" y="230"/>
                </a:lnTo>
                <a:lnTo>
                  <a:pt x="18" y="239"/>
                </a:lnTo>
                <a:cubicBezTo>
                  <a:pt x="30" y="248"/>
                  <a:pt x="58" y="277"/>
                  <a:pt x="75" y="286"/>
                </a:cubicBezTo>
                <a:cubicBezTo>
                  <a:pt x="92" y="295"/>
                  <a:pt x="108" y="294"/>
                  <a:pt x="122" y="292"/>
                </a:cubicBezTo>
                <a:cubicBezTo>
                  <a:pt x="136" y="290"/>
                  <a:pt x="149" y="276"/>
                  <a:pt x="159" y="272"/>
                </a:cubicBezTo>
                <a:cubicBezTo>
                  <a:pt x="169" y="268"/>
                  <a:pt x="173" y="264"/>
                  <a:pt x="180" y="269"/>
                </a:cubicBezTo>
                <a:cubicBezTo>
                  <a:pt x="187" y="274"/>
                  <a:pt x="199" y="294"/>
                  <a:pt x="200" y="302"/>
                </a:cubicBezTo>
                <a:cubicBezTo>
                  <a:pt x="201" y="310"/>
                  <a:pt x="190" y="309"/>
                  <a:pt x="185" y="320"/>
                </a:cubicBezTo>
                <a:cubicBezTo>
                  <a:pt x="180" y="331"/>
                  <a:pt x="180" y="353"/>
                  <a:pt x="167" y="370"/>
                </a:cubicBezTo>
                <a:cubicBezTo>
                  <a:pt x="154" y="387"/>
                  <a:pt x="106" y="404"/>
                  <a:pt x="105" y="420"/>
                </a:cubicBezTo>
                <a:cubicBezTo>
                  <a:pt x="104" y="436"/>
                  <a:pt x="150" y="450"/>
                  <a:pt x="162" y="469"/>
                </a:cubicBezTo>
                <a:cubicBezTo>
                  <a:pt x="174" y="488"/>
                  <a:pt x="167" y="516"/>
                  <a:pt x="179" y="532"/>
                </a:cubicBezTo>
                <a:lnTo>
                  <a:pt x="236" y="568"/>
                </a:lnTo>
                <a:lnTo>
                  <a:pt x="153" y="1303"/>
                </a:lnTo>
                <a:lnTo>
                  <a:pt x="140" y="1477"/>
                </a:lnTo>
                <a:lnTo>
                  <a:pt x="1361" y="1572"/>
                </a:lnTo>
                <a:lnTo>
                  <a:pt x="1394" y="1633"/>
                </a:lnTo>
                <a:lnTo>
                  <a:pt x="1353" y="1666"/>
                </a:lnTo>
                <a:lnTo>
                  <a:pt x="1308" y="1745"/>
                </a:lnTo>
                <a:lnTo>
                  <a:pt x="1502" y="1748"/>
                </a:lnTo>
                <a:lnTo>
                  <a:pt x="1500" y="1714"/>
                </a:lnTo>
                <a:cubicBezTo>
                  <a:pt x="1504" y="1702"/>
                  <a:pt x="1523" y="1684"/>
                  <a:pt x="1526" y="1675"/>
                </a:cubicBezTo>
                <a:cubicBezTo>
                  <a:pt x="1529" y="1666"/>
                  <a:pt x="1518" y="1662"/>
                  <a:pt x="1517" y="1657"/>
                </a:cubicBezTo>
                <a:cubicBezTo>
                  <a:pt x="1516" y="1652"/>
                  <a:pt x="1517" y="1649"/>
                  <a:pt x="1521" y="1646"/>
                </a:cubicBezTo>
                <a:cubicBezTo>
                  <a:pt x="1525" y="1643"/>
                  <a:pt x="1537" y="1642"/>
                  <a:pt x="1542" y="1637"/>
                </a:cubicBezTo>
                <a:cubicBezTo>
                  <a:pt x="1547" y="1632"/>
                  <a:pt x="1546" y="1624"/>
                  <a:pt x="1550" y="1618"/>
                </a:cubicBezTo>
                <a:cubicBezTo>
                  <a:pt x="1554" y="1612"/>
                  <a:pt x="1564" y="1609"/>
                  <a:pt x="1566" y="1598"/>
                </a:cubicBezTo>
                <a:cubicBezTo>
                  <a:pt x="1568" y="1587"/>
                  <a:pt x="1558" y="1552"/>
                  <a:pt x="1563" y="1549"/>
                </a:cubicBezTo>
                <a:cubicBezTo>
                  <a:pt x="1568" y="1546"/>
                  <a:pt x="1586" y="1581"/>
                  <a:pt x="1595" y="1579"/>
                </a:cubicBezTo>
                <a:cubicBezTo>
                  <a:pt x="1604" y="1577"/>
                  <a:pt x="1609" y="1546"/>
                  <a:pt x="1617" y="1538"/>
                </a:cubicBezTo>
                <a:cubicBezTo>
                  <a:pt x="1625" y="1530"/>
                  <a:pt x="1638" y="1536"/>
                  <a:pt x="1643" y="1532"/>
                </a:cubicBezTo>
                <a:cubicBezTo>
                  <a:pt x="1648" y="1528"/>
                  <a:pt x="1644" y="1518"/>
                  <a:pt x="1646" y="1513"/>
                </a:cubicBezTo>
                <a:cubicBezTo>
                  <a:pt x="1648" y="1508"/>
                  <a:pt x="1653" y="1504"/>
                  <a:pt x="1655" y="1499"/>
                </a:cubicBezTo>
                <a:cubicBezTo>
                  <a:pt x="1657" y="1494"/>
                  <a:pt x="1657" y="1489"/>
                  <a:pt x="1659" y="1484"/>
                </a:cubicBezTo>
                <a:cubicBezTo>
                  <a:pt x="1661" y="1479"/>
                  <a:pt x="1668" y="1474"/>
                  <a:pt x="1670" y="1468"/>
                </a:cubicBezTo>
                <a:cubicBezTo>
                  <a:pt x="1672" y="1462"/>
                  <a:pt x="1670" y="1460"/>
                  <a:pt x="1671" y="1447"/>
                </a:cubicBezTo>
                <a:cubicBezTo>
                  <a:pt x="1672" y="1434"/>
                  <a:pt x="1685" y="1396"/>
                  <a:pt x="1676" y="1390"/>
                </a:cubicBezTo>
                <a:cubicBezTo>
                  <a:pt x="1667" y="1384"/>
                  <a:pt x="1632" y="1406"/>
                  <a:pt x="1616" y="1409"/>
                </a:cubicBezTo>
                <a:cubicBezTo>
                  <a:pt x="1600" y="1412"/>
                  <a:pt x="1587" y="1413"/>
                  <a:pt x="1581" y="1408"/>
                </a:cubicBezTo>
                <a:lnTo>
                  <a:pt x="1578" y="1378"/>
                </a:lnTo>
                <a:lnTo>
                  <a:pt x="1562" y="1354"/>
                </a:lnTo>
                <a:lnTo>
                  <a:pt x="1562" y="1322"/>
                </a:lnTo>
                <a:lnTo>
                  <a:pt x="1577" y="1265"/>
                </a:lnTo>
                <a:lnTo>
                  <a:pt x="1568" y="1186"/>
                </a:lnTo>
                <a:cubicBezTo>
                  <a:pt x="1564" y="1169"/>
                  <a:pt x="1565" y="1176"/>
                  <a:pt x="1554" y="1162"/>
                </a:cubicBezTo>
                <a:cubicBezTo>
                  <a:pt x="1543" y="1148"/>
                  <a:pt x="1515" y="1114"/>
                  <a:pt x="1502" y="1102"/>
                </a:cubicBezTo>
                <a:cubicBezTo>
                  <a:pt x="1489" y="1090"/>
                  <a:pt x="1486" y="1097"/>
                  <a:pt x="1478" y="1090"/>
                </a:cubicBezTo>
                <a:cubicBezTo>
                  <a:pt x="1470" y="1083"/>
                  <a:pt x="1463" y="1072"/>
                  <a:pt x="1454" y="1063"/>
                </a:cubicBezTo>
                <a:cubicBezTo>
                  <a:pt x="1445" y="1054"/>
                  <a:pt x="1437" y="1049"/>
                  <a:pt x="1425" y="1039"/>
                </a:cubicBezTo>
                <a:cubicBezTo>
                  <a:pt x="1413" y="1029"/>
                  <a:pt x="1387" y="1017"/>
                  <a:pt x="1379" y="1003"/>
                </a:cubicBezTo>
                <a:cubicBezTo>
                  <a:pt x="1371" y="989"/>
                  <a:pt x="1367" y="975"/>
                  <a:pt x="1374" y="952"/>
                </a:cubicBezTo>
                <a:cubicBezTo>
                  <a:pt x="1381" y="929"/>
                  <a:pt x="1415" y="886"/>
                  <a:pt x="1422" y="862"/>
                </a:cubicBezTo>
                <a:cubicBezTo>
                  <a:pt x="1429" y="838"/>
                  <a:pt x="1419" y="823"/>
                  <a:pt x="1419" y="805"/>
                </a:cubicBezTo>
                <a:cubicBezTo>
                  <a:pt x="1419" y="787"/>
                  <a:pt x="1433" y="764"/>
                  <a:pt x="1425" y="751"/>
                </a:cubicBezTo>
                <a:cubicBezTo>
                  <a:pt x="1417" y="738"/>
                  <a:pt x="1389" y="728"/>
                  <a:pt x="1373" y="724"/>
                </a:cubicBezTo>
                <a:cubicBezTo>
                  <a:pt x="1357" y="720"/>
                  <a:pt x="1343" y="740"/>
                  <a:pt x="1329" y="728"/>
                </a:cubicBezTo>
                <a:cubicBezTo>
                  <a:pt x="1315" y="716"/>
                  <a:pt x="1293" y="669"/>
                  <a:pt x="1289" y="653"/>
                </a:cubicBezTo>
                <a:cubicBezTo>
                  <a:pt x="1285" y="637"/>
                  <a:pt x="1301" y="639"/>
                  <a:pt x="1302" y="629"/>
                </a:cubicBezTo>
                <a:cubicBezTo>
                  <a:pt x="1303" y="619"/>
                  <a:pt x="1297" y="601"/>
                  <a:pt x="1295" y="593"/>
                </a:cubicBezTo>
                <a:cubicBezTo>
                  <a:pt x="1293" y="585"/>
                  <a:pt x="1294" y="587"/>
                  <a:pt x="1287" y="581"/>
                </a:cubicBezTo>
                <a:cubicBezTo>
                  <a:pt x="1280" y="575"/>
                  <a:pt x="1262" y="561"/>
                  <a:pt x="1254" y="556"/>
                </a:cubicBezTo>
                <a:cubicBezTo>
                  <a:pt x="1246" y="551"/>
                  <a:pt x="1249" y="560"/>
                  <a:pt x="1241" y="550"/>
                </a:cubicBezTo>
                <a:cubicBezTo>
                  <a:pt x="1233" y="540"/>
                  <a:pt x="1216" y="505"/>
                  <a:pt x="1208" y="494"/>
                </a:cubicBezTo>
                <a:cubicBezTo>
                  <a:pt x="1200" y="483"/>
                  <a:pt x="1199" y="499"/>
                  <a:pt x="1191" y="485"/>
                </a:cubicBezTo>
                <a:cubicBezTo>
                  <a:pt x="1183" y="471"/>
                  <a:pt x="1167" y="432"/>
                  <a:pt x="1157" y="412"/>
                </a:cubicBezTo>
                <a:cubicBezTo>
                  <a:pt x="1147" y="392"/>
                  <a:pt x="1136" y="381"/>
                  <a:pt x="1130" y="368"/>
                </a:cubicBezTo>
                <a:cubicBezTo>
                  <a:pt x="1124" y="355"/>
                  <a:pt x="1115" y="362"/>
                  <a:pt x="1118" y="334"/>
                </a:cubicBezTo>
                <a:cubicBezTo>
                  <a:pt x="1121" y="306"/>
                  <a:pt x="1141" y="229"/>
                  <a:pt x="1151" y="199"/>
                </a:cubicBezTo>
                <a:cubicBezTo>
                  <a:pt x="1161" y="169"/>
                  <a:pt x="1172" y="169"/>
                  <a:pt x="1179" y="155"/>
                </a:cubicBezTo>
                <a:cubicBezTo>
                  <a:pt x="1186" y="141"/>
                  <a:pt x="1186" y="123"/>
                  <a:pt x="1191" y="112"/>
                </a:cubicBezTo>
                <a:cubicBezTo>
                  <a:pt x="1196" y="101"/>
                  <a:pt x="1202" y="92"/>
                  <a:pt x="1208" y="86"/>
                </a:cubicBezTo>
                <a:cubicBezTo>
                  <a:pt x="1214" y="80"/>
                  <a:pt x="1223" y="80"/>
                  <a:pt x="1230" y="77"/>
                </a:cubicBezTo>
                <a:cubicBezTo>
                  <a:pt x="1237" y="74"/>
                  <a:pt x="1245" y="77"/>
                  <a:pt x="1251" y="67"/>
                </a:cubicBezTo>
                <a:cubicBezTo>
                  <a:pt x="1257" y="57"/>
                  <a:pt x="1265" y="29"/>
                  <a:pt x="1268" y="19"/>
                </a:cubicBezTo>
                <a:lnTo>
                  <a:pt x="1269" y="4"/>
                </a:lnTo>
                <a:lnTo>
                  <a:pt x="5" y="0"/>
                </a:lnTo>
                <a:close/>
              </a:path>
            </a:pathLst>
          </a:custGeom>
          <a:solidFill>
            <a:srgbClr val="3333FF">
              <a:alpha val="50000"/>
            </a:srgbClr>
          </a:solidFill>
          <a:ln>
            <a:noFill/>
          </a:ln>
          <a:effectLst/>
          <a:extLst>
            <a:ext uri="{91240B29-F687-4F45-9708-019B960494DF}">
              <a14:hiddenLine xmlns:a14="http://schemas.microsoft.com/office/drawing/2010/main" w="952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9461" name="Group 5"/>
          <p:cNvGrpSpPr>
            <a:grpSpLocks/>
          </p:cNvGrpSpPr>
          <p:nvPr/>
        </p:nvGrpSpPr>
        <p:grpSpPr bwMode="auto">
          <a:xfrm>
            <a:off x="-38100" y="-6350"/>
            <a:ext cx="1409700" cy="3987800"/>
            <a:chOff x="0" y="1823"/>
            <a:chExt cx="888" cy="2512"/>
          </a:xfrm>
        </p:grpSpPr>
        <p:sp>
          <p:nvSpPr>
            <p:cNvPr id="19462" name="Rectangle 6"/>
            <p:cNvSpPr>
              <a:spLocks noChangeArrowheads="1"/>
            </p:cNvSpPr>
            <p:nvPr/>
          </p:nvSpPr>
          <p:spPr bwMode="auto">
            <a:xfrm>
              <a:off x="50" y="1836"/>
              <a:ext cx="809" cy="249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19463" name="Text Box 7"/>
            <p:cNvSpPr txBox="1">
              <a:spLocks noChangeArrowheads="1"/>
            </p:cNvSpPr>
            <p:nvPr/>
          </p:nvSpPr>
          <p:spPr bwMode="auto">
            <a:xfrm>
              <a:off x="389" y="4156"/>
              <a:ext cx="303"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b="1">
                  <a:solidFill>
                    <a:schemeClr val="accent2"/>
                  </a:solidFill>
                </a:rPr>
                <a:t>U.S</a:t>
              </a:r>
              <a:r>
                <a:rPr lang="en-US" altLang="en-US" sz="1200" b="1"/>
                <a:t>.</a:t>
              </a:r>
            </a:p>
          </p:txBody>
        </p:sp>
        <p:sp>
          <p:nvSpPr>
            <p:cNvPr id="19464" name="Line 8"/>
            <p:cNvSpPr>
              <a:spLocks noChangeShapeType="1"/>
            </p:cNvSpPr>
            <p:nvPr/>
          </p:nvSpPr>
          <p:spPr bwMode="auto">
            <a:xfrm>
              <a:off x="146" y="4159"/>
              <a:ext cx="691"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65" name="Line 9"/>
            <p:cNvSpPr>
              <a:spLocks noChangeShapeType="1"/>
            </p:cNvSpPr>
            <p:nvPr/>
          </p:nvSpPr>
          <p:spPr bwMode="auto">
            <a:xfrm>
              <a:off x="333" y="2159"/>
              <a:ext cx="0" cy="198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66" name="Line 10"/>
            <p:cNvSpPr>
              <a:spLocks noChangeShapeType="1"/>
            </p:cNvSpPr>
            <p:nvPr/>
          </p:nvSpPr>
          <p:spPr bwMode="auto">
            <a:xfrm>
              <a:off x="237" y="3755"/>
              <a:ext cx="19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67" name="Line 11"/>
            <p:cNvSpPr>
              <a:spLocks noChangeShapeType="1"/>
            </p:cNvSpPr>
            <p:nvPr/>
          </p:nvSpPr>
          <p:spPr bwMode="auto">
            <a:xfrm>
              <a:off x="237" y="3957"/>
              <a:ext cx="19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68" name="Line 12"/>
            <p:cNvSpPr>
              <a:spLocks noChangeShapeType="1"/>
            </p:cNvSpPr>
            <p:nvPr/>
          </p:nvSpPr>
          <p:spPr bwMode="auto">
            <a:xfrm>
              <a:off x="269" y="2444"/>
              <a:ext cx="128"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69" name="Line 13"/>
            <p:cNvSpPr>
              <a:spLocks noChangeShapeType="1"/>
            </p:cNvSpPr>
            <p:nvPr/>
          </p:nvSpPr>
          <p:spPr bwMode="auto">
            <a:xfrm>
              <a:off x="269" y="2646"/>
              <a:ext cx="128"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70" name="Text Box 14"/>
            <p:cNvSpPr txBox="1">
              <a:spLocks noChangeArrowheads="1"/>
            </p:cNvSpPr>
            <p:nvPr/>
          </p:nvSpPr>
          <p:spPr bwMode="auto">
            <a:xfrm>
              <a:off x="63" y="1823"/>
              <a:ext cx="75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200" u="sng"/>
                <a:t>Troop Strength</a:t>
              </a:r>
            </a:p>
            <a:p>
              <a:pPr algn="ctr"/>
              <a:r>
                <a:rPr lang="en-US" altLang="en-US" sz="1200"/>
                <a:t>(Thousands)</a:t>
              </a:r>
            </a:p>
          </p:txBody>
        </p:sp>
        <p:sp>
          <p:nvSpPr>
            <p:cNvPr id="19471" name="Line 15"/>
            <p:cNvSpPr>
              <a:spLocks noChangeShapeType="1"/>
            </p:cNvSpPr>
            <p:nvPr/>
          </p:nvSpPr>
          <p:spPr bwMode="auto">
            <a:xfrm>
              <a:off x="237" y="2143"/>
              <a:ext cx="19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72" name="Line 16"/>
            <p:cNvSpPr>
              <a:spLocks noChangeShapeType="1"/>
            </p:cNvSpPr>
            <p:nvPr/>
          </p:nvSpPr>
          <p:spPr bwMode="auto">
            <a:xfrm>
              <a:off x="269" y="2243"/>
              <a:ext cx="128"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73" name="Text Box 17"/>
            <p:cNvSpPr txBox="1">
              <a:spLocks noChangeArrowheads="1"/>
            </p:cNvSpPr>
            <p:nvPr/>
          </p:nvSpPr>
          <p:spPr bwMode="auto">
            <a:xfrm>
              <a:off x="0" y="2060"/>
              <a:ext cx="27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t>100</a:t>
              </a:r>
            </a:p>
          </p:txBody>
        </p:sp>
        <p:sp>
          <p:nvSpPr>
            <p:cNvPr id="19474" name="Text Box 18"/>
            <p:cNvSpPr txBox="1">
              <a:spLocks noChangeArrowheads="1"/>
            </p:cNvSpPr>
            <p:nvPr/>
          </p:nvSpPr>
          <p:spPr bwMode="auto">
            <a:xfrm>
              <a:off x="585" y="4156"/>
              <a:ext cx="303"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b="1">
                  <a:solidFill>
                    <a:srgbClr val="333333"/>
                  </a:solidFill>
                </a:rPr>
                <a:t>C.S.</a:t>
              </a:r>
            </a:p>
          </p:txBody>
        </p:sp>
        <p:sp>
          <p:nvSpPr>
            <p:cNvPr id="19475" name="Text Box 19"/>
            <p:cNvSpPr txBox="1">
              <a:spLocks noChangeArrowheads="1"/>
            </p:cNvSpPr>
            <p:nvPr/>
          </p:nvSpPr>
          <p:spPr bwMode="auto">
            <a:xfrm>
              <a:off x="53" y="2261"/>
              <a:ext cx="22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t>90</a:t>
              </a:r>
            </a:p>
          </p:txBody>
        </p:sp>
        <p:sp>
          <p:nvSpPr>
            <p:cNvPr id="19476" name="Text Box 20"/>
            <p:cNvSpPr txBox="1">
              <a:spLocks noChangeArrowheads="1"/>
            </p:cNvSpPr>
            <p:nvPr/>
          </p:nvSpPr>
          <p:spPr bwMode="auto">
            <a:xfrm>
              <a:off x="53" y="2463"/>
              <a:ext cx="22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t>80</a:t>
              </a:r>
            </a:p>
          </p:txBody>
        </p:sp>
        <p:sp>
          <p:nvSpPr>
            <p:cNvPr id="19477" name="Text Box 21"/>
            <p:cNvSpPr txBox="1">
              <a:spLocks noChangeArrowheads="1"/>
            </p:cNvSpPr>
            <p:nvPr/>
          </p:nvSpPr>
          <p:spPr bwMode="auto">
            <a:xfrm>
              <a:off x="53" y="2665"/>
              <a:ext cx="22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t>70</a:t>
              </a:r>
            </a:p>
          </p:txBody>
        </p:sp>
        <p:sp>
          <p:nvSpPr>
            <p:cNvPr id="19478" name="Text Box 22"/>
            <p:cNvSpPr txBox="1">
              <a:spLocks noChangeArrowheads="1"/>
            </p:cNvSpPr>
            <p:nvPr/>
          </p:nvSpPr>
          <p:spPr bwMode="auto">
            <a:xfrm>
              <a:off x="53" y="2867"/>
              <a:ext cx="22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t>60</a:t>
              </a:r>
            </a:p>
          </p:txBody>
        </p:sp>
        <p:sp>
          <p:nvSpPr>
            <p:cNvPr id="19479" name="Text Box 23"/>
            <p:cNvSpPr txBox="1">
              <a:spLocks noChangeArrowheads="1"/>
            </p:cNvSpPr>
            <p:nvPr/>
          </p:nvSpPr>
          <p:spPr bwMode="auto">
            <a:xfrm>
              <a:off x="53" y="3068"/>
              <a:ext cx="22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t>50</a:t>
              </a:r>
            </a:p>
          </p:txBody>
        </p:sp>
        <p:sp>
          <p:nvSpPr>
            <p:cNvPr id="19480" name="Text Box 24"/>
            <p:cNvSpPr txBox="1">
              <a:spLocks noChangeArrowheads="1"/>
            </p:cNvSpPr>
            <p:nvPr/>
          </p:nvSpPr>
          <p:spPr bwMode="auto">
            <a:xfrm>
              <a:off x="53" y="3270"/>
              <a:ext cx="22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t>40</a:t>
              </a:r>
            </a:p>
          </p:txBody>
        </p:sp>
        <p:sp>
          <p:nvSpPr>
            <p:cNvPr id="19481" name="Text Box 25"/>
            <p:cNvSpPr txBox="1">
              <a:spLocks noChangeArrowheads="1"/>
            </p:cNvSpPr>
            <p:nvPr/>
          </p:nvSpPr>
          <p:spPr bwMode="auto">
            <a:xfrm>
              <a:off x="53" y="3472"/>
              <a:ext cx="22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t>30</a:t>
              </a:r>
            </a:p>
          </p:txBody>
        </p:sp>
        <p:sp>
          <p:nvSpPr>
            <p:cNvPr id="19482" name="Text Box 26"/>
            <p:cNvSpPr txBox="1">
              <a:spLocks noChangeArrowheads="1"/>
            </p:cNvSpPr>
            <p:nvPr/>
          </p:nvSpPr>
          <p:spPr bwMode="auto">
            <a:xfrm>
              <a:off x="53" y="3674"/>
              <a:ext cx="22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t>20</a:t>
              </a:r>
            </a:p>
          </p:txBody>
        </p:sp>
        <p:sp>
          <p:nvSpPr>
            <p:cNvPr id="19483" name="Text Box 27"/>
            <p:cNvSpPr txBox="1">
              <a:spLocks noChangeArrowheads="1"/>
            </p:cNvSpPr>
            <p:nvPr/>
          </p:nvSpPr>
          <p:spPr bwMode="auto">
            <a:xfrm>
              <a:off x="53" y="3876"/>
              <a:ext cx="22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t>10</a:t>
              </a:r>
            </a:p>
          </p:txBody>
        </p:sp>
        <p:sp>
          <p:nvSpPr>
            <p:cNvPr id="19484" name="Line 28"/>
            <p:cNvSpPr>
              <a:spLocks noChangeShapeType="1"/>
            </p:cNvSpPr>
            <p:nvPr/>
          </p:nvSpPr>
          <p:spPr bwMode="auto">
            <a:xfrm>
              <a:off x="237" y="2344"/>
              <a:ext cx="19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85" name="Line 29"/>
            <p:cNvSpPr>
              <a:spLocks noChangeShapeType="1"/>
            </p:cNvSpPr>
            <p:nvPr/>
          </p:nvSpPr>
          <p:spPr bwMode="auto">
            <a:xfrm>
              <a:off x="237" y="2546"/>
              <a:ext cx="19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86" name="Line 30"/>
            <p:cNvSpPr>
              <a:spLocks noChangeShapeType="1"/>
            </p:cNvSpPr>
            <p:nvPr/>
          </p:nvSpPr>
          <p:spPr bwMode="auto">
            <a:xfrm>
              <a:off x="237" y="2747"/>
              <a:ext cx="19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87" name="Line 31"/>
            <p:cNvSpPr>
              <a:spLocks noChangeShapeType="1"/>
            </p:cNvSpPr>
            <p:nvPr/>
          </p:nvSpPr>
          <p:spPr bwMode="auto">
            <a:xfrm>
              <a:off x="237" y="2949"/>
              <a:ext cx="19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88" name="Line 32"/>
            <p:cNvSpPr>
              <a:spLocks noChangeShapeType="1"/>
            </p:cNvSpPr>
            <p:nvPr/>
          </p:nvSpPr>
          <p:spPr bwMode="auto">
            <a:xfrm>
              <a:off x="237" y="3151"/>
              <a:ext cx="19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89" name="Line 33"/>
            <p:cNvSpPr>
              <a:spLocks noChangeShapeType="1"/>
            </p:cNvSpPr>
            <p:nvPr/>
          </p:nvSpPr>
          <p:spPr bwMode="auto">
            <a:xfrm>
              <a:off x="237" y="3352"/>
              <a:ext cx="19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90" name="Line 34"/>
            <p:cNvSpPr>
              <a:spLocks noChangeShapeType="1"/>
            </p:cNvSpPr>
            <p:nvPr/>
          </p:nvSpPr>
          <p:spPr bwMode="auto">
            <a:xfrm>
              <a:off x="237" y="3554"/>
              <a:ext cx="19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91" name="Line 35"/>
            <p:cNvSpPr>
              <a:spLocks noChangeShapeType="1"/>
            </p:cNvSpPr>
            <p:nvPr/>
          </p:nvSpPr>
          <p:spPr bwMode="auto">
            <a:xfrm>
              <a:off x="269" y="2848"/>
              <a:ext cx="128"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92" name="Line 36"/>
            <p:cNvSpPr>
              <a:spLocks noChangeShapeType="1"/>
            </p:cNvSpPr>
            <p:nvPr/>
          </p:nvSpPr>
          <p:spPr bwMode="auto">
            <a:xfrm>
              <a:off x="269" y="3049"/>
              <a:ext cx="128"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93" name="Line 37"/>
            <p:cNvSpPr>
              <a:spLocks noChangeShapeType="1"/>
            </p:cNvSpPr>
            <p:nvPr/>
          </p:nvSpPr>
          <p:spPr bwMode="auto">
            <a:xfrm>
              <a:off x="269" y="3251"/>
              <a:ext cx="128"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94" name="Line 38"/>
            <p:cNvSpPr>
              <a:spLocks noChangeShapeType="1"/>
            </p:cNvSpPr>
            <p:nvPr/>
          </p:nvSpPr>
          <p:spPr bwMode="auto">
            <a:xfrm>
              <a:off x="269" y="3654"/>
              <a:ext cx="128"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95" name="Line 39"/>
            <p:cNvSpPr>
              <a:spLocks noChangeShapeType="1"/>
            </p:cNvSpPr>
            <p:nvPr/>
          </p:nvSpPr>
          <p:spPr bwMode="auto">
            <a:xfrm>
              <a:off x="269" y="4058"/>
              <a:ext cx="128"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96" name="Line 40"/>
            <p:cNvSpPr>
              <a:spLocks noChangeShapeType="1"/>
            </p:cNvSpPr>
            <p:nvPr/>
          </p:nvSpPr>
          <p:spPr bwMode="auto">
            <a:xfrm>
              <a:off x="269" y="3856"/>
              <a:ext cx="128"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97" name="Line 41"/>
            <p:cNvSpPr>
              <a:spLocks noChangeShapeType="1"/>
            </p:cNvSpPr>
            <p:nvPr/>
          </p:nvSpPr>
          <p:spPr bwMode="auto">
            <a:xfrm>
              <a:off x="269" y="3453"/>
              <a:ext cx="128"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9498" name="Group 42"/>
          <p:cNvGrpSpPr>
            <a:grpSpLocks/>
          </p:cNvGrpSpPr>
          <p:nvPr/>
        </p:nvGrpSpPr>
        <p:grpSpPr bwMode="auto">
          <a:xfrm>
            <a:off x="3143250" y="2505075"/>
            <a:ext cx="90488" cy="90488"/>
            <a:chOff x="3805" y="4082"/>
            <a:chExt cx="57" cy="57"/>
          </a:xfrm>
        </p:grpSpPr>
        <p:grpSp>
          <p:nvGrpSpPr>
            <p:cNvPr id="19499" name="Group 43"/>
            <p:cNvGrpSpPr>
              <a:grpSpLocks/>
            </p:cNvGrpSpPr>
            <p:nvPr/>
          </p:nvGrpSpPr>
          <p:grpSpPr bwMode="auto">
            <a:xfrm>
              <a:off x="3805" y="4082"/>
              <a:ext cx="57" cy="57"/>
              <a:chOff x="3805" y="4082"/>
              <a:chExt cx="57" cy="57"/>
            </a:xfrm>
          </p:grpSpPr>
          <p:sp>
            <p:nvSpPr>
              <p:cNvPr id="19500" name="Line 44"/>
              <p:cNvSpPr>
                <a:spLocks noChangeShapeType="1"/>
              </p:cNvSpPr>
              <p:nvPr/>
            </p:nvSpPr>
            <p:spPr bwMode="auto">
              <a:xfrm flipV="1">
                <a:off x="3805" y="4083"/>
                <a:ext cx="57" cy="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501" name="Line 45"/>
              <p:cNvSpPr>
                <a:spLocks noChangeShapeType="1"/>
              </p:cNvSpPr>
              <p:nvPr/>
            </p:nvSpPr>
            <p:spPr bwMode="auto">
              <a:xfrm rot="16200000" flipV="1">
                <a:off x="3804" y="4084"/>
                <a:ext cx="57" cy="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9502" name="Rectangle 46"/>
            <p:cNvSpPr>
              <a:spLocks noChangeArrowheads="1"/>
            </p:cNvSpPr>
            <p:nvPr/>
          </p:nvSpPr>
          <p:spPr bwMode="auto">
            <a:xfrm>
              <a:off x="3820" y="4098"/>
              <a:ext cx="27" cy="27"/>
            </a:xfrm>
            <a:prstGeom prst="rect">
              <a:avLst/>
            </a:prstGeom>
            <a:solidFill>
              <a:srgbClr val="808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9503" name="Group 47"/>
          <p:cNvGrpSpPr>
            <a:grpSpLocks/>
          </p:cNvGrpSpPr>
          <p:nvPr/>
        </p:nvGrpSpPr>
        <p:grpSpPr bwMode="auto">
          <a:xfrm>
            <a:off x="3309938" y="2505075"/>
            <a:ext cx="90487" cy="90488"/>
            <a:chOff x="3805" y="4082"/>
            <a:chExt cx="57" cy="57"/>
          </a:xfrm>
        </p:grpSpPr>
        <p:grpSp>
          <p:nvGrpSpPr>
            <p:cNvPr id="19504" name="Group 48"/>
            <p:cNvGrpSpPr>
              <a:grpSpLocks/>
            </p:cNvGrpSpPr>
            <p:nvPr/>
          </p:nvGrpSpPr>
          <p:grpSpPr bwMode="auto">
            <a:xfrm>
              <a:off x="3805" y="4082"/>
              <a:ext cx="57" cy="57"/>
              <a:chOff x="3805" y="4082"/>
              <a:chExt cx="57" cy="57"/>
            </a:xfrm>
          </p:grpSpPr>
          <p:sp>
            <p:nvSpPr>
              <p:cNvPr id="19505" name="Line 49"/>
              <p:cNvSpPr>
                <a:spLocks noChangeShapeType="1"/>
              </p:cNvSpPr>
              <p:nvPr/>
            </p:nvSpPr>
            <p:spPr bwMode="auto">
              <a:xfrm flipV="1">
                <a:off x="3805" y="4083"/>
                <a:ext cx="57" cy="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506" name="Line 50"/>
              <p:cNvSpPr>
                <a:spLocks noChangeShapeType="1"/>
              </p:cNvSpPr>
              <p:nvPr/>
            </p:nvSpPr>
            <p:spPr bwMode="auto">
              <a:xfrm rot="16200000" flipV="1">
                <a:off x="3804" y="4084"/>
                <a:ext cx="57" cy="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9507" name="Rectangle 51"/>
            <p:cNvSpPr>
              <a:spLocks noChangeArrowheads="1"/>
            </p:cNvSpPr>
            <p:nvPr/>
          </p:nvSpPr>
          <p:spPr bwMode="auto">
            <a:xfrm>
              <a:off x="3820" y="4098"/>
              <a:ext cx="27" cy="27"/>
            </a:xfrm>
            <a:prstGeom prst="rect">
              <a:avLst/>
            </a:prstGeom>
            <a:solidFill>
              <a:srgbClr val="808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9508" name="Group 52"/>
          <p:cNvGrpSpPr>
            <a:grpSpLocks/>
          </p:cNvGrpSpPr>
          <p:nvPr/>
        </p:nvGrpSpPr>
        <p:grpSpPr bwMode="auto">
          <a:xfrm>
            <a:off x="2395538" y="2900363"/>
            <a:ext cx="90487" cy="90487"/>
            <a:chOff x="3805" y="4082"/>
            <a:chExt cx="57" cy="57"/>
          </a:xfrm>
        </p:grpSpPr>
        <p:grpSp>
          <p:nvGrpSpPr>
            <p:cNvPr id="19509" name="Group 53"/>
            <p:cNvGrpSpPr>
              <a:grpSpLocks/>
            </p:cNvGrpSpPr>
            <p:nvPr/>
          </p:nvGrpSpPr>
          <p:grpSpPr bwMode="auto">
            <a:xfrm>
              <a:off x="3805" y="4082"/>
              <a:ext cx="57" cy="57"/>
              <a:chOff x="3805" y="4082"/>
              <a:chExt cx="57" cy="57"/>
            </a:xfrm>
          </p:grpSpPr>
          <p:sp>
            <p:nvSpPr>
              <p:cNvPr id="19510" name="Line 54"/>
              <p:cNvSpPr>
                <a:spLocks noChangeShapeType="1"/>
              </p:cNvSpPr>
              <p:nvPr/>
            </p:nvSpPr>
            <p:spPr bwMode="auto">
              <a:xfrm flipV="1">
                <a:off x="3805" y="4083"/>
                <a:ext cx="57" cy="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511" name="Line 55"/>
              <p:cNvSpPr>
                <a:spLocks noChangeShapeType="1"/>
              </p:cNvSpPr>
              <p:nvPr/>
            </p:nvSpPr>
            <p:spPr bwMode="auto">
              <a:xfrm rot="16200000" flipV="1">
                <a:off x="3804" y="4084"/>
                <a:ext cx="57" cy="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9512" name="Rectangle 56"/>
            <p:cNvSpPr>
              <a:spLocks noChangeArrowheads="1"/>
            </p:cNvSpPr>
            <p:nvPr/>
          </p:nvSpPr>
          <p:spPr bwMode="auto">
            <a:xfrm>
              <a:off x="3820" y="4098"/>
              <a:ext cx="27" cy="27"/>
            </a:xfrm>
            <a:prstGeom prst="rect">
              <a:avLst/>
            </a:prstGeom>
            <a:solidFill>
              <a:srgbClr val="808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9513" name="Group 57"/>
          <p:cNvGrpSpPr>
            <a:grpSpLocks/>
          </p:cNvGrpSpPr>
          <p:nvPr/>
        </p:nvGrpSpPr>
        <p:grpSpPr bwMode="auto">
          <a:xfrm>
            <a:off x="2049463" y="6192838"/>
            <a:ext cx="90487" cy="90487"/>
            <a:chOff x="3805" y="4082"/>
            <a:chExt cx="57" cy="57"/>
          </a:xfrm>
        </p:grpSpPr>
        <p:grpSp>
          <p:nvGrpSpPr>
            <p:cNvPr id="19514" name="Group 58"/>
            <p:cNvGrpSpPr>
              <a:grpSpLocks/>
            </p:cNvGrpSpPr>
            <p:nvPr/>
          </p:nvGrpSpPr>
          <p:grpSpPr bwMode="auto">
            <a:xfrm>
              <a:off x="3805" y="4082"/>
              <a:ext cx="57" cy="57"/>
              <a:chOff x="3805" y="4082"/>
              <a:chExt cx="57" cy="57"/>
            </a:xfrm>
          </p:grpSpPr>
          <p:sp>
            <p:nvSpPr>
              <p:cNvPr id="19515" name="Line 59"/>
              <p:cNvSpPr>
                <a:spLocks noChangeShapeType="1"/>
              </p:cNvSpPr>
              <p:nvPr/>
            </p:nvSpPr>
            <p:spPr bwMode="auto">
              <a:xfrm flipV="1">
                <a:off x="3805" y="4083"/>
                <a:ext cx="57" cy="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516" name="Line 60"/>
              <p:cNvSpPr>
                <a:spLocks noChangeShapeType="1"/>
              </p:cNvSpPr>
              <p:nvPr/>
            </p:nvSpPr>
            <p:spPr bwMode="auto">
              <a:xfrm rot="16200000" flipV="1">
                <a:off x="3804" y="4084"/>
                <a:ext cx="57" cy="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9517" name="Rectangle 61"/>
            <p:cNvSpPr>
              <a:spLocks noChangeArrowheads="1"/>
            </p:cNvSpPr>
            <p:nvPr/>
          </p:nvSpPr>
          <p:spPr bwMode="auto">
            <a:xfrm>
              <a:off x="3820" y="4098"/>
              <a:ext cx="27" cy="27"/>
            </a:xfrm>
            <a:prstGeom prst="rect">
              <a:avLst/>
            </a:prstGeom>
            <a:solidFill>
              <a:srgbClr val="808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9518" name="Group 62"/>
          <p:cNvGrpSpPr>
            <a:grpSpLocks/>
          </p:cNvGrpSpPr>
          <p:nvPr/>
        </p:nvGrpSpPr>
        <p:grpSpPr bwMode="auto">
          <a:xfrm>
            <a:off x="8253413" y="2008188"/>
            <a:ext cx="90487" cy="90487"/>
            <a:chOff x="3805" y="4082"/>
            <a:chExt cx="57" cy="57"/>
          </a:xfrm>
        </p:grpSpPr>
        <p:grpSp>
          <p:nvGrpSpPr>
            <p:cNvPr id="19519" name="Group 63"/>
            <p:cNvGrpSpPr>
              <a:grpSpLocks/>
            </p:cNvGrpSpPr>
            <p:nvPr/>
          </p:nvGrpSpPr>
          <p:grpSpPr bwMode="auto">
            <a:xfrm>
              <a:off x="3805" y="4082"/>
              <a:ext cx="57" cy="57"/>
              <a:chOff x="3805" y="4082"/>
              <a:chExt cx="57" cy="57"/>
            </a:xfrm>
          </p:grpSpPr>
          <p:sp>
            <p:nvSpPr>
              <p:cNvPr id="19520" name="Line 64"/>
              <p:cNvSpPr>
                <a:spLocks noChangeShapeType="1"/>
              </p:cNvSpPr>
              <p:nvPr/>
            </p:nvSpPr>
            <p:spPr bwMode="auto">
              <a:xfrm flipV="1">
                <a:off x="3805" y="4083"/>
                <a:ext cx="57" cy="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521" name="Line 65"/>
              <p:cNvSpPr>
                <a:spLocks noChangeShapeType="1"/>
              </p:cNvSpPr>
              <p:nvPr/>
            </p:nvSpPr>
            <p:spPr bwMode="auto">
              <a:xfrm rot="16200000" flipV="1">
                <a:off x="3804" y="4084"/>
                <a:ext cx="57" cy="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9522" name="Rectangle 66"/>
            <p:cNvSpPr>
              <a:spLocks noChangeArrowheads="1"/>
            </p:cNvSpPr>
            <p:nvPr/>
          </p:nvSpPr>
          <p:spPr bwMode="auto">
            <a:xfrm>
              <a:off x="3820" y="4098"/>
              <a:ext cx="27" cy="27"/>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9523" name="Group 67"/>
          <p:cNvGrpSpPr>
            <a:grpSpLocks/>
          </p:cNvGrpSpPr>
          <p:nvPr/>
        </p:nvGrpSpPr>
        <p:grpSpPr bwMode="auto">
          <a:xfrm>
            <a:off x="6316663" y="5011738"/>
            <a:ext cx="90487" cy="90487"/>
            <a:chOff x="3805" y="4082"/>
            <a:chExt cx="57" cy="57"/>
          </a:xfrm>
        </p:grpSpPr>
        <p:grpSp>
          <p:nvGrpSpPr>
            <p:cNvPr id="19524" name="Group 68"/>
            <p:cNvGrpSpPr>
              <a:grpSpLocks/>
            </p:cNvGrpSpPr>
            <p:nvPr/>
          </p:nvGrpSpPr>
          <p:grpSpPr bwMode="auto">
            <a:xfrm>
              <a:off x="3805" y="4082"/>
              <a:ext cx="57" cy="57"/>
              <a:chOff x="3805" y="4082"/>
              <a:chExt cx="57" cy="57"/>
            </a:xfrm>
          </p:grpSpPr>
          <p:sp>
            <p:nvSpPr>
              <p:cNvPr id="19525" name="Line 69"/>
              <p:cNvSpPr>
                <a:spLocks noChangeShapeType="1"/>
              </p:cNvSpPr>
              <p:nvPr/>
            </p:nvSpPr>
            <p:spPr bwMode="auto">
              <a:xfrm flipV="1">
                <a:off x="3805" y="4083"/>
                <a:ext cx="57" cy="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526" name="Line 70"/>
              <p:cNvSpPr>
                <a:spLocks noChangeShapeType="1"/>
              </p:cNvSpPr>
              <p:nvPr/>
            </p:nvSpPr>
            <p:spPr bwMode="auto">
              <a:xfrm rot="16200000" flipV="1">
                <a:off x="3804" y="4084"/>
                <a:ext cx="57" cy="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9527" name="Rectangle 71"/>
            <p:cNvSpPr>
              <a:spLocks noChangeArrowheads="1"/>
            </p:cNvSpPr>
            <p:nvPr/>
          </p:nvSpPr>
          <p:spPr bwMode="auto">
            <a:xfrm>
              <a:off x="3820" y="4098"/>
              <a:ext cx="27" cy="27"/>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9528" name="Group 72"/>
          <p:cNvGrpSpPr>
            <a:grpSpLocks/>
          </p:cNvGrpSpPr>
          <p:nvPr/>
        </p:nvGrpSpPr>
        <p:grpSpPr bwMode="auto">
          <a:xfrm>
            <a:off x="7624763" y="3792538"/>
            <a:ext cx="90487" cy="90487"/>
            <a:chOff x="3805" y="4082"/>
            <a:chExt cx="57" cy="57"/>
          </a:xfrm>
        </p:grpSpPr>
        <p:grpSp>
          <p:nvGrpSpPr>
            <p:cNvPr id="19529" name="Group 73"/>
            <p:cNvGrpSpPr>
              <a:grpSpLocks/>
            </p:cNvGrpSpPr>
            <p:nvPr/>
          </p:nvGrpSpPr>
          <p:grpSpPr bwMode="auto">
            <a:xfrm>
              <a:off x="3805" y="4082"/>
              <a:ext cx="57" cy="57"/>
              <a:chOff x="3805" y="4082"/>
              <a:chExt cx="57" cy="57"/>
            </a:xfrm>
          </p:grpSpPr>
          <p:sp>
            <p:nvSpPr>
              <p:cNvPr id="19530" name="Line 74"/>
              <p:cNvSpPr>
                <a:spLocks noChangeShapeType="1"/>
              </p:cNvSpPr>
              <p:nvPr/>
            </p:nvSpPr>
            <p:spPr bwMode="auto">
              <a:xfrm flipV="1">
                <a:off x="3805" y="4083"/>
                <a:ext cx="57" cy="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531" name="Line 75"/>
              <p:cNvSpPr>
                <a:spLocks noChangeShapeType="1"/>
              </p:cNvSpPr>
              <p:nvPr/>
            </p:nvSpPr>
            <p:spPr bwMode="auto">
              <a:xfrm rot="16200000" flipV="1">
                <a:off x="3804" y="4084"/>
                <a:ext cx="57" cy="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9532" name="Rectangle 76"/>
            <p:cNvSpPr>
              <a:spLocks noChangeArrowheads="1"/>
            </p:cNvSpPr>
            <p:nvPr/>
          </p:nvSpPr>
          <p:spPr bwMode="auto">
            <a:xfrm>
              <a:off x="3820" y="4098"/>
              <a:ext cx="27" cy="27"/>
            </a:xfrm>
            <a:prstGeom prst="rect">
              <a:avLst/>
            </a:prstGeom>
            <a:solidFill>
              <a:srgbClr val="808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9533" name="Group 77"/>
          <p:cNvGrpSpPr>
            <a:grpSpLocks/>
          </p:cNvGrpSpPr>
          <p:nvPr/>
        </p:nvGrpSpPr>
        <p:grpSpPr bwMode="auto">
          <a:xfrm>
            <a:off x="2189163" y="6167438"/>
            <a:ext cx="90487" cy="90487"/>
            <a:chOff x="3805" y="4082"/>
            <a:chExt cx="57" cy="57"/>
          </a:xfrm>
        </p:grpSpPr>
        <p:grpSp>
          <p:nvGrpSpPr>
            <p:cNvPr id="19534" name="Group 78"/>
            <p:cNvGrpSpPr>
              <a:grpSpLocks/>
            </p:cNvGrpSpPr>
            <p:nvPr/>
          </p:nvGrpSpPr>
          <p:grpSpPr bwMode="auto">
            <a:xfrm>
              <a:off x="3805" y="4082"/>
              <a:ext cx="57" cy="57"/>
              <a:chOff x="3805" y="4082"/>
              <a:chExt cx="57" cy="57"/>
            </a:xfrm>
          </p:grpSpPr>
          <p:sp>
            <p:nvSpPr>
              <p:cNvPr id="19535" name="Line 79"/>
              <p:cNvSpPr>
                <a:spLocks noChangeShapeType="1"/>
              </p:cNvSpPr>
              <p:nvPr/>
            </p:nvSpPr>
            <p:spPr bwMode="auto">
              <a:xfrm flipV="1">
                <a:off x="3805" y="4083"/>
                <a:ext cx="57" cy="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536" name="Line 80"/>
              <p:cNvSpPr>
                <a:spLocks noChangeShapeType="1"/>
              </p:cNvSpPr>
              <p:nvPr/>
            </p:nvSpPr>
            <p:spPr bwMode="auto">
              <a:xfrm rot="16200000" flipV="1">
                <a:off x="3804" y="4084"/>
                <a:ext cx="57" cy="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9537" name="Rectangle 81"/>
            <p:cNvSpPr>
              <a:spLocks noChangeArrowheads="1"/>
            </p:cNvSpPr>
            <p:nvPr/>
          </p:nvSpPr>
          <p:spPr bwMode="auto">
            <a:xfrm>
              <a:off x="3820" y="4098"/>
              <a:ext cx="27" cy="27"/>
            </a:xfrm>
            <a:prstGeom prst="rect">
              <a:avLst/>
            </a:prstGeom>
            <a:solidFill>
              <a:srgbClr val="808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9538" name="Group 82"/>
          <p:cNvGrpSpPr>
            <a:grpSpLocks/>
          </p:cNvGrpSpPr>
          <p:nvPr/>
        </p:nvGrpSpPr>
        <p:grpSpPr bwMode="auto">
          <a:xfrm>
            <a:off x="3143250" y="2498725"/>
            <a:ext cx="90488" cy="90488"/>
            <a:chOff x="3805" y="4082"/>
            <a:chExt cx="57" cy="57"/>
          </a:xfrm>
        </p:grpSpPr>
        <p:grpSp>
          <p:nvGrpSpPr>
            <p:cNvPr id="19539" name="Group 83"/>
            <p:cNvGrpSpPr>
              <a:grpSpLocks/>
            </p:cNvGrpSpPr>
            <p:nvPr/>
          </p:nvGrpSpPr>
          <p:grpSpPr bwMode="auto">
            <a:xfrm>
              <a:off x="3805" y="4082"/>
              <a:ext cx="57" cy="57"/>
              <a:chOff x="3805" y="4082"/>
              <a:chExt cx="57" cy="57"/>
            </a:xfrm>
          </p:grpSpPr>
          <p:sp>
            <p:nvSpPr>
              <p:cNvPr id="19540" name="Line 84"/>
              <p:cNvSpPr>
                <a:spLocks noChangeShapeType="1"/>
              </p:cNvSpPr>
              <p:nvPr/>
            </p:nvSpPr>
            <p:spPr bwMode="auto">
              <a:xfrm flipV="1">
                <a:off x="3805" y="4083"/>
                <a:ext cx="57" cy="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541" name="Line 85"/>
              <p:cNvSpPr>
                <a:spLocks noChangeShapeType="1"/>
              </p:cNvSpPr>
              <p:nvPr/>
            </p:nvSpPr>
            <p:spPr bwMode="auto">
              <a:xfrm rot="16200000" flipV="1">
                <a:off x="3804" y="4084"/>
                <a:ext cx="57" cy="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9542" name="Rectangle 86"/>
            <p:cNvSpPr>
              <a:spLocks noChangeArrowheads="1"/>
            </p:cNvSpPr>
            <p:nvPr/>
          </p:nvSpPr>
          <p:spPr bwMode="auto">
            <a:xfrm>
              <a:off x="3820" y="4098"/>
              <a:ext cx="27" cy="27"/>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9543" name="Group 87"/>
          <p:cNvGrpSpPr>
            <a:grpSpLocks/>
          </p:cNvGrpSpPr>
          <p:nvPr/>
        </p:nvGrpSpPr>
        <p:grpSpPr bwMode="auto">
          <a:xfrm>
            <a:off x="3308350" y="2498725"/>
            <a:ext cx="90488" cy="90488"/>
            <a:chOff x="3805" y="4082"/>
            <a:chExt cx="57" cy="57"/>
          </a:xfrm>
        </p:grpSpPr>
        <p:grpSp>
          <p:nvGrpSpPr>
            <p:cNvPr id="19544" name="Group 88"/>
            <p:cNvGrpSpPr>
              <a:grpSpLocks/>
            </p:cNvGrpSpPr>
            <p:nvPr/>
          </p:nvGrpSpPr>
          <p:grpSpPr bwMode="auto">
            <a:xfrm>
              <a:off x="3805" y="4082"/>
              <a:ext cx="57" cy="57"/>
              <a:chOff x="3805" y="4082"/>
              <a:chExt cx="57" cy="57"/>
            </a:xfrm>
          </p:grpSpPr>
          <p:sp>
            <p:nvSpPr>
              <p:cNvPr id="19545" name="Line 89"/>
              <p:cNvSpPr>
                <a:spLocks noChangeShapeType="1"/>
              </p:cNvSpPr>
              <p:nvPr/>
            </p:nvSpPr>
            <p:spPr bwMode="auto">
              <a:xfrm flipV="1">
                <a:off x="3805" y="4083"/>
                <a:ext cx="57" cy="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546" name="Line 90"/>
              <p:cNvSpPr>
                <a:spLocks noChangeShapeType="1"/>
              </p:cNvSpPr>
              <p:nvPr/>
            </p:nvSpPr>
            <p:spPr bwMode="auto">
              <a:xfrm rot="16200000" flipV="1">
                <a:off x="3804" y="4084"/>
                <a:ext cx="57" cy="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9547" name="Rectangle 91"/>
            <p:cNvSpPr>
              <a:spLocks noChangeArrowheads="1"/>
            </p:cNvSpPr>
            <p:nvPr/>
          </p:nvSpPr>
          <p:spPr bwMode="auto">
            <a:xfrm>
              <a:off x="3820" y="4098"/>
              <a:ext cx="27" cy="27"/>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9548" name="Group 92"/>
          <p:cNvGrpSpPr>
            <a:grpSpLocks/>
          </p:cNvGrpSpPr>
          <p:nvPr/>
        </p:nvGrpSpPr>
        <p:grpSpPr bwMode="auto">
          <a:xfrm>
            <a:off x="7905750" y="3756025"/>
            <a:ext cx="361950" cy="269875"/>
            <a:chOff x="5369" y="3038"/>
            <a:chExt cx="228" cy="170"/>
          </a:xfrm>
        </p:grpSpPr>
        <p:sp>
          <p:nvSpPr>
            <p:cNvPr id="19549" name="Freeform 93"/>
            <p:cNvSpPr>
              <a:spLocks/>
            </p:cNvSpPr>
            <p:nvPr/>
          </p:nvSpPr>
          <p:spPr bwMode="auto">
            <a:xfrm>
              <a:off x="5369" y="3171"/>
              <a:ext cx="216" cy="37"/>
            </a:xfrm>
            <a:custGeom>
              <a:avLst/>
              <a:gdLst>
                <a:gd name="T0" fmla="*/ 32 w 216"/>
                <a:gd name="T1" fmla="*/ 37 h 37"/>
                <a:gd name="T2" fmla="*/ 198 w 216"/>
                <a:gd name="T3" fmla="*/ 37 h 37"/>
                <a:gd name="T4" fmla="*/ 216 w 216"/>
                <a:gd name="T5" fmla="*/ 0 h 37"/>
                <a:gd name="T6" fmla="*/ 126 w 216"/>
                <a:gd name="T7" fmla="*/ 1 h 37"/>
                <a:gd name="T8" fmla="*/ 40 w 216"/>
                <a:gd name="T9" fmla="*/ 1 h 37"/>
                <a:gd name="T10" fmla="*/ 0 w 216"/>
                <a:gd name="T11" fmla="*/ 0 h 37"/>
                <a:gd name="T12" fmla="*/ 32 w 216"/>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216" h="37">
                  <a:moveTo>
                    <a:pt x="32" y="37"/>
                  </a:moveTo>
                  <a:lnTo>
                    <a:pt x="198" y="37"/>
                  </a:lnTo>
                  <a:lnTo>
                    <a:pt x="216" y="0"/>
                  </a:lnTo>
                  <a:lnTo>
                    <a:pt x="126" y="1"/>
                  </a:lnTo>
                  <a:lnTo>
                    <a:pt x="40" y="1"/>
                  </a:lnTo>
                  <a:lnTo>
                    <a:pt x="0" y="0"/>
                  </a:lnTo>
                  <a:lnTo>
                    <a:pt x="32" y="37"/>
                  </a:lnTo>
                  <a:close/>
                </a:path>
              </a:pathLst>
            </a:cu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550" name="Line 94"/>
            <p:cNvSpPr>
              <a:spLocks noChangeShapeType="1"/>
            </p:cNvSpPr>
            <p:nvPr/>
          </p:nvSpPr>
          <p:spPr bwMode="auto">
            <a:xfrm>
              <a:off x="5426" y="3067"/>
              <a:ext cx="3" cy="1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551" name="Freeform 95"/>
            <p:cNvSpPr>
              <a:spLocks/>
            </p:cNvSpPr>
            <p:nvPr/>
          </p:nvSpPr>
          <p:spPr bwMode="auto">
            <a:xfrm>
              <a:off x="5490" y="3038"/>
              <a:ext cx="3" cy="129"/>
            </a:xfrm>
            <a:custGeom>
              <a:avLst/>
              <a:gdLst>
                <a:gd name="T0" fmla="*/ 0 w 3"/>
                <a:gd name="T1" fmla="*/ 0 h 129"/>
                <a:gd name="T2" fmla="*/ 3 w 3"/>
                <a:gd name="T3" fmla="*/ 129 h 129"/>
              </a:gdLst>
              <a:ahLst/>
              <a:cxnLst>
                <a:cxn ang="0">
                  <a:pos x="T0" y="T1"/>
                </a:cxn>
                <a:cxn ang="0">
                  <a:pos x="T2" y="T3"/>
                </a:cxn>
              </a:cxnLst>
              <a:rect l="0" t="0" r="r" b="b"/>
              <a:pathLst>
                <a:path w="3" h="129">
                  <a:moveTo>
                    <a:pt x="0" y="0"/>
                  </a:moveTo>
                  <a:lnTo>
                    <a:pt x="3" y="129"/>
                  </a:lnTo>
                </a:path>
              </a:pathLst>
            </a:custGeom>
            <a:noFill/>
            <a:ln w="9525">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552" name="Line 96"/>
            <p:cNvSpPr>
              <a:spLocks noChangeShapeType="1"/>
            </p:cNvSpPr>
            <p:nvPr/>
          </p:nvSpPr>
          <p:spPr bwMode="auto">
            <a:xfrm>
              <a:off x="5555" y="3094"/>
              <a:ext cx="3" cy="6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553" name="Freeform 97"/>
            <p:cNvSpPr>
              <a:spLocks/>
            </p:cNvSpPr>
            <p:nvPr/>
          </p:nvSpPr>
          <p:spPr bwMode="auto">
            <a:xfrm>
              <a:off x="5451" y="3080"/>
              <a:ext cx="100" cy="91"/>
            </a:xfrm>
            <a:custGeom>
              <a:avLst/>
              <a:gdLst>
                <a:gd name="T0" fmla="*/ 7 w 36"/>
                <a:gd name="T1" fmla="*/ 1 h 33"/>
                <a:gd name="T2" fmla="*/ 0 w 36"/>
                <a:gd name="T3" fmla="*/ 15 h 33"/>
                <a:gd name="T4" fmla="*/ 6 w 36"/>
                <a:gd name="T5" fmla="*/ 33 h 33"/>
                <a:gd name="T6" fmla="*/ 32 w 36"/>
                <a:gd name="T7" fmla="*/ 22 h 33"/>
                <a:gd name="T8" fmla="*/ 27 w 36"/>
                <a:gd name="T9" fmla="*/ 12 h 33"/>
                <a:gd name="T10" fmla="*/ 33 w 36"/>
                <a:gd name="T11" fmla="*/ 0 h 33"/>
                <a:gd name="T12" fmla="*/ 7 w 36"/>
                <a:gd name="T13" fmla="*/ 1 h 33"/>
              </a:gdLst>
              <a:ahLst/>
              <a:cxnLst>
                <a:cxn ang="0">
                  <a:pos x="T0" y="T1"/>
                </a:cxn>
                <a:cxn ang="0">
                  <a:pos x="T2" y="T3"/>
                </a:cxn>
                <a:cxn ang="0">
                  <a:pos x="T4" y="T5"/>
                </a:cxn>
                <a:cxn ang="0">
                  <a:pos x="T6" y="T7"/>
                </a:cxn>
                <a:cxn ang="0">
                  <a:pos x="T8" y="T9"/>
                </a:cxn>
                <a:cxn ang="0">
                  <a:pos x="T10" y="T11"/>
                </a:cxn>
                <a:cxn ang="0">
                  <a:pos x="T12" y="T13"/>
                </a:cxn>
              </a:cxnLst>
              <a:rect l="0" t="0" r="r" b="b"/>
              <a:pathLst>
                <a:path w="36" h="33">
                  <a:moveTo>
                    <a:pt x="7" y="1"/>
                  </a:moveTo>
                  <a:cubicBezTo>
                    <a:pt x="2" y="3"/>
                    <a:pt x="0" y="10"/>
                    <a:pt x="0" y="15"/>
                  </a:cubicBezTo>
                  <a:cubicBezTo>
                    <a:pt x="0" y="20"/>
                    <a:pt x="1" y="32"/>
                    <a:pt x="6" y="33"/>
                  </a:cubicBezTo>
                  <a:lnTo>
                    <a:pt x="32" y="22"/>
                  </a:lnTo>
                  <a:cubicBezTo>
                    <a:pt x="35" y="19"/>
                    <a:pt x="27" y="16"/>
                    <a:pt x="27" y="12"/>
                  </a:cubicBezTo>
                  <a:cubicBezTo>
                    <a:pt x="27" y="8"/>
                    <a:pt x="36" y="2"/>
                    <a:pt x="33" y="0"/>
                  </a:cubicBezTo>
                  <a:lnTo>
                    <a:pt x="7" y="1"/>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554" name="Freeform 98"/>
            <p:cNvSpPr>
              <a:spLocks/>
            </p:cNvSpPr>
            <p:nvPr/>
          </p:nvSpPr>
          <p:spPr bwMode="auto">
            <a:xfrm>
              <a:off x="5379" y="3086"/>
              <a:ext cx="78" cy="81"/>
            </a:xfrm>
            <a:custGeom>
              <a:avLst/>
              <a:gdLst>
                <a:gd name="T0" fmla="*/ 8 w 28"/>
                <a:gd name="T1" fmla="*/ 0 h 29"/>
                <a:gd name="T2" fmla="*/ 0 w 28"/>
                <a:gd name="T3" fmla="*/ 13 h 29"/>
                <a:gd name="T4" fmla="*/ 7 w 28"/>
                <a:gd name="T5" fmla="*/ 29 h 29"/>
                <a:gd name="T6" fmla="*/ 25 w 28"/>
                <a:gd name="T7" fmla="*/ 24 h 29"/>
                <a:gd name="T8" fmla="*/ 20 w 28"/>
                <a:gd name="T9" fmla="*/ 14 h 29"/>
                <a:gd name="T10" fmla="*/ 26 w 28"/>
                <a:gd name="T11" fmla="*/ 0 h 29"/>
                <a:gd name="T12" fmla="*/ 8 w 28"/>
                <a:gd name="T13" fmla="*/ 0 h 29"/>
              </a:gdLst>
              <a:ahLst/>
              <a:cxnLst>
                <a:cxn ang="0">
                  <a:pos x="T0" y="T1"/>
                </a:cxn>
                <a:cxn ang="0">
                  <a:pos x="T2" y="T3"/>
                </a:cxn>
                <a:cxn ang="0">
                  <a:pos x="T4" y="T5"/>
                </a:cxn>
                <a:cxn ang="0">
                  <a:pos x="T6" y="T7"/>
                </a:cxn>
                <a:cxn ang="0">
                  <a:pos x="T8" y="T9"/>
                </a:cxn>
                <a:cxn ang="0">
                  <a:pos x="T10" y="T11"/>
                </a:cxn>
                <a:cxn ang="0">
                  <a:pos x="T12" y="T13"/>
                </a:cxn>
              </a:cxnLst>
              <a:rect l="0" t="0" r="r" b="b"/>
              <a:pathLst>
                <a:path w="28" h="29">
                  <a:moveTo>
                    <a:pt x="8" y="0"/>
                  </a:moveTo>
                  <a:cubicBezTo>
                    <a:pt x="2" y="2"/>
                    <a:pt x="0" y="8"/>
                    <a:pt x="0" y="13"/>
                  </a:cubicBezTo>
                  <a:cubicBezTo>
                    <a:pt x="0" y="17"/>
                    <a:pt x="4" y="27"/>
                    <a:pt x="7" y="29"/>
                  </a:cubicBezTo>
                  <a:lnTo>
                    <a:pt x="25" y="24"/>
                  </a:lnTo>
                  <a:cubicBezTo>
                    <a:pt x="27" y="22"/>
                    <a:pt x="20" y="18"/>
                    <a:pt x="20" y="14"/>
                  </a:cubicBezTo>
                  <a:cubicBezTo>
                    <a:pt x="20" y="10"/>
                    <a:pt x="28" y="2"/>
                    <a:pt x="26" y="0"/>
                  </a:cubicBezTo>
                  <a:lnTo>
                    <a:pt x="8" y="0"/>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555" name="Freeform 99"/>
            <p:cNvSpPr>
              <a:spLocks/>
            </p:cNvSpPr>
            <p:nvPr/>
          </p:nvSpPr>
          <p:spPr bwMode="auto">
            <a:xfrm>
              <a:off x="5520" y="3105"/>
              <a:ext cx="77" cy="61"/>
            </a:xfrm>
            <a:custGeom>
              <a:avLst/>
              <a:gdLst>
                <a:gd name="T0" fmla="*/ 6 w 28"/>
                <a:gd name="T1" fmla="*/ 0 h 22"/>
                <a:gd name="T2" fmla="*/ 0 w 28"/>
                <a:gd name="T3" fmla="*/ 12 h 22"/>
                <a:gd name="T4" fmla="*/ 8 w 28"/>
                <a:gd name="T5" fmla="*/ 22 h 22"/>
                <a:gd name="T6" fmla="*/ 26 w 28"/>
                <a:gd name="T7" fmla="*/ 17 h 22"/>
                <a:gd name="T8" fmla="*/ 21 w 28"/>
                <a:gd name="T9" fmla="*/ 7 h 22"/>
                <a:gd name="T10" fmla="*/ 24 w 28"/>
                <a:gd name="T11" fmla="*/ 0 h 22"/>
                <a:gd name="T12" fmla="*/ 6 w 28"/>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28" h="22">
                  <a:moveTo>
                    <a:pt x="6" y="0"/>
                  </a:moveTo>
                  <a:cubicBezTo>
                    <a:pt x="2" y="3"/>
                    <a:pt x="0" y="8"/>
                    <a:pt x="0" y="12"/>
                  </a:cubicBezTo>
                  <a:cubicBezTo>
                    <a:pt x="0" y="16"/>
                    <a:pt x="4" y="21"/>
                    <a:pt x="8" y="22"/>
                  </a:cubicBezTo>
                  <a:lnTo>
                    <a:pt x="26" y="17"/>
                  </a:lnTo>
                  <a:cubicBezTo>
                    <a:pt x="28" y="15"/>
                    <a:pt x="21" y="10"/>
                    <a:pt x="21" y="7"/>
                  </a:cubicBezTo>
                  <a:cubicBezTo>
                    <a:pt x="21" y="4"/>
                    <a:pt x="26" y="1"/>
                    <a:pt x="24" y="0"/>
                  </a:cubicBezTo>
                  <a:lnTo>
                    <a:pt x="6" y="0"/>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556" name="Freeform 100"/>
            <p:cNvSpPr>
              <a:spLocks/>
            </p:cNvSpPr>
            <p:nvPr/>
          </p:nvSpPr>
          <p:spPr bwMode="auto">
            <a:xfrm>
              <a:off x="5461" y="3051"/>
              <a:ext cx="53" cy="41"/>
            </a:xfrm>
            <a:custGeom>
              <a:avLst/>
              <a:gdLst>
                <a:gd name="T0" fmla="*/ 16 w 53"/>
                <a:gd name="T1" fmla="*/ 0 h 41"/>
                <a:gd name="T2" fmla="*/ 1 w 53"/>
                <a:gd name="T3" fmla="*/ 22 h 41"/>
                <a:gd name="T4" fmla="*/ 23 w 53"/>
                <a:gd name="T5" fmla="*/ 41 h 41"/>
                <a:gd name="T6" fmla="*/ 51 w 53"/>
                <a:gd name="T7" fmla="*/ 30 h 41"/>
                <a:gd name="T8" fmla="*/ 38 w 53"/>
                <a:gd name="T9" fmla="*/ 18 h 41"/>
                <a:gd name="T10" fmla="*/ 43 w 53"/>
                <a:gd name="T11" fmla="*/ 0 h 41"/>
                <a:gd name="T12" fmla="*/ 16 w 5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53" h="41">
                  <a:moveTo>
                    <a:pt x="16" y="0"/>
                  </a:moveTo>
                  <a:cubicBezTo>
                    <a:pt x="9" y="8"/>
                    <a:pt x="0" y="15"/>
                    <a:pt x="1" y="22"/>
                  </a:cubicBezTo>
                  <a:cubicBezTo>
                    <a:pt x="2" y="29"/>
                    <a:pt x="15" y="41"/>
                    <a:pt x="23" y="41"/>
                  </a:cubicBezTo>
                  <a:lnTo>
                    <a:pt x="51" y="30"/>
                  </a:lnTo>
                  <a:cubicBezTo>
                    <a:pt x="53" y="26"/>
                    <a:pt x="39" y="23"/>
                    <a:pt x="38" y="18"/>
                  </a:cubicBezTo>
                  <a:cubicBezTo>
                    <a:pt x="37" y="13"/>
                    <a:pt x="47" y="3"/>
                    <a:pt x="43" y="0"/>
                  </a:cubicBezTo>
                  <a:lnTo>
                    <a:pt x="16" y="0"/>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9557" name="Group 101"/>
          <p:cNvGrpSpPr>
            <a:grpSpLocks/>
          </p:cNvGrpSpPr>
          <p:nvPr/>
        </p:nvGrpSpPr>
        <p:grpSpPr bwMode="auto">
          <a:xfrm>
            <a:off x="7131050" y="4581525"/>
            <a:ext cx="361950" cy="269875"/>
            <a:chOff x="5369" y="3038"/>
            <a:chExt cx="228" cy="170"/>
          </a:xfrm>
        </p:grpSpPr>
        <p:sp>
          <p:nvSpPr>
            <p:cNvPr id="19558" name="Freeform 102"/>
            <p:cNvSpPr>
              <a:spLocks/>
            </p:cNvSpPr>
            <p:nvPr/>
          </p:nvSpPr>
          <p:spPr bwMode="auto">
            <a:xfrm>
              <a:off x="5369" y="3171"/>
              <a:ext cx="216" cy="37"/>
            </a:xfrm>
            <a:custGeom>
              <a:avLst/>
              <a:gdLst>
                <a:gd name="T0" fmla="*/ 32 w 216"/>
                <a:gd name="T1" fmla="*/ 37 h 37"/>
                <a:gd name="T2" fmla="*/ 198 w 216"/>
                <a:gd name="T3" fmla="*/ 37 h 37"/>
                <a:gd name="T4" fmla="*/ 216 w 216"/>
                <a:gd name="T5" fmla="*/ 0 h 37"/>
                <a:gd name="T6" fmla="*/ 126 w 216"/>
                <a:gd name="T7" fmla="*/ 1 h 37"/>
                <a:gd name="T8" fmla="*/ 40 w 216"/>
                <a:gd name="T9" fmla="*/ 1 h 37"/>
                <a:gd name="T10" fmla="*/ 0 w 216"/>
                <a:gd name="T11" fmla="*/ 0 h 37"/>
                <a:gd name="T12" fmla="*/ 32 w 216"/>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216" h="37">
                  <a:moveTo>
                    <a:pt x="32" y="37"/>
                  </a:moveTo>
                  <a:lnTo>
                    <a:pt x="198" y="37"/>
                  </a:lnTo>
                  <a:lnTo>
                    <a:pt x="216" y="0"/>
                  </a:lnTo>
                  <a:lnTo>
                    <a:pt x="126" y="1"/>
                  </a:lnTo>
                  <a:lnTo>
                    <a:pt x="40" y="1"/>
                  </a:lnTo>
                  <a:lnTo>
                    <a:pt x="0" y="0"/>
                  </a:lnTo>
                  <a:lnTo>
                    <a:pt x="32" y="37"/>
                  </a:lnTo>
                  <a:close/>
                </a:path>
              </a:pathLst>
            </a:cu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559" name="Line 103"/>
            <p:cNvSpPr>
              <a:spLocks noChangeShapeType="1"/>
            </p:cNvSpPr>
            <p:nvPr/>
          </p:nvSpPr>
          <p:spPr bwMode="auto">
            <a:xfrm>
              <a:off x="5426" y="3067"/>
              <a:ext cx="3" cy="1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560" name="Freeform 104"/>
            <p:cNvSpPr>
              <a:spLocks/>
            </p:cNvSpPr>
            <p:nvPr/>
          </p:nvSpPr>
          <p:spPr bwMode="auto">
            <a:xfrm>
              <a:off x="5490" y="3038"/>
              <a:ext cx="3" cy="129"/>
            </a:xfrm>
            <a:custGeom>
              <a:avLst/>
              <a:gdLst>
                <a:gd name="T0" fmla="*/ 0 w 3"/>
                <a:gd name="T1" fmla="*/ 0 h 129"/>
                <a:gd name="T2" fmla="*/ 3 w 3"/>
                <a:gd name="T3" fmla="*/ 129 h 129"/>
              </a:gdLst>
              <a:ahLst/>
              <a:cxnLst>
                <a:cxn ang="0">
                  <a:pos x="T0" y="T1"/>
                </a:cxn>
                <a:cxn ang="0">
                  <a:pos x="T2" y="T3"/>
                </a:cxn>
              </a:cxnLst>
              <a:rect l="0" t="0" r="r" b="b"/>
              <a:pathLst>
                <a:path w="3" h="129">
                  <a:moveTo>
                    <a:pt x="0" y="0"/>
                  </a:moveTo>
                  <a:lnTo>
                    <a:pt x="3" y="129"/>
                  </a:lnTo>
                </a:path>
              </a:pathLst>
            </a:custGeom>
            <a:noFill/>
            <a:ln w="9525">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561" name="Line 105"/>
            <p:cNvSpPr>
              <a:spLocks noChangeShapeType="1"/>
            </p:cNvSpPr>
            <p:nvPr/>
          </p:nvSpPr>
          <p:spPr bwMode="auto">
            <a:xfrm>
              <a:off x="5555" y="3094"/>
              <a:ext cx="3" cy="6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562" name="Freeform 106"/>
            <p:cNvSpPr>
              <a:spLocks/>
            </p:cNvSpPr>
            <p:nvPr/>
          </p:nvSpPr>
          <p:spPr bwMode="auto">
            <a:xfrm>
              <a:off x="5451" y="3080"/>
              <a:ext cx="100" cy="91"/>
            </a:xfrm>
            <a:custGeom>
              <a:avLst/>
              <a:gdLst>
                <a:gd name="T0" fmla="*/ 7 w 36"/>
                <a:gd name="T1" fmla="*/ 1 h 33"/>
                <a:gd name="T2" fmla="*/ 0 w 36"/>
                <a:gd name="T3" fmla="*/ 15 h 33"/>
                <a:gd name="T4" fmla="*/ 6 w 36"/>
                <a:gd name="T5" fmla="*/ 33 h 33"/>
                <a:gd name="T6" fmla="*/ 32 w 36"/>
                <a:gd name="T7" fmla="*/ 22 h 33"/>
                <a:gd name="T8" fmla="*/ 27 w 36"/>
                <a:gd name="T9" fmla="*/ 12 h 33"/>
                <a:gd name="T10" fmla="*/ 33 w 36"/>
                <a:gd name="T11" fmla="*/ 0 h 33"/>
                <a:gd name="T12" fmla="*/ 7 w 36"/>
                <a:gd name="T13" fmla="*/ 1 h 33"/>
              </a:gdLst>
              <a:ahLst/>
              <a:cxnLst>
                <a:cxn ang="0">
                  <a:pos x="T0" y="T1"/>
                </a:cxn>
                <a:cxn ang="0">
                  <a:pos x="T2" y="T3"/>
                </a:cxn>
                <a:cxn ang="0">
                  <a:pos x="T4" y="T5"/>
                </a:cxn>
                <a:cxn ang="0">
                  <a:pos x="T6" y="T7"/>
                </a:cxn>
                <a:cxn ang="0">
                  <a:pos x="T8" y="T9"/>
                </a:cxn>
                <a:cxn ang="0">
                  <a:pos x="T10" y="T11"/>
                </a:cxn>
                <a:cxn ang="0">
                  <a:pos x="T12" y="T13"/>
                </a:cxn>
              </a:cxnLst>
              <a:rect l="0" t="0" r="r" b="b"/>
              <a:pathLst>
                <a:path w="36" h="33">
                  <a:moveTo>
                    <a:pt x="7" y="1"/>
                  </a:moveTo>
                  <a:cubicBezTo>
                    <a:pt x="2" y="3"/>
                    <a:pt x="0" y="10"/>
                    <a:pt x="0" y="15"/>
                  </a:cubicBezTo>
                  <a:cubicBezTo>
                    <a:pt x="0" y="20"/>
                    <a:pt x="1" y="32"/>
                    <a:pt x="6" y="33"/>
                  </a:cubicBezTo>
                  <a:lnTo>
                    <a:pt x="32" y="22"/>
                  </a:lnTo>
                  <a:cubicBezTo>
                    <a:pt x="35" y="19"/>
                    <a:pt x="27" y="16"/>
                    <a:pt x="27" y="12"/>
                  </a:cubicBezTo>
                  <a:cubicBezTo>
                    <a:pt x="27" y="8"/>
                    <a:pt x="36" y="2"/>
                    <a:pt x="33" y="0"/>
                  </a:cubicBezTo>
                  <a:lnTo>
                    <a:pt x="7" y="1"/>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563" name="Freeform 107"/>
            <p:cNvSpPr>
              <a:spLocks/>
            </p:cNvSpPr>
            <p:nvPr/>
          </p:nvSpPr>
          <p:spPr bwMode="auto">
            <a:xfrm>
              <a:off x="5379" y="3086"/>
              <a:ext cx="78" cy="81"/>
            </a:xfrm>
            <a:custGeom>
              <a:avLst/>
              <a:gdLst>
                <a:gd name="T0" fmla="*/ 8 w 28"/>
                <a:gd name="T1" fmla="*/ 0 h 29"/>
                <a:gd name="T2" fmla="*/ 0 w 28"/>
                <a:gd name="T3" fmla="*/ 13 h 29"/>
                <a:gd name="T4" fmla="*/ 7 w 28"/>
                <a:gd name="T5" fmla="*/ 29 h 29"/>
                <a:gd name="T6" fmla="*/ 25 w 28"/>
                <a:gd name="T7" fmla="*/ 24 h 29"/>
                <a:gd name="T8" fmla="*/ 20 w 28"/>
                <a:gd name="T9" fmla="*/ 14 h 29"/>
                <a:gd name="T10" fmla="*/ 26 w 28"/>
                <a:gd name="T11" fmla="*/ 0 h 29"/>
                <a:gd name="T12" fmla="*/ 8 w 28"/>
                <a:gd name="T13" fmla="*/ 0 h 29"/>
              </a:gdLst>
              <a:ahLst/>
              <a:cxnLst>
                <a:cxn ang="0">
                  <a:pos x="T0" y="T1"/>
                </a:cxn>
                <a:cxn ang="0">
                  <a:pos x="T2" y="T3"/>
                </a:cxn>
                <a:cxn ang="0">
                  <a:pos x="T4" y="T5"/>
                </a:cxn>
                <a:cxn ang="0">
                  <a:pos x="T6" y="T7"/>
                </a:cxn>
                <a:cxn ang="0">
                  <a:pos x="T8" y="T9"/>
                </a:cxn>
                <a:cxn ang="0">
                  <a:pos x="T10" y="T11"/>
                </a:cxn>
                <a:cxn ang="0">
                  <a:pos x="T12" y="T13"/>
                </a:cxn>
              </a:cxnLst>
              <a:rect l="0" t="0" r="r" b="b"/>
              <a:pathLst>
                <a:path w="28" h="29">
                  <a:moveTo>
                    <a:pt x="8" y="0"/>
                  </a:moveTo>
                  <a:cubicBezTo>
                    <a:pt x="2" y="2"/>
                    <a:pt x="0" y="8"/>
                    <a:pt x="0" y="13"/>
                  </a:cubicBezTo>
                  <a:cubicBezTo>
                    <a:pt x="0" y="17"/>
                    <a:pt x="4" y="27"/>
                    <a:pt x="7" y="29"/>
                  </a:cubicBezTo>
                  <a:lnTo>
                    <a:pt x="25" y="24"/>
                  </a:lnTo>
                  <a:cubicBezTo>
                    <a:pt x="27" y="22"/>
                    <a:pt x="20" y="18"/>
                    <a:pt x="20" y="14"/>
                  </a:cubicBezTo>
                  <a:cubicBezTo>
                    <a:pt x="20" y="10"/>
                    <a:pt x="28" y="2"/>
                    <a:pt x="26" y="0"/>
                  </a:cubicBezTo>
                  <a:lnTo>
                    <a:pt x="8" y="0"/>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564" name="Freeform 108"/>
            <p:cNvSpPr>
              <a:spLocks/>
            </p:cNvSpPr>
            <p:nvPr/>
          </p:nvSpPr>
          <p:spPr bwMode="auto">
            <a:xfrm>
              <a:off x="5520" y="3105"/>
              <a:ext cx="77" cy="61"/>
            </a:xfrm>
            <a:custGeom>
              <a:avLst/>
              <a:gdLst>
                <a:gd name="T0" fmla="*/ 6 w 28"/>
                <a:gd name="T1" fmla="*/ 0 h 22"/>
                <a:gd name="T2" fmla="*/ 0 w 28"/>
                <a:gd name="T3" fmla="*/ 12 h 22"/>
                <a:gd name="T4" fmla="*/ 8 w 28"/>
                <a:gd name="T5" fmla="*/ 22 h 22"/>
                <a:gd name="T6" fmla="*/ 26 w 28"/>
                <a:gd name="T7" fmla="*/ 17 h 22"/>
                <a:gd name="T8" fmla="*/ 21 w 28"/>
                <a:gd name="T9" fmla="*/ 7 h 22"/>
                <a:gd name="T10" fmla="*/ 24 w 28"/>
                <a:gd name="T11" fmla="*/ 0 h 22"/>
                <a:gd name="T12" fmla="*/ 6 w 28"/>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28" h="22">
                  <a:moveTo>
                    <a:pt x="6" y="0"/>
                  </a:moveTo>
                  <a:cubicBezTo>
                    <a:pt x="2" y="3"/>
                    <a:pt x="0" y="8"/>
                    <a:pt x="0" y="12"/>
                  </a:cubicBezTo>
                  <a:cubicBezTo>
                    <a:pt x="0" y="16"/>
                    <a:pt x="4" y="21"/>
                    <a:pt x="8" y="22"/>
                  </a:cubicBezTo>
                  <a:lnTo>
                    <a:pt x="26" y="17"/>
                  </a:lnTo>
                  <a:cubicBezTo>
                    <a:pt x="28" y="15"/>
                    <a:pt x="21" y="10"/>
                    <a:pt x="21" y="7"/>
                  </a:cubicBezTo>
                  <a:cubicBezTo>
                    <a:pt x="21" y="4"/>
                    <a:pt x="26" y="1"/>
                    <a:pt x="24" y="0"/>
                  </a:cubicBezTo>
                  <a:lnTo>
                    <a:pt x="6" y="0"/>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565" name="Freeform 109"/>
            <p:cNvSpPr>
              <a:spLocks/>
            </p:cNvSpPr>
            <p:nvPr/>
          </p:nvSpPr>
          <p:spPr bwMode="auto">
            <a:xfrm>
              <a:off x="5461" y="3051"/>
              <a:ext cx="53" cy="41"/>
            </a:xfrm>
            <a:custGeom>
              <a:avLst/>
              <a:gdLst>
                <a:gd name="T0" fmla="*/ 16 w 53"/>
                <a:gd name="T1" fmla="*/ 0 h 41"/>
                <a:gd name="T2" fmla="*/ 1 w 53"/>
                <a:gd name="T3" fmla="*/ 22 h 41"/>
                <a:gd name="T4" fmla="*/ 23 w 53"/>
                <a:gd name="T5" fmla="*/ 41 h 41"/>
                <a:gd name="T6" fmla="*/ 51 w 53"/>
                <a:gd name="T7" fmla="*/ 30 h 41"/>
                <a:gd name="T8" fmla="*/ 38 w 53"/>
                <a:gd name="T9" fmla="*/ 18 h 41"/>
                <a:gd name="T10" fmla="*/ 43 w 53"/>
                <a:gd name="T11" fmla="*/ 0 h 41"/>
                <a:gd name="T12" fmla="*/ 16 w 5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53" h="41">
                  <a:moveTo>
                    <a:pt x="16" y="0"/>
                  </a:moveTo>
                  <a:cubicBezTo>
                    <a:pt x="9" y="8"/>
                    <a:pt x="0" y="15"/>
                    <a:pt x="1" y="22"/>
                  </a:cubicBezTo>
                  <a:cubicBezTo>
                    <a:pt x="2" y="29"/>
                    <a:pt x="15" y="41"/>
                    <a:pt x="23" y="41"/>
                  </a:cubicBezTo>
                  <a:lnTo>
                    <a:pt x="51" y="30"/>
                  </a:lnTo>
                  <a:cubicBezTo>
                    <a:pt x="53" y="26"/>
                    <a:pt x="39" y="23"/>
                    <a:pt x="38" y="18"/>
                  </a:cubicBezTo>
                  <a:cubicBezTo>
                    <a:pt x="37" y="13"/>
                    <a:pt x="47" y="3"/>
                    <a:pt x="43" y="0"/>
                  </a:cubicBezTo>
                  <a:lnTo>
                    <a:pt x="16" y="0"/>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9566" name="Oval 110"/>
          <p:cNvSpPr>
            <a:spLocks noChangeArrowheads="1"/>
          </p:cNvSpPr>
          <p:nvPr/>
        </p:nvSpPr>
        <p:spPr bwMode="auto">
          <a:xfrm>
            <a:off x="6397625" y="4781550"/>
            <a:ext cx="171450" cy="142875"/>
          </a:xfrm>
          <a:prstGeom prst="ellipse">
            <a:avLst/>
          </a:prstGeom>
          <a:solidFill>
            <a:srgbClr val="3333FF">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567" name="Oval 111"/>
          <p:cNvSpPr>
            <a:spLocks noChangeArrowheads="1"/>
          </p:cNvSpPr>
          <p:nvPr/>
        </p:nvSpPr>
        <p:spPr bwMode="auto">
          <a:xfrm>
            <a:off x="8229600" y="2438400"/>
            <a:ext cx="241300" cy="184150"/>
          </a:xfrm>
          <a:prstGeom prst="ellipse">
            <a:avLst/>
          </a:prstGeom>
          <a:solidFill>
            <a:srgbClr val="3333FF">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568" name="Oval 112"/>
          <p:cNvSpPr>
            <a:spLocks noChangeArrowheads="1"/>
          </p:cNvSpPr>
          <p:nvPr/>
        </p:nvSpPr>
        <p:spPr bwMode="auto">
          <a:xfrm>
            <a:off x="8013700" y="3162300"/>
            <a:ext cx="377825" cy="273050"/>
          </a:xfrm>
          <a:prstGeom prst="ellipse">
            <a:avLst/>
          </a:prstGeom>
          <a:solidFill>
            <a:srgbClr val="3333FF">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570" name="Oval 114"/>
          <p:cNvSpPr>
            <a:spLocks noChangeArrowheads="1"/>
          </p:cNvSpPr>
          <p:nvPr/>
        </p:nvSpPr>
        <p:spPr bwMode="auto">
          <a:xfrm>
            <a:off x="8661400" y="2974975"/>
            <a:ext cx="171450" cy="142875"/>
          </a:xfrm>
          <a:prstGeom prst="ellipse">
            <a:avLst/>
          </a:prstGeom>
          <a:solidFill>
            <a:srgbClr val="3333FF">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9571" name="Group 115"/>
          <p:cNvGrpSpPr>
            <a:grpSpLocks/>
          </p:cNvGrpSpPr>
          <p:nvPr/>
        </p:nvGrpSpPr>
        <p:grpSpPr bwMode="auto">
          <a:xfrm>
            <a:off x="2047875" y="6192838"/>
            <a:ext cx="90488" cy="90487"/>
            <a:chOff x="3805" y="4082"/>
            <a:chExt cx="57" cy="57"/>
          </a:xfrm>
        </p:grpSpPr>
        <p:grpSp>
          <p:nvGrpSpPr>
            <p:cNvPr id="19572" name="Group 116"/>
            <p:cNvGrpSpPr>
              <a:grpSpLocks/>
            </p:cNvGrpSpPr>
            <p:nvPr/>
          </p:nvGrpSpPr>
          <p:grpSpPr bwMode="auto">
            <a:xfrm>
              <a:off x="3805" y="4082"/>
              <a:ext cx="57" cy="57"/>
              <a:chOff x="3805" y="4082"/>
              <a:chExt cx="57" cy="57"/>
            </a:xfrm>
          </p:grpSpPr>
          <p:sp>
            <p:nvSpPr>
              <p:cNvPr id="19573" name="Line 117"/>
              <p:cNvSpPr>
                <a:spLocks noChangeShapeType="1"/>
              </p:cNvSpPr>
              <p:nvPr/>
            </p:nvSpPr>
            <p:spPr bwMode="auto">
              <a:xfrm flipV="1">
                <a:off x="3805" y="4083"/>
                <a:ext cx="57" cy="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574" name="Line 118"/>
              <p:cNvSpPr>
                <a:spLocks noChangeShapeType="1"/>
              </p:cNvSpPr>
              <p:nvPr/>
            </p:nvSpPr>
            <p:spPr bwMode="auto">
              <a:xfrm rot="16200000" flipV="1">
                <a:off x="3804" y="4084"/>
                <a:ext cx="57" cy="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9575" name="Rectangle 119"/>
            <p:cNvSpPr>
              <a:spLocks noChangeArrowheads="1"/>
            </p:cNvSpPr>
            <p:nvPr/>
          </p:nvSpPr>
          <p:spPr bwMode="auto">
            <a:xfrm>
              <a:off x="3820" y="4098"/>
              <a:ext cx="27" cy="27"/>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9576" name="Group 120"/>
          <p:cNvGrpSpPr>
            <a:grpSpLocks/>
          </p:cNvGrpSpPr>
          <p:nvPr/>
        </p:nvGrpSpPr>
        <p:grpSpPr bwMode="auto">
          <a:xfrm>
            <a:off x="2187575" y="6165850"/>
            <a:ext cx="90488" cy="90488"/>
            <a:chOff x="3805" y="4082"/>
            <a:chExt cx="57" cy="57"/>
          </a:xfrm>
        </p:grpSpPr>
        <p:grpSp>
          <p:nvGrpSpPr>
            <p:cNvPr id="19577" name="Group 121"/>
            <p:cNvGrpSpPr>
              <a:grpSpLocks/>
            </p:cNvGrpSpPr>
            <p:nvPr/>
          </p:nvGrpSpPr>
          <p:grpSpPr bwMode="auto">
            <a:xfrm>
              <a:off x="3805" y="4082"/>
              <a:ext cx="57" cy="57"/>
              <a:chOff x="3805" y="4082"/>
              <a:chExt cx="57" cy="57"/>
            </a:xfrm>
          </p:grpSpPr>
          <p:sp>
            <p:nvSpPr>
              <p:cNvPr id="19578" name="Line 122"/>
              <p:cNvSpPr>
                <a:spLocks noChangeShapeType="1"/>
              </p:cNvSpPr>
              <p:nvPr/>
            </p:nvSpPr>
            <p:spPr bwMode="auto">
              <a:xfrm flipV="1">
                <a:off x="3805" y="4083"/>
                <a:ext cx="57" cy="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579" name="Line 123"/>
              <p:cNvSpPr>
                <a:spLocks noChangeShapeType="1"/>
              </p:cNvSpPr>
              <p:nvPr/>
            </p:nvSpPr>
            <p:spPr bwMode="auto">
              <a:xfrm rot="16200000" flipV="1">
                <a:off x="3804" y="4084"/>
                <a:ext cx="57" cy="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9580" name="Rectangle 124"/>
            <p:cNvSpPr>
              <a:spLocks noChangeArrowheads="1"/>
            </p:cNvSpPr>
            <p:nvPr/>
          </p:nvSpPr>
          <p:spPr bwMode="auto">
            <a:xfrm>
              <a:off x="3820" y="4098"/>
              <a:ext cx="27" cy="27"/>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9581" name="Freeform 125"/>
          <p:cNvSpPr>
            <a:spLocks/>
          </p:cNvSpPr>
          <p:nvPr/>
        </p:nvSpPr>
        <p:spPr bwMode="auto">
          <a:xfrm>
            <a:off x="1489075" y="5776913"/>
            <a:ext cx="1055688" cy="901700"/>
          </a:xfrm>
          <a:custGeom>
            <a:avLst/>
            <a:gdLst>
              <a:gd name="T0" fmla="*/ 31 w 665"/>
              <a:gd name="T1" fmla="*/ 336 h 568"/>
              <a:gd name="T2" fmla="*/ 31 w 665"/>
              <a:gd name="T3" fmla="*/ 378 h 568"/>
              <a:gd name="T4" fmla="*/ 3 w 665"/>
              <a:gd name="T5" fmla="*/ 413 h 568"/>
              <a:gd name="T6" fmla="*/ 24 w 665"/>
              <a:gd name="T7" fmla="*/ 450 h 568"/>
              <a:gd name="T8" fmla="*/ 66 w 665"/>
              <a:gd name="T9" fmla="*/ 455 h 568"/>
              <a:gd name="T10" fmla="*/ 105 w 665"/>
              <a:gd name="T11" fmla="*/ 447 h 568"/>
              <a:gd name="T12" fmla="*/ 81 w 665"/>
              <a:gd name="T13" fmla="*/ 482 h 568"/>
              <a:gd name="T14" fmla="*/ 82 w 665"/>
              <a:gd name="T15" fmla="*/ 495 h 568"/>
              <a:gd name="T16" fmla="*/ 100 w 665"/>
              <a:gd name="T17" fmla="*/ 504 h 568"/>
              <a:gd name="T18" fmla="*/ 120 w 665"/>
              <a:gd name="T19" fmla="*/ 516 h 568"/>
              <a:gd name="T20" fmla="*/ 150 w 665"/>
              <a:gd name="T21" fmla="*/ 510 h 568"/>
              <a:gd name="T22" fmla="*/ 201 w 665"/>
              <a:gd name="T23" fmla="*/ 509 h 568"/>
              <a:gd name="T24" fmla="*/ 201 w 665"/>
              <a:gd name="T25" fmla="*/ 473 h 568"/>
              <a:gd name="T26" fmla="*/ 234 w 665"/>
              <a:gd name="T27" fmla="*/ 447 h 568"/>
              <a:gd name="T28" fmla="*/ 225 w 665"/>
              <a:gd name="T29" fmla="*/ 434 h 568"/>
              <a:gd name="T30" fmla="*/ 264 w 665"/>
              <a:gd name="T31" fmla="*/ 411 h 568"/>
              <a:gd name="T32" fmla="*/ 252 w 665"/>
              <a:gd name="T33" fmla="*/ 443 h 568"/>
              <a:gd name="T34" fmla="*/ 264 w 665"/>
              <a:gd name="T35" fmla="*/ 459 h 568"/>
              <a:gd name="T36" fmla="*/ 297 w 665"/>
              <a:gd name="T37" fmla="*/ 494 h 568"/>
              <a:gd name="T38" fmla="*/ 333 w 665"/>
              <a:gd name="T39" fmla="*/ 518 h 568"/>
              <a:gd name="T40" fmla="*/ 354 w 665"/>
              <a:gd name="T41" fmla="*/ 485 h 568"/>
              <a:gd name="T42" fmla="*/ 348 w 665"/>
              <a:gd name="T43" fmla="*/ 455 h 568"/>
              <a:gd name="T44" fmla="*/ 361 w 665"/>
              <a:gd name="T45" fmla="*/ 440 h 568"/>
              <a:gd name="T46" fmla="*/ 355 w 665"/>
              <a:gd name="T47" fmla="*/ 420 h 568"/>
              <a:gd name="T48" fmla="*/ 366 w 665"/>
              <a:gd name="T49" fmla="*/ 414 h 568"/>
              <a:gd name="T50" fmla="*/ 414 w 665"/>
              <a:gd name="T51" fmla="*/ 381 h 568"/>
              <a:gd name="T52" fmla="*/ 420 w 665"/>
              <a:gd name="T53" fmla="*/ 401 h 568"/>
              <a:gd name="T54" fmla="*/ 432 w 665"/>
              <a:gd name="T55" fmla="*/ 411 h 568"/>
              <a:gd name="T56" fmla="*/ 415 w 665"/>
              <a:gd name="T57" fmla="*/ 434 h 568"/>
              <a:gd name="T58" fmla="*/ 406 w 665"/>
              <a:gd name="T59" fmla="*/ 446 h 568"/>
              <a:gd name="T60" fmla="*/ 417 w 665"/>
              <a:gd name="T61" fmla="*/ 462 h 568"/>
              <a:gd name="T62" fmla="*/ 454 w 665"/>
              <a:gd name="T63" fmla="*/ 449 h 568"/>
              <a:gd name="T64" fmla="*/ 508 w 665"/>
              <a:gd name="T65" fmla="*/ 444 h 568"/>
              <a:gd name="T66" fmla="*/ 546 w 665"/>
              <a:gd name="T67" fmla="*/ 462 h 568"/>
              <a:gd name="T68" fmla="*/ 550 w 665"/>
              <a:gd name="T69" fmla="*/ 491 h 568"/>
              <a:gd name="T70" fmla="*/ 567 w 665"/>
              <a:gd name="T71" fmla="*/ 513 h 568"/>
              <a:gd name="T72" fmla="*/ 574 w 665"/>
              <a:gd name="T73" fmla="*/ 554 h 568"/>
              <a:gd name="T74" fmla="*/ 627 w 665"/>
              <a:gd name="T75" fmla="*/ 561 h 568"/>
              <a:gd name="T76" fmla="*/ 663 w 665"/>
              <a:gd name="T77" fmla="*/ 513 h 568"/>
              <a:gd name="T78" fmla="*/ 613 w 665"/>
              <a:gd name="T79" fmla="*/ 471 h 568"/>
              <a:gd name="T80" fmla="*/ 532 w 665"/>
              <a:gd name="T81" fmla="*/ 363 h 568"/>
              <a:gd name="T82" fmla="*/ 510 w 665"/>
              <a:gd name="T83" fmla="*/ 324 h 568"/>
              <a:gd name="T84" fmla="*/ 528 w 665"/>
              <a:gd name="T85" fmla="*/ 281 h 568"/>
              <a:gd name="T86" fmla="*/ 553 w 665"/>
              <a:gd name="T87" fmla="*/ 299 h 568"/>
              <a:gd name="T88" fmla="*/ 568 w 665"/>
              <a:gd name="T89" fmla="*/ 276 h 568"/>
              <a:gd name="T90" fmla="*/ 601 w 665"/>
              <a:gd name="T91" fmla="*/ 279 h 568"/>
              <a:gd name="T92" fmla="*/ 613 w 665"/>
              <a:gd name="T93" fmla="*/ 239 h 568"/>
              <a:gd name="T94" fmla="*/ 561 w 665"/>
              <a:gd name="T95" fmla="*/ 194 h 568"/>
              <a:gd name="T96" fmla="*/ 478 w 665"/>
              <a:gd name="T97" fmla="*/ 183 h 568"/>
              <a:gd name="T98" fmla="*/ 436 w 665"/>
              <a:gd name="T99" fmla="*/ 176 h 568"/>
              <a:gd name="T100" fmla="*/ 345 w 665"/>
              <a:gd name="T101" fmla="*/ 192 h 568"/>
              <a:gd name="T102" fmla="*/ 267 w 665"/>
              <a:gd name="T103" fmla="*/ 161 h 568"/>
              <a:gd name="T104" fmla="*/ 183 w 665"/>
              <a:gd name="T105" fmla="*/ 132 h 568"/>
              <a:gd name="T106" fmla="*/ 112 w 665"/>
              <a:gd name="T107" fmla="*/ 99 h 568"/>
              <a:gd name="T108" fmla="*/ 81 w 665"/>
              <a:gd name="T109" fmla="*/ 59 h 568"/>
              <a:gd name="T110" fmla="*/ 75 w 665"/>
              <a:gd name="T111" fmla="*/ 15 h 568"/>
              <a:gd name="T112" fmla="*/ 73 w 665"/>
              <a:gd name="T113" fmla="*/ 0 h 568"/>
              <a:gd name="T114" fmla="*/ 9 w 665"/>
              <a:gd name="T115" fmla="*/ 0 h 568"/>
              <a:gd name="T116" fmla="*/ 21 w 665"/>
              <a:gd name="T117" fmla="*/ 81 h 568"/>
              <a:gd name="T118" fmla="*/ 109 w 665"/>
              <a:gd name="T119" fmla="*/ 155 h 568"/>
              <a:gd name="T120" fmla="*/ 214 w 665"/>
              <a:gd name="T121" fmla="*/ 201 h 568"/>
              <a:gd name="T122" fmla="*/ 181 w 665"/>
              <a:gd name="T123" fmla="*/ 249 h 568"/>
              <a:gd name="T124" fmla="*/ 31 w 665"/>
              <a:gd name="T125" fmla="*/ 336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65" h="568">
                <a:moveTo>
                  <a:pt x="31" y="336"/>
                </a:moveTo>
                <a:cubicBezTo>
                  <a:pt x="6" y="357"/>
                  <a:pt x="36" y="365"/>
                  <a:pt x="31" y="378"/>
                </a:cubicBezTo>
                <a:cubicBezTo>
                  <a:pt x="26" y="391"/>
                  <a:pt x="4" y="401"/>
                  <a:pt x="3" y="413"/>
                </a:cubicBezTo>
                <a:cubicBezTo>
                  <a:pt x="2" y="425"/>
                  <a:pt x="14" y="443"/>
                  <a:pt x="24" y="450"/>
                </a:cubicBezTo>
                <a:cubicBezTo>
                  <a:pt x="34" y="457"/>
                  <a:pt x="53" y="455"/>
                  <a:pt x="66" y="455"/>
                </a:cubicBezTo>
                <a:cubicBezTo>
                  <a:pt x="79" y="455"/>
                  <a:pt x="103" y="443"/>
                  <a:pt x="105" y="447"/>
                </a:cubicBezTo>
                <a:cubicBezTo>
                  <a:pt x="107" y="451"/>
                  <a:pt x="85" y="474"/>
                  <a:pt x="81" y="482"/>
                </a:cubicBezTo>
                <a:cubicBezTo>
                  <a:pt x="77" y="490"/>
                  <a:pt x="79" y="491"/>
                  <a:pt x="82" y="495"/>
                </a:cubicBezTo>
                <a:cubicBezTo>
                  <a:pt x="85" y="499"/>
                  <a:pt x="94" y="501"/>
                  <a:pt x="100" y="504"/>
                </a:cubicBezTo>
                <a:cubicBezTo>
                  <a:pt x="106" y="507"/>
                  <a:pt x="112" y="515"/>
                  <a:pt x="120" y="516"/>
                </a:cubicBezTo>
                <a:cubicBezTo>
                  <a:pt x="128" y="517"/>
                  <a:pt x="137" y="511"/>
                  <a:pt x="150" y="510"/>
                </a:cubicBezTo>
                <a:cubicBezTo>
                  <a:pt x="163" y="509"/>
                  <a:pt x="193" y="515"/>
                  <a:pt x="201" y="509"/>
                </a:cubicBezTo>
                <a:cubicBezTo>
                  <a:pt x="209" y="503"/>
                  <a:pt x="196" y="483"/>
                  <a:pt x="201" y="473"/>
                </a:cubicBezTo>
                <a:lnTo>
                  <a:pt x="234" y="447"/>
                </a:lnTo>
                <a:lnTo>
                  <a:pt x="225" y="434"/>
                </a:lnTo>
                <a:cubicBezTo>
                  <a:pt x="230" y="428"/>
                  <a:pt x="260" y="410"/>
                  <a:pt x="264" y="411"/>
                </a:cubicBezTo>
                <a:cubicBezTo>
                  <a:pt x="268" y="412"/>
                  <a:pt x="252" y="435"/>
                  <a:pt x="252" y="443"/>
                </a:cubicBezTo>
                <a:lnTo>
                  <a:pt x="264" y="459"/>
                </a:lnTo>
                <a:cubicBezTo>
                  <a:pt x="271" y="467"/>
                  <a:pt x="286" y="484"/>
                  <a:pt x="297" y="494"/>
                </a:cubicBezTo>
                <a:cubicBezTo>
                  <a:pt x="308" y="504"/>
                  <a:pt x="324" y="519"/>
                  <a:pt x="333" y="518"/>
                </a:cubicBezTo>
                <a:cubicBezTo>
                  <a:pt x="342" y="517"/>
                  <a:pt x="352" y="495"/>
                  <a:pt x="354" y="485"/>
                </a:cubicBezTo>
                <a:lnTo>
                  <a:pt x="348" y="455"/>
                </a:lnTo>
                <a:cubicBezTo>
                  <a:pt x="349" y="448"/>
                  <a:pt x="360" y="446"/>
                  <a:pt x="361" y="440"/>
                </a:cubicBezTo>
                <a:cubicBezTo>
                  <a:pt x="362" y="434"/>
                  <a:pt x="354" y="424"/>
                  <a:pt x="355" y="420"/>
                </a:cubicBezTo>
                <a:lnTo>
                  <a:pt x="366" y="414"/>
                </a:lnTo>
                <a:cubicBezTo>
                  <a:pt x="376" y="408"/>
                  <a:pt x="405" y="383"/>
                  <a:pt x="414" y="381"/>
                </a:cubicBezTo>
                <a:cubicBezTo>
                  <a:pt x="423" y="379"/>
                  <a:pt x="417" y="396"/>
                  <a:pt x="420" y="401"/>
                </a:cubicBezTo>
                <a:cubicBezTo>
                  <a:pt x="423" y="406"/>
                  <a:pt x="433" y="406"/>
                  <a:pt x="432" y="411"/>
                </a:cubicBezTo>
                <a:cubicBezTo>
                  <a:pt x="431" y="416"/>
                  <a:pt x="419" y="428"/>
                  <a:pt x="415" y="434"/>
                </a:cubicBezTo>
                <a:cubicBezTo>
                  <a:pt x="411" y="440"/>
                  <a:pt x="406" y="441"/>
                  <a:pt x="406" y="446"/>
                </a:cubicBezTo>
                <a:cubicBezTo>
                  <a:pt x="406" y="451"/>
                  <a:pt x="409" y="461"/>
                  <a:pt x="417" y="462"/>
                </a:cubicBezTo>
                <a:cubicBezTo>
                  <a:pt x="425" y="463"/>
                  <a:pt x="439" y="452"/>
                  <a:pt x="454" y="449"/>
                </a:cubicBezTo>
                <a:cubicBezTo>
                  <a:pt x="469" y="446"/>
                  <a:pt x="493" y="442"/>
                  <a:pt x="508" y="444"/>
                </a:cubicBezTo>
                <a:cubicBezTo>
                  <a:pt x="523" y="446"/>
                  <a:pt x="539" y="454"/>
                  <a:pt x="546" y="462"/>
                </a:cubicBezTo>
                <a:cubicBezTo>
                  <a:pt x="553" y="470"/>
                  <a:pt x="547" y="483"/>
                  <a:pt x="550" y="491"/>
                </a:cubicBezTo>
                <a:cubicBezTo>
                  <a:pt x="553" y="499"/>
                  <a:pt x="563" y="503"/>
                  <a:pt x="567" y="513"/>
                </a:cubicBezTo>
                <a:cubicBezTo>
                  <a:pt x="571" y="523"/>
                  <a:pt x="564" y="546"/>
                  <a:pt x="574" y="554"/>
                </a:cubicBezTo>
                <a:cubicBezTo>
                  <a:pt x="584" y="562"/>
                  <a:pt x="612" y="568"/>
                  <a:pt x="627" y="561"/>
                </a:cubicBezTo>
                <a:cubicBezTo>
                  <a:pt x="642" y="554"/>
                  <a:pt x="665" y="528"/>
                  <a:pt x="663" y="513"/>
                </a:cubicBezTo>
                <a:cubicBezTo>
                  <a:pt x="661" y="498"/>
                  <a:pt x="635" y="496"/>
                  <a:pt x="613" y="471"/>
                </a:cubicBezTo>
                <a:lnTo>
                  <a:pt x="532" y="363"/>
                </a:lnTo>
                <a:lnTo>
                  <a:pt x="510" y="324"/>
                </a:lnTo>
                <a:cubicBezTo>
                  <a:pt x="509" y="310"/>
                  <a:pt x="521" y="285"/>
                  <a:pt x="528" y="281"/>
                </a:cubicBezTo>
                <a:cubicBezTo>
                  <a:pt x="535" y="277"/>
                  <a:pt x="546" y="300"/>
                  <a:pt x="553" y="299"/>
                </a:cubicBezTo>
                <a:cubicBezTo>
                  <a:pt x="560" y="298"/>
                  <a:pt x="560" y="279"/>
                  <a:pt x="568" y="276"/>
                </a:cubicBezTo>
                <a:cubicBezTo>
                  <a:pt x="576" y="273"/>
                  <a:pt x="594" y="285"/>
                  <a:pt x="601" y="279"/>
                </a:cubicBezTo>
                <a:cubicBezTo>
                  <a:pt x="608" y="273"/>
                  <a:pt x="620" y="253"/>
                  <a:pt x="613" y="239"/>
                </a:cubicBezTo>
                <a:cubicBezTo>
                  <a:pt x="606" y="225"/>
                  <a:pt x="583" y="203"/>
                  <a:pt x="561" y="194"/>
                </a:cubicBezTo>
                <a:lnTo>
                  <a:pt x="478" y="183"/>
                </a:lnTo>
                <a:lnTo>
                  <a:pt x="436" y="176"/>
                </a:lnTo>
                <a:cubicBezTo>
                  <a:pt x="414" y="177"/>
                  <a:pt x="373" y="194"/>
                  <a:pt x="345" y="192"/>
                </a:cubicBezTo>
                <a:cubicBezTo>
                  <a:pt x="317" y="190"/>
                  <a:pt x="294" y="171"/>
                  <a:pt x="267" y="161"/>
                </a:cubicBezTo>
                <a:cubicBezTo>
                  <a:pt x="240" y="151"/>
                  <a:pt x="209" y="142"/>
                  <a:pt x="183" y="132"/>
                </a:cubicBezTo>
                <a:lnTo>
                  <a:pt x="112" y="99"/>
                </a:lnTo>
                <a:cubicBezTo>
                  <a:pt x="95" y="87"/>
                  <a:pt x="87" y="73"/>
                  <a:pt x="81" y="59"/>
                </a:cubicBezTo>
                <a:cubicBezTo>
                  <a:pt x="75" y="45"/>
                  <a:pt x="76" y="25"/>
                  <a:pt x="75" y="15"/>
                </a:cubicBezTo>
                <a:lnTo>
                  <a:pt x="73" y="0"/>
                </a:lnTo>
                <a:lnTo>
                  <a:pt x="9" y="0"/>
                </a:lnTo>
                <a:cubicBezTo>
                  <a:pt x="0" y="14"/>
                  <a:pt x="4" y="55"/>
                  <a:pt x="21" y="81"/>
                </a:cubicBezTo>
                <a:cubicBezTo>
                  <a:pt x="38" y="107"/>
                  <a:pt x="77" y="135"/>
                  <a:pt x="109" y="155"/>
                </a:cubicBezTo>
                <a:lnTo>
                  <a:pt x="214" y="201"/>
                </a:lnTo>
                <a:cubicBezTo>
                  <a:pt x="226" y="217"/>
                  <a:pt x="212" y="227"/>
                  <a:pt x="181" y="249"/>
                </a:cubicBezTo>
                <a:lnTo>
                  <a:pt x="31" y="336"/>
                </a:lnTo>
                <a:close/>
              </a:path>
            </a:pathLst>
          </a:custGeom>
          <a:solidFill>
            <a:srgbClr val="3333FF">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582" name="Oval 126"/>
          <p:cNvSpPr>
            <a:spLocks noChangeArrowheads="1"/>
          </p:cNvSpPr>
          <p:nvPr/>
        </p:nvSpPr>
        <p:spPr bwMode="auto">
          <a:xfrm>
            <a:off x="1766888" y="6000750"/>
            <a:ext cx="88900" cy="88900"/>
          </a:xfrm>
          <a:prstGeom prst="ellipse">
            <a:avLst/>
          </a:prstGeom>
          <a:solidFill>
            <a:srgbClr val="99CCFF"/>
          </a:solidFill>
          <a:ln w="2540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9583" name="Group 127"/>
          <p:cNvGrpSpPr>
            <a:grpSpLocks/>
          </p:cNvGrpSpPr>
          <p:nvPr/>
        </p:nvGrpSpPr>
        <p:grpSpPr bwMode="auto">
          <a:xfrm>
            <a:off x="2393950" y="2900363"/>
            <a:ext cx="90488" cy="90487"/>
            <a:chOff x="3805" y="4082"/>
            <a:chExt cx="57" cy="57"/>
          </a:xfrm>
        </p:grpSpPr>
        <p:grpSp>
          <p:nvGrpSpPr>
            <p:cNvPr id="19584" name="Group 128"/>
            <p:cNvGrpSpPr>
              <a:grpSpLocks/>
            </p:cNvGrpSpPr>
            <p:nvPr/>
          </p:nvGrpSpPr>
          <p:grpSpPr bwMode="auto">
            <a:xfrm>
              <a:off x="3805" y="4082"/>
              <a:ext cx="57" cy="57"/>
              <a:chOff x="3805" y="4082"/>
              <a:chExt cx="57" cy="57"/>
            </a:xfrm>
          </p:grpSpPr>
          <p:sp>
            <p:nvSpPr>
              <p:cNvPr id="19585" name="Line 129"/>
              <p:cNvSpPr>
                <a:spLocks noChangeShapeType="1"/>
              </p:cNvSpPr>
              <p:nvPr/>
            </p:nvSpPr>
            <p:spPr bwMode="auto">
              <a:xfrm flipV="1">
                <a:off x="3805" y="4083"/>
                <a:ext cx="57" cy="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586" name="Line 130"/>
              <p:cNvSpPr>
                <a:spLocks noChangeShapeType="1"/>
              </p:cNvSpPr>
              <p:nvPr/>
            </p:nvSpPr>
            <p:spPr bwMode="auto">
              <a:xfrm rot="16200000" flipV="1">
                <a:off x="3804" y="4084"/>
                <a:ext cx="57" cy="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9587" name="Rectangle 131"/>
            <p:cNvSpPr>
              <a:spLocks noChangeArrowheads="1"/>
            </p:cNvSpPr>
            <p:nvPr/>
          </p:nvSpPr>
          <p:spPr bwMode="auto">
            <a:xfrm>
              <a:off x="3820" y="4098"/>
              <a:ext cx="27" cy="27"/>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9588" name="AutoShape 132"/>
          <p:cNvSpPr>
            <a:spLocks noChangeArrowheads="1"/>
          </p:cNvSpPr>
          <p:nvPr/>
        </p:nvSpPr>
        <p:spPr bwMode="auto">
          <a:xfrm>
            <a:off x="7870825" y="279400"/>
            <a:ext cx="793750" cy="260350"/>
          </a:xfrm>
          <a:prstGeom prst="roundRect">
            <a:avLst>
              <a:gd name="adj" fmla="val 16667"/>
            </a:avLst>
          </a:prstGeom>
          <a:solidFill>
            <a:srgbClr val="99CC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800" b="1" u="sng">
                <a:solidFill>
                  <a:schemeClr val="accent2"/>
                </a:solidFill>
                <a:latin typeface="Times New Roman" panose="02020603050405020304" pitchFamily="18" charset="0"/>
              </a:rPr>
              <a:t>Halleck</a:t>
            </a:r>
          </a:p>
          <a:p>
            <a:pPr algn="ctr"/>
            <a:r>
              <a:rPr lang="en-US" altLang="en-US" sz="800" b="1" u="sng">
                <a:solidFill>
                  <a:schemeClr val="accent2"/>
                </a:solidFill>
                <a:latin typeface="Times New Roman" panose="02020603050405020304" pitchFamily="18" charset="0"/>
              </a:rPr>
              <a:t>General in Chief</a:t>
            </a:r>
          </a:p>
        </p:txBody>
      </p:sp>
      <p:sp>
        <p:nvSpPr>
          <p:cNvPr id="19589" name="Rectangle 133"/>
          <p:cNvSpPr>
            <a:spLocks noChangeArrowheads="1"/>
          </p:cNvSpPr>
          <p:nvPr/>
        </p:nvSpPr>
        <p:spPr bwMode="auto">
          <a:xfrm>
            <a:off x="7639050" y="1231900"/>
            <a:ext cx="152400" cy="152400"/>
          </a:xfrm>
          <a:prstGeom prst="rect">
            <a:avLst/>
          </a:prstGeom>
          <a:solidFill>
            <a:srgbClr val="99CCFF"/>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9590" name="Group 134"/>
          <p:cNvGrpSpPr>
            <a:grpSpLocks/>
          </p:cNvGrpSpPr>
          <p:nvPr/>
        </p:nvGrpSpPr>
        <p:grpSpPr bwMode="auto">
          <a:xfrm>
            <a:off x="2724150" y="6219825"/>
            <a:ext cx="361950" cy="269875"/>
            <a:chOff x="5369" y="3038"/>
            <a:chExt cx="228" cy="170"/>
          </a:xfrm>
        </p:grpSpPr>
        <p:sp>
          <p:nvSpPr>
            <p:cNvPr id="19591" name="Freeform 135"/>
            <p:cNvSpPr>
              <a:spLocks/>
            </p:cNvSpPr>
            <p:nvPr/>
          </p:nvSpPr>
          <p:spPr bwMode="auto">
            <a:xfrm>
              <a:off x="5369" y="3171"/>
              <a:ext cx="216" cy="37"/>
            </a:xfrm>
            <a:custGeom>
              <a:avLst/>
              <a:gdLst>
                <a:gd name="T0" fmla="*/ 32 w 216"/>
                <a:gd name="T1" fmla="*/ 37 h 37"/>
                <a:gd name="T2" fmla="*/ 198 w 216"/>
                <a:gd name="T3" fmla="*/ 37 h 37"/>
                <a:gd name="T4" fmla="*/ 216 w 216"/>
                <a:gd name="T5" fmla="*/ 0 h 37"/>
                <a:gd name="T6" fmla="*/ 126 w 216"/>
                <a:gd name="T7" fmla="*/ 1 h 37"/>
                <a:gd name="T8" fmla="*/ 40 w 216"/>
                <a:gd name="T9" fmla="*/ 1 h 37"/>
                <a:gd name="T10" fmla="*/ 0 w 216"/>
                <a:gd name="T11" fmla="*/ 0 h 37"/>
                <a:gd name="T12" fmla="*/ 32 w 216"/>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216" h="37">
                  <a:moveTo>
                    <a:pt x="32" y="37"/>
                  </a:moveTo>
                  <a:lnTo>
                    <a:pt x="198" y="37"/>
                  </a:lnTo>
                  <a:lnTo>
                    <a:pt x="216" y="0"/>
                  </a:lnTo>
                  <a:lnTo>
                    <a:pt x="126" y="1"/>
                  </a:lnTo>
                  <a:lnTo>
                    <a:pt x="40" y="1"/>
                  </a:lnTo>
                  <a:lnTo>
                    <a:pt x="0" y="0"/>
                  </a:lnTo>
                  <a:lnTo>
                    <a:pt x="32" y="37"/>
                  </a:lnTo>
                  <a:close/>
                </a:path>
              </a:pathLst>
            </a:cu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592" name="Line 136"/>
            <p:cNvSpPr>
              <a:spLocks noChangeShapeType="1"/>
            </p:cNvSpPr>
            <p:nvPr/>
          </p:nvSpPr>
          <p:spPr bwMode="auto">
            <a:xfrm>
              <a:off x="5426" y="3067"/>
              <a:ext cx="3" cy="1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593" name="Freeform 137"/>
            <p:cNvSpPr>
              <a:spLocks/>
            </p:cNvSpPr>
            <p:nvPr/>
          </p:nvSpPr>
          <p:spPr bwMode="auto">
            <a:xfrm>
              <a:off x="5490" y="3038"/>
              <a:ext cx="3" cy="129"/>
            </a:xfrm>
            <a:custGeom>
              <a:avLst/>
              <a:gdLst>
                <a:gd name="T0" fmla="*/ 0 w 3"/>
                <a:gd name="T1" fmla="*/ 0 h 129"/>
                <a:gd name="T2" fmla="*/ 3 w 3"/>
                <a:gd name="T3" fmla="*/ 129 h 129"/>
              </a:gdLst>
              <a:ahLst/>
              <a:cxnLst>
                <a:cxn ang="0">
                  <a:pos x="T0" y="T1"/>
                </a:cxn>
                <a:cxn ang="0">
                  <a:pos x="T2" y="T3"/>
                </a:cxn>
              </a:cxnLst>
              <a:rect l="0" t="0" r="r" b="b"/>
              <a:pathLst>
                <a:path w="3" h="129">
                  <a:moveTo>
                    <a:pt x="0" y="0"/>
                  </a:moveTo>
                  <a:lnTo>
                    <a:pt x="3" y="129"/>
                  </a:lnTo>
                </a:path>
              </a:pathLst>
            </a:custGeom>
            <a:noFill/>
            <a:ln w="9525">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594" name="Line 138"/>
            <p:cNvSpPr>
              <a:spLocks noChangeShapeType="1"/>
            </p:cNvSpPr>
            <p:nvPr/>
          </p:nvSpPr>
          <p:spPr bwMode="auto">
            <a:xfrm>
              <a:off x="5555" y="3094"/>
              <a:ext cx="3" cy="6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595" name="Freeform 139"/>
            <p:cNvSpPr>
              <a:spLocks/>
            </p:cNvSpPr>
            <p:nvPr/>
          </p:nvSpPr>
          <p:spPr bwMode="auto">
            <a:xfrm>
              <a:off x="5451" y="3080"/>
              <a:ext cx="100" cy="91"/>
            </a:xfrm>
            <a:custGeom>
              <a:avLst/>
              <a:gdLst>
                <a:gd name="T0" fmla="*/ 7 w 36"/>
                <a:gd name="T1" fmla="*/ 1 h 33"/>
                <a:gd name="T2" fmla="*/ 0 w 36"/>
                <a:gd name="T3" fmla="*/ 15 h 33"/>
                <a:gd name="T4" fmla="*/ 6 w 36"/>
                <a:gd name="T5" fmla="*/ 33 h 33"/>
                <a:gd name="T6" fmla="*/ 32 w 36"/>
                <a:gd name="T7" fmla="*/ 22 h 33"/>
                <a:gd name="T8" fmla="*/ 27 w 36"/>
                <a:gd name="T9" fmla="*/ 12 h 33"/>
                <a:gd name="T10" fmla="*/ 33 w 36"/>
                <a:gd name="T11" fmla="*/ 0 h 33"/>
                <a:gd name="T12" fmla="*/ 7 w 36"/>
                <a:gd name="T13" fmla="*/ 1 h 33"/>
              </a:gdLst>
              <a:ahLst/>
              <a:cxnLst>
                <a:cxn ang="0">
                  <a:pos x="T0" y="T1"/>
                </a:cxn>
                <a:cxn ang="0">
                  <a:pos x="T2" y="T3"/>
                </a:cxn>
                <a:cxn ang="0">
                  <a:pos x="T4" y="T5"/>
                </a:cxn>
                <a:cxn ang="0">
                  <a:pos x="T6" y="T7"/>
                </a:cxn>
                <a:cxn ang="0">
                  <a:pos x="T8" y="T9"/>
                </a:cxn>
                <a:cxn ang="0">
                  <a:pos x="T10" y="T11"/>
                </a:cxn>
                <a:cxn ang="0">
                  <a:pos x="T12" y="T13"/>
                </a:cxn>
              </a:cxnLst>
              <a:rect l="0" t="0" r="r" b="b"/>
              <a:pathLst>
                <a:path w="36" h="33">
                  <a:moveTo>
                    <a:pt x="7" y="1"/>
                  </a:moveTo>
                  <a:cubicBezTo>
                    <a:pt x="2" y="3"/>
                    <a:pt x="0" y="10"/>
                    <a:pt x="0" y="15"/>
                  </a:cubicBezTo>
                  <a:cubicBezTo>
                    <a:pt x="0" y="20"/>
                    <a:pt x="1" y="32"/>
                    <a:pt x="6" y="33"/>
                  </a:cubicBezTo>
                  <a:lnTo>
                    <a:pt x="32" y="22"/>
                  </a:lnTo>
                  <a:cubicBezTo>
                    <a:pt x="35" y="19"/>
                    <a:pt x="27" y="16"/>
                    <a:pt x="27" y="12"/>
                  </a:cubicBezTo>
                  <a:cubicBezTo>
                    <a:pt x="27" y="8"/>
                    <a:pt x="36" y="2"/>
                    <a:pt x="33" y="0"/>
                  </a:cubicBezTo>
                  <a:lnTo>
                    <a:pt x="7" y="1"/>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596" name="Freeform 140"/>
            <p:cNvSpPr>
              <a:spLocks/>
            </p:cNvSpPr>
            <p:nvPr/>
          </p:nvSpPr>
          <p:spPr bwMode="auto">
            <a:xfrm>
              <a:off x="5379" y="3086"/>
              <a:ext cx="78" cy="81"/>
            </a:xfrm>
            <a:custGeom>
              <a:avLst/>
              <a:gdLst>
                <a:gd name="T0" fmla="*/ 8 w 28"/>
                <a:gd name="T1" fmla="*/ 0 h 29"/>
                <a:gd name="T2" fmla="*/ 0 w 28"/>
                <a:gd name="T3" fmla="*/ 13 h 29"/>
                <a:gd name="T4" fmla="*/ 7 w 28"/>
                <a:gd name="T5" fmla="*/ 29 h 29"/>
                <a:gd name="T6" fmla="*/ 25 w 28"/>
                <a:gd name="T7" fmla="*/ 24 h 29"/>
                <a:gd name="T8" fmla="*/ 20 w 28"/>
                <a:gd name="T9" fmla="*/ 14 h 29"/>
                <a:gd name="T10" fmla="*/ 26 w 28"/>
                <a:gd name="T11" fmla="*/ 0 h 29"/>
                <a:gd name="T12" fmla="*/ 8 w 28"/>
                <a:gd name="T13" fmla="*/ 0 h 29"/>
              </a:gdLst>
              <a:ahLst/>
              <a:cxnLst>
                <a:cxn ang="0">
                  <a:pos x="T0" y="T1"/>
                </a:cxn>
                <a:cxn ang="0">
                  <a:pos x="T2" y="T3"/>
                </a:cxn>
                <a:cxn ang="0">
                  <a:pos x="T4" y="T5"/>
                </a:cxn>
                <a:cxn ang="0">
                  <a:pos x="T6" y="T7"/>
                </a:cxn>
                <a:cxn ang="0">
                  <a:pos x="T8" y="T9"/>
                </a:cxn>
                <a:cxn ang="0">
                  <a:pos x="T10" y="T11"/>
                </a:cxn>
                <a:cxn ang="0">
                  <a:pos x="T12" y="T13"/>
                </a:cxn>
              </a:cxnLst>
              <a:rect l="0" t="0" r="r" b="b"/>
              <a:pathLst>
                <a:path w="28" h="29">
                  <a:moveTo>
                    <a:pt x="8" y="0"/>
                  </a:moveTo>
                  <a:cubicBezTo>
                    <a:pt x="2" y="2"/>
                    <a:pt x="0" y="8"/>
                    <a:pt x="0" y="13"/>
                  </a:cubicBezTo>
                  <a:cubicBezTo>
                    <a:pt x="0" y="17"/>
                    <a:pt x="4" y="27"/>
                    <a:pt x="7" y="29"/>
                  </a:cubicBezTo>
                  <a:lnTo>
                    <a:pt x="25" y="24"/>
                  </a:lnTo>
                  <a:cubicBezTo>
                    <a:pt x="27" y="22"/>
                    <a:pt x="20" y="18"/>
                    <a:pt x="20" y="14"/>
                  </a:cubicBezTo>
                  <a:cubicBezTo>
                    <a:pt x="20" y="10"/>
                    <a:pt x="28" y="2"/>
                    <a:pt x="26" y="0"/>
                  </a:cubicBezTo>
                  <a:lnTo>
                    <a:pt x="8" y="0"/>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597" name="Freeform 141"/>
            <p:cNvSpPr>
              <a:spLocks/>
            </p:cNvSpPr>
            <p:nvPr/>
          </p:nvSpPr>
          <p:spPr bwMode="auto">
            <a:xfrm>
              <a:off x="5520" y="3105"/>
              <a:ext cx="77" cy="61"/>
            </a:xfrm>
            <a:custGeom>
              <a:avLst/>
              <a:gdLst>
                <a:gd name="T0" fmla="*/ 6 w 28"/>
                <a:gd name="T1" fmla="*/ 0 h 22"/>
                <a:gd name="T2" fmla="*/ 0 w 28"/>
                <a:gd name="T3" fmla="*/ 12 h 22"/>
                <a:gd name="T4" fmla="*/ 8 w 28"/>
                <a:gd name="T5" fmla="*/ 22 h 22"/>
                <a:gd name="T6" fmla="*/ 26 w 28"/>
                <a:gd name="T7" fmla="*/ 17 h 22"/>
                <a:gd name="T8" fmla="*/ 21 w 28"/>
                <a:gd name="T9" fmla="*/ 7 h 22"/>
                <a:gd name="T10" fmla="*/ 24 w 28"/>
                <a:gd name="T11" fmla="*/ 0 h 22"/>
                <a:gd name="T12" fmla="*/ 6 w 28"/>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28" h="22">
                  <a:moveTo>
                    <a:pt x="6" y="0"/>
                  </a:moveTo>
                  <a:cubicBezTo>
                    <a:pt x="2" y="3"/>
                    <a:pt x="0" y="8"/>
                    <a:pt x="0" y="12"/>
                  </a:cubicBezTo>
                  <a:cubicBezTo>
                    <a:pt x="0" y="16"/>
                    <a:pt x="4" y="21"/>
                    <a:pt x="8" y="22"/>
                  </a:cubicBezTo>
                  <a:lnTo>
                    <a:pt x="26" y="17"/>
                  </a:lnTo>
                  <a:cubicBezTo>
                    <a:pt x="28" y="15"/>
                    <a:pt x="21" y="10"/>
                    <a:pt x="21" y="7"/>
                  </a:cubicBezTo>
                  <a:cubicBezTo>
                    <a:pt x="21" y="4"/>
                    <a:pt x="26" y="1"/>
                    <a:pt x="24" y="0"/>
                  </a:cubicBezTo>
                  <a:lnTo>
                    <a:pt x="6" y="0"/>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598" name="Freeform 142"/>
            <p:cNvSpPr>
              <a:spLocks/>
            </p:cNvSpPr>
            <p:nvPr/>
          </p:nvSpPr>
          <p:spPr bwMode="auto">
            <a:xfrm>
              <a:off x="5461" y="3051"/>
              <a:ext cx="53" cy="41"/>
            </a:xfrm>
            <a:custGeom>
              <a:avLst/>
              <a:gdLst>
                <a:gd name="T0" fmla="*/ 16 w 53"/>
                <a:gd name="T1" fmla="*/ 0 h 41"/>
                <a:gd name="T2" fmla="*/ 1 w 53"/>
                <a:gd name="T3" fmla="*/ 22 h 41"/>
                <a:gd name="T4" fmla="*/ 23 w 53"/>
                <a:gd name="T5" fmla="*/ 41 h 41"/>
                <a:gd name="T6" fmla="*/ 51 w 53"/>
                <a:gd name="T7" fmla="*/ 30 h 41"/>
                <a:gd name="T8" fmla="*/ 38 w 53"/>
                <a:gd name="T9" fmla="*/ 18 h 41"/>
                <a:gd name="T10" fmla="*/ 43 w 53"/>
                <a:gd name="T11" fmla="*/ 0 h 41"/>
                <a:gd name="T12" fmla="*/ 16 w 5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53" h="41">
                  <a:moveTo>
                    <a:pt x="16" y="0"/>
                  </a:moveTo>
                  <a:cubicBezTo>
                    <a:pt x="9" y="8"/>
                    <a:pt x="0" y="15"/>
                    <a:pt x="1" y="22"/>
                  </a:cubicBezTo>
                  <a:cubicBezTo>
                    <a:pt x="2" y="29"/>
                    <a:pt x="15" y="41"/>
                    <a:pt x="23" y="41"/>
                  </a:cubicBezTo>
                  <a:lnTo>
                    <a:pt x="51" y="30"/>
                  </a:lnTo>
                  <a:cubicBezTo>
                    <a:pt x="53" y="26"/>
                    <a:pt x="39" y="23"/>
                    <a:pt x="38" y="18"/>
                  </a:cubicBezTo>
                  <a:cubicBezTo>
                    <a:pt x="37" y="13"/>
                    <a:pt x="47" y="3"/>
                    <a:pt x="43" y="0"/>
                  </a:cubicBezTo>
                  <a:lnTo>
                    <a:pt x="16" y="0"/>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9599" name="Oval 143"/>
          <p:cNvSpPr>
            <a:spLocks noChangeArrowheads="1"/>
          </p:cNvSpPr>
          <p:nvPr/>
        </p:nvSpPr>
        <p:spPr bwMode="auto">
          <a:xfrm rot="-1041241">
            <a:off x="4413250" y="6332538"/>
            <a:ext cx="188913" cy="85725"/>
          </a:xfrm>
          <a:prstGeom prst="ellipse">
            <a:avLst/>
          </a:prstGeom>
          <a:solidFill>
            <a:srgbClr val="3333FF">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600" name="Oval 144"/>
          <p:cNvSpPr>
            <a:spLocks noChangeArrowheads="1"/>
          </p:cNvSpPr>
          <p:nvPr/>
        </p:nvSpPr>
        <p:spPr bwMode="auto">
          <a:xfrm rot="-1041241">
            <a:off x="6210300" y="6299200"/>
            <a:ext cx="68263" cy="85725"/>
          </a:xfrm>
          <a:prstGeom prst="ellipse">
            <a:avLst/>
          </a:prstGeom>
          <a:solidFill>
            <a:srgbClr val="3333FF">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601" name="Oval 145"/>
          <p:cNvSpPr>
            <a:spLocks noChangeArrowheads="1"/>
          </p:cNvSpPr>
          <p:nvPr/>
        </p:nvSpPr>
        <p:spPr bwMode="auto">
          <a:xfrm>
            <a:off x="6089650" y="5822950"/>
            <a:ext cx="60325" cy="142875"/>
          </a:xfrm>
          <a:prstGeom prst="ellipse">
            <a:avLst/>
          </a:prstGeom>
          <a:solidFill>
            <a:srgbClr val="3333FF">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602" name="Oval 146"/>
          <p:cNvSpPr>
            <a:spLocks noChangeArrowheads="1"/>
          </p:cNvSpPr>
          <p:nvPr/>
        </p:nvSpPr>
        <p:spPr bwMode="auto">
          <a:xfrm>
            <a:off x="6121400" y="5403850"/>
            <a:ext cx="60325" cy="142875"/>
          </a:xfrm>
          <a:prstGeom prst="ellipse">
            <a:avLst/>
          </a:prstGeom>
          <a:solidFill>
            <a:srgbClr val="3333FF">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603" name="Oval 147"/>
          <p:cNvSpPr>
            <a:spLocks noChangeArrowheads="1"/>
          </p:cNvSpPr>
          <p:nvPr/>
        </p:nvSpPr>
        <p:spPr bwMode="auto">
          <a:xfrm rot="-1041241">
            <a:off x="3346450" y="5842000"/>
            <a:ext cx="188913" cy="85725"/>
          </a:xfrm>
          <a:prstGeom prst="ellipse">
            <a:avLst/>
          </a:prstGeom>
          <a:solidFill>
            <a:srgbClr val="3333FF">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604" name="AutoShape 148"/>
          <p:cNvSpPr>
            <a:spLocks noChangeArrowheads="1"/>
          </p:cNvSpPr>
          <p:nvPr/>
        </p:nvSpPr>
        <p:spPr bwMode="auto">
          <a:xfrm>
            <a:off x="4097338" y="3035300"/>
            <a:ext cx="504825" cy="196850"/>
          </a:xfrm>
          <a:prstGeom prst="roundRect">
            <a:avLst>
              <a:gd name="adj" fmla="val 16667"/>
            </a:avLst>
          </a:prstGeom>
          <a:solidFill>
            <a:srgbClr val="C0C0C0"/>
          </a:solidFill>
          <a:ln w="9525">
            <a:solidFill>
              <a:srgbClr val="3333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u="sng">
                <a:solidFill>
                  <a:srgbClr val="333333"/>
                </a:solidFill>
                <a:latin typeface="Times New Roman" panose="02020603050405020304" pitchFamily="18" charset="0"/>
              </a:rPr>
              <a:t>Bragg</a:t>
            </a:r>
          </a:p>
        </p:txBody>
      </p:sp>
      <p:sp>
        <p:nvSpPr>
          <p:cNvPr id="19605" name="AutoShape 149"/>
          <p:cNvSpPr>
            <a:spLocks noChangeArrowheads="1"/>
          </p:cNvSpPr>
          <p:nvPr/>
        </p:nvSpPr>
        <p:spPr bwMode="auto">
          <a:xfrm>
            <a:off x="3446463" y="2414588"/>
            <a:ext cx="668337" cy="203200"/>
          </a:xfrm>
          <a:prstGeom prst="roundRect">
            <a:avLst>
              <a:gd name="adj" fmla="val 16667"/>
            </a:avLst>
          </a:prstGeom>
          <a:solidFill>
            <a:srgbClr val="99CC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u="sng">
                <a:solidFill>
                  <a:schemeClr val="accent2"/>
                </a:solidFill>
                <a:latin typeface="Times New Roman" panose="02020603050405020304" pitchFamily="18" charset="0"/>
              </a:rPr>
              <a:t>Rosecrans</a:t>
            </a:r>
          </a:p>
        </p:txBody>
      </p:sp>
      <p:sp>
        <p:nvSpPr>
          <p:cNvPr id="19606" name="AutoShape 150"/>
          <p:cNvSpPr>
            <a:spLocks noChangeArrowheads="1"/>
          </p:cNvSpPr>
          <p:nvPr/>
        </p:nvSpPr>
        <p:spPr bwMode="auto">
          <a:xfrm>
            <a:off x="7192963" y="1555750"/>
            <a:ext cx="369887" cy="217488"/>
          </a:xfrm>
          <a:prstGeom prst="roundRect">
            <a:avLst>
              <a:gd name="adj" fmla="val 16667"/>
            </a:avLst>
          </a:prstGeom>
          <a:solidFill>
            <a:srgbClr val="C0C0C0"/>
          </a:solidFill>
          <a:ln w="9525">
            <a:solidFill>
              <a:srgbClr val="3333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u="sng">
                <a:latin typeface="Times New Roman" panose="02020603050405020304" pitchFamily="18" charset="0"/>
              </a:rPr>
              <a:t>Lee</a:t>
            </a:r>
          </a:p>
        </p:txBody>
      </p:sp>
      <p:sp>
        <p:nvSpPr>
          <p:cNvPr id="19607" name="AutoShape 151"/>
          <p:cNvSpPr>
            <a:spLocks noChangeArrowheads="1"/>
          </p:cNvSpPr>
          <p:nvPr/>
        </p:nvSpPr>
        <p:spPr bwMode="auto">
          <a:xfrm>
            <a:off x="7724775" y="979488"/>
            <a:ext cx="677863" cy="217487"/>
          </a:xfrm>
          <a:prstGeom prst="roundRect">
            <a:avLst>
              <a:gd name="adj" fmla="val 16667"/>
            </a:avLst>
          </a:prstGeom>
          <a:solidFill>
            <a:srgbClr val="99CC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u="sng">
                <a:solidFill>
                  <a:schemeClr val="accent2"/>
                </a:solidFill>
                <a:latin typeface="Times New Roman" panose="02020603050405020304" pitchFamily="18" charset="0"/>
              </a:rPr>
              <a:t>Burnside</a:t>
            </a:r>
          </a:p>
        </p:txBody>
      </p:sp>
      <p:sp>
        <p:nvSpPr>
          <p:cNvPr id="19608" name="Rectangle 152"/>
          <p:cNvSpPr>
            <a:spLocks noChangeArrowheads="1"/>
          </p:cNvSpPr>
          <p:nvPr/>
        </p:nvSpPr>
        <p:spPr bwMode="auto">
          <a:xfrm>
            <a:off x="7615238" y="1438275"/>
            <a:ext cx="152400" cy="152400"/>
          </a:xfrm>
          <a:prstGeom prst="rect">
            <a:avLst/>
          </a:prstGeom>
          <a:solidFill>
            <a:srgbClr val="C0C0C0"/>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9609" name="Group 153"/>
          <p:cNvGrpSpPr>
            <a:grpSpLocks/>
          </p:cNvGrpSpPr>
          <p:nvPr/>
        </p:nvGrpSpPr>
        <p:grpSpPr bwMode="auto">
          <a:xfrm>
            <a:off x="7534275" y="4194175"/>
            <a:ext cx="361950" cy="269875"/>
            <a:chOff x="5369" y="3038"/>
            <a:chExt cx="228" cy="170"/>
          </a:xfrm>
        </p:grpSpPr>
        <p:sp>
          <p:nvSpPr>
            <p:cNvPr id="19610" name="Freeform 154"/>
            <p:cNvSpPr>
              <a:spLocks/>
            </p:cNvSpPr>
            <p:nvPr/>
          </p:nvSpPr>
          <p:spPr bwMode="auto">
            <a:xfrm>
              <a:off x="5369" y="3171"/>
              <a:ext cx="216" cy="37"/>
            </a:xfrm>
            <a:custGeom>
              <a:avLst/>
              <a:gdLst>
                <a:gd name="T0" fmla="*/ 32 w 216"/>
                <a:gd name="T1" fmla="*/ 37 h 37"/>
                <a:gd name="T2" fmla="*/ 198 w 216"/>
                <a:gd name="T3" fmla="*/ 37 h 37"/>
                <a:gd name="T4" fmla="*/ 216 w 216"/>
                <a:gd name="T5" fmla="*/ 0 h 37"/>
                <a:gd name="T6" fmla="*/ 126 w 216"/>
                <a:gd name="T7" fmla="*/ 1 h 37"/>
                <a:gd name="T8" fmla="*/ 40 w 216"/>
                <a:gd name="T9" fmla="*/ 1 h 37"/>
                <a:gd name="T10" fmla="*/ 0 w 216"/>
                <a:gd name="T11" fmla="*/ 0 h 37"/>
                <a:gd name="T12" fmla="*/ 32 w 216"/>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216" h="37">
                  <a:moveTo>
                    <a:pt x="32" y="37"/>
                  </a:moveTo>
                  <a:lnTo>
                    <a:pt x="198" y="37"/>
                  </a:lnTo>
                  <a:lnTo>
                    <a:pt x="216" y="0"/>
                  </a:lnTo>
                  <a:lnTo>
                    <a:pt x="126" y="1"/>
                  </a:lnTo>
                  <a:lnTo>
                    <a:pt x="40" y="1"/>
                  </a:lnTo>
                  <a:lnTo>
                    <a:pt x="0" y="0"/>
                  </a:lnTo>
                  <a:lnTo>
                    <a:pt x="32" y="37"/>
                  </a:lnTo>
                  <a:close/>
                </a:path>
              </a:pathLst>
            </a:cu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611" name="Line 155"/>
            <p:cNvSpPr>
              <a:spLocks noChangeShapeType="1"/>
            </p:cNvSpPr>
            <p:nvPr/>
          </p:nvSpPr>
          <p:spPr bwMode="auto">
            <a:xfrm>
              <a:off x="5426" y="3067"/>
              <a:ext cx="3" cy="1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612" name="Freeform 156"/>
            <p:cNvSpPr>
              <a:spLocks/>
            </p:cNvSpPr>
            <p:nvPr/>
          </p:nvSpPr>
          <p:spPr bwMode="auto">
            <a:xfrm>
              <a:off x="5490" y="3038"/>
              <a:ext cx="3" cy="129"/>
            </a:xfrm>
            <a:custGeom>
              <a:avLst/>
              <a:gdLst>
                <a:gd name="T0" fmla="*/ 0 w 3"/>
                <a:gd name="T1" fmla="*/ 0 h 129"/>
                <a:gd name="T2" fmla="*/ 3 w 3"/>
                <a:gd name="T3" fmla="*/ 129 h 129"/>
              </a:gdLst>
              <a:ahLst/>
              <a:cxnLst>
                <a:cxn ang="0">
                  <a:pos x="T0" y="T1"/>
                </a:cxn>
                <a:cxn ang="0">
                  <a:pos x="T2" y="T3"/>
                </a:cxn>
              </a:cxnLst>
              <a:rect l="0" t="0" r="r" b="b"/>
              <a:pathLst>
                <a:path w="3" h="129">
                  <a:moveTo>
                    <a:pt x="0" y="0"/>
                  </a:moveTo>
                  <a:lnTo>
                    <a:pt x="3" y="129"/>
                  </a:lnTo>
                </a:path>
              </a:pathLst>
            </a:custGeom>
            <a:noFill/>
            <a:ln w="9525">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613" name="Line 157"/>
            <p:cNvSpPr>
              <a:spLocks noChangeShapeType="1"/>
            </p:cNvSpPr>
            <p:nvPr/>
          </p:nvSpPr>
          <p:spPr bwMode="auto">
            <a:xfrm>
              <a:off x="5555" y="3094"/>
              <a:ext cx="3" cy="6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614" name="Freeform 158"/>
            <p:cNvSpPr>
              <a:spLocks/>
            </p:cNvSpPr>
            <p:nvPr/>
          </p:nvSpPr>
          <p:spPr bwMode="auto">
            <a:xfrm>
              <a:off x="5451" y="3080"/>
              <a:ext cx="100" cy="91"/>
            </a:xfrm>
            <a:custGeom>
              <a:avLst/>
              <a:gdLst>
                <a:gd name="T0" fmla="*/ 7 w 36"/>
                <a:gd name="T1" fmla="*/ 1 h 33"/>
                <a:gd name="T2" fmla="*/ 0 w 36"/>
                <a:gd name="T3" fmla="*/ 15 h 33"/>
                <a:gd name="T4" fmla="*/ 6 w 36"/>
                <a:gd name="T5" fmla="*/ 33 h 33"/>
                <a:gd name="T6" fmla="*/ 32 w 36"/>
                <a:gd name="T7" fmla="*/ 22 h 33"/>
                <a:gd name="T8" fmla="*/ 27 w 36"/>
                <a:gd name="T9" fmla="*/ 12 h 33"/>
                <a:gd name="T10" fmla="*/ 33 w 36"/>
                <a:gd name="T11" fmla="*/ 0 h 33"/>
                <a:gd name="T12" fmla="*/ 7 w 36"/>
                <a:gd name="T13" fmla="*/ 1 h 33"/>
              </a:gdLst>
              <a:ahLst/>
              <a:cxnLst>
                <a:cxn ang="0">
                  <a:pos x="T0" y="T1"/>
                </a:cxn>
                <a:cxn ang="0">
                  <a:pos x="T2" y="T3"/>
                </a:cxn>
                <a:cxn ang="0">
                  <a:pos x="T4" y="T5"/>
                </a:cxn>
                <a:cxn ang="0">
                  <a:pos x="T6" y="T7"/>
                </a:cxn>
                <a:cxn ang="0">
                  <a:pos x="T8" y="T9"/>
                </a:cxn>
                <a:cxn ang="0">
                  <a:pos x="T10" y="T11"/>
                </a:cxn>
                <a:cxn ang="0">
                  <a:pos x="T12" y="T13"/>
                </a:cxn>
              </a:cxnLst>
              <a:rect l="0" t="0" r="r" b="b"/>
              <a:pathLst>
                <a:path w="36" h="33">
                  <a:moveTo>
                    <a:pt x="7" y="1"/>
                  </a:moveTo>
                  <a:cubicBezTo>
                    <a:pt x="2" y="3"/>
                    <a:pt x="0" y="10"/>
                    <a:pt x="0" y="15"/>
                  </a:cubicBezTo>
                  <a:cubicBezTo>
                    <a:pt x="0" y="20"/>
                    <a:pt x="1" y="32"/>
                    <a:pt x="6" y="33"/>
                  </a:cubicBezTo>
                  <a:lnTo>
                    <a:pt x="32" y="22"/>
                  </a:lnTo>
                  <a:cubicBezTo>
                    <a:pt x="35" y="19"/>
                    <a:pt x="27" y="16"/>
                    <a:pt x="27" y="12"/>
                  </a:cubicBezTo>
                  <a:cubicBezTo>
                    <a:pt x="27" y="8"/>
                    <a:pt x="36" y="2"/>
                    <a:pt x="33" y="0"/>
                  </a:cubicBezTo>
                  <a:lnTo>
                    <a:pt x="7" y="1"/>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615" name="Freeform 159"/>
            <p:cNvSpPr>
              <a:spLocks/>
            </p:cNvSpPr>
            <p:nvPr/>
          </p:nvSpPr>
          <p:spPr bwMode="auto">
            <a:xfrm>
              <a:off x="5379" y="3086"/>
              <a:ext cx="78" cy="81"/>
            </a:xfrm>
            <a:custGeom>
              <a:avLst/>
              <a:gdLst>
                <a:gd name="T0" fmla="*/ 8 w 28"/>
                <a:gd name="T1" fmla="*/ 0 h 29"/>
                <a:gd name="T2" fmla="*/ 0 w 28"/>
                <a:gd name="T3" fmla="*/ 13 h 29"/>
                <a:gd name="T4" fmla="*/ 7 w 28"/>
                <a:gd name="T5" fmla="*/ 29 h 29"/>
                <a:gd name="T6" fmla="*/ 25 w 28"/>
                <a:gd name="T7" fmla="*/ 24 h 29"/>
                <a:gd name="T8" fmla="*/ 20 w 28"/>
                <a:gd name="T9" fmla="*/ 14 h 29"/>
                <a:gd name="T10" fmla="*/ 26 w 28"/>
                <a:gd name="T11" fmla="*/ 0 h 29"/>
                <a:gd name="T12" fmla="*/ 8 w 28"/>
                <a:gd name="T13" fmla="*/ 0 h 29"/>
              </a:gdLst>
              <a:ahLst/>
              <a:cxnLst>
                <a:cxn ang="0">
                  <a:pos x="T0" y="T1"/>
                </a:cxn>
                <a:cxn ang="0">
                  <a:pos x="T2" y="T3"/>
                </a:cxn>
                <a:cxn ang="0">
                  <a:pos x="T4" y="T5"/>
                </a:cxn>
                <a:cxn ang="0">
                  <a:pos x="T6" y="T7"/>
                </a:cxn>
                <a:cxn ang="0">
                  <a:pos x="T8" y="T9"/>
                </a:cxn>
                <a:cxn ang="0">
                  <a:pos x="T10" y="T11"/>
                </a:cxn>
                <a:cxn ang="0">
                  <a:pos x="T12" y="T13"/>
                </a:cxn>
              </a:cxnLst>
              <a:rect l="0" t="0" r="r" b="b"/>
              <a:pathLst>
                <a:path w="28" h="29">
                  <a:moveTo>
                    <a:pt x="8" y="0"/>
                  </a:moveTo>
                  <a:cubicBezTo>
                    <a:pt x="2" y="2"/>
                    <a:pt x="0" y="8"/>
                    <a:pt x="0" y="13"/>
                  </a:cubicBezTo>
                  <a:cubicBezTo>
                    <a:pt x="0" y="17"/>
                    <a:pt x="4" y="27"/>
                    <a:pt x="7" y="29"/>
                  </a:cubicBezTo>
                  <a:lnTo>
                    <a:pt x="25" y="24"/>
                  </a:lnTo>
                  <a:cubicBezTo>
                    <a:pt x="27" y="22"/>
                    <a:pt x="20" y="18"/>
                    <a:pt x="20" y="14"/>
                  </a:cubicBezTo>
                  <a:cubicBezTo>
                    <a:pt x="20" y="10"/>
                    <a:pt x="28" y="2"/>
                    <a:pt x="26" y="0"/>
                  </a:cubicBezTo>
                  <a:lnTo>
                    <a:pt x="8" y="0"/>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616" name="Freeform 160"/>
            <p:cNvSpPr>
              <a:spLocks/>
            </p:cNvSpPr>
            <p:nvPr/>
          </p:nvSpPr>
          <p:spPr bwMode="auto">
            <a:xfrm>
              <a:off x="5520" y="3105"/>
              <a:ext cx="77" cy="61"/>
            </a:xfrm>
            <a:custGeom>
              <a:avLst/>
              <a:gdLst>
                <a:gd name="T0" fmla="*/ 6 w 28"/>
                <a:gd name="T1" fmla="*/ 0 h 22"/>
                <a:gd name="T2" fmla="*/ 0 w 28"/>
                <a:gd name="T3" fmla="*/ 12 h 22"/>
                <a:gd name="T4" fmla="*/ 8 w 28"/>
                <a:gd name="T5" fmla="*/ 22 h 22"/>
                <a:gd name="T6" fmla="*/ 26 w 28"/>
                <a:gd name="T7" fmla="*/ 17 h 22"/>
                <a:gd name="T8" fmla="*/ 21 w 28"/>
                <a:gd name="T9" fmla="*/ 7 h 22"/>
                <a:gd name="T10" fmla="*/ 24 w 28"/>
                <a:gd name="T11" fmla="*/ 0 h 22"/>
                <a:gd name="T12" fmla="*/ 6 w 28"/>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28" h="22">
                  <a:moveTo>
                    <a:pt x="6" y="0"/>
                  </a:moveTo>
                  <a:cubicBezTo>
                    <a:pt x="2" y="3"/>
                    <a:pt x="0" y="8"/>
                    <a:pt x="0" y="12"/>
                  </a:cubicBezTo>
                  <a:cubicBezTo>
                    <a:pt x="0" y="16"/>
                    <a:pt x="4" y="21"/>
                    <a:pt x="8" y="22"/>
                  </a:cubicBezTo>
                  <a:lnTo>
                    <a:pt x="26" y="17"/>
                  </a:lnTo>
                  <a:cubicBezTo>
                    <a:pt x="28" y="15"/>
                    <a:pt x="21" y="10"/>
                    <a:pt x="21" y="7"/>
                  </a:cubicBezTo>
                  <a:cubicBezTo>
                    <a:pt x="21" y="4"/>
                    <a:pt x="26" y="1"/>
                    <a:pt x="24" y="0"/>
                  </a:cubicBezTo>
                  <a:lnTo>
                    <a:pt x="6" y="0"/>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617" name="Freeform 161"/>
            <p:cNvSpPr>
              <a:spLocks/>
            </p:cNvSpPr>
            <p:nvPr/>
          </p:nvSpPr>
          <p:spPr bwMode="auto">
            <a:xfrm>
              <a:off x="5461" y="3051"/>
              <a:ext cx="53" cy="41"/>
            </a:xfrm>
            <a:custGeom>
              <a:avLst/>
              <a:gdLst>
                <a:gd name="T0" fmla="*/ 16 w 53"/>
                <a:gd name="T1" fmla="*/ 0 h 41"/>
                <a:gd name="T2" fmla="*/ 1 w 53"/>
                <a:gd name="T3" fmla="*/ 22 h 41"/>
                <a:gd name="T4" fmla="*/ 23 w 53"/>
                <a:gd name="T5" fmla="*/ 41 h 41"/>
                <a:gd name="T6" fmla="*/ 51 w 53"/>
                <a:gd name="T7" fmla="*/ 30 h 41"/>
                <a:gd name="T8" fmla="*/ 38 w 53"/>
                <a:gd name="T9" fmla="*/ 18 h 41"/>
                <a:gd name="T10" fmla="*/ 43 w 53"/>
                <a:gd name="T11" fmla="*/ 0 h 41"/>
                <a:gd name="T12" fmla="*/ 16 w 5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53" h="41">
                  <a:moveTo>
                    <a:pt x="16" y="0"/>
                  </a:moveTo>
                  <a:cubicBezTo>
                    <a:pt x="9" y="8"/>
                    <a:pt x="0" y="15"/>
                    <a:pt x="1" y="22"/>
                  </a:cubicBezTo>
                  <a:cubicBezTo>
                    <a:pt x="2" y="29"/>
                    <a:pt x="15" y="41"/>
                    <a:pt x="23" y="41"/>
                  </a:cubicBezTo>
                  <a:lnTo>
                    <a:pt x="51" y="30"/>
                  </a:lnTo>
                  <a:cubicBezTo>
                    <a:pt x="53" y="26"/>
                    <a:pt x="39" y="23"/>
                    <a:pt x="38" y="18"/>
                  </a:cubicBezTo>
                  <a:cubicBezTo>
                    <a:pt x="37" y="13"/>
                    <a:pt x="47" y="3"/>
                    <a:pt x="43" y="0"/>
                  </a:cubicBezTo>
                  <a:lnTo>
                    <a:pt x="16" y="0"/>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9618" name="Rectangle 162"/>
          <p:cNvSpPr>
            <a:spLocks noChangeArrowheads="1"/>
          </p:cNvSpPr>
          <p:nvPr/>
        </p:nvSpPr>
        <p:spPr bwMode="auto">
          <a:xfrm>
            <a:off x="1773238" y="4757738"/>
            <a:ext cx="66675" cy="61912"/>
          </a:xfrm>
          <a:prstGeom prst="rect">
            <a:avLst/>
          </a:prstGeom>
          <a:solidFill>
            <a:srgbClr val="C0C0C0"/>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619" name="Rectangle 163"/>
          <p:cNvSpPr>
            <a:spLocks noChangeArrowheads="1"/>
          </p:cNvSpPr>
          <p:nvPr/>
        </p:nvSpPr>
        <p:spPr bwMode="auto">
          <a:xfrm>
            <a:off x="1423988" y="5553075"/>
            <a:ext cx="63500" cy="58738"/>
          </a:xfrm>
          <a:prstGeom prst="rect">
            <a:avLst/>
          </a:prstGeom>
          <a:solidFill>
            <a:srgbClr val="C0C0C0"/>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620" name="Rectangle 164"/>
          <p:cNvSpPr>
            <a:spLocks noChangeArrowheads="1"/>
          </p:cNvSpPr>
          <p:nvPr/>
        </p:nvSpPr>
        <p:spPr bwMode="auto">
          <a:xfrm>
            <a:off x="2606675" y="3286125"/>
            <a:ext cx="66675" cy="61913"/>
          </a:xfrm>
          <a:prstGeom prst="rect">
            <a:avLst/>
          </a:prstGeom>
          <a:solidFill>
            <a:srgbClr val="99CCFF"/>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621" name="Rectangle 165"/>
          <p:cNvSpPr>
            <a:spLocks noChangeArrowheads="1"/>
          </p:cNvSpPr>
          <p:nvPr/>
        </p:nvSpPr>
        <p:spPr bwMode="auto">
          <a:xfrm>
            <a:off x="2854325" y="3133725"/>
            <a:ext cx="66675" cy="61913"/>
          </a:xfrm>
          <a:prstGeom prst="rect">
            <a:avLst/>
          </a:prstGeom>
          <a:solidFill>
            <a:srgbClr val="99CCFF"/>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622" name="Rectangle 166"/>
          <p:cNvSpPr>
            <a:spLocks noChangeArrowheads="1"/>
          </p:cNvSpPr>
          <p:nvPr/>
        </p:nvSpPr>
        <p:spPr bwMode="auto">
          <a:xfrm>
            <a:off x="2706688" y="2814638"/>
            <a:ext cx="66675" cy="61912"/>
          </a:xfrm>
          <a:prstGeom prst="rect">
            <a:avLst/>
          </a:prstGeom>
          <a:solidFill>
            <a:srgbClr val="99CCFF"/>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623" name="Rectangle 167"/>
          <p:cNvSpPr>
            <a:spLocks noChangeArrowheads="1"/>
          </p:cNvSpPr>
          <p:nvPr/>
        </p:nvSpPr>
        <p:spPr bwMode="auto">
          <a:xfrm>
            <a:off x="2644775" y="2528888"/>
            <a:ext cx="66675" cy="61912"/>
          </a:xfrm>
          <a:prstGeom prst="rect">
            <a:avLst/>
          </a:prstGeom>
          <a:solidFill>
            <a:srgbClr val="99CCFF"/>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624" name="Rectangle 168"/>
          <p:cNvSpPr>
            <a:spLocks noChangeArrowheads="1"/>
          </p:cNvSpPr>
          <p:nvPr/>
        </p:nvSpPr>
        <p:spPr bwMode="auto">
          <a:xfrm>
            <a:off x="3340100" y="3490913"/>
            <a:ext cx="66675" cy="61912"/>
          </a:xfrm>
          <a:prstGeom prst="rect">
            <a:avLst/>
          </a:prstGeom>
          <a:solidFill>
            <a:srgbClr val="99CCFF"/>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625" name="AutoShape 169"/>
          <p:cNvSpPr>
            <a:spLocks noChangeArrowheads="1"/>
          </p:cNvSpPr>
          <p:nvPr/>
        </p:nvSpPr>
        <p:spPr bwMode="auto">
          <a:xfrm>
            <a:off x="2173288" y="4318000"/>
            <a:ext cx="722312" cy="247650"/>
          </a:xfrm>
          <a:prstGeom prst="roundRect">
            <a:avLst>
              <a:gd name="adj" fmla="val 16667"/>
            </a:avLst>
          </a:prstGeom>
          <a:solidFill>
            <a:srgbClr val="C0C0C0"/>
          </a:solidFill>
          <a:ln w="9525">
            <a:solidFill>
              <a:srgbClr val="3333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u="sng">
                <a:solidFill>
                  <a:srgbClr val="333333"/>
                </a:solidFill>
                <a:latin typeface="Times New Roman" panose="02020603050405020304" pitchFamily="18" charset="0"/>
              </a:rPr>
              <a:t>Pemberton</a:t>
            </a:r>
          </a:p>
        </p:txBody>
      </p:sp>
      <p:sp>
        <p:nvSpPr>
          <p:cNvPr id="19626" name="Rectangle 170"/>
          <p:cNvSpPr>
            <a:spLocks noChangeArrowheads="1"/>
          </p:cNvSpPr>
          <p:nvPr/>
        </p:nvSpPr>
        <p:spPr bwMode="auto">
          <a:xfrm>
            <a:off x="2071688" y="4751388"/>
            <a:ext cx="66675" cy="61912"/>
          </a:xfrm>
          <a:prstGeom prst="rect">
            <a:avLst/>
          </a:prstGeom>
          <a:solidFill>
            <a:srgbClr val="C0C0C0"/>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627" name="Rectangle 171"/>
          <p:cNvSpPr>
            <a:spLocks noChangeArrowheads="1"/>
          </p:cNvSpPr>
          <p:nvPr/>
        </p:nvSpPr>
        <p:spPr bwMode="auto">
          <a:xfrm>
            <a:off x="2847975" y="3400425"/>
            <a:ext cx="66675" cy="61913"/>
          </a:xfrm>
          <a:prstGeom prst="rect">
            <a:avLst/>
          </a:prstGeom>
          <a:solidFill>
            <a:srgbClr val="99CCFF"/>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628" name="Rectangle 172"/>
          <p:cNvSpPr>
            <a:spLocks noChangeArrowheads="1"/>
          </p:cNvSpPr>
          <p:nvPr/>
        </p:nvSpPr>
        <p:spPr bwMode="auto">
          <a:xfrm>
            <a:off x="1771650" y="4757738"/>
            <a:ext cx="107950" cy="106362"/>
          </a:xfrm>
          <a:prstGeom prst="rect">
            <a:avLst/>
          </a:prstGeom>
          <a:solidFill>
            <a:srgbClr val="C0C0C0"/>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629" name="AutoShape 173"/>
          <p:cNvSpPr>
            <a:spLocks noChangeArrowheads="1"/>
          </p:cNvSpPr>
          <p:nvPr/>
        </p:nvSpPr>
        <p:spPr bwMode="auto">
          <a:xfrm>
            <a:off x="1503363" y="6254750"/>
            <a:ext cx="530225" cy="217488"/>
          </a:xfrm>
          <a:prstGeom prst="roundRect">
            <a:avLst>
              <a:gd name="adj" fmla="val 16667"/>
            </a:avLst>
          </a:prstGeom>
          <a:solidFill>
            <a:srgbClr val="99CC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u="sng">
                <a:solidFill>
                  <a:schemeClr val="accent2"/>
                </a:solidFill>
                <a:latin typeface="Times New Roman" panose="02020603050405020304" pitchFamily="18" charset="0"/>
              </a:rPr>
              <a:t>Banks</a:t>
            </a:r>
          </a:p>
        </p:txBody>
      </p:sp>
      <p:sp>
        <p:nvSpPr>
          <p:cNvPr id="19630" name="Rectangle 174"/>
          <p:cNvSpPr>
            <a:spLocks noChangeArrowheads="1"/>
          </p:cNvSpPr>
          <p:nvPr/>
        </p:nvSpPr>
        <p:spPr bwMode="auto">
          <a:xfrm>
            <a:off x="1993900" y="6054725"/>
            <a:ext cx="107950" cy="106363"/>
          </a:xfrm>
          <a:prstGeom prst="rect">
            <a:avLst/>
          </a:prstGeom>
          <a:solidFill>
            <a:srgbClr val="99CCFF"/>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631" name="Rectangle 175"/>
          <p:cNvSpPr>
            <a:spLocks noChangeArrowheads="1"/>
          </p:cNvSpPr>
          <p:nvPr/>
        </p:nvSpPr>
        <p:spPr bwMode="auto">
          <a:xfrm>
            <a:off x="2241550" y="3949700"/>
            <a:ext cx="66675" cy="61913"/>
          </a:xfrm>
          <a:prstGeom prst="rect">
            <a:avLst/>
          </a:prstGeom>
          <a:solidFill>
            <a:srgbClr val="C0C0C0"/>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632" name="Oval 176"/>
          <p:cNvSpPr>
            <a:spLocks noChangeArrowheads="1"/>
          </p:cNvSpPr>
          <p:nvPr/>
        </p:nvSpPr>
        <p:spPr bwMode="auto">
          <a:xfrm>
            <a:off x="1657350" y="4557713"/>
            <a:ext cx="88900" cy="88900"/>
          </a:xfrm>
          <a:prstGeom prst="ellipse">
            <a:avLst/>
          </a:prstGeom>
          <a:solidFill>
            <a:srgbClr val="99CCFF"/>
          </a:solidFill>
          <a:ln w="2540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633" name="Rectangle 177"/>
          <p:cNvSpPr>
            <a:spLocks noChangeArrowheads="1"/>
          </p:cNvSpPr>
          <p:nvPr/>
        </p:nvSpPr>
        <p:spPr bwMode="auto">
          <a:xfrm>
            <a:off x="3754438" y="2803525"/>
            <a:ext cx="152400" cy="152400"/>
          </a:xfrm>
          <a:prstGeom prst="rect">
            <a:avLst/>
          </a:prstGeom>
          <a:solidFill>
            <a:srgbClr val="99CCFF"/>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634" name="Rectangle 178"/>
          <p:cNvSpPr>
            <a:spLocks noChangeArrowheads="1"/>
          </p:cNvSpPr>
          <p:nvPr/>
        </p:nvSpPr>
        <p:spPr bwMode="auto">
          <a:xfrm>
            <a:off x="3903663" y="3152775"/>
            <a:ext cx="152400" cy="152400"/>
          </a:xfrm>
          <a:prstGeom prst="rect">
            <a:avLst/>
          </a:prstGeom>
          <a:solidFill>
            <a:srgbClr val="C0C0C0"/>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635" name="AutoShape 179"/>
          <p:cNvSpPr>
            <a:spLocks noChangeArrowheads="1"/>
          </p:cNvSpPr>
          <p:nvPr/>
        </p:nvSpPr>
        <p:spPr bwMode="auto">
          <a:xfrm>
            <a:off x="3608388" y="4073525"/>
            <a:ext cx="773112" cy="247650"/>
          </a:xfrm>
          <a:prstGeom prst="roundRect">
            <a:avLst>
              <a:gd name="adj" fmla="val 16667"/>
            </a:avLst>
          </a:prstGeom>
          <a:solidFill>
            <a:srgbClr val="C0C0C0"/>
          </a:solidFill>
          <a:ln w="9525">
            <a:solidFill>
              <a:srgbClr val="3333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b="1" u="sng">
                <a:solidFill>
                  <a:srgbClr val="333333"/>
                </a:solidFill>
                <a:latin typeface="Times New Roman" panose="02020603050405020304" pitchFamily="18" charset="0"/>
              </a:rPr>
              <a:t>J. Johnston</a:t>
            </a:r>
          </a:p>
        </p:txBody>
      </p:sp>
      <p:sp>
        <p:nvSpPr>
          <p:cNvPr id="19636" name="Rectangle 180"/>
          <p:cNvSpPr>
            <a:spLocks noChangeArrowheads="1"/>
          </p:cNvSpPr>
          <p:nvPr/>
        </p:nvSpPr>
        <p:spPr bwMode="auto">
          <a:xfrm>
            <a:off x="1549400" y="4549775"/>
            <a:ext cx="107950" cy="106363"/>
          </a:xfrm>
          <a:prstGeom prst="rect">
            <a:avLst/>
          </a:prstGeom>
          <a:solidFill>
            <a:srgbClr val="99CCFF"/>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637" name="AutoShape 181"/>
          <p:cNvSpPr>
            <a:spLocks noChangeArrowheads="1"/>
          </p:cNvSpPr>
          <p:nvPr/>
        </p:nvSpPr>
        <p:spPr bwMode="auto">
          <a:xfrm>
            <a:off x="1092200" y="4232275"/>
            <a:ext cx="442913" cy="203200"/>
          </a:xfrm>
          <a:prstGeom prst="roundRect">
            <a:avLst>
              <a:gd name="adj" fmla="val 16667"/>
            </a:avLst>
          </a:prstGeom>
          <a:solidFill>
            <a:srgbClr val="99CC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u="sng">
                <a:solidFill>
                  <a:schemeClr val="accent2"/>
                </a:solidFill>
                <a:latin typeface="Times New Roman" panose="02020603050405020304" pitchFamily="18" charset="0"/>
              </a:rPr>
              <a:t>Grant</a:t>
            </a:r>
          </a:p>
        </p:txBody>
      </p:sp>
      <p:grpSp>
        <p:nvGrpSpPr>
          <p:cNvPr id="19638" name="Group 182"/>
          <p:cNvGrpSpPr>
            <a:grpSpLocks/>
          </p:cNvGrpSpPr>
          <p:nvPr/>
        </p:nvGrpSpPr>
        <p:grpSpPr bwMode="auto">
          <a:xfrm>
            <a:off x="2074863" y="3932238"/>
            <a:ext cx="90487" cy="90487"/>
            <a:chOff x="3805" y="4082"/>
            <a:chExt cx="57" cy="57"/>
          </a:xfrm>
        </p:grpSpPr>
        <p:grpSp>
          <p:nvGrpSpPr>
            <p:cNvPr id="19639" name="Group 183"/>
            <p:cNvGrpSpPr>
              <a:grpSpLocks/>
            </p:cNvGrpSpPr>
            <p:nvPr/>
          </p:nvGrpSpPr>
          <p:grpSpPr bwMode="auto">
            <a:xfrm>
              <a:off x="3805" y="4082"/>
              <a:ext cx="57" cy="57"/>
              <a:chOff x="3805" y="4082"/>
              <a:chExt cx="57" cy="57"/>
            </a:xfrm>
          </p:grpSpPr>
          <p:sp>
            <p:nvSpPr>
              <p:cNvPr id="19640" name="Line 184"/>
              <p:cNvSpPr>
                <a:spLocks noChangeShapeType="1"/>
              </p:cNvSpPr>
              <p:nvPr/>
            </p:nvSpPr>
            <p:spPr bwMode="auto">
              <a:xfrm flipV="1">
                <a:off x="3805" y="4083"/>
                <a:ext cx="57" cy="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641" name="Line 185"/>
              <p:cNvSpPr>
                <a:spLocks noChangeShapeType="1"/>
              </p:cNvSpPr>
              <p:nvPr/>
            </p:nvSpPr>
            <p:spPr bwMode="auto">
              <a:xfrm rot="16200000" flipV="1">
                <a:off x="3804" y="4084"/>
                <a:ext cx="57" cy="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9642" name="Rectangle 186"/>
            <p:cNvSpPr>
              <a:spLocks noChangeArrowheads="1"/>
            </p:cNvSpPr>
            <p:nvPr/>
          </p:nvSpPr>
          <p:spPr bwMode="auto">
            <a:xfrm>
              <a:off x="3820" y="4098"/>
              <a:ext cx="27" cy="27"/>
            </a:xfrm>
            <a:prstGeom prst="rect">
              <a:avLst/>
            </a:prstGeom>
            <a:solidFill>
              <a:srgbClr val="808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9643" name="AutoShape 187"/>
          <p:cNvSpPr>
            <a:spLocks noChangeArrowheads="1"/>
          </p:cNvSpPr>
          <p:nvPr/>
        </p:nvSpPr>
        <p:spPr bwMode="auto">
          <a:xfrm>
            <a:off x="7721600" y="979488"/>
            <a:ext cx="677863" cy="217487"/>
          </a:xfrm>
          <a:prstGeom prst="roundRect">
            <a:avLst>
              <a:gd name="adj" fmla="val 16667"/>
            </a:avLst>
          </a:prstGeom>
          <a:solidFill>
            <a:srgbClr val="99CC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u="sng">
                <a:solidFill>
                  <a:schemeClr val="accent2"/>
                </a:solidFill>
                <a:latin typeface="Times New Roman" panose="02020603050405020304" pitchFamily="18" charset="0"/>
              </a:rPr>
              <a:t>Hooker</a:t>
            </a:r>
          </a:p>
        </p:txBody>
      </p:sp>
      <p:sp>
        <p:nvSpPr>
          <p:cNvPr id="19644" name="AutoShape 188"/>
          <p:cNvSpPr>
            <a:spLocks noChangeArrowheads="1"/>
          </p:cNvSpPr>
          <p:nvPr/>
        </p:nvSpPr>
        <p:spPr bwMode="auto">
          <a:xfrm>
            <a:off x="7580313" y="2192338"/>
            <a:ext cx="465137" cy="157162"/>
          </a:xfrm>
          <a:prstGeom prst="roundRect">
            <a:avLst>
              <a:gd name="adj" fmla="val 16667"/>
            </a:avLst>
          </a:prstGeom>
          <a:solidFill>
            <a:srgbClr val="C0C0C0"/>
          </a:solidFill>
          <a:ln w="9525">
            <a:solidFill>
              <a:srgbClr val="3333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800">
                <a:latin typeface="Times New Roman" panose="02020603050405020304" pitchFamily="18" charset="0"/>
              </a:rPr>
              <a:t>Longstreet</a:t>
            </a:r>
          </a:p>
        </p:txBody>
      </p:sp>
      <p:sp>
        <p:nvSpPr>
          <p:cNvPr id="19645" name="Rectangle 189"/>
          <p:cNvSpPr>
            <a:spLocks noChangeArrowheads="1"/>
          </p:cNvSpPr>
          <p:nvPr/>
        </p:nvSpPr>
        <p:spPr bwMode="auto">
          <a:xfrm>
            <a:off x="8120063" y="2135188"/>
            <a:ext cx="107950" cy="106362"/>
          </a:xfrm>
          <a:prstGeom prst="rect">
            <a:avLst/>
          </a:prstGeom>
          <a:solidFill>
            <a:srgbClr val="C0C0C0"/>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646" name="AutoShape 190"/>
          <p:cNvSpPr>
            <a:spLocks noChangeArrowheads="1"/>
          </p:cNvSpPr>
          <p:nvPr/>
        </p:nvSpPr>
        <p:spPr bwMode="auto">
          <a:xfrm>
            <a:off x="4381500" y="1439863"/>
            <a:ext cx="677863" cy="217487"/>
          </a:xfrm>
          <a:prstGeom prst="roundRect">
            <a:avLst>
              <a:gd name="adj" fmla="val 16667"/>
            </a:avLst>
          </a:prstGeom>
          <a:solidFill>
            <a:srgbClr val="99CC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u="sng">
                <a:solidFill>
                  <a:schemeClr val="accent2"/>
                </a:solidFill>
                <a:latin typeface="Times New Roman" panose="02020603050405020304" pitchFamily="18" charset="0"/>
              </a:rPr>
              <a:t>Burnside</a:t>
            </a:r>
          </a:p>
        </p:txBody>
      </p:sp>
      <p:sp>
        <p:nvSpPr>
          <p:cNvPr id="19647" name="Rectangle 191"/>
          <p:cNvSpPr>
            <a:spLocks noChangeArrowheads="1"/>
          </p:cNvSpPr>
          <p:nvPr/>
        </p:nvSpPr>
        <p:spPr bwMode="auto">
          <a:xfrm>
            <a:off x="1509713" y="4513263"/>
            <a:ext cx="107950" cy="106362"/>
          </a:xfrm>
          <a:prstGeom prst="rect">
            <a:avLst/>
          </a:prstGeom>
          <a:solidFill>
            <a:srgbClr val="99CCFF"/>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648" name="Rectangle 192"/>
          <p:cNvSpPr>
            <a:spLocks noChangeArrowheads="1"/>
          </p:cNvSpPr>
          <p:nvPr/>
        </p:nvSpPr>
        <p:spPr bwMode="auto">
          <a:xfrm>
            <a:off x="1501775" y="4508500"/>
            <a:ext cx="152400" cy="152400"/>
          </a:xfrm>
          <a:prstGeom prst="rect">
            <a:avLst/>
          </a:prstGeom>
          <a:solidFill>
            <a:srgbClr val="99CCFF"/>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649" name="AutoShape 193"/>
          <p:cNvSpPr>
            <a:spLocks noChangeArrowheads="1"/>
          </p:cNvSpPr>
          <p:nvPr/>
        </p:nvSpPr>
        <p:spPr bwMode="auto">
          <a:xfrm>
            <a:off x="6132513" y="1019175"/>
            <a:ext cx="1308100" cy="477838"/>
          </a:xfrm>
          <a:prstGeom prst="roundRect">
            <a:avLst>
              <a:gd name="adj" fmla="val 16667"/>
            </a:avLst>
          </a:prstGeom>
          <a:solidFill>
            <a:srgbClr val="C0C0C0"/>
          </a:solidFill>
          <a:ln w="9525">
            <a:solidFill>
              <a:srgbClr val="3333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400">
                <a:latin typeface="Times New Roman" panose="02020603050405020304" pitchFamily="18" charset="0"/>
              </a:rPr>
              <a:t>Chancellorsville </a:t>
            </a:r>
          </a:p>
          <a:p>
            <a:pPr algn="ctr"/>
            <a:r>
              <a:rPr lang="en-US" altLang="en-US" sz="1400">
                <a:latin typeface="Times New Roman" panose="02020603050405020304" pitchFamily="18" charset="0"/>
              </a:rPr>
              <a:t>(27 Apr-6 May)</a:t>
            </a:r>
          </a:p>
        </p:txBody>
      </p:sp>
      <p:sp>
        <p:nvSpPr>
          <p:cNvPr id="19650" name="AutoShape 194"/>
          <p:cNvSpPr>
            <a:spLocks noChangeArrowheads="1"/>
          </p:cNvSpPr>
          <p:nvPr/>
        </p:nvSpPr>
        <p:spPr bwMode="auto">
          <a:xfrm>
            <a:off x="7550150" y="1252538"/>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651" name="Rectangle 195"/>
          <p:cNvSpPr>
            <a:spLocks noChangeArrowheads="1"/>
          </p:cNvSpPr>
          <p:nvPr/>
        </p:nvSpPr>
        <p:spPr bwMode="auto">
          <a:xfrm>
            <a:off x="725488" y="419100"/>
            <a:ext cx="131762" cy="3271838"/>
          </a:xfrm>
          <a:prstGeom prst="rect">
            <a:avLst/>
          </a:prstGeom>
          <a:solidFill>
            <a:srgbClr val="99CCFF"/>
          </a:solidFill>
          <a:ln w="9525">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652" name="Rectangle 196"/>
          <p:cNvSpPr>
            <a:spLocks noChangeArrowheads="1"/>
          </p:cNvSpPr>
          <p:nvPr/>
        </p:nvSpPr>
        <p:spPr bwMode="auto">
          <a:xfrm>
            <a:off x="1060450" y="2193925"/>
            <a:ext cx="127000" cy="1498600"/>
          </a:xfrm>
          <a:prstGeom prst="rect">
            <a:avLst/>
          </a:prstGeom>
          <a:solidFill>
            <a:srgbClr val="C0C0C0"/>
          </a:solidFill>
          <a:ln w="9525">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653" name="Freeform 197"/>
          <p:cNvSpPr>
            <a:spLocks/>
          </p:cNvSpPr>
          <p:nvPr/>
        </p:nvSpPr>
        <p:spPr bwMode="auto">
          <a:xfrm>
            <a:off x="1495425" y="5026025"/>
            <a:ext cx="196850" cy="511175"/>
          </a:xfrm>
          <a:custGeom>
            <a:avLst/>
            <a:gdLst>
              <a:gd name="T0" fmla="*/ 124 w 124"/>
              <a:gd name="T1" fmla="*/ 0 h 322"/>
              <a:gd name="T2" fmla="*/ 84 w 124"/>
              <a:gd name="T3" fmla="*/ 178 h 322"/>
              <a:gd name="T4" fmla="*/ 0 w 124"/>
              <a:gd name="T5" fmla="*/ 322 h 322"/>
            </a:gdLst>
            <a:ahLst/>
            <a:cxnLst>
              <a:cxn ang="0">
                <a:pos x="T0" y="T1"/>
              </a:cxn>
              <a:cxn ang="0">
                <a:pos x="T2" y="T3"/>
              </a:cxn>
              <a:cxn ang="0">
                <a:pos x="T4" y="T5"/>
              </a:cxn>
            </a:cxnLst>
            <a:rect l="0" t="0" r="r" b="b"/>
            <a:pathLst>
              <a:path w="124" h="322">
                <a:moveTo>
                  <a:pt x="124" y="0"/>
                </a:moveTo>
                <a:cubicBezTo>
                  <a:pt x="117" y="29"/>
                  <a:pt x="105" y="124"/>
                  <a:pt x="84" y="178"/>
                </a:cubicBezTo>
                <a:cubicBezTo>
                  <a:pt x="63" y="232"/>
                  <a:pt x="18" y="292"/>
                  <a:pt x="0" y="322"/>
                </a:cubicBezTo>
              </a:path>
            </a:pathLst>
          </a:custGeom>
          <a:noFill/>
          <a:ln w="50800" cmpd="tri">
            <a:solidFill>
              <a:srgbClr val="000080"/>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654" name="Freeform 198"/>
          <p:cNvSpPr>
            <a:spLocks/>
          </p:cNvSpPr>
          <p:nvPr/>
        </p:nvSpPr>
        <p:spPr bwMode="auto">
          <a:xfrm>
            <a:off x="1533525" y="5610225"/>
            <a:ext cx="387350" cy="454025"/>
          </a:xfrm>
          <a:custGeom>
            <a:avLst/>
            <a:gdLst>
              <a:gd name="T0" fmla="*/ 244 w 244"/>
              <a:gd name="T1" fmla="*/ 286 h 286"/>
              <a:gd name="T2" fmla="*/ 118 w 244"/>
              <a:gd name="T3" fmla="*/ 156 h 286"/>
              <a:gd name="T4" fmla="*/ 0 w 244"/>
              <a:gd name="T5" fmla="*/ 0 h 286"/>
            </a:gdLst>
            <a:ahLst/>
            <a:cxnLst>
              <a:cxn ang="0">
                <a:pos x="T0" y="T1"/>
              </a:cxn>
              <a:cxn ang="0">
                <a:pos x="T2" y="T3"/>
              </a:cxn>
              <a:cxn ang="0">
                <a:pos x="T4" y="T5"/>
              </a:cxn>
            </a:cxnLst>
            <a:rect l="0" t="0" r="r" b="b"/>
            <a:pathLst>
              <a:path w="244" h="286">
                <a:moveTo>
                  <a:pt x="244" y="286"/>
                </a:moveTo>
                <a:cubicBezTo>
                  <a:pt x="223" y="264"/>
                  <a:pt x="159" y="204"/>
                  <a:pt x="118" y="156"/>
                </a:cubicBezTo>
                <a:cubicBezTo>
                  <a:pt x="77" y="108"/>
                  <a:pt x="25" y="33"/>
                  <a:pt x="0" y="0"/>
                </a:cubicBezTo>
              </a:path>
            </a:pathLst>
          </a:custGeom>
          <a:noFill/>
          <a:ln w="50800" cmpd="tri">
            <a:solidFill>
              <a:srgbClr val="000080"/>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655" name="Freeform 199"/>
          <p:cNvSpPr>
            <a:spLocks/>
          </p:cNvSpPr>
          <p:nvPr/>
        </p:nvSpPr>
        <p:spPr bwMode="auto">
          <a:xfrm>
            <a:off x="1593850" y="4879975"/>
            <a:ext cx="225425" cy="479425"/>
          </a:xfrm>
          <a:custGeom>
            <a:avLst/>
            <a:gdLst>
              <a:gd name="T0" fmla="*/ 142 w 142"/>
              <a:gd name="T1" fmla="*/ 0 h 302"/>
              <a:gd name="T2" fmla="*/ 114 w 142"/>
              <a:gd name="T3" fmla="*/ 60 h 302"/>
              <a:gd name="T4" fmla="*/ 0 w 142"/>
              <a:gd name="T5" fmla="*/ 302 h 302"/>
            </a:gdLst>
            <a:ahLst/>
            <a:cxnLst>
              <a:cxn ang="0">
                <a:pos x="T0" y="T1"/>
              </a:cxn>
              <a:cxn ang="0">
                <a:pos x="T2" y="T3"/>
              </a:cxn>
              <a:cxn ang="0">
                <a:pos x="T4" y="T5"/>
              </a:cxn>
            </a:cxnLst>
            <a:rect l="0" t="0" r="r" b="b"/>
            <a:pathLst>
              <a:path w="142" h="302">
                <a:moveTo>
                  <a:pt x="142" y="0"/>
                </a:moveTo>
                <a:cubicBezTo>
                  <a:pt x="137" y="10"/>
                  <a:pt x="138" y="10"/>
                  <a:pt x="114" y="60"/>
                </a:cubicBezTo>
                <a:cubicBezTo>
                  <a:pt x="90" y="110"/>
                  <a:pt x="24" y="252"/>
                  <a:pt x="0" y="302"/>
                </a:cubicBezTo>
              </a:path>
            </a:pathLst>
          </a:custGeom>
          <a:noFill/>
          <a:ln w="50800" cmpd="tri">
            <a:solidFill>
              <a:srgbClr val="333333"/>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656" name="Freeform 200"/>
          <p:cNvSpPr>
            <a:spLocks/>
          </p:cNvSpPr>
          <p:nvPr/>
        </p:nvSpPr>
        <p:spPr bwMode="auto">
          <a:xfrm>
            <a:off x="1676400" y="4854575"/>
            <a:ext cx="403225" cy="606425"/>
          </a:xfrm>
          <a:custGeom>
            <a:avLst/>
            <a:gdLst>
              <a:gd name="T0" fmla="*/ 254 w 254"/>
              <a:gd name="T1" fmla="*/ 0 h 382"/>
              <a:gd name="T2" fmla="*/ 162 w 254"/>
              <a:gd name="T3" fmla="*/ 302 h 382"/>
              <a:gd name="T4" fmla="*/ 0 w 254"/>
              <a:gd name="T5" fmla="*/ 382 h 382"/>
            </a:gdLst>
            <a:ahLst/>
            <a:cxnLst>
              <a:cxn ang="0">
                <a:pos x="T0" y="T1"/>
              </a:cxn>
              <a:cxn ang="0">
                <a:pos x="T2" y="T3"/>
              </a:cxn>
              <a:cxn ang="0">
                <a:pos x="T4" y="T5"/>
              </a:cxn>
            </a:cxnLst>
            <a:rect l="0" t="0" r="r" b="b"/>
            <a:pathLst>
              <a:path w="254" h="382">
                <a:moveTo>
                  <a:pt x="254" y="0"/>
                </a:moveTo>
                <a:cubicBezTo>
                  <a:pt x="239" y="50"/>
                  <a:pt x="204" y="238"/>
                  <a:pt x="162" y="302"/>
                </a:cubicBezTo>
                <a:cubicBezTo>
                  <a:pt x="120" y="366"/>
                  <a:pt x="34" y="365"/>
                  <a:pt x="0" y="382"/>
                </a:cubicBezTo>
              </a:path>
            </a:pathLst>
          </a:custGeom>
          <a:noFill/>
          <a:ln w="50800" cmpd="tri">
            <a:solidFill>
              <a:srgbClr val="333333"/>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657" name="Freeform 201"/>
          <p:cNvSpPr>
            <a:spLocks/>
          </p:cNvSpPr>
          <p:nvPr/>
        </p:nvSpPr>
        <p:spPr bwMode="auto">
          <a:xfrm>
            <a:off x="1695450" y="4800600"/>
            <a:ext cx="139700" cy="193675"/>
          </a:xfrm>
          <a:custGeom>
            <a:avLst/>
            <a:gdLst>
              <a:gd name="T0" fmla="*/ 0 w 88"/>
              <a:gd name="T1" fmla="*/ 122 h 122"/>
              <a:gd name="T2" fmla="*/ 88 w 88"/>
              <a:gd name="T3" fmla="*/ 0 h 122"/>
            </a:gdLst>
            <a:ahLst/>
            <a:cxnLst>
              <a:cxn ang="0">
                <a:pos x="T0" y="T1"/>
              </a:cxn>
              <a:cxn ang="0">
                <a:pos x="T2" y="T3"/>
              </a:cxn>
            </a:cxnLst>
            <a:rect l="0" t="0" r="r" b="b"/>
            <a:pathLst>
              <a:path w="88" h="122">
                <a:moveTo>
                  <a:pt x="0" y="122"/>
                </a:moveTo>
                <a:cubicBezTo>
                  <a:pt x="15" y="102"/>
                  <a:pt x="70" y="25"/>
                  <a:pt x="88" y="0"/>
                </a:cubicBezTo>
              </a:path>
            </a:pathLst>
          </a:custGeom>
          <a:noFill/>
          <a:ln w="50800" cmpd="tri">
            <a:solidFill>
              <a:srgbClr val="000080"/>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658" name="Freeform 202"/>
          <p:cNvSpPr>
            <a:spLocks/>
          </p:cNvSpPr>
          <p:nvPr/>
        </p:nvSpPr>
        <p:spPr bwMode="auto">
          <a:xfrm>
            <a:off x="1812925" y="4857750"/>
            <a:ext cx="257175" cy="90488"/>
          </a:xfrm>
          <a:custGeom>
            <a:avLst/>
            <a:gdLst>
              <a:gd name="T0" fmla="*/ 162 w 162"/>
              <a:gd name="T1" fmla="*/ 0 h 57"/>
              <a:gd name="T2" fmla="*/ 102 w 162"/>
              <a:gd name="T3" fmla="*/ 48 h 57"/>
              <a:gd name="T4" fmla="*/ 0 w 162"/>
              <a:gd name="T5" fmla="*/ 56 h 57"/>
            </a:gdLst>
            <a:ahLst/>
            <a:cxnLst>
              <a:cxn ang="0">
                <a:pos x="T0" y="T1"/>
              </a:cxn>
              <a:cxn ang="0">
                <a:pos x="T2" y="T3"/>
              </a:cxn>
              <a:cxn ang="0">
                <a:pos x="T4" y="T5"/>
              </a:cxn>
            </a:cxnLst>
            <a:rect l="0" t="0" r="r" b="b"/>
            <a:pathLst>
              <a:path w="162" h="57">
                <a:moveTo>
                  <a:pt x="162" y="0"/>
                </a:moveTo>
                <a:cubicBezTo>
                  <a:pt x="152" y="8"/>
                  <a:pt x="129" y="39"/>
                  <a:pt x="102" y="48"/>
                </a:cubicBezTo>
                <a:cubicBezTo>
                  <a:pt x="75" y="57"/>
                  <a:pt x="21" y="54"/>
                  <a:pt x="0" y="56"/>
                </a:cubicBezTo>
              </a:path>
            </a:pathLst>
          </a:custGeom>
          <a:noFill/>
          <a:ln w="50800" cmpd="tri">
            <a:solidFill>
              <a:srgbClr val="333333"/>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659" name="Freeform 203"/>
          <p:cNvSpPr>
            <a:spLocks/>
          </p:cNvSpPr>
          <p:nvPr/>
        </p:nvSpPr>
        <p:spPr bwMode="auto">
          <a:xfrm>
            <a:off x="1704975" y="4838700"/>
            <a:ext cx="365125" cy="171450"/>
          </a:xfrm>
          <a:custGeom>
            <a:avLst/>
            <a:gdLst>
              <a:gd name="T0" fmla="*/ 0 w 230"/>
              <a:gd name="T1" fmla="*/ 108 h 108"/>
              <a:gd name="T2" fmla="*/ 120 w 230"/>
              <a:gd name="T3" fmla="*/ 84 h 108"/>
              <a:gd name="T4" fmla="*/ 230 w 230"/>
              <a:gd name="T5" fmla="*/ 0 h 108"/>
            </a:gdLst>
            <a:ahLst/>
            <a:cxnLst>
              <a:cxn ang="0">
                <a:pos x="T0" y="T1"/>
              </a:cxn>
              <a:cxn ang="0">
                <a:pos x="T2" y="T3"/>
              </a:cxn>
              <a:cxn ang="0">
                <a:pos x="T4" y="T5"/>
              </a:cxn>
            </a:cxnLst>
            <a:rect l="0" t="0" r="r" b="b"/>
            <a:pathLst>
              <a:path w="230" h="108">
                <a:moveTo>
                  <a:pt x="0" y="108"/>
                </a:moveTo>
                <a:cubicBezTo>
                  <a:pt x="20" y="104"/>
                  <a:pt x="82" y="102"/>
                  <a:pt x="120" y="84"/>
                </a:cubicBezTo>
                <a:cubicBezTo>
                  <a:pt x="158" y="66"/>
                  <a:pt x="207" y="17"/>
                  <a:pt x="230" y="0"/>
                </a:cubicBezTo>
              </a:path>
            </a:pathLst>
          </a:custGeom>
          <a:noFill/>
          <a:ln w="50800" cmpd="tri">
            <a:solidFill>
              <a:srgbClr val="000080"/>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660" name="Freeform 204"/>
          <p:cNvSpPr>
            <a:spLocks/>
          </p:cNvSpPr>
          <p:nvPr/>
        </p:nvSpPr>
        <p:spPr bwMode="auto">
          <a:xfrm>
            <a:off x="1847850" y="4794250"/>
            <a:ext cx="200025" cy="3175"/>
          </a:xfrm>
          <a:custGeom>
            <a:avLst/>
            <a:gdLst>
              <a:gd name="T0" fmla="*/ 126 w 126"/>
              <a:gd name="T1" fmla="*/ 2 h 2"/>
              <a:gd name="T2" fmla="*/ 68 w 126"/>
              <a:gd name="T3" fmla="*/ 0 h 2"/>
              <a:gd name="T4" fmla="*/ 0 w 126"/>
              <a:gd name="T5" fmla="*/ 2 h 2"/>
            </a:gdLst>
            <a:ahLst/>
            <a:cxnLst>
              <a:cxn ang="0">
                <a:pos x="T0" y="T1"/>
              </a:cxn>
              <a:cxn ang="0">
                <a:pos x="T2" y="T3"/>
              </a:cxn>
              <a:cxn ang="0">
                <a:pos x="T4" y="T5"/>
              </a:cxn>
            </a:cxnLst>
            <a:rect l="0" t="0" r="r" b="b"/>
            <a:pathLst>
              <a:path w="126" h="2">
                <a:moveTo>
                  <a:pt x="126" y="2"/>
                </a:moveTo>
                <a:cubicBezTo>
                  <a:pt x="116" y="2"/>
                  <a:pt x="89" y="0"/>
                  <a:pt x="68" y="0"/>
                </a:cubicBezTo>
                <a:cubicBezTo>
                  <a:pt x="47" y="0"/>
                  <a:pt x="14" y="2"/>
                  <a:pt x="0" y="2"/>
                </a:cubicBezTo>
              </a:path>
            </a:pathLst>
          </a:custGeom>
          <a:noFill/>
          <a:ln w="50800" cmpd="tri">
            <a:solidFill>
              <a:srgbClr val="000080"/>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661" name="Freeform 205"/>
          <p:cNvSpPr>
            <a:spLocks/>
          </p:cNvSpPr>
          <p:nvPr/>
        </p:nvSpPr>
        <p:spPr bwMode="auto">
          <a:xfrm>
            <a:off x="1385888" y="5016500"/>
            <a:ext cx="341312" cy="987425"/>
          </a:xfrm>
          <a:custGeom>
            <a:avLst/>
            <a:gdLst>
              <a:gd name="T0" fmla="*/ 215 w 215"/>
              <a:gd name="T1" fmla="*/ 622 h 622"/>
              <a:gd name="T2" fmla="*/ 131 w 215"/>
              <a:gd name="T3" fmla="*/ 578 h 622"/>
              <a:gd name="T4" fmla="*/ 93 w 215"/>
              <a:gd name="T5" fmla="*/ 486 h 622"/>
              <a:gd name="T6" fmla="*/ 79 w 215"/>
              <a:gd name="T7" fmla="*/ 406 h 622"/>
              <a:gd name="T8" fmla="*/ 11 w 215"/>
              <a:gd name="T9" fmla="*/ 370 h 622"/>
              <a:gd name="T10" fmla="*/ 11 w 215"/>
              <a:gd name="T11" fmla="*/ 296 h 622"/>
              <a:gd name="T12" fmla="*/ 13 w 215"/>
              <a:gd name="T13" fmla="*/ 236 h 622"/>
              <a:gd name="T14" fmla="*/ 23 w 215"/>
              <a:gd name="T15" fmla="*/ 144 h 622"/>
              <a:gd name="T16" fmla="*/ 29 w 215"/>
              <a:gd name="T17" fmla="*/ 90 h 622"/>
              <a:gd name="T18" fmla="*/ 77 w 215"/>
              <a:gd name="T19" fmla="*/ 40 h 622"/>
              <a:gd name="T20" fmla="*/ 115 w 215"/>
              <a:gd name="T21" fmla="*/ 0 h 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5" h="622">
                <a:moveTo>
                  <a:pt x="215" y="622"/>
                </a:moveTo>
                <a:cubicBezTo>
                  <a:pt x="183" y="611"/>
                  <a:pt x="151" y="601"/>
                  <a:pt x="131" y="578"/>
                </a:cubicBezTo>
                <a:cubicBezTo>
                  <a:pt x="111" y="555"/>
                  <a:pt x="102" y="515"/>
                  <a:pt x="93" y="486"/>
                </a:cubicBezTo>
                <a:cubicBezTo>
                  <a:pt x="84" y="457"/>
                  <a:pt x="93" y="425"/>
                  <a:pt x="79" y="406"/>
                </a:cubicBezTo>
                <a:cubicBezTo>
                  <a:pt x="65" y="387"/>
                  <a:pt x="22" y="388"/>
                  <a:pt x="11" y="370"/>
                </a:cubicBezTo>
                <a:cubicBezTo>
                  <a:pt x="0" y="352"/>
                  <a:pt x="11" y="318"/>
                  <a:pt x="11" y="296"/>
                </a:cubicBezTo>
                <a:cubicBezTo>
                  <a:pt x="11" y="274"/>
                  <a:pt x="11" y="261"/>
                  <a:pt x="13" y="236"/>
                </a:cubicBezTo>
                <a:cubicBezTo>
                  <a:pt x="15" y="211"/>
                  <a:pt x="20" y="168"/>
                  <a:pt x="23" y="144"/>
                </a:cubicBezTo>
                <a:cubicBezTo>
                  <a:pt x="26" y="120"/>
                  <a:pt x="20" y="107"/>
                  <a:pt x="29" y="90"/>
                </a:cubicBezTo>
                <a:cubicBezTo>
                  <a:pt x="38" y="73"/>
                  <a:pt x="63" y="55"/>
                  <a:pt x="77" y="40"/>
                </a:cubicBezTo>
                <a:cubicBezTo>
                  <a:pt x="91" y="25"/>
                  <a:pt x="103" y="12"/>
                  <a:pt x="115" y="0"/>
                </a:cubicBezTo>
              </a:path>
            </a:pathLst>
          </a:cu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662" name="AutoShape 206"/>
          <p:cNvSpPr>
            <a:spLocks noChangeArrowheads="1"/>
          </p:cNvSpPr>
          <p:nvPr/>
        </p:nvSpPr>
        <p:spPr bwMode="auto">
          <a:xfrm>
            <a:off x="1968500" y="5051425"/>
            <a:ext cx="442913" cy="203200"/>
          </a:xfrm>
          <a:prstGeom prst="roundRect">
            <a:avLst>
              <a:gd name="adj" fmla="val 16667"/>
            </a:avLst>
          </a:prstGeom>
          <a:solidFill>
            <a:srgbClr val="99CC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u="sng">
                <a:solidFill>
                  <a:schemeClr val="accent2"/>
                </a:solidFill>
                <a:latin typeface="Times New Roman" panose="02020603050405020304" pitchFamily="18" charset="0"/>
              </a:rPr>
              <a:t>Grant</a:t>
            </a:r>
          </a:p>
        </p:txBody>
      </p:sp>
      <p:sp>
        <p:nvSpPr>
          <p:cNvPr id="19663" name="AutoShape 207"/>
          <p:cNvSpPr>
            <a:spLocks noChangeArrowheads="1"/>
          </p:cNvSpPr>
          <p:nvPr/>
        </p:nvSpPr>
        <p:spPr bwMode="auto">
          <a:xfrm>
            <a:off x="1373188" y="4408488"/>
            <a:ext cx="722312" cy="247650"/>
          </a:xfrm>
          <a:prstGeom prst="roundRect">
            <a:avLst>
              <a:gd name="adj" fmla="val 16667"/>
            </a:avLst>
          </a:prstGeom>
          <a:solidFill>
            <a:srgbClr val="C0C0C0"/>
          </a:solidFill>
          <a:ln w="9525">
            <a:solidFill>
              <a:srgbClr val="3333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u="sng">
                <a:solidFill>
                  <a:srgbClr val="333333"/>
                </a:solidFill>
                <a:latin typeface="Times New Roman" panose="02020603050405020304" pitchFamily="18" charset="0"/>
              </a:rPr>
              <a:t>Pemberton</a:t>
            </a:r>
          </a:p>
        </p:txBody>
      </p:sp>
      <p:sp>
        <p:nvSpPr>
          <p:cNvPr id="19664" name="AutoShape 208"/>
          <p:cNvSpPr>
            <a:spLocks noChangeArrowheads="1"/>
          </p:cNvSpPr>
          <p:nvPr/>
        </p:nvSpPr>
        <p:spPr bwMode="auto">
          <a:xfrm>
            <a:off x="1722438" y="5492750"/>
            <a:ext cx="530225" cy="217488"/>
          </a:xfrm>
          <a:prstGeom prst="roundRect">
            <a:avLst>
              <a:gd name="adj" fmla="val 16667"/>
            </a:avLst>
          </a:prstGeom>
          <a:solidFill>
            <a:srgbClr val="99CC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u="sng">
                <a:solidFill>
                  <a:schemeClr val="accent2"/>
                </a:solidFill>
                <a:latin typeface="Times New Roman" panose="02020603050405020304" pitchFamily="18" charset="0"/>
              </a:rPr>
              <a:t>Banks</a:t>
            </a:r>
          </a:p>
        </p:txBody>
      </p:sp>
      <p:sp>
        <p:nvSpPr>
          <p:cNvPr id="19665" name="AutoShape 209"/>
          <p:cNvSpPr>
            <a:spLocks noChangeArrowheads="1"/>
          </p:cNvSpPr>
          <p:nvPr/>
        </p:nvSpPr>
        <p:spPr bwMode="auto">
          <a:xfrm>
            <a:off x="1597025" y="4659313"/>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666" name="Rectangle 210"/>
          <p:cNvSpPr>
            <a:spLocks noChangeArrowheads="1"/>
          </p:cNvSpPr>
          <p:nvPr/>
        </p:nvSpPr>
        <p:spPr bwMode="auto">
          <a:xfrm>
            <a:off x="3687763" y="2690813"/>
            <a:ext cx="66675" cy="61912"/>
          </a:xfrm>
          <a:prstGeom prst="rect">
            <a:avLst/>
          </a:prstGeom>
          <a:solidFill>
            <a:srgbClr val="99CCFF"/>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667" name="Text Box 211"/>
          <p:cNvSpPr txBox="1">
            <a:spLocks noChangeArrowheads="1"/>
          </p:cNvSpPr>
          <p:nvPr/>
        </p:nvSpPr>
        <p:spPr bwMode="auto">
          <a:xfrm>
            <a:off x="6691313" y="6202363"/>
            <a:ext cx="2301875" cy="5810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1600" b="1"/>
              <a:t>Major Campaigns</a:t>
            </a:r>
          </a:p>
          <a:p>
            <a:pPr algn="ctr"/>
            <a:r>
              <a:rPr lang="en-US" altLang="en-US" sz="1600" b="1"/>
              <a:t>1863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xit" presetSubtype="0" fill="hold" grpId="0" nodeType="withEffect">
                                  <p:stCondLst>
                                    <p:cond delay="0"/>
                                  </p:stCondLst>
                                  <p:childTnLst>
                                    <p:animEffect transition="out" filter="dissolve">
                                      <p:cBhvr>
                                        <p:cTn id="6" dur="500"/>
                                        <p:tgtEl>
                                          <p:spTgt spid="19647"/>
                                        </p:tgtEl>
                                      </p:cBhvr>
                                    </p:animEffect>
                                    <p:set>
                                      <p:cBhvr>
                                        <p:cTn id="7" dur="1" fill="hold">
                                          <p:stCondLst>
                                            <p:cond delay="499"/>
                                          </p:stCondLst>
                                        </p:cTn>
                                        <p:tgtEl>
                                          <p:spTgt spid="19647"/>
                                        </p:tgtEl>
                                        <p:attrNameLst>
                                          <p:attrName>style.visibility</p:attrName>
                                        </p:attrNameLst>
                                      </p:cBhvr>
                                      <p:to>
                                        <p:strVal val="hidden"/>
                                      </p:to>
                                    </p:set>
                                  </p:childTnLst>
                                </p:cTn>
                              </p:par>
                              <p:par>
                                <p:cTn id="8" presetID="9" presetClass="exit" presetSubtype="0" fill="hold" grpId="0" nodeType="withEffect">
                                  <p:stCondLst>
                                    <p:cond delay="0"/>
                                  </p:stCondLst>
                                  <p:childTnLst>
                                    <p:animEffect transition="out" filter="dissolve">
                                      <p:cBhvr>
                                        <p:cTn id="9" dur="500"/>
                                        <p:tgtEl>
                                          <p:spTgt spid="19636"/>
                                        </p:tgtEl>
                                      </p:cBhvr>
                                    </p:animEffect>
                                    <p:set>
                                      <p:cBhvr>
                                        <p:cTn id="10" dur="1" fill="hold">
                                          <p:stCondLst>
                                            <p:cond delay="499"/>
                                          </p:stCondLst>
                                        </p:cTn>
                                        <p:tgtEl>
                                          <p:spTgt spid="19636"/>
                                        </p:tgtEl>
                                        <p:attrNameLst>
                                          <p:attrName>style.visibility</p:attrName>
                                        </p:attrNameLst>
                                      </p:cBhvr>
                                      <p:to>
                                        <p:strVal val="hidden"/>
                                      </p:to>
                                    </p:set>
                                  </p:childTnLst>
                                </p:cTn>
                              </p:par>
                              <p:par>
                                <p:cTn id="11" presetID="9" presetClass="entr" presetSubtype="0" fill="hold" grpId="0" nodeType="withEffect">
                                  <p:stCondLst>
                                    <p:cond delay="0"/>
                                  </p:stCondLst>
                                  <p:childTnLst>
                                    <p:set>
                                      <p:cBhvr>
                                        <p:cTn id="12" dur="1" fill="hold">
                                          <p:stCondLst>
                                            <p:cond delay="0"/>
                                          </p:stCondLst>
                                        </p:cTn>
                                        <p:tgtEl>
                                          <p:spTgt spid="19648"/>
                                        </p:tgtEl>
                                        <p:attrNameLst>
                                          <p:attrName>style.visibility</p:attrName>
                                        </p:attrNameLst>
                                      </p:cBhvr>
                                      <p:to>
                                        <p:strVal val="visible"/>
                                      </p:to>
                                    </p:set>
                                    <p:animEffect transition="in" filter="dissolve">
                                      <p:cBhvr>
                                        <p:cTn id="13" dur="500"/>
                                        <p:tgtEl>
                                          <p:spTgt spid="19648"/>
                                        </p:tgtEl>
                                      </p:cBhvr>
                                    </p:animEffect>
                                  </p:childTnLst>
                                </p:cTn>
                              </p:par>
                              <p:par>
                                <p:cTn id="14" presetID="12" presetClass="entr" presetSubtype="8" fill="hold" grpId="0" nodeType="withEffect">
                                  <p:stCondLst>
                                    <p:cond delay="0"/>
                                  </p:stCondLst>
                                  <p:childTnLst>
                                    <p:set>
                                      <p:cBhvr>
                                        <p:cTn id="15" dur="1" fill="hold">
                                          <p:stCondLst>
                                            <p:cond delay="0"/>
                                          </p:stCondLst>
                                        </p:cTn>
                                        <p:tgtEl>
                                          <p:spTgt spid="19649"/>
                                        </p:tgtEl>
                                        <p:attrNameLst>
                                          <p:attrName>style.visibility</p:attrName>
                                        </p:attrNameLst>
                                      </p:cBhvr>
                                      <p:to>
                                        <p:strVal val="visible"/>
                                      </p:to>
                                    </p:set>
                                    <p:animEffect transition="in" filter="slide(fromLeft)">
                                      <p:cBhvr>
                                        <p:cTn id="16" dur="1000"/>
                                        <p:tgtEl>
                                          <p:spTgt spid="19649"/>
                                        </p:tgtEl>
                                      </p:cBhvr>
                                    </p:animEffect>
                                  </p:childTnLst>
                                </p:cTn>
                              </p:par>
                            </p:childTnLst>
                          </p:cTn>
                        </p:par>
                        <p:par>
                          <p:cTn id="17" fill="hold" nodeType="afterGroup">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9652"/>
                                        </p:tgtEl>
                                        <p:attrNameLst>
                                          <p:attrName>style.visibility</p:attrName>
                                        </p:attrNameLst>
                                      </p:cBhvr>
                                      <p:to>
                                        <p:strVal val="visible"/>
                                      </p:to>
                                    </p:set>
                                    <p:animEffect transition="in" filter="wipe(down)">
                                      <p:cBhvr>
                                        <p:cTn id="20" dur="1000"/>
                                        <p:tgtEl>
                                          <p:spTgt spid="19652"/>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9651"/>
                                        </p:tgtEl>
                                        <p:attrNameLst>
                                          <p:attrName>style.visibility</p:attrName>
                                        </p:attrNameLst>
                                      </p:cBhvr>
                                      <p:to>
                                        <p:strVal val="visible"/>
                                      </p:to>
                                    </p:set>
                                    <p:animEffect transition="in" filter="wipe(down)">
                                      <p:cBhvr>
                                        <p:cTn id="23" dur="1000"/>
                                        <p:tgtEl>
                                          <p:spTgt spid="19651"/>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9650"/>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3" name="explode.wav"/>
                                        </p:tgtEl>
                                      </p:cMediaNode>
                                    </p:audio>
                                  </p:subTnLst>
                                </p:cTn>
                              </p:par>
                              <p:par>
                                <p:cTn id="28" presetID="3" presetClass="exit" presetSubtype="10" fill="hold" grpId="1" nodeType="withEffect">
                                  <p:stCondLst>
                                    <p:cond delay="0"/>
                                  </p:stCondLst>
                                  <p:childTnLst>
                                    <p:animEffect transition="out" filter="blinds(horizontal)">
                                      <p:cBhvr>
                                        <p:cTn id="29" dur="500"/>
                                        <p:tgtEl>
                                          <p:spTgt spid="19650"/>
                                        </p:tgtEl>
                                      </p:cBhvr>
                                    </p:animEffect>
                                    <p:set>
                                      <p:cBhvr>
                                        <p:cTn id="30" dur="1" fill="hold">
                                          <p:stCondLst>
                                            <p:cond delay="499"/>
                                          </p:stCondLst>
                                        </p:cTn>
                                        <p:tgtEl>
                                          <p:spTgt spid="19650"/>
                                        </p:tgtEl>
                                        <p:attrNameLst>
                                          <p:attrName>style.visibility</p:attrName>
                                        </p:attrNameLst>
                                      </p:cBhvr>
                                      <p:to>
                                        <p:strVal val="hidden"/>
                                      </p:to>
                                    </p:set>
                                  </p:childTnLst>
                                </p:cTn>
                              </p:par>
                            </p:childTnLst>
                          </p:cTn>
                        </p:par>
                        <p:par>
                          <p:cTn id="31" fill="hold" nodeType="afterGroup">
                            <p:stCondLst>
                              <p:cond delay="500"/>
                            </p:stCondLst>
                            <p:childTnLst>
                              <p:par>
                                <p:cTn id="32" presetID="12" presetClass="exit" presetSubtype="4" fill="hold" grpId="1" nodeType="afterEffect">
                                  <p:stCondLst>
                                    <p:cond delay="0"/>
                                  </p:stCondLst>
                                  <p:childTnLst>
                                    <p:animEffect transition="out" filter="slide(fromBottom)">
                                      <p:cBhvr>
                                        <p:cTn id="33" dur="500"/>
                                        <p:tgtEl>
                                          <p:spTgt spid="19649"/>
                                        </p:tgtEl>
                                      </p:cBhvr>
                                    </p:animEffect>
                                    <p:set>
                                      <p:cBhvr>
                                        <p:cTn id="34" dur="1" fill="hold">
                                          <p:stCondLst>
                                            <p:cond delay="499"/>
                                          </p:stCondLst>
                                        </p:cTn>
                                        <p:tgtEl>
                                          <p:spTgt spid="19649"/>
                                        </p:tgtEl>
                                        <p:attrNameLst>
                                          <p:attrName>style.visibility</p:attrName>
                                        </p:attrNameLst>
                                      </p:cBhvr>
                                      <p:to>
                                        <p:strVal val="hidden"/>
                                      </p:to>
                                    </p:set>
                                  </p:childTnLst>
                                </p:cTn>
                              </p:par>
                              <p:par>
                                <p:cTn id="35" presetID="9" presetClass="exit" presetSubtype="0" fill="hold" grpId="1" nodeType="withEffect">
                                  <p:stCondLst>
                                    <p:cond delay="0"/>
                                  </p:stCondLst>
                                  <p:childTnLst>
                                    <p:animEffect transition="out" filter="dissolve">
                                      <p:cBhvr>
                                        <p:cTn id="36" dur="500"/>
                                        <p:tgtEl>
                                          <p:spTgt spid="19651"/>
                                        </p:tgtEl>
                                      </p:cBhvr>
                                    </p:animEffect>
                                    <p:set>
                                      <p:cBhvr>
                                        <p:cTn id="37" dur="1" fill="hold">
                                          <p:stCondLst>
                                            <p:cond delay="499"/>
                                          </p:stCondLst>
                                        </p:cTn>
                                        <p:tgtEl>
                                          <p:spTgt spid="19651"/>
                                        </p:tgtEl>
                                        <p:attrNameLst>
                                          <p:attrName>style.visibility</p:attrName>
                                        </p:attrNameLst>
                                      </p:cBhvr>
                                      <p:to>
                                        <p:strVal val="hidden"/>
                                      </p:to>
                                    </p:set>
                                  </p:childTnLst>
                                </p:cTn>
                              </p:par>
                              <p:par>
                                <p:cTn id="38" presetID="9" presetClass="exit" presetSubtype="0" fill="hold" grpId="1" nodeType="withEffect">
                                  <p:stCondLst>
                                    <p:cond delay="0"/>
                                  </p:stCondLst>
                                  <p:childTnLst>
                                    <p:animEffect transition="out" filter="dissolve">
                                      <p:cBhvr>
                                        <p:cTn id="39" dur="500"/>
                                        <p:tgtEl>
                                          <p:spTgt spid="19652"/>
                                        </p:tgtEl>
                                      </p:cBhvr>
                                    </p:animEffect>
                                    <p:set>
                                      <p:cBhvr>
                                        <p:cTn id="40" dur="1" fill="hold">
                                          <p:stCondLst>
                                            <p:cond delay="499"/>
                                          </p:stCondLst>
                                        </p:cTn>
                                        <p:tgtEl>
                                          <p:spTgt spid="19652"/>
                                        </p:tgtEl>
                                        <p:attrNameLst>
                                          <p:attrName>style.visibility</p:attrName>
                                        </p:attrNameLst>
                                      </p:cBhvr>
                                      <p:to>
                                        <p:strVal val="hidden"/>
                                      </p:to>
                                    </p:set>
                                  </p:childTnLst>
                                </p:cTn>
                              </p:par>
                            </p:childTnLst>
                          </p:cTn>
                        </p:par>
                        <p:par>
                          <p:cTn id="41" fill="hold" nodeType="afterGroup">
                            <p:stCondLst>
                              <p:cond delay="1000"/>
                            </p:stCondLst>
                            <p:childTnLst>
                              <p:par>
                                <p:cTn id="42" presetID="0" presetClass="path" presetSubtype="0" accel="50000" decel="50000" fill="hold" grpId="0" nodeType="afterEffect">
                                  <p:stCondLst>
                                    <p:cond delay="0"/>
                                  </p:stCondLst>
                                  <p:childTnLst>
                                    <p:animMotion origin="layout" path="M 0.00018 0.00046 L -0.01545 -0.01065 L -0.04184 -0.02963 L -0.04843 -0.05231 L -0.05121 -0.07778 L -0.05225 -0.09722 " pathEditMode="relative" ptsTypes="AAAAAA">
                                      <p:cBhvr>
                                        <p:cTn id="43" dur="2000" fill="hold"/>
                                        <p:tgtEl>
                                          <p:spTgt spid="19645"/>
                                        </p:tgtEl>
                                        <p:attrNameLst>
                                          <p:attrName>ppt_x</p:attrName>
                                          <p:attrName>ppt_y</p:attrName>
                                        </p:attrNameLst>
                                      </p:cBhvr>
                                    </p:animMotion>
                                  </p:childTnLst>
                                </p:cTn>
                              </p:par>
                            </p:childTnLst>
                          </p:cTn>
                        </p:par>
                        <p:par>
                          <p:cTn id="44" fill="hold" nodeType="afterGroup">
                            <p:stCondLst>
                              <p:cond delay="3000"/>
                            </p:stCondLst>
                            <p:childTnLst>
                              <p:par>
                                <p:cTn id="45" presetID="9" presetClass="exit" presetSubtype="0" fill="hold" grpId="1" nodeType="afterEffect">
                                  <p:stCondLst>
                                    <p:cond delay="0"/>
                                  </p:stCondLst>
                                  <p:childTnLst>
                                    <p:animEffect transition="out" filter="dissolve">
                                      <p:cBhvr>
                                        <p:cTn id="46" dur="500"/>
                                        <p:tgtEl>
                                          <p:spTgt spid="19645"/>
                                        </p:tgtEl>
                                      </p:cBhvr>
                                    </p:animEffect>
                                    <p:set>
                                      <p:cBhvr>
                                        <p:cTn id="47" dur="1" fill="hold">
                                          <p:stCondLst>
                                            <p:cond delay="499"/>
                                          </p:stCondLst>
                                        </p:cTn>
                                        <p:tgtEl>
                                          <p:spTgt spid="19645"/>
                                        </p:tgtEl>
                                        <p:attrNameLst>
                                          <p:attrName>style.visibility</p:attrName>
                                        </p:attrNameLst>
                                      </p:cBhvr>
                                      <p:to>
                                        <p:strVal val="hidden"/>
                                      </p:to>
                                    </p:set>
                                  </p:childTnLst>
                                </p:cTn>
                              </p:par>
                              <p:par>
                                <p:cTn id="48" presetID="9" presetClass="exit" presetSubtype="0" fill="hold" grpId="0" nodeType="withEffect">
                                  <p:stCondLst>
                                    <p:cond delay="0"/>
                                  </p:stCondLst>
                                  <p:childTnLst>
                                    <p:animEffect transition="out" filter="dissolve">
                                      <p:cBhvr>
                                        <p:cTn id="49" dur="500"/>
                                        <p:tgtEl>
                                          <p:spTgt spid="19644"/>
                                        </p:tgtEl>
                                      </p:cBhvr>
                                    </p:animEffect>
                                    <p:set>
                                      <p:cBhvr>
                                        <p:cTn id="50" dur="1" fill="hold">
                                          <p:stCondLst>
                                            <p:cond delay="499"/>
                                          </p:stCondLst>
                                        </p:cTn>
                                        <p:tgtEl>
                                          <p:spTgt spid="19644"/>
                                        </p:tgtEl>
                                        <p:attrNameLst>
                                          <p:attrName>style.visibility</p:attrName>
                                        </p:attrNameLst>
                                      </p:cBhvr>
                                      <p:to>
                                        <p:strVal val="hidden"/>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0" presetClass="path" presetSubtype="0" accel="50000" decel="50000" fill="hold" grpId="1" nodeType="clickEffect">
                                  <p:stCondLst>
                                    <p:cond delay="0"/>
                                  </p:stCondLst>
                                  <p:childTnLst>
                                    <p:animMotion origin="layout" path="M -0.00035 -0.00046 L -0.00069 0.02129 L -0.01111 0.05555 " pathEditMode="relative" ptsTypes="AAA">
                                      <p:cBhvr>
                                        <p:cTn id="54" dur="2000" fill="hold"/>
                                        <p:tgtEl>
                                          <p:spTgt spid="19648"/>
                                        </p:tgtEl>
                                        <p:attrNameLst>
                                          <p:attrName>ppt_x</p:attrName>
                                          <p:attrName>ppt_y</p:attrName>
                                        </p:attrNameLst>
                                      </p:cBhvr>
                                    </p:animMotion>
                                  </p:childTnLst>
                                </p:cTn>
                              </p:par>
                            </p:childTnLst>
                          </p:cTn>
                        </p:par>
                        <p:par>
                          <p:cTn id="55" fill="hold" nodeType="afterGroup">
                            <p:stCondLst>
                              <p:cond delay="2000"/>
                            </p:stCondLst>
                            <p:childTnLst>
                              <p:par>
                                <p:cTn id="56" presetID="0" presetClass="path" presetSubtype="0" accel="50000" decel="50000" fill="hold" grpId="0" nodeType="afterEffect">
                                  <p:stCondLst>
                                    <p:cond delay="0"/>
                                  </p:stCondLst>
                                  <p:childTnLst>
                                    <p:animMotion origin="layout" path="M 0.00035 -0.00023 L -0.00208 0.0169 L 0.00417 0.02061 L 0.00278 0.03125 L -0.00035 0.0345 L -0.00382 0.04375 L -0.01076 0.05301 L -0.01285 0.05672 " pathEditMode="relative" ptsTypes="AAAAAAAA">
                                      <p:cBhvr>
                                        <p:cTn id="57" dur="1000" fill="hold"/>
                                        <p:tgtEl>
                                          <p:spTgt spid="19632"/>
                                        </p:tgtEl>
                                        <p:attrNameLst>
                                          <p:attrName>ppt_x</p:attrName>
                                          <p:attrName>ppt_y</p:attrName>
                                        </p:attrNameLst>
                                      </p:cBhvr>
                                    </p:animMotion>
                                  </p:childTnLst>
                                </p:cTn>
                              </p:par>
                              <p:par>
                                <p:cTn id="58" presetID="1" presetClass="entr" presetSubtype="0" fill="hold" grpId="0" nodeType="withEffect">
                                  <p:stCondLst>
                                    <p:cond delay="0"/>
                                  </p:stCondLst>
                                  <p:childTnLst>
                                    <p:set>
                                      <p:cBhvr>
                                        <p:cTn id="59" dur="1" fill="hold">
                                          <p:stCondLst>
                                            <p:cond delay="0"/>
                                          </p:stCondLst>
                                        </p:cTn>
                                        <p:tgtEl>
                                          <p:spTgt spid="19665"/>
                                        </p:tgtEl>
                                        <p:attrNameLst>
                                          <p:attrName>style.visibility</p:attrName>
                                        </p:attrNameLst>
                                      </p:cBhvr>
                                      <p:to>
                                        <p:strVal val="visible"/>
                                      </p:to>
                                    </p:set>
                                  </p:childTnLst>
                                  <p:subTnLst>
                                    <p:audio>
                                      <p:cMediaNode>
                                        <p:cTn display="0" masterRel="sameClick">
                                          <p:stCondLst>
                                            <p:cond evt="begin" delay="0">
                                              <p:tn val="58"/>
                                            </p:cond>
                                          </p:stCondLst>
                                          <p:endCondLst>
                                            <p:cond evt="onStopAudio" delay="0">
                                              <p:tgtEl>
                                                <p:sldTgt/>
                                              </p:tgtEl>
                                            </p:cond>
                                          </p:endCondLst>
                                        </p:cTn>
                                        <p:tgtEl>
                                          <p:sndTgt r:embed="rId3" name="explode.wav"/>
                                        </p:tgtEl>
                                      </p:cMediaNode>
                                    </p:audio>
                                  </p:subTnLst>
                                </p:cTn>
                              </p:par>
                              <p:par>
                                <p:cTn id="60" presetID="3" presetClass="exit" presetSubtype="10" fill="hold" grpId="1" nodeType="withEffect">
                                  <p:stCondLst>
                                    <p:cond delay="0"/>
                                  </p:stCondLst>
                                  <p:childTnLst>
                                    <p:animEffect transition="out" filter="blinds(horizontal)">
                                      <p:cBhvr>
                                        <p:cTn id="61" dur="500"/>
                                        <p:tgtEl>
                                          <p:spTgt spid="19665"/>
                                        </p:tgtEl>
                                      </p:cBhvr>
                                    </p:animEffect>
                                    <p:set>
                                      <p:cBhvr>
                                        <p:cTn id="62" dur="1" fill="hold">
                                          <p:stCondLst>
                                            <p:cond delay="499"/>
                                          </p:stCondLst>
                                        </p:cTn>
                                        <p:tgtEl>
                                          <p:spTgt spid="19665"/>
                                        </p:tgtEl>
                                        <p:attrNameLst>
                                          <p:attrName>style.visibility</p:attrName>
                                        </p:attrNameLst>
                                      </p:cBhvr>
                                      <p:to>
                                        <p:strVal val="hidden"/>
                                      </p:to>
                                    </p:set>
                                  </p:childTnLst>
                                </p:cTn>
                              </p:par>
                            </p:childTnLst>
                          </p:cTn>
                        </p:par>
                        <p:par>
                          <p:cTn id="63" fill="hold" nodeType="afterGroup">
                            <p:stCondLst>
                              <p:cond delay="3000"/>
                            </p:stCondLst>
                            <p:childTnLst>
                              <p:par>
                                <p:cTn id="64" presetID="0" presetClass="path" presetSubtype="0" accel="50000" decel="50000" fill="hold" grpId="2" nodeType="afterEffect">
                                  <p:stCondLst>
                                    <p:cond delay="0"/>
                                  </p:stCondLst>
                                  <p:childTnLst>
                                    <p:animMotion origin="layout" path="M -0.01111 0.05555 L 0.01284 0.06064 " pathEditMode="relative" ptsTypes="AA">
                                      <p:cBhvr>
                                        <p:cTn id="65" dur="2000" fill="hold"/>
                                        <p:tgtEl>
                                          <p:spTgt spid="19648"/>
                                        </p:tgtEl>
                                        <p:attrNameLst>
                                          <p:attrName>ppt_x</p:attrName>
                                          <p:attrName>ppt_y</p:attrName>
                                        </p:attrNameLst>
                                      </p:cBhvr>
                                    </p:animMotion>
                                  </p:childTnLst>
                                </p:cTn>
                              </p:par>
                            </p:childTnLst>
                          </p:cTn>
                        </p:par>
                      </p:childTnLst>
                    </p:cTn>
                  </p:par>
                  <p:par>
                    <p:cTn id="66" fill="hold" nodeType="clickPar">
                      <p:stCondLst>
                        <p:cond delay="indefinite"/>
                      </p:stCondLst>
                      <p:childTnLst>
                        <p:par>
                          <p:cTn id="67" fill="hold" nodeType="withGroup">
                            <p:stCondLst>
                              <p:cond delay="0"/>
                            </p:stCondLst>
                            <p:childTnLst>
                              <p:par>
                                <p:cTn id="68" presetID="22" presetClass="entr" presetSubtype="1" fill="hold" grpId="0" nodeType="clickEffect">
                                  <p:stCondLst>
                                    <p:cond delay="0"/>
                                  </p:stCondLst>
                                  <p:childTnLst>
                                    <p:set>
                                      <p:cBhvr>
                                        <p:cTn id="69" dur="1" fill="hold">
                                          <p:stCondLst>
                                            <p:cond delay="0"/>
                                          </p:stCondLst>
                                        </p:cTn>
                                        <p:tgtEl>
                                          <p:spTgt spid="19653"/>
                                        </p:tgtEl>
                                        <p:attrNameLst>
                                          <p:attrName>style.visibility</p:attrName>
                                        </p:attrNameLst>
                                      </p:cBhvr>
                                      <p:to>
                                        <p:strVal val="visible"/>
                                      </p:to>
                                    </p:set>
                                    <p:animEffect transition="in" filter="wipe(up)">
                                      <p:cBhvr>
                                        <p:cTn id="70" dur="2000"/>
                                        <p:tgtEl>
                                          <p:spTgt spid="19653"/>
                                        </p:tgtEl>
                                      </p:cBhvr>
                                    </p:animEffect>
                                  </p:childTnLst>
                                </p:cTn>
                              </p:par>
                              <p:par>
                                <p:cTn id="71" presetID="22" presetClass="entr" presetSubtype="4" fill="hold" grpId="0" nodeType="withEffect">
                                  <p:stCondLst>
                                    <p:cond delay="0"/>
                                  </p:stCondLst>
                                  <p:childTnLst>
                                    <p:set>
                                      <p:cBhvr>
                                        <p:cTn id="72" dur="1" fill="hold">
                                          <p:stCondLst>
                                            <p:cond delay="0"/>
                                          </p:stCondLst>
                                        </p:cTn>
                                        <p:tgtEl>
                                          <p:spTgt spid="19654"/>
                                        </p:tgtEl>
                                        <p:attrNameLst>
                                          <p:attrName>style.visibility</p:attrName>
                                        </p:attrNameLst>
                                      </p:cBhvr>
                                      <p:to>
                                        <p:strVal val="visible"/>
                                      </p:to>
                                    </p:set>
                                    <p:animEffect transition="in" filter="wipe(down)">
                                      <p:cBhvr>
                                        <p:cTn id="73" dur="2000"/>
                                        <p:tgtEl>
                                          <p:spTgt spid="19654"/>
                                        </p:tgtEl>
                                      </p:cBhvr>
                                    </p:animEffect>
                                  </p:childTnLst>
                                </p:cTn>
                              </p:par>
                            </p:childTnLst>
                          </p:cTn>
                        </p:par>
                        <p:par>
                          <p:cTn id="74" fill="hold" nodeType="afterGroup">
                            <p:stCondLst>
                              <p:cond delay="2000"/>
                            </p:stCondLst>
                            <p:childTnLst>
                              <p:par>
                                <p:cTn id="75" presetID="22" presetClass="entr" presetSubtype="4" fill="hold" grpId="0" nodeType="afterEffect">
                                  <p:stCondLst>
                                    <p:cond delay="0"/>
                                  </p:stCondLst>
                                  <p:childTnLst>
                                    <p:set>
                                      <p:cBhvr>
                                        <p:cTn id="76" dur="1" fill="hold">
                                          <p:stCondLst>
                                            <p:cond delay="0"/>
                                          </p:stCondLst>
                                        </p:cTn>
                                        <p:tgtEl>
                                          <p:spTgt spid="19661"/>
                                        </p:tgtEl>
                                        <p:attrNameLst>
                                          <p:attrName>style.visibility</p:attrName>
                                        </p:attrNameLst>
                                      </p:cBhvr>
                                      <p:to>
                                        <p:strVal val="visible"/>
                                      </p:to>
                                    </p:set>
                                    <p:animEffect transition="in" filter="wipe(down)">
                                      <p:cBhvr>
                                        <p:cTn id="77" dur="1000"/>
                                        <p:tgtEl>
                                          <p:spTgt spid="19661"/>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22" presetClass="entr" presetSubtype="1" fill="hold" grpId="0" nodeType="clickEffect">
                                  <p:stCondLst>
                                    <p:cond delay="0"/>
                                  </p:stCondLst>
                                  <p:childTnLst>
                                    <p:set>
                                      <p:cBhvr>
                                        <p:cTn id="81" dur="1" fill="hold">
                                          <p:stCondLst>
                                            <p:cond delay="0"/>
                                          </p:stCondLst>
                                        </p:cTn>
                                        <p:tgtEl>
                                          <p:spTgt spid="19655"/>
                                        </p:tgtEl>
                                        <p:attrNameLst>
                                          <p:attrName>style.visibility</p:attrName>
                                        </p:attrNameLst>
                                      </p:cBhvr>
                                      <p:to>
                                        <p:strVal val="visible"/>
                                      </p:to>
                                    </p:set>
                                    <p:animEffect transition="in" filter="wipe(up)">
                                      <p:cBhvr>
                                        <p:cTn id="82" dur="2000"/>
                                        <p:tgtEl>
                                          <p:spTgt spid="19655"/>
                                        </p:tgtEl>
                                      </p:cBhvr>
                                    </p:animEffect>
                                  </p:childTnLst>
                                </p:cTn>
                              </p:par>
                              <p:par>
                                <p:cTn id="83" presetID="22" presetClass="entr" presetSubtype="1" fill="hold" grpId="0" nodeType="withEffect">
                                  <p:stCondLst>
                                    <p:cond delay="0"/>
                                  </p:stCondLst>
                                  <p:childTnLst>
                                    <p:set>
                                      <p:cBhvr>
                                        <p:cTn id="84" dur="1" fill="hold">
                                          <p:stCondLst>
                                            <p:cond delay="0"/>
                                          </p:stCondLst>
                                        </p:cTn>
                                        <p:tgtEl>
                                          <p:spTgt spid="19656"/>
                                        </p:tgtEl>
                                        <p:attrNameLst>
                                          <p:attrName>style.visibility</p:attrName>
                                        </p:attrNameLst>
                                      </p:cBhvr>
                                      <p:to>
                                        <p:strVal val="visible"/>
                                      </p:to>
                                    </p:set>
                                    <p:animEffect transition="in" filter="wipe(up)">
                                      <p:cBhvr>
                                        <p:cTn id="85" dur="2000"/>
                                        <p:tgtEl>
                                          <p:spTgt spid="19656"/>
                                        </p:tgtEl>
                                      </p:cBhvr>
                                    </p:animEffect>
                                  </p:childTnLst>
                                </p:cTn>
                              </p:par>
                            </p:childTnLst>
                          </p:cTn>
                        </p:par>
                      </p:childTnLst>
                    </p:cTn>
                  </p:par>
                  <p:par>
                    <p:cTn id="86" fill="hold" nodeType="clickPar">
                      <p:stCondLst>
                        <p:cond delay="indefinite"/>
                      </p:stCondLst>
                      <p:childTnLst>
                        <p:par>
                          <p:cTn id="87" fill="hold" nodeType="withGroup">
                            <p:stCondLst>
                              <p:cond delay="0"/>
                            </p:stCondLst>
                            <p:childTnLst>
                              <p:par>
                                <p:cTn id="88" presetID="9" presetClass="exit" presetSubtype="0" fill="hold" grpId="1" nodeType="clickEffect">
                                  <p:stCondLst>
                                    <p:cond delay="0"/>
                                  </p:stCondLst>
                                  <p:childTnLst>
                                    <p:animEffect transition="out" filter="dissolve">
                                      <p:cBhvr>
                                        <p:cTn id="89" dur="500"/>
                                        <p:tgtEl>
                                          <p:spTgt spid="19656"/>
                                        </p:tgtEl>
                                      </p:cBhvr>
                                    </p:animEffect>
                                    <p:set>
                                      <p:cBhvr>
                                        <p:cTn id="90" dur="1" fill="hold">
                                          <p:stCondLst>
                                            <p:cond delay="499"/>
                                          </p:stCondLst>
                                        </p:cTn>
                                        <p:tgtEl>
                                          <p:spTgt spid="19656"/>
                                        </p:tgtEl>
                                        <p:attrNameLst>
                                          <p:attrName>style.visibility</p:attrName>
                                        </p:attrNameLst>
                                      </p:cBhvr>
                                      <p:to>
                                        <p:strVal val="hidden"/>
                                      </p:to>
                                    </p:set>
                                  </p:childTnLst>
                                </p:cTn>
                              </p:par>
                              <p:par>
                                <p:cTn id="91" presetID="9" presetClass="exit" presetSubtype="0" fill="hold" grpId="1" nodeType="withEffect">
                                  <p:stCondLst>
                                    <p:cond delay="0"/>
                                  </p:stCondLst>
                                  <p:childTnLst>
                                    <p:animEffect transition="out" filter="dissolve">
                                      <p:cBhvr>
                                        <p:cTn id="92" dur="500"/>
                                        <p:tgtEl>
                                          <p:spTgt spid="19655"/>
                                        </p:tgtEl>
                                      </p:cBhvr>
                                    </p:animEffect>
                                    <p:set>
                                      <p:cBhvr>
                                        <p:cTn id="93" dur="1" fill="hold">
                                          <p:stCondLst>
                                            <p:cond delay="499"/>
                                          </p:stCondLst>
                                        </p:cTn>
                                        <p:tgtEl>
                                          <p:spTgt spid="19655"/>
                                        </p:tgtEl>
                                        <p:attrNameLst>
                                          <p:attrName>style.visibility</p:attrName>
                                        </p:attrNameLst>
                                      </p:cBhvr>
                                      <p:to>
                                        <p:strVal val="hidden"/>
                                      </p:to>
                                    </p:set>
                                  </p:childTnLst>
                                </p:cTn>
                              </p:par>
                              <p:par>
                                <p:cTn id="94" presetID="9" presetClass="exit" presetSubtype="0" fill="hold" grpId="1" nodeType="withEffect">
                                  <p:stCondLst>
                                    <p:cond delay="0"/>
                                  </p:stCondLst>
                                  <p:childTnLst>
                                    <p:animEffect transition="out" filter="dissolve">
                                      <p:cBhvr>
                                        <p:cTn id="95" dur="500"/>
                                        <p:tgtEl>
                                          <p:spTgt spid="19653"/>
                                        </p:tgtEl>
                                      </p:cBhvr>
                                    </p:animEffect>
                                    <p:set>
                                      <p:cBhvr>
                                        <p:cTn id="96" dur="1" fill="hold">
                                          <p:stCondLst>
                                            <p:cond delay="499"/>
                                          </p:stCondLst>
                                        </p:cTn>
                                        <p:tgtEl>
                                          <p:spTgt spid="19653"/>
                                        </p:tgtEl>
                                        <p:attrNameLst>
                                          <p:attrName>style.visibility</p:attrName>
                                        </p:attrNameLst>
                                      </p:cBhvr>
                                      <p:to>
                                        <p:strVal val="hidden"/>
                                      </p:to>
                                    </p:set>
                                  </p:childTnLst>
                                </p:cTn>
                              </p:par>
                              <p:par>
                                <p:cTn id="97" presetID="9" presetClass="exit" presetSubtype="0" fill="hold" grpId="1" nodeType="withEffect">
                                  <p:stCondLst>
                                    <p:cond delay="0"/>
                                  </p:stCondLst>
                                  <p:childTnLst>
                                    <p:animEffect transition="out" filter="dissolve">
                                      <p:cBhvr>
                                        <p:cTn id="98" dur="500"/>
                                        <p:tgtEl>
                                          <p:spTgt spid="19654"/>
                                        </p:tgtEl>
                                      </p:cBhvr>
                                    </p:animEffect>
                                    <p:set>
                                      <p:cBhvr>
                                        <p:cTn id="99" dur="1" fill="hold">
                                          <p:stCondLst>
                                            <p:cond delay="499"/>
                                          </p:stCondLst>
                                        </p:cTn>
                                        <p:tgtEl>
                                          <p:spTgt spid="19654"/>
                                        </p:tgtEl>
                                        <p:attrNameLst>
                                          <p:attrName>style.visibility</p:attrName>
                                        </p:attrNameLst>
                                      </p:cBhvr>
                                      <p:to>
                                        <p:strVal val="hidden"/>
                                      </p:to>
                                    </p:set>
                                  </p:childTnLst>
                                </p:cTn>
                              </p:par>
                              <p:par>
                                <p:cTn id="100" presetID="9" presetClass="exit" presetSubtype="0" fill="hold" grpId="1" nodeType="withEffect">
                                  <p:stCondLst>
                                    <p:cond delay="0"/>
                                  </p:stCondLst>
                                  <p:childTnLst>
                                    <p:animEffect transition="out" filter="dissolve">
                                      <p:cBhvr>
                                        <p:cTn id="101" dur="500"/>
                                        <p:tgtEl>
                                          <p:spTgt spid="19661"/>
                                        </p:tgtEl>
                                      </p:cBhvr>
                                    </p:animEffect>
                                    <p:set>
                                      <p:cBhvr>
                                        <p:cTn id="102" dur="1" fill="hold">
                                          <p:stCondLst>
                                            <p:cond delay="499"/>
                                          </p:stCondLst>
                                        </p:cTn>
                                        <p:tgtEl>
                                          <p:spTgt spid="19661"/>
                                        </p:tgtEl>
                                        <p:attrNameLst>
                                          <p:attrName>style.visibility</p:attrName>
                                        </p:attrNameLst>
                                      </p:cBhvr>
                                      <p:to>
                                        <p:strVal val="hidden"/>
                                      </p:to>
                                    </p:set>
                                  </p:childTnLst>
                                </p:cTn>
                              </p:par>
                            </p:childTnLst>
                          </p:cTn>
                        </p:par>
                        <p:par>
                          <p:cTn id="103" fill="hold" nodeType="afterGroup">
                            <p:stCondLst>
                              <p:cond delay="500"/>
                            </p:stCondLst>
                            <p:childTnLst>
                              <p:par>
                                <p:cTn id="104" presetID="22" presetClass="entr" presetSubtype="4" fill="hold" grpId="0" nodeType="afterEffect">
                                  <p:stCondLst>
                                    <p:cond delay="0"/>
                                  </p:stCondLst>
                                  <p:childTnLst>
                                    <p:set>
                                      <p:cBhvr>
                                        <p:cTn id="105" dur="1" fill="hold">
                                          <p:stCondLst>
                                            <p:cond delay="0"/>
                                          </p:stCondLst>
                                        </p:cTn>
                                        <p:tgtEl>
                                          <p:spTgt spid="19657"/>
                                        </p:tgtEl>
                                        <p:attrNameLst>
                                          <p:attrName>style.visibility</p:attrName>
                                        </p:attrNameLst>
                                      </p:cBhvr>
                                      <p:to>
                                        <p:strVal val="visible"/>
                                      </p:to>
                                    </p:set>
                                    <p:animEffect transition="in" filter="wipe(down)">
                                      <p:cBhvr>
                                        <p:cTn id="106" dur="2000"/>
                                        <p:tgtEl>
                                          <p:spTgt spid="19657"/>
                                        </p:tgtEl>
                                      </p:cBhvr>
                                    </p:animEffect>
                                  </p:childTnLst>
                                </p:cTn>
                              </p:par>
                              <p:par>
                                <p:cTn id="107" presetID="22" presetClass="entr" presetSubtype="4" fill="hold" grpId="2" nodeType="withEffect">
                                  <p:stCondLst>
                                    <p:cond delay="0"/>
                                  </p:stCondLst>
                                  <p:childTnLst>
                                    <p:set>
                                      <p:cBhvr>
                                        <p:cTn id="108" dur="1" fill="hold">
                                          <p:stCondLst>
                                            <p:cond delay="0"/>
                                          </p:stCondLst>
                                        </p:cTn>
                                        <p:tgtEl>
                                          <p:spTgt spid="19654"/>
                                        </p:tgtEl>
                                        <p:attrNameLst>
                                          <p:attrName>style.visibility</p:attrName>
                                        </p:attrNameLst>
                                      </p:cBhvr>
                                      <p:to>
                                        <p:strVal val="visible"/>
                                      </p:to>
                                    </p:set>
                                    <p:animEffect transition="in" filter="wipe(down)">
                                      <p:cBhvr>
                                        <p:cTn id="109" dur="2000"/>
                                        <p:tgtEl>
                                          <p:spTgt spid="19654"/>
                                        </p:tgtEl>
                                      </p:cBhvr>
                                    </p:animEffect>
                                  </p:childTnLst>
                                </p:cTn>
                              </p:par>
                            </p:childTnLst>
                          </p:cTn>
                        </p:par>
                      </p:childTnLst>
                    </p:cTn>
                  </p:par>
                  <p:par>
                    <p:cTn id="110" fill="hold" nodeType="clickPar">
                      <p:stCondLst>
                        <p:cond delay="indefinite"/>
                      </p:stCondLst>
                      <p:childTnLst>
                        <p:par>
                          <p:cTn id="111" fill="hold" nodeType="withGroup">
                            <p:stCondLst>
                              <p:cond delay="0"/>
                            </p:stCondLst>
                            <p:childTnLst>
                              <p:par>
                                <p:cTn id="112" presetID="22" presetClass="entr" presetSubtype="2" fill="hold" grpId="0" nodeType="clickEffect">
                                  <p:stCondLst>
                                    <p:cond delay="0"/>
                                  </p:stCondLst>
                                  <p:childTnLst>
                                    <p:set>
                                      <p:cBhvr>
                                        <p:cTn id="113" dur="1" fill="hold">
                                          <p:stCondLst>
                                            <p:cond delay="0"/>
                                          </p:stCondLst>
                                        </p:cTn>
                                        <p:tgtEl>
                                          <p:spTgt spid="19658"/>
                                        </p:tgtEl>
                                        <p:attrNameLst>
                                          <p:attrName>style.visibility</p:attrName>
                                        </p:attrNameLst>
                                      </p:cBhvr>
                                      <p:to>
                                        <p:strVal val="visible"/>
                                      </p:to>
                                    </p:set>
                                    <p:animEffect transition="in" filter="wipe(right)">
                                      <p:cBhvr>
                                        <p:cTn id="114" dur="2000"/>
                                        <p:tgtEl>
                                          <p:spTgt spid="19658"/>
                                        </p:tgtEl>
                                      </p:cBhvr>
                                    </p:animEffect>
                                  </p:childTnLst>
                                </p:cTn>
                              </p:par>
                            </p:childTnLst>
                          </p:cTn>
                        </p:par>
                      </p:childTnLst>
                    </p:cTn>
                  </p:par>
                  <p:par>
                    <p:cTn id="115" fill="hold" nodeType="clickPar">
                      <p:stCondLst>
                        <p:cond delay="indefinite"/>
                      </p:stCondLst>
                      <p:childTnLst>
                        <p:par>
                          <p:cTn id="116" fill="hold" nodeType="withGroup">
                            <p:stCondLst>
                              <p:cond delay="0"/>
                            </p:stCondLst>
                            <p:childTnLst>
                              <p:par>
                                <p:cTn id="117" presetID="9" presetClass="exit" presetSubtype="0" fill="hold" grpId="3" nodeType="clickEffect">
                                  <p:stCondLst>
                                    <p:cond delay="0"/>
                                  </p:stCondLst>
                                  <p:childTnLst>
                                    <p:animEffect transition="out" filter="dissolve">
                                      <p:cBhvr>
                                        <p:cTn id="118" dur="500"/>
                                        <p:tgtEl>
                                          <p:spTgt spid="19654"/>
                                        </p:tgtEl>
                                      </p:cBhvr>
                                    </p:animEffect>
                                    <p:set>
                                      <p:cBhvr>
                                        <p:cTn id="119" dur="1" fill="hold">
                                          <p:stCondLst>
                                            <p:cond delay="499"/>
                                          </p:stCondLst>
                                        </p:cTn>
                                        <p:tgtEl>
                                          <p:spTgt spid="19654"/>
                                        </p:tgtEl>
                                        <p:attrNameLst>
                                          <p:attrName>style.visibility</p:attrName>
                                        </p:attrNameLst>
                                      </p:cBhvr>
                                      <p:to>
                                        <p:strVal val="hidden"/>
                                      </p:to>
                                    </p:set>
                                  </p:childTnLst>
                                </p:cTn>
                              </p:par>
                              <p:par>
                                <p:cTn id="120" presetID="9" presetClass="exit" presetSubtype="0" fill="hold" grpId="1" nodeType="withEffect">
                                  <p:stCondLst>
                                    <p:cond delay="0"/>
                                  </p:stCondLst>
                                  <p:childTnLst>
                                    <p:animEffect transition="out" filter="dissolve">
                                      <p:cBhvr>
                                        <p:cTn id="121" dur="500"/>
                                        <p:tgtEl>
                                          <p:spTgt spid="19657"/>
                                        </p:tgtEl>
                                      </p:cBhvr>
                                    </p:animEffect>
                                    <p:set>
                                      <p:cBhvr>
                                        <p:cTn id="122" dur="1" fill="hold">
                                          <p:stCondLst>
                                            <p:cond delay="499"/>
                                          </p:stCondLst>
                                        </p:cTn>
                                        <p:tgtEl>
                                          <p:spTgt spid="19657"/>
                                        </p:tgtEl>
                                        <p:attrNameLst>
                                          <p:attrName>style.visibility</p:attrName>
                                        </p:attrNameLst>
                                      </p:cBhvr>
                                      <p:to>
                                        <p:strVal val="hidden"/>
                                      </p:to>
                                    </p:set>
                                  </p:childTnLst>
                                </p:cTn>
                              </p:par>
                              <p:par>
                                <p:cTn id="123" presetID="9" presetClass="exit" presetSubtype="0" fill="hold" grpId="1" nodeType="withEffect">
                                  <p:stCondLst>
                                    <p:cond delay="0"/>
                                  </p:stCondLst>
                                  <p:childTnLst>
                                    <p:animEffect transition="out" filter="dissolve">
                                      <p:cBhvr>
                                        <p:cTn id="124" dur="500"/>
                                        <p:tgtEl>
                                          <p:spTgt spid="19658"/>
                                        </p:tgtEl>
                                      </p:cBhvr>
                                    </p:animEffect>
                                    <p:set>
                                      <p:cBhvr>
                                        <p:cTn id="125" dur="1" fill="hold">
                                          <p:stCondLst>
                                            <p:cond delay="499"/>
                                          </p:stCondLst>
                                        </p:cTn>
                                        <p:tgtEl>
                                          <p:spTgt spid="19658"/>
                                        </p:tgtEl>
                                        <p:attrNameLst>
                                          <p:attrName>style.visibility</p:attrName>
                                        </p:attrNameLst>
                                      </p:cBhvr>
                                      <p:to>
                                        <p:strVal val="hidden"/>
                                      </p:to>
                                    </p:set>
                                  </p:childTnLst>
                                </p:cTn>
                              </p:par>
                            </p:childTnLst>
                          </p:cTn>
                        </p:par>
                        <p:par>
                          <p:cTn id="126" fill="hold" nodeType="afterGroup">
                            <p:stCondLst>
                              <p:cond delay="500"/>
                            </p:stCondLst>
                            <p:childTnLst>
                              <p:par>
                                <p:cTn id="127" presetID="22" presetClass="entr" presetSubtype="8" fill="hold" grpId="0" nodeType="afterEffect">
                                  <p:stCondLst>
                                    <p:cond delay="0"/>
                                  </p:stCondLst>
                                  <p:childTnLst>
                                    <p:set>
                                      <p:cBhvr>
                                        <p:cTn id="128" dur="1" fill="hold">
                                          <p:stCondLst>
                                            <p:cond delay="0"/>
                                          </p:stCondLst>
                                        </p:cTn>
                                        <p:tgtEl>
                                          <p:spTgt spid="19659"/>
                                        </p:tgtEl>
                                        <p:attrNameLst>
                                          <p:attrName>style.visibility</p:attrName>
                                        </p:attrNameLst>
                                      </p:cBhvr>
                                      <p:to>
                                        <p:strVal val="visible"/>
                                      </p:to>
                                    </p:set>
                                    <p:animEffect transition="in" filter="wipe(left)">
                                      <p:cBhvr>
                                        <p:cTn id="129" dur="2000"/>
                                        <p:tgtEl>
                                          <p:spTgt spid="19659"/>
                                        </p:tgtEl>
                                      </p:cBhvr>
                                    </p:animEffect>
                                  </p:childTnLst>
                                </p:cTn>
                              </p:par>
                              <p:par>
                                <p:cTn id="130" presetID="22" presetClass="entr" presetSubtype="4" fill="hold" grpId="4" nodeType="withEffect">
                                  <p:stCondLst>
                                    <p:cond delay="0"/>
                                  </p:stCondLst>
                                  <p:childTnLst>
                                    <p:set>
                                      <p:cBhvr>
                                        <p:cTn id="131" dur="1" fill="hold">
                                          <p:stCondLst>
                                            <p:cond delay="0"/>
                                          </p:stCondLst>
                                        </p:cTn>
                                        <p:tgtEl>
                                          <p:spTgt spid="19654"/>
                                        </p:tgtEl>
                                        <p:attrNameLst>
                                          <p:attrName>style.visibility</p:attrName>
                                        </p:attrNameLst>
                                      </p:cBhvr>
                                      <p:to>
                                        <p:strVal val="visible"/>
                                      </p:to>
                                    </p:set>
                                    <p:animEffect transition="in" filter="wipe(down)">
                                      <p:cBhvr>
                                        <p:cTn id="132" dur="2000"/>
                                        <p:tgtEl>
                                          <p:spTgt spid="19654"/>
                                        </p:tgtEl>
                                      </p:cBhvr>
                                    </p:animEffect>
                                  </p:childTnLst>
                                </p:cTn>
                              </p:par>
                            </p:childTnLst>
                          </p:cTn>
                        </p:par>
                        <p:par>
                          <p:cTn id="133" fill="hold" nodeType="afterGroup">
                            <p:stCondLst>
                              <p:cond delay="2500"/>
                            </p:stCondLst>
                            <p:childTnLst>
                              <p:par>
                                <p:cTn id="134" presetID="22" presetClass="entr" presetSubtype="2" fill="hold" grpId="0" nodeType="afterEffect">
                                  <p:stCondLst>
                                    <p:cond delay="0"/>
                                  </p:stCondLst>
                                  <p:childTnLst>
                                    <p:set>
                                      <p:cBhvr>
                                        <p:cTn id="135" dur="1" fill="hold">
                                          <p:stCondLst>
                                            <p:cond delay="0"/>
                                          </p:stCondLst>
                                        </p:cTn>
                                        <p:tgtEl>
                                          <p:spTgt spid="19660"/>
                                        </p:tgtEl>
                                        <p:attrNameLst>
                                          <p:attrName>style.visibility</p:attrName>
                                        </p:attrNameLst>
                                      </p:cBhvr>
                                      <p:to>
                                        <p:strVal val="visible"/>
                                      </p:to>
                                    </p:set>
                                    <p:animEffect transition="in" filter="wipe(right)">
                                      <p:cBhvr>
                                        <p:cTn id="136" dur="2000"/>
                                        <p:tgtEl>
                                          <p:spTgt spid="19660"/>
                                        </p:tgtEl>
                                      </p:cBhvr>
                                    </p:animEffect>
                                  </p:childTnLst>
                                </p:cTn>
                              </p:par>
                            </p:childTnLst>
                          </p:cTn>
                        </p:par>
                      </p:childTnLst>
                    </p:cTn>
                  </p:par>
                  <p:par>
                    <p:cTn id="137" fill="hold" nodeType="clickPar">
                      <p:stCondLst>
                        <p:cond delay="indefinite"/>
                      </p:stCondLst>
                      <p:childTnLst>
                        <p:par>
                          <p:cTn id="138" fill="hold" nodeType="withGroup">
                            <p:stCondLst>
                              <p:cond delay="0"/>
                            </p:stCondLst>
                            <p:childTnLst>
                              <p:par>
                                <p:cTn id="139" presetID="9" presetClass="exit" presetSubtype="0" fill="hold" grpId="1" nodeType="clickEffect">
                                  <p:stCondLst>
                                    <p:cond delay="0"/>
                                  </p:stCondLst>
                                  <p:childTnLst>
                                    <p:animEffect transition="out" filter="dissolve">
                                      <p:cBhvr>
                                        <p:cTn id="140" dur="1000"/>
                                        <p:tgtEl>
                                          <p:spTgt spid="19660"/>
                                        </p:tgtEl>
                                      </p:cBhvr>
                                    </p:animEffect>
                                    <p:set>
                                      <p:cBhvr>
                                        <p:cTn id="141" dur="1" fill="hold">
                                          <p:stCondLst>
                                            <p:cond delay="999"/>
                                          </p:stCondLst>
                                        </p:cTn>
                                        <p:tgtEl>
                                          <p:spTgt spid="19660"/>
                                        </p:tgtEl>
                                        <p:attrNameLst>
                                          <p:attrName>style.visibility</p:attrName>
                                        </p:attrNameLst>
                                      </p:cBhvr>
                                      <p:to>
                                        <p:strVal val="hidden"/>
                                      </p:to>
                                    </p:set>
                                  </p:childTnLst>
                                </p:cTn>
                              </p:par>
                              <p:par>
                                <p:cTn id="142" presetID="9" presetClass="exit" presetSubtype="0" fill="hold" grpId="1" nodeType="withEffect">
                                  <p:stCondLst>
                                    <p:cond delay="0"/>
                                  </p:stCondLst>
                                  <p:childTnLst>
                                    <p:animEffect transition="out" filter="dissolve">
                                      <p:cBhvr>
                                        <p:cTn id="143" dur="1000"/>
                                        <p:tgtEl>
                                          <p:spTgt spid="19659"/>
                                        </p:tgtEl>
                                      </p:cBhvr>
                                    </p:animEffect>
                                    <p:set>
                                      <p:cBhvr>
                                        <p:cTn id="144" dur="1" fill="hold">
                                          <p:stCondLst>
                                            <p:cond delay="999"/>
                                          </p:stCondLst>
                                        </p:cTn>
                                        <p:tgtEl>
                                          <p:spTgt spid="19659"/>
                                        </p:tgtEl>
                                        <p:attrNameLst>
                                          <p:attrName>style.visibility</p:attrName>
                                        </p:attrNameLst>
                                      </p:cBhvr>
                                      <p:to>
                                        <p:strVal val="hidden"/>
                                      </p:to>
                                    </p:set>
                                  </p:childTnLst>
                                </p:cTn>
                              </p:par>
                              <p:par>
                                <p:cTn id="145" presetID="9" presetClass="exit" presetSubtype="0" fill="hold" grpId="5" nodeType="withEffect">
                                  <p:stCondLst>
                                    <p:cond delay="0"/>
                                  </p:stCondLst>
                                  <p:childTnLst>
                                    <p:animEffect transition="out" filter="dissolve">
                                      <p:cBhvr>
                                        <p:cTn id="146" dur="1000"/>
                                        <p:tgtEl>
                                          <p:spTgt spid="19654"/>
                                        </p:tgtEl>
                                      </p:cBhvr>
                                    </p:animEffect>
                                    <p:set>
                                      <p:cBhvr>
                                        <p:cTn id="147" dur="1" fill="hold">
                                          <p:stCondLst>
                                            <p:cond delay="999"/>
                                          </p:stCondLst>
                                        </p:cTn>
                                        <p:tgtEl>
                                          <p:spTgt spid="19654"/>
                                        </p:tgtEl>
                                        <p:attrNameLst>
                                          <p:attrName>style.visibility</p:attrName>
                                        </p:attrNameLst>
                                      </p:cBhvr>
                                      <p:to>
                                        <p:strVal val="hidden"/>
                                      </p:to>
                                    </p:set>
                                  </p:childTnLst>
                                </p:cTn>
                              </p:par>
                              <p:par>
                                <p:cTn id="148" presetID="9" presetClass="exit" presetSubtype="0" fill="hold" grpId="0" nodeType="withEffect">
                                  <p:stCondLst>
                                    <p:cond delay="0"/>
                                  </p:stCondLst>
                                  <p:childTnLst>
                                    <p:animEffect transition="out" filter="dissolve">
                                      <p:cBhvr>
                                        <p:cTn id="149" dur="1000"/>
                                        <p:tgtEl>
                                          <p:spTgt spid="19637"/>
                                        </p:tgtEl>
                                      </p:cBhvr>
                                    </p:animEffect>
                                    <p:set>
                                      <p:cBhvr>
                                        <p:cTn id="150" dur="1" fill="hold">
                                          <p:stCondLst>
                                            <p:cond delay="999"/>
                                          </p:stCondLst>
                                        </p:cTn>
                                        <p:tgtEl>
                                          <p:spTgt spid="19637"/>
                                        </p:tgtEl>
                                        <p:attrNameLst>
                                          <p:attrName>style.visibility</p:attrName>
                                        </p:attrNameLst>
                                      </p:cBhvr>
                                      <p:to>
                                        <p:strVal val="hidden"/>
                                      </p:to>
                                    </p:set>
                                  </p:childTnLst>
                                </p:cTn>
                              </p:par>
                              <p:par>
                                <p:cTn id="151" presetID="9" presetClass="exit" presetSubtype="0" fill="hold" grpId="0" nodeType="withEffect">
                                  <p:stCondLst>
                                    <p:cond delay="0"/>
                                  </p:stCondLst>
                                  <p:childTnLst>
                                    <p:animEffect transition="out" filter="dissolve">
                                      <p:cBhvr>
                                        <p:cTn id="152" dur="1000"/>
                                        <p:tgtEl>
                                          <p:spTgt spid="19625"/>
                                        </p:tgtEl>
                                      </p:cBhvr>
                                    </p:animEffect>
                                    <p:set>
                                      <p:cBhvr>
                                        <p:cTn id="153" dur="1" fill="hold">
                                          <p:stCondLst>
                                            <p:cond delay="999"/>
                                          </p:stCondLst>
                                        </p:cTn>
                                        <p:tgtEl>
                                          <p:spTgt spid="19625"/>
                                        </p:tgtEl>
                                        <p:attrNameLst>
                                          <p:attrName>style.visibility</p:attrName>
                                        </p:attrNameLst>
                                      </p:cBhvr>
                                      <p:to>
                                        <p:strVal val="hidden"/>
                                      </p:to>
                                    </p:set>
                                  </p:childTnLst>
                                </p:cTn>
                              </p:par>
                              <p:par>
                                <p:cTn id="154" presetID="9" presetClass="exit" presetSubtype="0" fill="hold" grpId="0" nodeType="withEffect">
                                  <p:stCondLst>
                                    <p:cond delay="0"/>
                                  </p:stCondLst>
                                  <p:childTnLst>
                                    <p:animEffect transition="out" filter="dissolve">
                                      <p:cBhvr>
                                        <p:cTn id="155" dur="1000"/>
                                        <p:tgtEl>
                                          <p:spTgt spid="19629"/>
                                        </p:tgtEl>
                                      </p:cBhvr>
                                    </p:animEffect>
                                    <p:set>
                                      <p:cBhvr>
                                        <p:cTn id="156" dur="1" fill="hold">
                                          <p:stCondLst>
                                            <p:cond delay="999"/>
                                          </p:stCondLst>
                                        </p:cTn>
                                        <p:tgtEl>
                                          <p:spTgt spid="19629"/>
                                        </p:tgtEl>
                                        <p:attrNameLst>
                                          <p:attrName>style.visibility</p:attrName>
                                        </p:attrNameLst>
                                      </p:cBhvr>
                                      <p:to>
                                        <p:strVal val="hidden"/>
                                      </p:to>
                                    </p:set>
                                  </p:childTnLst>
                                </p:cTn>
                              </p:par>
                              <p:par>
                                <p:cTn id="157" presetID="9" presetClass="entr" presetSubtype="0" fill="hold" grpId="0" nodeType="withEffect">
                                  <p:stCondLst>
                                    <p:cond delay="0"/>
                                  </p:stCondLst>
                                  <p:childTnLst>
                                    <p:set>
                                      <p:cBhvr>
                                        <p:cTn id="158" dur="1" fill="hold">
                                          <p:stCondLst>
                                            <p:cond delay="0"/>
                                          </p:stCondLst>
                                        </p:cTn>
                                        <p:tgtEl>
                                          <p:spTgt spid="19663"/>
                                        </p:tgtEl>
                                        <p:attrNameLst>
                                          <p:attrName>style.visibility</p:attrName>
                                        </p:attrNameLst>
                                      </p:cBhvr>
                                      <p:to>
                                        <p:strVal val="visible"/>
                                      </p:to>
                                    </p:set>
                                    <p:animEffect transition="in" filter="dissolve">
                                      <p:cBhvr>
                                        <p:cTn id="159" dur="1000"/>
                                        <p:tgtEl>
                                          <p:spTgt spid="19663"/>
                                        </p:tgtEl>
                                      </p:cBhvr>
                                    </p:animEffect>
                                  </p:childTnLst>
                                </p:cTn>
                              </p:par>
                              <p:par>
                                <p:cTn id="160" presetID="9" presetClass="entr" presetSubtype="0" fill="hold" grpId="0" nodeType="withEffect">
                                  <p:stCondLst>
                                    <p:cond delay="0"/>
                                  </p:stCondLst>
                                  <p:childTnLst>
                                    <p:set>
                                      <p:cBhvr>
                                        <p:cTn id="161" dur="1" fill="hold">
                                          <p:stCondLst>
                                            <p:cond delay="0"/>
                                          </p:stCondLst>
                                        </p:cTn>
                                        <p:tgtEl>
                                          <p:spTgt spid="19662"/>
                                        </p:tgtEl>
                                        <p:attrNameLst>
                                          <p:attrName>style.visibility</p:attrName>
                                        </p:attrNameLst>
                                      </p:cBhvr>
                                      <p:to>
                                        <p:strVal val="visible"/>
                                      </p:to>
                                    </p:set>
                                    <p:animEffect transition="in" filter="dissolve">
                                      <p:cBhvr>
                                        <p:cTn id="162" dur="1000"/>
                                        <p:tgtEl>
                                          <p:spTgt spid="19662"/>
                                        </p:tgtEl>
                                      </p:cBhvr>
                                    </p:animEffect>
                                  </p:childTnLst>
                                </p:cTn>
                              </p:par>
                              <p:par>
                                <p:cTn id="163" presetID="9" presetClass="entr" presetSubtype="0" fill="hold" grpId="0" nodeType="withEffect">
                                  <p:stCondLst>
                                    <p:cond delay="0"/>
                                  </p:stCondLst>
                                  <p:childTnLst>
                                    <p:set>
                                      <p:cBhvr>
                                        <p:cTn id="164" dur="1" fill="hold">
                                          <p:stCondLst>
                                            <p:cond delay="0"/>
                                          </p:stCondLst>
                                        </p:cTn>
                                        <p:tgtEl>
                                          <p:spTgt spid="19664"/>
                                        </p:tgtEl>
                                        <p:attrNameLst>
                                          <p:attrName>style.visibility</p:attrName>
                                        </p:attrNameLst>
                                      </p:cBhvr>
                                      <p:to>
                                        <p:strVal val="visible"/>
                                      </p:to>
                                    </p:set>
                                    <p:animEffect transition="in" filter="dissolve">
                                      <p:cBhvr>
                                        <p:cTn id="165" dur="1000"/>
                                        <p:tgtEl>
                                          <p:spTgt spid="19664"/>
                                        </p:tgtEl>
                                      </p:cBhvr>
                                    </p:animEffect>
                                  </p:childTnLst>
                                </p:cTn>
                              </p:par>
                            </p:childTnLst>
                          </p:cTn>
                        </p:par>
                        <p:par>
                          <p:cTn id="166" fill="hold" nodeType="afterGroup">
                            <p:stCondLst>
                              <p:cond delay="1000"/>
                            </p:stCondLst>
                            <p:childTnLst>
                              <p:par>
                                <p:cTn id="167" presetID="0" presetClass="path" presetSubtype="0" accel="50000" decel="50000" fill="hold" grpId="0" nodeType="afterEffect">
                                  <p:stCondLst>
                                    <p:cond delay="0"/>
                                  </p:stCondLst>
                                  <p:childTnLst>
                                    <p:animMotion origin="layout" path="M 0.00034 -0.00093 L -0.03091 0.0412 L -0.10625 0.08889 L -0.1375 0.08842 " pathEditMode="relative" ptsTypes="AAAA">
                                      <p:cBhvr>
                                        <p:cTn id="168" dur="2000" fill="hold"/>
                                        <p:tgtEl>
                                          <p:spTgt spid="1963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25" grpId="0" animBg="1"/>
      <p:bldP spid="19629" grpId="0" animBg="1"/>
      <p:bldP spid="19632" grpId="0" animBg="1"/>
      <p:bldP spid="19635" grpId="0" animBg="1"/>
      <p:bldP spid="19636" grpId="0" animBg="1"/>
      <p:bldP spid="19637" grpId="0" animBg="1"/>
      <p:bldP spid="19644" grpId="0" animBg="1"/>
      <p:bldP spid="19645" grpId="0" animBg="1"/>
      <p:bldP spid="19645" grpId="1" animBg="1"/>
      <p:bldP spid="19647" grpId="0" animBg="1"/>
      <p:bldP spid="19648" grpId="0" animBg="1"/>
      <p:bldP spid="19648" grpId="1" animBg="1"/>
      <p:bldP spid="19648" grpId="2" animBg="1"/>
      <p:bldP spid="19649" grpId="0" animBg="1"/>
      <p:bldP spid="19649" grpId="1" animBg="1"/>
      <p:bldP spid="19650" grpId="0" animBg="1"/>
      <p:bldP spid="19650" grpId="1" animBg="1"/>
      <p:bldP spid="19651" grpId="0" animBg="1"/>
      <p:bldP spid="19651" grpId="1" animBg="1"/>
      <p:bldP spid="19652" grpId="0" animBg="1"/>
      <p:bldP spid="19652" grpId="1" animBg="1"/>
      <p:bldP spid="19653" grpId="0" animBg="1"/>
      <p:bldP spid="19653" grpId="1" animBg="1"/>
      <p:bldP spid="19654" grpId="0" animBg="1"/>
      <p:bldP spid="19654" grpId="1" animBg="1"/>
      <p:bldP spid="19654" grpId="2" animBg="1"/>
      <p:bldP spid="19654" grpId="3" animBg="1"/>
      <p:bldP spid="19654" grpId="4" animBg="1"/>
      <p:bldP spid="19654" grpId="5" animBg="1"/>
      <p:bldP spid="19655" grpId="0" animBg="1"/>
      <p:bldP spid="19655" grpId="1" animBg="1"/>
      <p:bldP spid="19656" grpId="0" animBg="1"/>
      <p:bldP spid="19656" grpId="1" animBg="1"/>
      <p:bldP spid="19657" grpId="0" animBg="1"/>
      <p:bldP spid="19657" grpId="1" animBg="1"/>
      <p:bldP spid="19658" grpId="0" animBg="1"/>
      <p:bldP spid="19658" grpId="1" animBg="1"/>
      <p:bldP spid="19659" grpId="0" animBg="1"/>
      <p:bldP spid="19659" grpId="1" animBg="1"/>
      <p:bldP spid="19660" grpId="0" animBg="1"/>
      <p:bldP spid="19660" grpId="1" animBg="1"/>
      <p:bldP spid="19661" grpId="0" animBg="1"/>
      <p:bldP spid="19661" grpId="1" animBg="1"/>
      <p:bldP spid="19662" grpId="0" animBg="1"/>
      <p:bldP spid="19663" grpId="0" animBg="1"/>
      <p:bldP spid="19664" grpId="0" animBg="1"/>
      <p:bldP spid="19665" grpId="0" animBg="1"/>
      <p:bldP spid="19665"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29" name="Freeform 225"/>
          <p:cNvSpPr>
            <a:spLocks/>
          </p:cNvSpPr>
          <p:nvPr/>
        </p:nvSpPr>
        <p:spPr bwMode="auto">
          <a:xfrm>
            <a:off x="1293813" y="4737100"/>
            <a:ext cx="487362" cy="1041400"/>
          </a:xfrm>
          <a:custGeom>
            <a:avLst/>
            <a:gdLst>
              <a:gd name="T0" fmla="*/ 130 w 307"/>
              <a:gd name="T1" fmla="*/ 655 h 656"/>
              <a:gd name="T2" fmla="*/ 118 w 307"/>
              <a:gd name="T3" fmla="*/ 625 h 656"/>
              <a:gd name="T4" fmla="*/ 29 w 307"/>
              <a:gd name="T5" fmla="*/ 540 h 656"/>
              <a:gd name="T6" fmla="*/ 0 w 307"/>
              <a:gd name="T7" fmla="*/ 424 h 656"/>
              <a:gd name="T8" fmla="*/ 31 w 307"/>
              <a:gd name="T9" fmla="*/ 298 h 656"/>
              <a:gd name="T10" fmla="*/ 127 w 307"/>
              <a:gd name="T11" fmla="*/ 142 h 656"/>
              <a:gd name="T12" fmla="*/ 209 w 307"/>
              <a:gd name="T13" fmla="*/ 64 h 656"/>
              <a:gd name="T14" fmla="*/ 232 w 307"/>
              <a:gd name="T15" fmla="*/ 21 h 656"/>
              <a:gd name="T16" fmla="*/ 234 w 307"/>
              <a:gd name="T17" fmla="*/ 7 h 656"/>
              <a:gd name="T18" fmla="*/ 307 w 307"/>
              <a:gd name="T19" fmla="*/ 0 h 656"/>
              <a:gd name="T20" fmla="*/ 306 w 307"/>
              <a:gd name="T21" fmla="*/ 18 h 656"/>
              <a:gd name="T22" fmla="*/ 269 w 307"/>
              <a:gd name="T23" fmla="*/ 112 h 656"/>
              <a:gd name="T24" fmla="*/ 131 w 307"/>
              <a:gd name="T25" fmla="*/ 304 h 656"/>
              <a:gd name="T26" fmla="*/ 93 w 307"/>
              <a:gd name="T27" fmla="*/ 468 h 656"/>
              <a:gd name="T28" fmla="*/ 187 w 307"/>
              <a:gd name="T29" fmla="*/ 624 h 656"/>
              <a:gd name="T30" fmla="*/ 195 w 307"/>
              <a:gd name="T31" fmla="*/ 656 h 656"/>
              <a:gd name="T32" fmla="*/ 130 w 307"/>
              <a:gd name="T33" fmla="*/ 655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7" h="656">
                <a:moveTo>
                  <a:pt x="130" y="655"/>
                </a:moveTo>
                <a:lnTo>
                  <a:pt x="118" y="625"/>
                </a:lnTo>
                <a:cubicBezTo>
                  <a:pt x="101" y="606"/>
                  <a:pt x="49" y="574"/>
                  <a:pt x="29" y="540"/>
                </a:cubicBezTo>
                <a:cubicBezTo>
                  <a:pt x="9" y="506"/>
                  <a:pt x="0" y="464"/>
                  <a:pt x="0" y="424"/>
                </a:cubicBezTo>
                <a:cubicBezTo>
                  <a:pt x="0" y="384"/>
                  <a:pt x="10" y="345"/>
                  <a:pt x="31" y="298"/>
                </a:cubicBezTo>
                <a:cubicBezTo>
                  <a:pt x="52" y="251"/>
                  <a:pt x="97" y="181"/>
                  <a:pt x="127" y="142"/>
                </a:cubicBezTo>
                <a:cubicBezTo>
                  <a:pt x="157" y="103"/>
                  <a:pt x="192" y="84"/>
                  <a:pt x="209" y="64"/>
                </a:cubicBezTo>
                <a:cubicBezTo>
                  <a:pt x="226" y="44"/>
                  <a:pt x="228" y="30"/>
                  <a:pt x="232" y="21"/>
                </a:cubicBezTo>
                <a:lnTo>
                  <a:pt x="234" y="7"/>
                </a:lnTo>
                <a:lnTo>
                  <a:pt x="307" y="0"/>
                </a:lnTo>
                <a:lnTo>
                  <a:pt x="306" y="18"/>
                </a:lnTo>
                <a:cubicBezTo>
                  <a:pt x="300" y="37"/>
                  <a:pt x="298" y="64"/>
                  <a:pt x="269" y="112"/>
                </a:cubicBezTo>
                <a:cubicBezTo>
                  <a:pt x="240" y="160"/>
                  <a:pt x="160" y="245"/>
                  <a:pt x="131" y="304"/>
                </a:cubicBezTo>
                <a:cubicBezTo>
                  <a:pt x="102" y="363"/>
                  <a:pt x="84" y="415"/>
                  <a:pt x="93" y="468"/>
                </a:cubicBezTo>
                <a:cubicBezTo>
                  <a:pt x="102" y="521"/>
                  <a:pt x="170" y="593"/>
                  <a:pt x="187" y="624"/>
                </a:cubicBezTo>
                <a:lnTo>
                  <a:pt x="195" y="656"/>
                </a:lnTo>
                <a:lnTo>
                  <a:pt x="130" y="655"/>
                </a:lnTo>
                <a:close/>
              </a:path>
            </a:pathLst>
          </a:custGeom>
          <a:solidFill>
            <a:srgbClr val="3333FF">
              <a:alpha val="50000"/>
            </a:srgbClr>
          </a:solidFill>
          <a:ln>
            <a:noFill/>
          </a:ln>
          <a:effectLst/>
          <a:extLst>
            <a:ext uri="{91240B29-F687-4F45-9708-019B960494DF}">
              <a14:hiddenLine xmlns:a14="http://schemas.microsoft.com/office/drawing/2010/main" w="6350">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756" name="Freeform 252"/>
          <p:cNvSpPr>
            <a:spLocks/>
          </p:cNvSpPr>
          <p:nvPr/>
        </p:nvSpPr>
        <p:spPr bwMode="auto">
          <a:xfrm>
            <a:off x="3441700" y="2489200"/>
            <a:ext cx="2511425" cy="942975"/>
          </a:xfrm>
          <a:custGeom>
            <a:avLst/>
            <a:gdLst>
              <a:gd name="T0" fmla="*/ 0 w 1582"/>
              <a:gd name="T1" fmla="*/ 570 h 594"/>
              <a:gd name="T2" fmla="*/ 170 w 1582"/>
              <a:gd name="T3" fmla="*/ 218 h 594"/>
              <a:gd name="T4" fmla="*/ 296 w 1582"/>
              <a:gd name="T5" fmla="*/ 0 h 594"/>
              <a:gd name="T6" fmla="*/ 1582 w 1582"/>
              <a:gd name="T7" fmla="*/ 2 h 594"/>
              <a:gd name="T8" fmla="*/ 1564 w 1582"/>
              <a:gd name="T9" fmla="*/ 28 h 594"/>
              <a:gd name="T10" fmla="*/ 1548 w 1582"/>
              <a:gd name="T11" fmla="*/ 48 h 594"/>
              <a:gd name="T12" fmla="*/ 1520 w 1582"/>
              <a:gd name="T13" fmla="*/ 66 h 594"/>
              <a:gd name="T14" fmla="*/ 1496 w 1582"/>
              <a:gd name="T15" fmla="*/ 104 h 594"/>
              <a:gd name="T16" fmla="*/ 1422 w 1582"/>
              <a:gd name="T17" fmla="*/ 116 h 594"/>
              <a:gd name="T18" fmla="*/ 1390 w 1582"/>
              <a:gd name="T19" fmla="*/ 162 h 594"/>
              <a:gd name="T20" fmla="*/ 1298 w 1582"/>
              <a:gd name="T21" fmla="*/ 180 h 594"/>
              <a:gd name="T22" fmla="*/ 1248 w 1582"/>
              <a:gd name="T23" fmla="*/ 226 h 594"/>
              <a:gd name="T24" fmla="*/ 1214 w 1582"/>
              <a:gd name="T25" fmla="*/ 268 h 594"/>
              <a:gd name="T26" fmla="*/ 1098 w 1582"/>
              <a:gd name="T27" fmla="*/ 304 h 594"/>
              <a:gd name="T28" fmla="*/ 1020 w 1582"/>
              <a:gd name="T29" fmla="*/ 368 h 594"/>
              <a:gd name="T30" fmla="*/ 928 w 1582"/>
              <a:gd name="T31" fmla="*/ 440 h 594"/>
              <a:gd name="T32" fmla="*/ 908 w 1582"/>
              <a:gd name="T33" fmla="*/ 512 h 594"/>
              <a:gd name="T34" fmla="*/ 852 w 1582"/>
              <a:gd name="T35" fmla="*/ 502 h 594"/>
              <a:gd name="T36" fmla="*/ 846 w 1582"/>
              <a:gd name="T37" fmla="*/ 544 h 594"/>
              <a:gd name="T38" fmla="*/ 840 w 1582"/>
              <a:gd name="T39" fmla="*/ 574 h 594"/>
              <a:gd name="T40" fmla="*/ 836 w 1582"/>
              <a:gd name="T41" fmla="*/ 594 h 594"/>
              <a:gd name="T42" fmla="*/ 482 w 1582"/>
              <a:gd name="T43" fmla="*/ 594 h 594"/>
              <a:gd name="T44" fmla="*/ 0 w 1582"/>
              <a:gd name="T45" fmla="*/ 570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82" h="594">
                <a:moveTo>
                  <a:pt x="0" y="570"/>
                </a:moveTo>
                <a:lnTo>
                  <a:pt x="170" y="218"/>
                </a:lnTo>
                <a:lnTo>
                  <a:pt x="296" y="0"/>
                </a:lnTo>
                <a:lnTo>
                  <a:pt x="1582" y="2"/>
                </a:lnTo>
                <a:lnTo>
                  <a:pt x="1564" y="28"/>
                </a:lnTo>
                <a:cubicBezTo>
                  <a:pt x="1558" y="36"/>
                  <a:pt x="1555" y="42"/>
                  <a:pt x="1548" y="48"/>
                </a:cubicBezTo>
                <a:cubicBezTo>
                  <a:pt x="1541" y="54"/>
                  <a:pt x="1529" y="57"/>
                  <a:pt x="1520" y="66"/>
                </a:cubicBezTo>
                <a:cubicBezTo>
                  <a:pt x="1511" y="75"/>
                  <a:pt x="1512" y="96"/>
                  <a:pt x="1496" y="104"/>
                </a:cubicBezTo>
                <a:cubicBezTo>
                  <a:pt x="1480" y="112"/>
                  <a:pt x="1440" y="106"/>
                  <a:pt x="1422" y="116"/>
                </a:cubicBezTo>
                <a:cubicBezTo>
                  <a:pt x="1404" y="126"/>
                  <a:pt x="1411" y="151"/>
                  <a:pt x="1390" y="162"/>
                </a:cubicBezTo>
                <a:cubicBezTo>
                  <a:pt x="1369" y="173"/>
                  <a:pt x="1322" y="169"/>
                  <a:pt x="1298" y="180"/>
                </a:cubicBezTo>
                <a:cubicBezTo>
                  <a:pt x="1274" y="191"/>
                  <a:pt x="1262" y="211"/>
                  <a:pt x="1248" y="226"/>
                </a:cubicBezTo>
                <a:cubicBezTo>
                  <a:pt x="1234" y="241"/>
                  <a:pt x="1239" y="255"/>
                  <a:pt x="1214" y="268"/>
                </a:cubicBezTo>
                <a:cubicBezTo>
                  <a:pt x="1189" y="281"/>
                  <a:pt x="1130" y="287"/>
                  <a:pt x="1098" y="304"/>
                </a:cubicBezTo>
                <a:cubicBezTo>
                  <a:pt x="1066" y="321"/>
                  <a:pt x="1048" y="345"/>
                  <a:pt x="1020" y="368"/>
                </a:cubicBezTo>
                <a:cubicBezTo>
                  <a:pt x="992" y="391"/>
                  <a:pt x="947" y="416"/>
                  <a:pt x="928" y="440"/>
                </a:cubicBezTo>
                <a:cubicBezTo>
                  <a:pt x="909" y="464"/>
                  <a:pt x="921" y="502"/>
                  <a:pt x="908" y="512"/>
                </a:cubicBezTo>
                <a:cubicBezTo>
                  <a:pt x="895" y="522"/>
                  <a:pt x="862" y="497"/>
                  <a:pt x="852" y="502"/>
                </a:cubicBezTo>
                <a:cubicBezTo>
                  <a:pt x="842" y="507"/>
                  <a:pt x="848" y="532"/>
                  <a:pt x="846" y="544"/>
                </a:cubicBezTo>
                <a:cubicBezTo>
                  <a:pt x="844" y="556"/>
                  <a:pt x="842" y="566"/>
                  <a:pt x="840" y="574"/>
                </a:cubicBezTo>
                <a:lnTo>
                  <a:pt x="836" y="594"/>
                </a:lnTo>
                <a:lnTo>
                  <a:pt x="482" y="594"/>
                </a:lnTo>
                <a:lnTo>
                  <a:pt x="0" y="570"/>
                </a:lnTo>
                <a:close/>
              </a:path>
            </a:pathLst>
          </a:custGeom>
          <a:solidFill>
            <a:srgbClr val="3333FF">
              <a:alpha val="50000"/>
            </a:srgbClr>
          </a:solidFill>
          <a:ln>
            <a:noFill/>
          </a:ln>
          <a:effectLst/>
          <a:extLst>
            <a:ext uri="{91240B29-F687-4F45-9708-019B960494DF}">
              <a14:hiddenLine xmlns:a14="http://schemas.microsoft.com/office/drawing/2010/main" w="952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629" name="Freeform 125"/>
          <p:cNvSpPr>
            <a:spLocks/>
          </p:cNvSpPr>
          <p:nvPr/>
        </p:nvSpPr>
        <p:spPr bwMode="auto">
          <a:xfrm>
            <a:off x="1489075" y="5776913"/>
            <a:ext cx="1055688" cy="901700"/>
          </a:xfrm>
          <a:custGeom>
            <a:avLst/>
            <a:gdLst>
              <a:gd name="T0" fmla="*/ 31 w 665"/>
              <a:gd name="T1" fmla="*/ 336 h 568"/>
              <a:gd name="T2" fmla="*/ 31 w 665"/>
              <a:gd name="T3" fmla="*/ 378 h 568"/>
              <a:gd name="T4" fmla="*/ 3 w 665"/>
              <a:gd name="T5" fmla="*/ 413 h 568"/>
              <a:gd name="T6" fmla="*/ 24 w 665"/>
              <a:gd name="T7" fmla="*/ 450 h 568"/>
              <a:gd name="T8" fmla="*/ 66 w 665"/>
              <a:gd name="T9" fmla="*/ 455 h 568"/>
              <a:gd name="T10" fmla="*/ 105 w 665"/>
              <a:gd name="T11" fmla="*/ 447 h 568"/>
              <a:gd name="T12" fmla="*/ 81 w 665"/>
              <a:gd name="T13" fmla="*/ 482 h 568"/>
              <a:gd name="T14" fmla="*/ 82 w 665"/>
              <a:gd name="T15" fmla="*/ 495 h 568"/>
              <a:gd name="T16" fmla="*/ 100 w 665"/>
              <a:gd name="T17" fmla="*/ 504 h 568"/>
              <a:gd name="T18" fmla="*/ 120 w 665"/>
              <a:gd name="T19" fmla="*/ 516 h 568"/>
              <a:gd name="T20" fmla="*/ 150 w 665"/>
              <a:gd name="T21" fmla="*/ 510 h 568"/>
              <a:gd name="T22" fmla="*/ 201 w 665"/>
              <a:gd name="T23" fmla="*/ 509 h 568"/>
              <a:gd name="T24" fmla="*/ 201 w 665"/>
              <a:gd name="T25" fmla="*/ 473 h 568"/>
              <a:gd name="T26" fmla="*/ 234 w 665"/>
              <a:gd name="T27" fmla="*/ 447 h 568"/>
              <a:gd name="T28" fmla="*/ 225 w 665"/>
              <a:gd name="T29" fmla="*/ 434 h 568"/>
              <a:gd name="T30" fmla="*/ 264 w 665"/>
              <a:gd name="T31" fmla="*/ 411 h 568"/>
              <a:gd name="T32" fmla="*/ 252 w 665"/>
              <a:gd name="T33" fmla="*/ 443 h 568"/>
              <a:gd name="T34" fmla="*/ 264 w 665"/>
              <a:gd name="T35" fmla="*/ 459 h 568"/>
              <a:gd name="T36" fmla="*/ 297 w 665"/>
              <a:gd name="T37" fmla="*/ 494 h 568"/>
              <a:gd name="T38" fmla="*/ 333 w 665"/>
              <a:gd name="T39" fmla="*/ 518 h 568"/>
              <a:gd name="T40" fmla="*/ 354 w 665"/>
              <a:gd name="T41" fmla="*/ 485 h 568"/>
              <a:gd name="T42" fmla="*/ 348 w 665"/>
              <a:gd name="T43" fmla="*/ 455 h 568"/>
              <a:gd name="T44" fmla="*/ 361 w 665"/>
              <a:gd name="T45" fmla="*/ 440 h 568"/>
              <a:gd name="T46" fmla="*/ 355 w 665"/>
              <a:gd name="T47" fmla="*/ 420 h 568"/>
              <a:gd name="T48" fmla="*/ 366 w 665"/>
              <a:gd name="T49" fmla="*/ 414 h 568"/>
              <a:gd name="T50" fmla="*/ 414 w 665"/>
              <a:gd name="T51" fmla="*/ 381 h 568"/>
              <a:gd name="T52" fmla="*/ 420 w 665"/>
              <a:gd name="T53" fmla="*/ 401 h 568"/>
              <a:gd name="T54" fmla="*/ 432 w 665"/>
              <a:gd name="T55" fmla="*/ 411 h 568"/>
              <a:gd name="T56" fmla="*/ 415 w 665"/>
              <a:gd name="T57" fmla="*/ 434 h 568"/>
              <a:gd name="T58" fmla="*/ 406 w 665"/>
              <a:gd name="T59" fmla="*/ 446 h 568"/>
              <a:gd name="T60" fmla="*/ 417 w 665"/>
              <a:gd name="T61" fmla="*/ 462 h 568"/>
              <a:gd name="T62" fmla="*/ 454 w 665"/>
              <a:gd name="T63" fmla="*/ 449 h 568"/>
              <a:gd name="T64" fmla="*/ 508 w 665"/>
              <a:gd name="T65" fmla="*/ 444 h 568"/>
              <a:gd name="T66" fmla="*/ 546 w 665"/>
              <a:gd name="T67" fmla="*/ 462 h 568"/>
              <a:gd name="T68" fmla="*/ 550 w 665"/>
              <a:gd name="T69" fmla="*/ 491 h 568"/>
              <a:gd name="T70" fmla="*/ 567 w 665"/>
              <a:gd name="T71" fmla="*/ 513 h 568"/>
              <a:gd name="T72" fmla="*/ 574 w 665"/>
              <a:gd name="T73" fmla="*/ 554 h 568"/>
              <a:gd name="T74" fmla="*/ 627 w 665"/>
              <a:gd name="T75" fmla="*/ 561 h 568"/>
              <a:gd name="T76" fmla="*/ 663 w 665"/>
              <a:gd name="T77" fmla="*/ 513 h 568"/>
              <a:gd name="T78" fmla="*/ 613 w 665"/>
              <a:gd name="T79" fmla="*/ 471 h 568"/>
              <a:gd name="T80" fmla="*/ 532 w 665"/>
              <a:gd name="T81" fmla="*/ 363 h 568"/>
              <a:gd name="T82" fmla="*/ 510 w 665"/>
              <a:gd name="T83" fmla="*/ 324 h 568"/>
              <a:gd name="T84" fmla="*/ 528 w 665"/>
              <a:gd name="T85" fmla="*/ 281 h 568"/>
              <a:gd name="T86" fmla="*/ 553 w 665"/>
              <a:gd name="T87" fmla="*/ 299 h 568"/>
              <a:gd name="T88" fmla="*/ 568 w 665"/>
              <a:gd name="T89" fmla="*/ 276 h 568"/>
              <a:gd name="T90" fmla="*/ 601 w 665"/>
              <a:gd name="T91" fmla="*/ 279 h 568"/>
              <a:gd name="T92" fmla="*/ 613 w 665"/>
              <a:gd name="T93" fmla="*/ 239 h 568"/>
              <a:gd name="T94" fmla="*/ 561 w 665"/>
              <a:gd name="T95" fmla="*/ 194 h 568"/>
              <a:gd name="T96" fmla="*/ 478 w 665"/>
              <a:gd name="T97" fmla="*/ 183 h 568"/>
              <a:gd name="T98" fmla="*/ 436 w 665"/>
              <a:gd name="T99" fmla="*/ 176 h 568"/>
              <a:gd name="T100" fmla="*/ 345 w 665"/>
              <a:gd name="T101" fmla="*/ 192 h 568"/>
              <a:gd name="T102" fmla="*/ 267 w 665"/>
              <a:gd name="T103" fmla="*/ 161 h 568"/>
              <a:gd name="T104" fmla="*/ 183 w 665"/>
              <a:gd name="T105" fmla="*/ 132 h 568"/>
              <a:gd name="T106" fmla="*/ 112 w 665"/>
              <a:gd name="T107" fmla="*/ 99 h 568"/>
              <a:gd name="T108" fmla="*/ 81 w 665"/>
              <a:gd name="T109" fmla="*/ 59 h 568"/>
              <a:gd name="T110" fmla="*/ 75 w 665"/>
              <a:gd name="T111" fmla="*/ 15 h 568"/>
              <a:gd name="T112" fmla="*/ 73 w 665"/>
              <a:gd name="T113" fmla="*/ 0 h 568"/>
              <a:gd name="T114" fmla="*/ 9 w 665"/>
              <a:gd name="T115" fmla="*/ 0 h 568"/>
              <a:gd name="T116" fmla="*/ 21 w 665"/>
              <a:gd name="T117" fmla="*/ 81 h 568"/>
              <a:gd name="T118" fmla="*/ 109 w 665"/>
              <a:gd name="T119" fmla="*/ 155 h 568"/>
              <a:gd name="T120" fmla="*/ 214 w 665"/>
              <a:gd name="T121" fmla="*/ 201 h 568"/>
              <a:gd name="T122" fmla="*/ 181 w 665"/>
              <a:gd name="T123" fmla="*/ 249 h 568"/>
              <a:gd name="T124" fmla="*/ 31 w 665"/>
              <a:gd name="T125" fmla="*/ 336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65" h="568">
                <a:moveTo>
                  <a:pt x="31" y="336"/>
                </a:moveTo>
                <a:cubicBezTo>
                  <a:pt x="6" y="357"/>
                  <a:pt x="36" y="365"/>
                  <a:pt x="31" y="378"/>
                </a:cubicBezTo>
                <a:cubicBezTo>
                  <a:pt x="26" y="391"/>
                  <a:pt x="4" y="401"/>
                  <a:pt x="3" y="413"/>
                </a:cubicBezTo>
                <a:cubicBezTo>
                  <a:pt x="2" y="425"/>
                  <a:pt x="14" y="443"/>
                  <a:pt x="24" y="450"/>
                </a:cubicBezTo>
                <a:cubicBezTo>
                  <a:pt x="34" y="457"/>
                  <a:pt x="53" y="455"/>
                  <a:pt x="66" y="455"/>
                </a:cubicBezTo>
                <a:cubicBezTo>
                  <a:pt x="79" y="455"/>
                  <a:pt x="103" y="443"/>
                  <a:pt x="105" y="447"/>
                </a:cubicBezTo>
                <a:cubicBezTo>
                  <a:pt x="107" y="451"/>
                  <a:pt x="85" y="474"/>
                  <a:pt x="81" y="482"/>
                </a:cubicBezTo>
                <a:cubicBezTo>
                  <a:pt x="77" y="490"/>
                  <a:pt x="79" y="491"/>
                  <a:pt x="82" y="495"/>
                </a:cubicBezTo>
                <a:cubicBezTo>
                  <a:pt x="85" y="499"/>
                  <a:pt x="94" y="501"/>
                  <a:pt x="100" y="504"/>
                </a:cubicBezTo>
                <a:cubicBezTo>
                  <a:pt x="106" y="507"/>
                  <a:pt x="112" y="515"/>
                  <a:pt x="120" y="516"/>
                </a:cubicBezTo>
                <a:cubicBezTo>
                  <a:pt x="128" y="517"/>
                  <a:pt x="137" y="511"/>
                  <a:pt x="150" y="510"/>
                </a:cubicBezTo>
                <a:cubicBezTo>
                  <a:pt x="163" y="509"/>
                  <a:pt x="193" y="515"/>
                  <a:pt x="201" y="509"/>
                </a:cubicBezTo>
                <a:cubicBezTo>
                  <a:pt x="209" y="503"/>
                  <a:pt x="196" y="483"/>
                  <a:pt x="201" y="473"/>
                </a:cubicBezTo>
                <a:lnTo>
                  <a:pt x="234" y="447"/>
                </a:lnTo>
                <a:lnTo>
                  <a:pt x="225" y="434"/>
                </a:lnTo>
                <a:cubicBezTo>
                  <a:pt x="230" y="428"/>
                  <a:pt x="260" y="410"/>
                  <a:pt x="264" y="411"/>
                </a:cubicBezTo>
                <a:cubicBezTo>
                  <a:pt x="268" y="412"/>
                  <a:pt x="252" y="435"/>
                  <a:pt x="252" y="443"/>
                </a:cubicBezTo>
                <a:lnTo>
                  <a:pt x="264" y="459"/>
                </a:lnTo>
                <a:cubicBezTo>
                  <a:pt x="271" y="467"/>
                  <a:pt x="286" y="484"/>
                  <a:pt x="297" y="494"/>
                </a:cubicBezTo>
                <a:cubicBezTo>
                  <a:pt x="308" y="504"/>
                  <a:pt x="324" y="519"/>
                  <a:pt x="333" y="518"/>
                </a:cubicBezTo>
                <a:cubicBezTo>
                  <a:pt x="342" y="517"/>
                  <a:pt x="352" y="495"/>
                  <a:pt x="354" y="485"/>
                </a:cubicBezTo>
                <a:lnTo>
                  <a:pt x="348" y="455"/>
                </a:lnTo>
                <a:cubicBezTo>
                  <a:pt x="349" y="448"/>
                  <a:pt x="360" y="446"/>
                  <a:pt x="361" y="440"/>
                </a:cubicBezTo>
                <a:cubicBezTo>
                  <a:pt x="362" y="434"/>
                  <a:pt x="354" y="424"/>
                  <a:pt x="355" y="420"/>
                </a:cubicBezTo>
                <a:lnTo>
                  <a:pt x="366" y="414"/>
                </a:lnTo>
                <a:cubicBezTo>
                  <a:pt x="376" y="408"/>
                  <a:pt x="405" y="383"/>
                  <a:pt x="414" y="381"/>
                </a:cubicBezTo>
                <a:cubicBezTo>
                  <a:pt x="423" y="379"/>
                  <a:pt x="417" y="396"/>
                  <a:pt x="420" y="401"/>
                </a:cubicBezTo>
                <a:cubicBezTo>
                  <a:pt x="423" y="406"/>
                  <a:pt x="433" y="406"/>
                  <a:pt x="432" y="411"/>
                </a:cubicBezTo>
                <a:cubicBezTo>
                  <a:pt x="431" y="416"/>
                  <a:pt x="419" y="428"/>
                  <a:pt x="415" y="434"/>
                </a:cubicBezTo>
                <a:cubicBezTo>
                  <a:pt x="411" y="440"/>
                  <a:pt x="406" y="441"/>
                  <a:pt x="406" y="446"/>
                </a:cubicBezTo>
                <a:cubicBezTo>
                  <a:pt x="406" y="451"/>
                  <a:pt x="409" y="461"/>
                  <a:pt x="417" y="462"/>
                </a:cubicBezTo>
                <a:cubicBezTo>
                  <a:pt x="425" y="463"/>
                  <a:pt x="439" y="452"/>
                  <a:pt x="454" y="449"/>
                </a:cubicBezTo>
                <a:cubicBezTo>
                  <a:pt x="469" y="446"/>
                  <a:pt x="493" y="442"/>
                  <a:pt x="508" y="444"/>
                </a:cubicBezTo>
                <a:cubicBezTo>
                  <a:pt x="523" y="446"/>
                  <a:pt x="539" y="454"/>
                  <a:pt x="546" y="462"/>
                </a:cubicBezTo>
                <a:cubicBezTo>
                  <a:pt x="553" y="470"/>
                  <a:pt x="547" y="483"/>
                  <a:pt x="550" y="491"/>
                </a:cubicBezTo>
                <a:cubicBezTo>
                  <a:pt x="553" y="499"/>
                  <a:pt x="563" y="503"/>
                  <a:pt x="567" y="513"/>
                </a:cubicBezTo>
                <a:cubicBezTo>
                  <a:pt x="571" y="523"/>
                  <a:pt x="564" y="546"/>
                  <a:pt x="574" y="554"/>
                </a:cubicBezTo>
                <a:cubicBezTo>
                  <a:pt x="584" y="562"/>
                  <a:pt x="612" y="568"/>
                  <a:pt x="627" y="561"/>
                </a:cubicBezTo>
                <a:cubicBezTo>
                  <a:pt x="642" y="554"/>
                  <a:pt x="665" y="528"/>
                  <a:pt x="663" y="513"/>
                </a:cubicBezTo>
                <a:cubicBezTo>
                  <a:pt x="661" y="498"/>
                  <a:pt x="635" y="496"/>
                  <a:pt x="613" y="471"/>
                </a:cubicBezTo>
                <a:lnTo>
                  <a:pt x="532" y="363"/>
                </a:lnTo>
                <a:lnTo>
                  <a:pt x="510" y="324"/>
                </a:lnTo>
                <a:cubicBezTo>
                  <a:pt x="509" y="310"/>
                  <a:pt x="521" y="285"/>
                  <a:pt x="528" y="281"/>
                </a:cubicBezTo>
                <a:cubicBezTo>
                  <a:pt x="535" y="277"/>
                  <a:pt x="546" y="300"/>
                  <a:pt x="553" y="299"/>
                </a:cubicBezTo>
                <a:cubicBezTo>
                  <a:pt x="560" y="298"/>
                  <a:pt x="560" y="279"/>
                  <a:pt x="568" y="276"/>
                </a:cubicBezTo>
                <a:cubicBezTo>
                  <a:pt x="576" y="273"/>
                  <a:pt x="594" y="285"/>
                  <a:pt x="601" y="279"/>
                </a:cubicBezTo>
                <a:cubicBezTo>
                  <a:pt x="608" y="273"/>
                  <a:pt x="620" y="253"/>
                  <a:pt x="613" y="239"/>
                </a:cubicBezTo>
                <a:cubicBezTo>
                  <a:pt x="606" y="225"/>
                  <a:pt x="583" y="203"/>
                  <a:pt x="561" y="194"/>
                </a:cubicBezTo>
                <a:lnTo>
                  <a:pt x="478" y="183"/>
                </a:lnTo>
                <a:lnTo>
                  <a:pt x="436" y="176"/>
                </a:lnTo>
                <a:cubicBezTo>
                  <a:pt x="414" y="177"/>
                  <a:pt x="373" y="194"/>
                  <a:pt x="345" y="192"/>
                </a:cubicBezTo>
                <a:cubicBezTo>
                  <a:pt x="317" y="190"/>
                  <a:pt x="294" y="171"/>
                  <a:pt x="267" y="161"/>
                </a:cubicBezTo>
                <a:cubicBezTo>
                  <a:pt x="240" y="151"/>
                  <a:pt x="209" y="142"/>
                  <a:pt x="183" y="132"/>
                </a:cubicBezTo>
                <a:lnTo>
                  <a:pt x="112" y="99"/>
                </a:lnTo>
                <a:cubicBezTo>
                  <a:pt x="95" y="87"/>
                  <a:pt x="87" y="73"/>
                  <a:pt x="81" y="59"/>
                </a:cubicBezTo>
                <a:cubicBezTo>
                  <a:pt x="75" y="45"/>
                  <a:pt x="76" y="25"/>
                  <a:pt x="75" y="15"/>
                </a:cubicBezTo>
                <a:lnTo>
                  <a:pt x="73" y="0"/>
                </a:lnTo>
                <a:lnTo>
                  <a:pt x="9" y="0"/>
                </a:lnTo>
                <a:cubicBezTo>
                  <a:pt x="0" y="14"/>
                  <a:pt x="4" y="55"/>
                  <a:pt x="21" y="81"/>
                </a:cubicBezTo>
                <a:cubicBezTo>
                  <a:pt x="38" y="107"/>
                  <a:pt x="77" y="135"/>
                  <a:pt x="109" y="155"/>
                </a:cubicBezTo>
                <a:lnTo>
                  <a:pt x="214" y="201"/>
                </a:lnTo>
                <a:cubicBezTo>
                  <a:pt x="226" y="217"/>
                  <a:pt x="212" y="227"/>
                  <a:pt x="181" y="249"/>
                </a:cubicBezTo>
                <a:lnTo>
                  <a:pt x="31" y="336"/>
                </a:lnTo>
                <a:close/>
              </a:path>
            </a:pathLst>
          </a:custGeom>
          <a:solidFill>
            <a:srgbClr val="3333FF">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06" name="Oval 2"/>
          <p:cNvSpPr>
            <a:spLocks noChangeArrowheads="1"/>
          </p:cNvSpPr>
          <p:nvPr/>
        </p:nvSpPr>
        <p:spPr bwMode="auto">
          <a:xfrm rot="2607468">
            <a:off x="8129588" y="1995488"/>
            <a:ext cx="441325" cy="239712"/>
          </a:xfrm>
          <a:prstGeom prst="ellipse">
            <a:avLst/>
          </a:prstGeom>
          <a:solidFill>
            <a:srgbClr val="3333FF">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07" name="Freeform 3"/>
          <p:cNvSpPr>
            <a:spLocks/>
          </p:cNvSpPr>
          <p:nvPr/>
        </p:nvSpPr>
        <p:spPr bwMode="auto">
          <a:xfrm>
            <a:off x="1631950" y="2476500"/>
            <a:ext cx="2278063" cy="2271713"/>
          </a:xfrm>
          <a:custGeom>
            <a:avLst/>
            <a:gdLst>
              <a:gd name="T0" fmla="*/ 585 w 1435"/>
              <a:gd name="T1" fmla="*/ 18 h 1431"/>
              <a:gd name="T2" fmla="*/ 568 w 1435"/>
              <a:gd name="T3" fmla="*/ 50 h 1431"/>
              <a:gd name="T4" fmla="*/ 556 w 1435"/>
              <a:gd name="T5" fmla="*/ 80 h 1431"/>
              <a:gd name="T6" fmla="*/ 537 w 1435"/>
              <a:gd name="T7" fmla="*/ 92 h 1431"/>
              <a:gd name="T8" fmla="*/ 528 w 1435"/>
              <a:gd name="T9" fmla="*/ 111 h 1431"/>
              <a:gd name="T10" fmla="*/ 532 w 1435"/>
              <a:gd name="T11" fmla="*/ 132 h 1431"/>
              <a:gd name="T12" fmla="*/ 526 w 1435"/>
              <a:gd name="T13" fmla="*/ 144 h 1431"/>
              <a:gd name="T14" fmla="*/ 510 w 1435"/>
              <a:gd name="T15" fmla="*/ 164 h 1431"/>
              <a:gd name="T16" fmla="*/ 505 w 1435"/>
              <a:gd name="T17" fmla="*/ 194 h 1431"/>
              <a:gd name="T18" fmla="*/ 445 w 1435"/>
              <a:gd name="T19" fmla="*/ 327 h 1431"/>
              <a:gd name="T20" fmla="*/ 253 w 1435"/>
              <a:gd name="T21" fmla="*/ 573 h 1431"/>
              <a:gd name="T22" fmla="*/ 40 w 1435"/>
              <a:gd name="T23" fmla="*/ 891 h 1431"/>
              <a:gd name="T24" fmla="*/ 13 w 1435"/>
              <a:gd name="T25" fmla="*/ 1191 h 1431"/>
              <a:gd name="T26" fmla="*/ 22 w 1435"/>
              <a:gd name="T27" fmla="*/ 1431 h 1431"/>
              <a:gd name="T28" fmla="*/ 91 w 1435"/>
              <a:gd name="T29" fmla="*/ 1425 h 1431"/>
              <a:gd name="T30" fmla="*/ 88 w 1435"/>
              <a:gd name="T31" fmla="*/ 1203 h 1431"/>
              <a:gd name="T32" fmla="*/ 115 w 1435"/>
              <a:gd name="T33" fmla="*/ 906 h 1431"/>
              <a:gd name="T34" fmla="*/ 322 w 1435"/>
              <a:gd name="T35" fmla="*/ 618 h 1431"/>
              <a:gd name="T36" fmla="*/ 397 w 1435"/>
              <a:gd name="T37" fmla="*/ 528 h 1431"/>
              <a:gd name="T38" fmla="*/ 1141 w 1435"/>
              <a:gd name="T39" fmla="*/ 579 h 1431"/>
              <a:gd name="T40" fmla="*/ 1312 w 1435"/>
              <a:gd name="T41" fmla="*/ 225 h 1431"/>
              <a:gd name="T42" fmla="*/ 1435 w 1435"/>
              <a:gd name="T43" fmla="*/ 9 h 1431"/>
              <a:gd name="T44" fmla="*/ 976 w 1435"/>
              <a:gd name="T45" fmla="*/ 0 h 1431"/>
              <a:gd name="T46" fmla="*/ 973 w 1435"/>
              <a:gd name="T47" fmla="*/ 45 h 1431"/>
              <a:gd name="T48" fmla="*/ 613 w 1435"/>
              <a:gd name="T49" fmla="*/ 51 h 1431"/>
              <a:gd name="T50" fmla="*/ 585 w 1435"/>
              <a:gd name="T51" fmla="*/ 18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35" h="1431">
                <a:moveTo>
                  <a:pt x="585" y="18"/>
                </a:moveTo>
                <a:cubicBezTo>
                  <a:pt x="577" y="20"/>
                  <a:pt x="573" y="40"/>
                  <a:pt x="568" y="50"/>
                </a:cubicBezTo>
                <a:lnTo>
                  <a:pt x="556" y="80"/>
                </a:lnTo>
                <a:cubicBezTo>
                  <a:pt x="551" y="87"/>
                  <a:pt x="542" y="87"/>
                  <a:pt x="537" y="92"/>
                </a:cubicBezTo>
                <a:cubicBezTo>
                  <a:pt x="532" y="97"/>
                  <a:pt x="529" y="104"/>
                  <a:pt x="528" y="111"/>
                </a:cubicBezTo>
                <a:cubicBezTo>
                  <a:pt x="527" y="118"/>
                  <a:pt x="532" y="127"/>
                  <a:pt x="532" y="132"/>
                </a:cubicBezTo>
                <a:cubicBezTo>
                  <a:pt x="532" y="137"/>
                  <a:pt x="530" y="139"/>
                  <a:pt x="526" y="144"/>
                </a:cubicBezTo>
                <a:cubicBezTo>
                  <a:pt x="522" y="149"/>
                  <a:pt x="514" y="156"/>
                  <a:pt x="510" y="164"/>
                </a:cubicBezTo>
                <a:cubicBezTo>
                  <a:pt x="506" y="172"/>
                  <a:pt x="516" y="167"/>
                  <a:pt x="505" y="194"/>
                </a:cubicBezTo>
                <a:cubicBezTo>
                  <a:pt x="494" y="221"/>
                  <a:pt x="487" y="264"/>
                  <a:pt x="445" y="327"/>
                </a:cubicBezTo>
                <a:cubicBezTo>
                  <a:pt x="403" y="390"/>
                  <a:pt x="320" y="479"/>
                  <a:pt x="253" y="573"/>
                </a:cubicBezTo>
                <a:cubicBezTo>
                  <a:pt x="186" y="667"/>
                  <a:pt x="80" y="788"/>
                  <a:pt x="40" y="891"/>
                </a:cubicBezTo>
                <a:cubicBezTo>
                  <a:pt x="0" y="994"/>
                  <a:pt x="16" y="1101"/>
                  <a:pt x="13" y="1191"/>
                </a:cubicBezTo>
                <a:lnTo>
                  <a:pt x="22" y="1431"/>
                </a:lnTo>
                <a:lnTo>
                  <a:pt x="91" y="1425"/>
                </a:lnTo>
                <a:lnTo>
                  <a:pt x="88" y="1203"/>
                </a:lnTo>
                <a:cubicBezTo>
                  <a:pt x="92" y="1117"/>
                  <a:pt x="76" y="1003"/>
                  <a:pt x="115" y="906"/>
                </a:cubicBezTo>
                <a:cubicBezTo>
                  <a:pt x="154" y="809"/>
                  <a:pt x="275" y="681"/>
                  <a:pt x="322" y="618"/>
                </a:cubicBezTo>
                <a:lnTo>
                  <a:pt x="397" y="528"/>
                </a:lnTo>
                <a:lnTo>
                  <a:pt x="1141" y="579"/>
                </a:lnTo>
                <a:lnTo>
                  <a:pt x="1312" y="225"/>
                </a:lnTo>
                <a:lnTo>
                  <a:pt x="1435" y="9"/>
                </a:lnTo>
                <a:lnTo>
                  <a:pt x="976" y="0"/>
                </a:lnTo>
                <a:lnTo>
                  <a:pt x="973" y="45"/>
                </a:lnTo>
                <a:lnTo>
                  <a:pt x="613" y="51"/>
                </a:lnTo>
                <a:lnTo>
                  <a:pt x="585" y="18"/>
                </a:lnTo>
                <a:close/>
              </a:path>
            </a:pathLst>
          </a:custGeom>
          <a:solidFill>
            <a:srgbClr val="3333FF">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08" name="Freeform 4"/>
          <p:cNvSpPr>
            <a:spLocks/>
          </p:cNvSpPr>
          <p:nvPr/>
        </p:nvSpPr>
        <p:spPr bwMode="auto">
          <a:xfrm>
            <a:off x="63500" y="19050"/>
            <a:ext cx="2674938" cy="2774950"/>
          </a:xfrm>
          <a:custGeom>
            <a:avLst/>
            <a:gdLst>
              <a:gd name="T0" fmla="*/ 0 w 1685"/>
              <a:gd name="T1" fmla="*/ 230 h 1748"/>
              <a:gd name="T2" fmla="*/ 75 w 1685"/>
              <a:gd name="T3" fmla="*/ 286 h 1748"/>
              <a:gd name="T4" fmla="*/ 159 w 1685"/>
              <a:gd name="T5" fmla="*/ 272 h 1748"/>
              <a:gd name="T6" fmla="*/ 200 w 1685"/>
              <a:gd name="T7" fmla="*/ 302 h 1748"/>
              <a:gd name="T8" fmla="*/ 167 w 1685"/>
              <a:gd name="T9" fmla="*/ 370 h 1748"/>
              <a:gd name="T10" fmla="*/ 162 w 1685"/>
              <a:gd name="T11" fmla="*/ 469 h 1748"/>
              <a:gd name="T12" fmla="*/ 236 w 1685"/>
              <a:gd name="T13" fmla="*/ 568 h 1748"/>
              <a:gd name="T14" fmla="*/ 140 w 1685"/>
              <a:gd name="T15" fmla="*/ 1477 h 1748"/>
              <a:gd name="T16" fmla="*/ 1394 w 1685"/>
              <a:gd name="T17" fmla="*/ 1633 h 1748"/>
              <a:gd name="T18" fmla="*/ 1308 w 1685"/>
              <a:gd name="T19" fmla="*/ 1745 h 1748"/>
              <a:gd name="T20" fmla="*/ 1500 w 1685"/>
              <a:gd name="T21" fmla="*/ 1714 h 1748"/>
              <a:gd name="T22" fmla="*/ 1517 w 1685"/>
              <a:gd name="T23" fmla="*/ 1657 h 1748"/>
              <a:gd name="T24" fmla="*/ 1542 w 1685"/>
              <a:gd name="T25" fmla="*/ 1637 h 1748"/>
              <a:gd name="T26" fmla="*/ 1566 w 1685"/>
              <a:gd name="T27" fmla="*/ 1598 h 1748"/>
              <a:gd name="T28" fmla="*/ 1595 w 1685"/>
              <a:gd name="T29" fmla="*/ 1579 h 1748"/>
              <a:gd name="T30" fmla="*/ 1643 w 1685"/>
              <a:gd name="T31" fmla="*/ 1532 h 1748"/>
              <a:gd name="T32" fmla="*/ 1655 w 1685"/>
              <a:gd name="T33" fmla="*/ 1499 h 1748"/>
              <a:gd name="T34" fmla="*/ 1670 w 1685"/>
              <a:gd name="T35" fmla="*/ 1468 h 1748"/>
              <a:gd name="T36" fmla="*/ 1676 w 1685"/>
              <a:gd name="T37" fmla="*/ 1390 h 1748"/>
              <a:gd name="T38" fmla="*/ 1581 w 1685"/>
              <a:gd name="T39" fmla="*/ 1408 h 1748"/>
              <a:gd name="T40" fmla="*/ 1562 w 1685"/>
              <a:gd name="T41" fmla="*/ 1354 h 1748"/>
              <a:gd name="T42" fmla="*/ 1577 w 1685"/>
              <a:gd name="T43" fmla="*/ 1265 h 1748"/>
              <a:gd name="T44" fmla="*/ 1554 w 1685"/>
              <a:gd name="T45" fmla="*/ 1162 h 1748"/>
              <a:gd name="T46" fmla="*/ 1478 w 1685"/>
              <a:gd name="T47" fmla="*/ 1090 h 1748"/>
              <a:gd name="T48" fmla="*/ 1425 w 1685"/>
              <a:gd name="T49" fmla="*/ 1039 h 1748"/>
              <a:gd name="T50" fmla="*/ 1374 w 1685"/>
              <a:gd name="T51" fmla="*/ 952 h 1748"/>
              <a:gd name="T52" fmla="*/ 1419 w 1685"/>
              <a:gd name="T53" fmla="*/ 805 h 1748"/>
              <a:gd name="T54" fmla="*/ 1373 w 1685"/>
              <a:gd name="T55" fmla="*/ 724 h 1748"/>
              <a:gd name="T56" fmla="*/ 1289 w 1685"/>
              <a:gd name="T57" fmla="*/ 653 h 1748"/>
              <a:gd name="T58" fmla="*/ 1295 w 1685"/>
              <a:gd name="T59" fmla="*/ 593 h 1748"/>
              <a:gd name="T60" fmla="*/ 1254 w 1685"/>
              <a:gd name="T61" fmla="*/ 556 h 1748"/>
              <a:gd name="T62" fmla="*/ 1208 w 1685"/>
              <a:gd name="T63" fmla="*/ 494 h 1748"/>
              <a:gd name="T64" fmla="*/ 1157 w 1685"/>
              <a:gd name="T65" fmla="*/ 412 h 1748"/>
              <a:gd name="T66" fmla="*/ 1118 w 1685"/>
              <a:gd name="T67" fmla="*/ 334 h 1748"/>
              <a:gd name="T68" fmla="*/ 1179 w 1685"/>
              <a:gd name="T69" fmla="*/ 155 h 1748"/>
              <a:gd name="T70" fmla="*/ 1208 w 1685"/>
              <a:gd name="T71" fmla="*/ 86 h 1748"/>
              <a:gd name="T72" fmla="*/ 1251 w 1685"/>
              <a:gd name="T73" fmla="*/ 67 h 1748"/>
              <a:gd name="T74" fmla="*/ 1269 w 1685"/>
              <a:gd name="T75" fmla="*/ 4 h 1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85" h="1748">
                <a:moveTo>
                  <a:pt x="5" y="0"/>
                </a:moveTo>
                <a:lnTo>
                  <a:pt x="0" y="230"/>
                </a:lnTo>
                <a:lnTo>
                  <a:pt x="18" y="239"/>
                </a:lnTo>
                <a:cubicBezTo>
                  <a:pt x="30" y="248"/>
                  <a:pt x="58" y="277"/>
                  <a:pt x="75" y="286"/>
                </a:cubicBezTo>
                <a:cubicBezTo>
                  <a:pt x="92" y="295"/>
                  <a:pt x="108" y="294"/>
                  <a:pt x="122" y="292"/>
                </a:cubicBezTo>
                <a:cubicBezTo>
                  <a:pt x="136" y="290"/>
                  <a:pt x="149" y="276"/>
                  <a:pt x="159" y="272"/>
                </a:cubicBezTo>
                <a:cubicBezTo>
                  <a:pt x="169" y="268"/>
                  <a:pt x="173" y="264"/>
                  <a:pt x="180" y="269"/>
                </a:cubicBezTo>
                <a:cubicBezTo>
                  <a:pt x="187" y="274"/>
                  <a:pt x="199" y="294"/>
                  <a:pt x="200" y="302"/>
                </a:cubicBezTo>
                <a:cubicBezTo>
                  <a:pt x="201" y="310"/>
                  <a:pt x="190" y="309"/>
                  <a:pt x="185" y="320"/>
                </a:cubicBezTo>
                <a:cubicBezTo>
                  <a:pt x="180" y="331"/>
                  <a:pt x="180" y="353"/>
                  <a:pt x="167" y="370"/>
                </a:cubicBezTo>
                <a:cubicBezTo>
                  <a:pt x="154" y="387"/>
                  <a:pt x="106" y="404"/>
                  <a:pt x="105" y="420"/>
                </a:cubicBezTo>
                <a:cubicBezTo>
                  <a:pt x="104" y="436"/>
                  <a:pt x="150" y="450"/>
                  <a:pt x="162" y="469"/>
                </a:cubicBezTo>
                <a:cubicBezTo>
                  <a:pt x="174" y="488"/>
                  <a:pt x="167" y="516"/>
                  <a:pt x="179" y="532"/>
                </a:cubicBezTo>
                <a:lnTo>
                  <a:pt x="236" y="568"/>
                </a:lnTo>
                <a:lnTo>
                  <a:pt x="153" y="1303"/>
                </a:lnTo>
                <a:lnTo>
                  <a:pt x="140" y="1477"/>
                </a:lnTo>
                <a:lnTo>
                  <a:pt x="1361" y="1572"/>
                </a:lnTo>
                <a:lnTo>
                  <a:pt x="1394" y="1633"/>
                </a:lnTo>
                <a:lnTo>
                  <a:pt x="1353" y="1666"/>
                </a:lnTo>
                <a:lnTo>
                  <a:pt x="1308" y="1745"/>
                </a:lnTo>
                <a:lnTo>
                  <a:pt x="1502" y="1748"/>
                </a:lnTo>
                <a:lnTo>
                  <a:pt x="1500" y="1714"/>
                </a:lnTo>
                <a:cubicBezTo>
                  <a:pt x="1504" y="1702"/>
                  <a:pt x="1523" y="1684"/>
                  <a:pt x="1526" y="1675"/>
                </a:cubicBezTo>
                <a:cubicBezTo>
                  <a:pt x="1529" y="1666"/>
                  <a:pt x="1518" y="1662"/>
                  <a:pt x="1517" y="1657"/>
                </a:cubicBezTo>
                <a:cubicBezTo>
                  <a:pt x="1516" y="1652"/>
                  <a:pt x="1517" y="1649"/>
                  <a:pt x="1521" y="1646"/>
                </a:cubicBezTo>
                <a:cubicBezTo>
                  <a:pt x="1525" y="1643"/>
                  <a:pt x="1537" y="1642"/>
                  <a:pt x="1542" y="1637"/>
                </a:cubicBezTo>
                <a:cubicBezTo>
                  <a:pt x="1547" y="1632"/>
                  <a:pt x="1546" y="1624"/>
                  <a:pt x="1550" y="1618"/>
                </a:cubicBezTo>
                <a:cubicBezTo>
                  <a:pt x="1554" y="1612"/>
                  <a:pt x="1564" y="1609"/>
                  <a:pt x="1566" y="1598"/>
                </a:cubicBezTo>
                <a:cubicBezTo>
                  <a:pt x="1568" y="1587"/>
                  <a:pt x="1558" y="1552"/>
                  <a:pt x="1563" y="1549"/>
                </a:cubicBezTo>
                <a:cubicBezTo>
                  <a:pt x="1568" y="1546"/>
                  <a:pt x="1586" y="1581"/>
                  <a:pt x="1595" y="1579"/>
                </a:cubicBezTo>
                <a:cubicBezTo>
                  <a:pt x="1604" y="1577"/>
                  <a:pt x="1609" y="1546"/>
                  <a:pt x="1617" y="1538"/>
                </a:cubicBezTo>
                <a:cubicBezTo>
                  <a:pt x="1625" y="1530"/>
                  <a:pt x="1638" y="1536"/>
                  <a:pt x="1643" y="1532"/>
                </a:cubicBezTo>
                <a:cubicBezTo>
                  <a:pt x="1648" y="1528"/>
                  <a:pt x="1644" y="1518"/>
                  <a:pt x="1646" y="1513"/>
                </a:cubicBezTo>
                <a:cubicBezTo>
                  <a:pt x="1648" y="1508"/>
                  <a:pt x="1653" y="1504"/>
                  <a:pt x="1655" y="1499"/>
                </a:cubicBezTo>
                <a:cubicBezTo>
                  <a:pt x="1657" y="1494"/>
                  <a:pt x="1657" y="1489"/>
                  <a:pt x="1659" y="1484"/>
                </a:cubicBezTo>
                <a:cubicBezTo>
                  <a:pt x="1661" y="1479"/>
                  <a:pt x="1668" y="1474"/>
                  <a:pt x="1670" y="1468"/>
                </a:cubicBezTo>
                <a:cubicBezTo>
                  <a:pt x="1672" y="1462"/>
                  <a:pt x="1670" y="1460"/>
                  <a:pt x="1671" y="1447"/>
                </a:cubicBezTo>
                <a:cubicBezTo>
                  <a:pt x="1672" y="1434"/>
                  <a:pt x="1685" y="1396"/>
                  <a:pt x="1676" y="1390"/>
                </a:cubicBezTo>
                <a:cubicBezTo>
                  <a:pt x="1667" y="1384"/>
                  <a:pt x="1632" y="1406"/>
                  <a:pt x="1616" y="1409"/>
                </a:cubicBezTo>
                <a:cubicBezTo>
                  <a:pt x="1600" y="1412"/>
                  <a:pt x="1587" y="1413"/>
                  <a:pt x="1581" y="1408"/>
                </a:cubicBezTo>
                <a:lnTo>
                  <a:pt x="1578" y="1378"/>
                </a:lnTo>
                <a:lnTo>
                  <a:pt x="1562" y="1354"/>
                </a:lnTo>
                <a:lnTo>
                  <a:pt x="1562" y="1322"/>
                </a:lnTo>
                <a:lnTo>
                  <a:pt x="1577" y="1265"/>
                </a:lnTo>
                <a:lnTo>
                  <a:pt x="1568" y="1186"/>
                </a:lnTo>
                <a:cubicBezTo>
                  <a:pt x="1564" y="1169"/>
                  <a:pt x="1565" y="1176"/>
                  <a:pt x="1554" y="1162"/>
                </a:cubicBezTo>
                <a:cubicBezTo>
                  <a:pt x="1543" y="1148"/>
                  <a:pt x="1515" y="1114"/>
                  <a:pt x="1502" y="1102"/>
                </a:cubicBezTo>
                <a:cubicBezTo>
                  <a:pt x="1489" y="1090"/>
                  <a:pt x="1486" y="1097"/>
                  <a:pt x="1478" y="1090"/>
                </a:cubicBezTo>
                <a:cubicBezTo>
                  <a:pt x="1470" y="1083"/>
                  <a:pt x="1463" y="1072"/>
                  <a:pt x="1454" y="1063"/>
                </a:cubicBezTo>
                <a:cubicBezTo>
                  <a:pt x="1445" y="1054"/>
                  <a:pt x="1437" y="1049"/>
                  <a:pt x="1425" y="1039"/>
                </a:cubicBezTo>
                <a:cubicBezTo>
                  <a:pt x="1413" y="1029"/>
                  <a:pt x="1387" y="1017"/>
                  <a:pt x="1379" y="1003"/>
                </a:cubicBezTo>
                <a:cubicBezTo>
                  <a:pt x="1371" y="989"/>
                  <a:pt x="1367" y="975"/>
                  <a:pt x="1374" y="952"/>
                </a:cubicBezTo>
                <a:cubicBezTo>
                  <a:pt x="1381" y="929"/>
                  <a:pt x="1415" y="886"/>
                  <a:pt x="1422" y="862"/>
                </a:cubicBezTo>
                <a:cubicBezTo>
                  <a:pt x="1429" y="838"/>
                  <a:pt x="1419" y="823"/>
                  <a:pt x="1419" y="805"/>
                </a:cubicBezTo>
                <a:cubicBezTo>
                  <a:pt x="1419" y="787"/>
                  <a:pt x="1433" y="764"/>
                  <a:pt x="1425" y="751"/>
                </a:cubicBezTo>
                <a:cubicBezTo>
                  <a:pt x="1417" y="738"/>
                  <a:pt x="1389" y="728"/>
                  <a:pt x="1373" y="724"/>
                </a:cubicBezTo>
                <a:cubicBezTo>
                  <a:pt x="1357" y="720"/>
                  <a:pt x="1343" y="740"/>
                  <a:pt x="1329" y="728"/>
                </a:cubicBezTo>
                <a:cubicBezTo>
                  <a:pt x="1315" y="716"/>
                  <a:pt x="1293" y="669"/>
                  <a:pt x="1289" y="653"/>
                </a:cubicBezTo>
                <a:cubicBezTo>
                  <a:pt x="1285" y="637"/>
                  <a:pt x="1301" y="639"/>
                  <a:pt x="1302" y="629"/>
                </a:cubicBezTo>
                <a:cubicBezTo>
                  <a:pt x="1303" y="619"/>
                  <a:pt x="1297" y="601"/>
                  <a:pt x="1295" y="593"/>
                </a:cubicBezTo>
                <a:cubicBezTo>
                  <a:pt x="1293" y="585"/>
                  <a:pt x="1294" y="587"/>
                  <a:pt x="1287" y="581"/>
                </a:cubicBezTo>
                <a:cubicBezTo>
                  <a:pt x="1280" y="575"/>
                  <a:pt x="1262" y="561"/>
                  <a:pt x="1254" y="556"/>
                </a:cubicBezTo>
                <a:cubicBezTo>
                  <a:pt x="1246" y="551"/>
                  <a:pt x="1249" y="560"/>
                  <a:pt x="1241" y="550"/>
                </a:cubicBezTo>
                <a:cubicBezTo>
                  <a:pt x="1233" y="540"/>
                  <a:pt x="1216" y="505"/>
                  <a:pt x="1208" y="494"/>
                </a:cubicBezTo>
                <a:cubicBezTo>
                  <a:pt x="1200" y="483"/>
                  <a:pt x="1199" y="499"/>
                  <a:pt x="1191" y="485"/>
                </a:cubicBezTo>
                <a:cubicBezTo>
                  <a:pt x="1183" y="471"/>
                  <a:pt x="1167" y="432"/>
                  <a:pt x="1157" y="412"/>
                </a:cubicBezTo>
                <a:cubicBezTo>
                  <a:pt x="1147" y="392"/>
                  <a:pt x="1136" y="381"/>
                  <a:pt x="1130" y="368"/>
                </a:cubicBezTo>
                <a:cubicBezTo>
                  <a:pt x="1124" y="355"/>
                  <a:pt x="1115" y="362"/>
                  <a:pt x="1118" y="334"/>
                </a:cubicBezTo>
                <a:cubicBezTo>
                  <a:pt x="1121" y="306"/>
                  <a:pt x="1141" y="229"/>
                  <a:pt x="1151" y="199"/>
                </a:cubicBezTo>
                <a:cubicBezTo>
                  <a:pt x="1161" y="169"/>
                  <a:pt x="1172" y="169"/>
                  <a:pt x="1179" y="155"/>
                </a:cubicBezTo>
                <a:cubicBezTo>
                  <a:pt x="1186" y="141"/>
                  <a:pt x="1186" y="123"/>
                  <a:pt x="1191" y="112"/>
                </a:cubicBezTo>
                <a:cubicBezTo>
                  <a:pt x="1196" y="101"/>
                  <a:pt x="1202" y="92"/>
                  <a:pt x="1208" y="86"/>
                </a:cubicBezTo>
                <a:cubicBezTo>
                  <a:pt x="1214" y="80"/>
                  <a:pt x="1223" y="80"/>
                  <a:pt x="1230" y="77"/>
                </a:cubicBezTo>
                <a:cubicBezTo>
                  <a:pt x="1237" y="74"/>
                  <a:pt x="1245" y="77"/>
                  <a:pt x="1251" y="67"/>
                </a:cubicBezTo>
                <a:cubicBezTo>
                  <a:pt x="1257" y="57"/>
                  <a:pt x="1265" y="29"/>
                  <a:pt x="1268" y="19"/>
                </a:cubicBezTo>
                <a:lnTo>
                  <a:pt x="1269" y="4"/>
                </a:lnTo>
                <a:lnTo>
                  <a:pt x="5" y="0"/>
                </a:lnTo>
                <a:close/>
              </a:path>
            </a:pathLst>
          </a:custGeom>
          <a:solidFill>
            <a:srgbClr val="3333FF">
              <a:alpha val="50000"/>
            </a:srgbClr>
          </a:solidFill>
          <a:ln>
            <a:noFill/>
          </a:ln>
          <a:effectLst/>
          <a:extLst>
            <a:ext uri="{91240B29-F687-4F45-9708-019B960494DF}">
              <a14:hiddenLine xmlns:a14="http://schemas.microsoft.com/office/drawing/2010/main" w="952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1509" name="Group 5"/>
          <p:cNvGrpSpPr>
            <a:grpSpLocks/>
          </p:cNvGrpSpPr>
          <p:nvPr/>
        </p:nvGrpSpPr>
        <p:grpSpPr bwMode="auto">
          <a:xfrm>
            <a:off x="-38100" y="-6350"/>
            <a:ext cx="1409700" cy="3987800"/>
            <a:chOff x="0" y="1823"/>
            <a:chExt cx="888" cy="2512"/>
          </a:xfrm>
        </p:grpSpPr>
        <p:sp>
          <p:nvSpPr>
            <p:cNvPr id="21510" name="Rectangle 6"/>
            <p:cNvSpPr>
              <a:spLocks noChangeArrowheads="1"/>
            </p:cNvSpPr>
            <p:nvPr/>
          </p:nvSpPr>
          <p:spPr bwMode="auto">
            <a:xfrm>
              <a:off x="50" y="1836"/>
              <a:ext cx="809" cy="249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1511" name="Text Box 7"/>
            <p:cNvSpPr txBox="1">
              <a:spLocks noChangeArrowheads="1"/>
            </p:cNvSpPr>
            <p:nvPr/>
          </p:nvSpPr>
          <p:spPr bwMode="auto">
            <a:xfrm>
              <a:off x="389" y="4156"/>
              <a:ext cx="303"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b="1">
                  <a:solidFill>
                    <a:schemeClr val="accent2"/>
                  </a:solidFill>
                </a:rPr>
                <a:t>U.S</a:t>
              </a:r>
              <a:r>
                <a:rPr lang="en-US" altLang="en-US" sz="1200" b="1"/>
                <a:t>.</a:t>
              </a:r>
            </a:p>
          </p:txBody>
        </p:sp>
        <p:sp>
          <p:nvSpPr>
            <p:cNvPr id="21512" name="Line 8"/>
            <p:cNvSpPr>
              <a:spLocks noChangeShapeType="1"/>
            </p:cNvSpPr>
            <p:nvPr/>
          </p:nvSpPr>
          <p:spPr bwMode="auto">
            <a:xfrm>
              <a:off x="146" y="4159"/>
              <a:ext cx="691"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13" name="Line 9"/>
            <p:cNvSpPr>
              <a:spLocks noChangeShapeType="1"/>
            </p:cNvSpPr>
            <p:nvPr/>
          </p:nvSpPr>
          <p:spPr bwMode="auto">
            <a:xfrm>
              <a:off x="333" y="2159"/>
              <a:ext cx="0" cy="198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14" name="Line 10"/>
            <p:cNvSpPr>
              <a:spLocks noChangeShapeType="1"/>
            </p:cNvSpPr>
            <p:nvPr/>
          </p:nvSpPr>
          <p:spPr bwMode="auto">
            <a:xfrm>
              <a:off x="237" y="3755"/>
              <a:ext cx="19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15" name="Line 11"/>
            <p:cNvSpPr>
              <a:spLocks noChangeShapeType="1"/>
            </p:cNvSpPr>
            <p:nvPr/>
          </p:nvSpPr>
          <p:spPr bwMode="auto">
            <a:xfrm>
              <a:off x="237" y="3957"/>
              <a:ext cx="19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16" name="Line 12"/>
            <p:cNvSpPr>
              <a:spLocks noChangeShapeType="1"/>
            </p:cNvSpPr>
            <p:nvPr/>
          </p:nvSpPr>
          <p:spPr bwMode="auto">
            <a:xfrm>
              <a:off x="269" y="2444"/>
              <a:ext cx="128"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17" name="Line 13"/>
            <p:cNvSpPr>
              <a:spLocks noChangeShapeType="1"/>
            </p:cNvSpPr>
            <p:nvPr/>
          </p:nvSpPr>
          <p:spPr bwMode="auto">
            <a:xfrm>
              <a:off x="269" y="2646"/>
              <a:ext cx="128"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18" name="Text Box 14"/>
            <p:cNvSpPr txBox="1">
              <a:spLocks noChangeArrowheads="1"/>
            </p:cNvSpPr>
            <p:nvPr/>
          </p:nvSpPr>
          <p:spPr bwMode="auto">
            <a:xfrm>
              <a:off x="63" y="1823"/>
              <a:ext cx="75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200" u="sng"/>
                <a:t>Troop Strength</a:t>
              </a:r>
            </a:p>
            <a:p>
              <a:pPr algn="ctr"/>
              <a:r>
                <a:rPr lang="en-US" altLang="en-US" sz="1200"/>
                <a:t>(Thousands)</a:t>
              </a:r>
            </a:p>
          </p:txBody>
        </p:sp>
        <p:sp>
          <p:nvSpPr>
            <p:cNvPr id="21519" name="Line 15"/>
            <p:cNvSpPr>
              <a:spLocks noChangeShapeType="1"/>
            </p:cNvSpPr>
            <p:nvPr/>
          </p:nvSpPr>
          <p:spPr bwMode="auto">
            <a:xfrm>
              <a:off x="237" y="2143"/>
              <a:ext cx="19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20" name="Line 16"/>
            <p:cNvSpPr>
              <a:spLocks noChangeShapeType="1"/>
            </p:cNvSpPr>
            <p:nvPr/>
          </p:nvSpPr>
          <p:spPr bwMode="auto">
            <a:xfrm>
              <a:off x="269" y="2243"/>
              <a:ext cx="128"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21" name="Text Box 17"/>
            <p:cNvSpPr txBox="1">
              <a:spLocks noChangeArrowheads="1"/>
            </p:cNvSpPr>
            <p:nvPr/>
          </p:nvSpPr>
          <p:spPr bwMode="auto">
            <a:xfrm>
              <a:off x="0" y="2060"/>
              <a:ext cx="27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t>100</a:t>
              </a:r>
            </a:p>
          </p:txBody>
        </p:sp>
        <p:sp>
          <p:nvSpPr>
            <p:cNvPr id="21522" name="Text Box 18"/>
            <p:cNvSpPr txBox="1">
              <a:spLocks noChangeArrowheads="1"/>
            </p:cNvSpPr>
            <p:nvPr/>
          </p:nvSpPr>
          <p:spPr bwMode="auto">
            <a:xfrm>
              <a:off x="585" y="4156"/>
              <a:ext cx="303"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b="1">
                  <a:solidFill>
                    <a:srgbClr val="333333"/>
                  </a:solidFill>
                </a:rPr>
                <a:t>C.S.</a:t>
              </a:r>
            </a:p>
          </p:txBody>
        </p:sp>
        <p:sp>
          <p:nvSpPr>
            <p:cNvPr id="21523" name="Text Box 19"/>
            <p:cNvSpPr txBox="1">
              <a:spLocks noChangeArrowheads="1"/>
            </p:cNvSpPr>
            <p:nvPr/>
          </p:nvSpPr>
          <p:spPr bwMode="auto">
            <a:xfrm>
              <a:off x="53" y="2261"/>
              <a:ext cx="22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t>90</a:t>
              </a:r>
            </a:p>
          </p:txBody>
        </p:sp>
        <p:sp>
          <p:nvSpPr>
            <p:cNvPr id="21524" name="Text Box 20"/>
            <p:cNvSpPr txBox="1">
              <a:spLocks noChangeArrowheads="1"/>
            </p:cNvSpPr>
            <p:nvPr/>
          </p:nvSpPr>
          <p:spPr bwMode="auto">
            <a:xfrm>
              <a:off x="53" y="2463"/>
              <a:ext cx="22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t>80</a:t>
              </a:r>
            </a:p>
          </p:txBody>
        </p:sp>
        <p:sp>
          <p:nvSpPr>
            <p:cNvPr id="21525" name="Text Box 21"/>
            <p:cNvSpPr txBox="1">
              <a:spLocks noChangeArrowheads="1"/>
            </p:cNvSpPr>
            <p:nvPr/>
          </p:nvSpPr>
          <p:spPr bwMode="auto">
            <a:xfrm>
              <a:off x="53" y="2665"/>
              <a:ext cx="22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t>70</a:t>
              </a:r>
            </a:p>
          </p:txBody>
        </p:sp>
        <p:sp>
          <p:nvSpPr>
            <p:cNvPr id="21526" name="Text Box 22"/>
            <p:cNvSpPr txBox="1">
              <a:spLocks noChangeArrowheads="1"/>
            </p:cNvSpPr>
            <p:nvPr/>
          </p:nvSpPr>
          <p:spPr bwMode="auto">
            <a:xfrm>
              <a:off x="53" y="2867"/>
              <a:ext cx="22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t>60</a:t>
              </a:r>
            </a:p>
          </p:txBody>
        </p:sp>
        <p:sp>
          <p:nvSpPr>
            <p:cNvPr id="21527" name="Text Box 23"/>
            <p:cNvSpPr txBox="1">
              <a:spLocks noChangeArrowheads="1"/>
            </p:cNvSpPr>
            <p:nvPr/>
          </p:nvSpPr>
          <p:spPr bwMode="auto">
            <a:xfrm>
              <a:off x="53" y="3068"/>
              <a:ext cx="22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t>50</a:t>
              </a:r>
            </a:p>
          </p:txBody>
        </p:sp>
        <p:sp>
          <p:nvSpPr>
            <p:cNvPr id="21528" name="Text Box 24"/>
            <p:cNvSpPr txBox="1">
              <a:spLocks noChangeArrowheads="1"/>
            </p:cNvSpPr>
            <p:nvPr/>
          </p:nvSpPr>
          <p:spPr bwMode="auto">
            <a:xfrm>
              <a:off x="53" y="3270"/>
              <a:ext cx="22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t>40</a:t>
              </a:r>
            </a:p>
          </p:txBody>
        </p:sp>
        <p:sp>
          <p:nvSpPr>
            <p:cNvPr id="21529" name="Text Box 25"/>
            <p:cNvSpPr txBox="1">
              <a:spLocks noChangeArrowheads="1"/>
            </p:cNvSpPr>
            <p:nvPr/>
          </p:nvSpPr>
          <p:spPr bwMode="auto">
            <a:xfrm>
              <a:off x="53" y="3472"/>
              <a:ext cx="22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t>30</a:t>
              </a:r>
            </a:p>
          </p:txBody>
        </p:sp>
        <p:sp>
          <p:nvSpPr>
            <p:cNvPr id="21530" name="Text Box 26"/>
            <p:cNvSpPr txBox="1">
              <a:spLocks noChangeArrowheads="1"/>
            </p:cNvSpPr>
            <p:nvPr/>
          </p:nvSpPr>
          <p:spPr bwMode="auto">
            <a:xfrm>
              <a:off x="53" y="3674"/>
              <a:ext cx="22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t>20</a:t>
              </a:r>
            </a:p>
          </p:txBody>
        </p:sp>
        <p:sp>
          <p:nvSpPr>
            <p:cNvPr id="21531" name="Text Box 27"/>
            <p:cNvSpPr txBox="1">
              <a:spLocks noChangeArrowheads="1"/>
            </p:cNvSpPr>
            <p:nvPr/>
          </p:nvSpPr>
          <p:spPr bwMode="auto">
            <a:xfrm>
              <a:off x="53" y="3876"/>
              <a:ext cx="22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t>10</a:t>
              </a:r>
            </a:p>
          </p:txBody>
        </p:sp>
        <p:sp>
          <p:nvSpPr>
            <p:cNvPr id="21532" name="Line 28"/>
            <p:cNvSpPr>
              <a:spLocks noChangeShapeType="1"/>
            </p:cNvSpPr>
            <p:nvPr/>
          </p:nvSpPr>
          <p:spPr bwMode="auto">
            <a:xfrm>
              <a:off x="237" y="2344"/>
              <a:ext cx="19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33" name="Line 29"/>
            <p:cNvSpPr>
              <a:spLocks noChangeShapeType="1"/>
            </p:cNvSpPr>
            <p:nvPr/>
          </p:nvSpPr>
          <p:spPr bwMode="auto">
            <a:xfrm>
              <a:off x="237" y="2546"/>
              <a:ext cx="19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34" name="Line 30"/>
            <p:cNvSpPr>
              <a:spLocks noChangeShapeType="1"/>
            </p:cNvSpPr>
            <p:nvPr/>
          </p:nvSpPr>
          <p:spPr bwMode="auto">
            <a:xfrm>
              <a:off x="237" y="2747"/>
              <a:ext cx="19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35" name="Line 31"/>
            <p:cNvSpPr>
              <a:spLocks noChangeShapeType="1"/>
            </p:cNvSpPr>
            <p:nvPr/>
          </p:nvSpPr>
          <p:spPr bwMode="auto">
            <a:xfrm>
              <a:off x="237" y="2949"/>
              <a:ext cx="19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36" name="Line 32"/>
            <p:cNvSpPr>
              <a:spLocks noChangeShapeType="1"/>
            </p:cNvSpPr>
            <p:nvPr/>
          </p:nvSpPr>
          <p:spPr bwMode="auto">
            <a:xfrm>
              <a:off x="237" y="3151"/>
              <a:ext cx="19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37" name="Line 33"/>
            <p:cNvSpPr>
              <a:spLocks noChangeShapeType="1"/>
            </p:cNvSpPr>
            <p:nvPr/>
          </p:nvSpPr>
          <p:spPr bwMode="auto">
            <a:xfrm>
              <a:off x="237" y="3352"/>
              <a:ext cx="19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38" name="Line 34"/>
            <p:cNvSpPr>
              <a:spLocks noChangeShapeType="1"/>
            </p:cNvSpPr>
            <p:nvPr/>
          </p:nvSpPr>
          <p:spPr bwMode="auto">
            <a:xfrm>
              <a:off x="237" y="3554"/>
              <a:ext cx="19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39" name="Line 35"/>
            <p:cNvSpPr>
              <a:spLocks noChangeShapeType="1"/>
            </p:cNvSpPr>
            <p:nvPr/>
          </p:nvSpPr>
          <p:spPr bwMode="auto">
            <a:xfrm>
              <a:off x="269" y="2848"/>
              <a:ext cx="128"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40" name="Line 36"/>
            <p:cNvSpPr>
              <a:spLocks noChangeShapeType="1"/>
            </p:cNvSpPr>
            <p:nvPr/>
          </p:nvSpPr>
          <p:spPr bwMode="auto">
            <a:xfrm>
              <a:off x="269" y="3049"/>
              <a:ext cx="128"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41" name="Line 37"/>
            <p:cNvSpPr>
              <a:spLocks noChangeShapeType="1"/>
            </p:cNvSpPr>
            <p:nvPr/>
          </p:nvSpPr>
          <p:spPr bwMode="auto">
            <a:xfrm>
              <a:off x="269" y="3251"/>
              <a:ext cx="128"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42" name="Line 38"/>
            <p:cNvSpPr>
              <a:spLocks noChangeShapeType="1"/>
            </p:cNvSpPr>
            <p:nvPr/>
          </p:nvSpPr>
          <p:spPr bwMode="auto">
            <a:xfrm>
              <a:off x="269" y="3654"/>
              <a:ext cx="128"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43" name="Line 39"/>
            <p:cNvSpPr>
              <a:spLocks noChangeShapeType="1"/>
            </p:cNvSpPr>
            <p:nvPr/>
          </p:nvSpPr>
          <p:spPr bwMode="auto">
            <a:xfrm>
              <a:off x="269" y="4058"/>
              <a:ext cx="128"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44" name="Line 40"/>
            <p:cNvSpPr>
              <a:spLocks noChangeShapeType="1"/>
            </p:cNvSpPr>
            <p:nvPr/>
          </p:nvSpPr>
          <p:spPr bwMode="auto">
            <a:xfrm>
              <a:off x="269" y="3856"/>
              <a:ext cx="128"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45" name="Line 41"/>
            <p:cNvSpPr>
              <a:spLocks noChangeShapeType="1"/>
            </p:cNvSpPr>
            <p:nvPr/>
          </p:nvSpPr>
          <p:spPr bwMode="auto">
            <a:xfrm>
              <a:off x="269" y="3453"/>
              <a:ext cx="128"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1546" name="Group 42"/>
          <p:cNvGrpSpPr>
            <a:grpSpLocks/>
          </p:cNvGrpSpPr>
          <p:nvPr/>
        </p:nvGrpSpPr>
        <p:grpSpPr bwMode="auto">
          <a:xfrm>
            <a:off x="3143250" y="2505075"/>
            <a:ext cx="90488" cy="90488"/>
            <a:chOff x="3805" y="4082"/>
            <a:chExt cx="57" cy="57"/>
          </a:xfrm>
        </p:grpSpPr>
        <p:grpSp>
          <p:nvGrpSpPr>
            <p:cNvPr id="21547" name="Group 43"/>
            <p:cNvGrpSpPr>
              <a:grpSpLocks/>
            </p:cNvGrpSpPr>
            <p:nvPr/>
          </p:nvGrpSpPr>
          <p:grpSpPr bwMode="auto">
            <a:xfrm>
              <a:off x="3805" y="4082"/>
              <a:ext cx="57" cy="57"/>
              <a:chOff x="3805" y="4082"/>
              <a:chExt cx="57" cy="57"/>
            </a:xfrm>
          </p:grpSpPr>
          <p:sp>
            <p:nvSpPr>
              <p:cNvPr id="21548" name="Line 44"/>
              <p:cNvSpPr>
                <a:spLocks noChangeShapeType="1"/>
              </p:cNvSpPr>
              <p:nvPr/>
            </p:nvSpPr>
            <p:spPr bwMode="auto">
              <a:xfrm flipV="1">
                <a:off x="3805" y="4083"/>
                <a:ext cx="57" cy="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49" name="Line 45"/>
              <p:cNvSpPr>
                <a:spLocks noChangeShapeType="1"/>
              </p:cNvSpPr>
              <p:nvPr/>
            </p:nvSpPr>
            <p:spPr bwMode="auto">
              <a:xfrm rot="16200000" flipV="1">
                <a:off x="3804" y="4084"/>
                <a:ext cx="57" cy="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1550" name="Rectangle 46"/>
            <p:cNvSpPr>
              <a:spLocks noChangeArrowheads="1"/>
            </p:cNvSpPr>
            <p:nvPr/>
          </p:nvSpPr>
          <p:spPr bwMode="auto">
            <a:xfrm>
              <a:off x="3820" y="4098"/>
              <a:ext cx="27" cy="27"/>
            </a:xfrm>
            <a:prstGeom prst="rect">
              <a:avLst/>
            </a:prstGeom>
            <a:solidFill>
              <a:srgbClr val="808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1551" name="Group 47"/>
          <p:cNvGrpSpPr>
            <a:grpSpLocks/>
          </p:cNvGrpSpPr>
          <p:nvPr/>
        </p:nvGrpSpPr>
        <p:grpSpPr bwMode="auto">
          <a:xfrm>
            <a:off x="3309938" y="2505075"/>
            <a:ext cx="90487" cy="90488"/>
            <a:chOff x="3805" y="4082"/>
            <a:chExt cx="57" cy="57"/>
          </a:xfrm>
        </p:grpSpPr>
        <p:grpSp>
          <p:nvGrpSpPr>
            <p:cNvPr id="21552" name="Group 48"/>
            <p:cNvGrpSpPr>
              <a:grpSpLocks/>
            </p:cNvGrpSpPr>
            <p:nvPr/>
          </p:nvGrpSpPr>
          <p:grpSpPr bwMode="auto">
            <a:xfrm>
              <a:off x="3805" y="4082"/>
              <a:ext cx="57" cy="57"/>
              <a:chOff x="3805" y="4082"/>
              <a:chExt cx="57" cy="57"/>
            </a:xfrm>
          </p:grpSpPr>
          <p:sp>
            <p:nvSpPr>
              <p:cNvPr id="21553" name="Line 49"/>
              <p:cNvSpPr>
                <a:spLocks noChangeShapeType="1"/>
              </p:cNvSpPr>
              <p:nvPr/>
            </p:nvSpPr>
            <p:spPr bwMode="auto">
              <a:xfrm flipV="1">
                <a:off x="3805" y="4083"/>
                <a:ext cx="57" cy="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54" name="Line 50"/>
              <p:cNvSpPr>
                <a:spLocks noChangeShapeType="1"/>
              </p:cNvSpPr>
              <p:nvPr/>
            </p:nvSpPr>
            <p:spPr bwMode="auto">
              <a:xfrm rot="16200000" flipV="1">
                <a:off x="3804" y="4084"/>
                <a:ext cx="57" cy="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1555" name="Rectangle 51"/>
            <p:cNvSpPr>
              <a:spLocks noChangeArrowheads="1"/>
            </p:cNvSpPr>
            <p:nvPr/>
          </p:nvSpPr>
          <p:spPr bwMode="auto">
            <a:xfrm>
              <a:off x="3820" y="4098"/>
              <a:ext cx="27" cy="27"/>
            </a:xfrm>
            <a:prstGeom prst="rect">
              <a:avLst/>
            </a:prstGeom>
            <a:solidFill>
              <a:srgbClr val="808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1556" name="Group 52"/>
          <p:cNvGrpSpPr>
            <a:grpSpLocks/>
          </p:cNvGrpSpPr>
          <p:nvPr/>
        </p:nvGrpSpPr>
        <p:grpSpPr bwMode="auto">
          <a:xfrm>
            <a:off x="2395538" y="2900363"/>
            <a:ext cx="90487" cy="90487"/>
            <a:chOff x="3805" y="4082"/>
            <a:chExt cx="57" cy="57"/>
          </a:xfrm>
        </p:grpSpPr>
        <p:grpSp>
          <p:nvGrpSpPr>
            <p:cNvPr id="21557" name="Group 53"/>
            <p:cNvGrpSpPr>
              <a:grpSpLocks/>
            </p:cNvGrpSpPr>
            <p:nvPr/>
          </p:nvGrpSpPr>
          <p:grpSpPr bwMode="auto">
            <a:xfrm>
              <a:off x="3805" y="4082"/>
              <a:ext cx="57" cy="57"/>
              <a:chOff x="3805" y="4082"/>
              <a:chExt cx="57" cy="57"/>
            </a:xfrm>
          </p:grpSpPr>
          <p:sp>
            <p:nvSpPr>
              <p:cNvPr id="21558" name="Line 54"/>
              <p:cNvSpPr>
                <a:spLocks noChangeShapeType="1"/>
              </p:cNvSpPr>
              <p:nvPr/>
            </p:nvSpPr>
            <p:spPr bwMode="auto">
              <a:xfrm flipV="1">
                <a:off x="3805" y="4083"/>
                <a:ext cx="57" cy="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59" name="Line 55"/>
              <p:cNvSpPr>
                <a:spLocks noChangeShapeType="1"/>
              </p:cNvSpPr>
              <p:nvPr/>
            </p:nvSpPr>
            <p:spPr bwMode="auto">
              <a:xfrm rot="16200000" flipV="1">
                <a:off x="3804" y="4084"/>
                <a:ext cx="57" cy="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1560" name="Rectangle 56"/>
            <p:cNvSpPr>
              <a:spLocks noChangeArrowheads="1"/>
            </p:cNvSpPr>
            <p:nvPr/>
          </p:nvSpPr>
          <p:spPr bwMode="auto">
            <a:xfrm>
              <a:off x="3820" y="4098"/>
              <a:ext cx="27" cy="27"/>
            </a:xfrm>
            <a:prstGeom prst="rect">
              <a:avLst/>
            </a:prstGeom>
            <a:solidFill>
              <a:srgbClr val="808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1561" name="Group 57"/>
          <p:cNvGrpSpPr>
            <a:grpSpLocks/>
          </p:cNvGrpSpPr>
          <p:nvPr/>
        </p:nvGrpSpPr>
        <p:grpSpPr bwMode="auto">
          <a:xfrm>
            <a:off x="2049463" y="6192838"/>
            <a:ext cx="90487" cy="90487"/>
            <a:chOff x="3805" y="4082"/>
            <a:chExt cx="57" cy="57"/>
          </a:xfrm>
        </p:grpSpPr>
        <p:grpSp>
          <p:nvGrpSpPr>
            <p:cNvPr id="21562" name="Group 58"/>
            <p:cNvGrpSpPr>
              <a:grpSpLocks/>
            </p:cNvGrpSpPr>
            <p:nvPr/>
          </p:nvGrpSpPr>
          <p:grpSpPr bwMode="auto">
            <a:xfrm>
              <a:off x="3805" y="4082"/>
              <a:ext cx="57" cy="57"/>
              <a:chOff x="3805" y="4082"/>
              <a:chExt cx="57" cy="57"/>
            </a:xfrm>
          </p:grpSpPr>
          <p:sp>
            <p:nvSpPr>
              <p:cNvPr id="21563" name="Line 59"/>
              <p:cNvSpPr>
                <a:spLocks noChangeShapeType="1"/>
              </p:cNvSpPr>
              <p:nvPr/>
            </p:nvSpPr>
            <p:spPr bwMode="auto">
              <a:xfrm flipV="1">
                <a:off x="3805" y="4083"/>
                <a:ext cx="57" cy="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64" name="Line 60"/>
              <p:cNvSpPr>
                <a:spLocks noChangeShapeType="1"/>
              </p:cNvSpPr>
              <p:nvPr/>
            </p:nvSpPr>
            <p:spPr bwMode="auto">
              <a:xfrm rot="16200000" flipV="1">
                <a:off x="3804" y="4084"/>
                <a:ext cx="57" cy="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1565" name="Rectangle 61"/>
            <p:cNvSpPr>
              <a:spLocks noChangeArrowheads="1"/>
            </p:cNvSpPr>
            <p:nvPr/>
          </p:nvSpPr>
          <p:spPr bwMode="auto">
            <a:xfrm>
              <a:off x="3820" y="4098"/>
              <a:ext cx="27" cy="27"/>
            </a:xfrm>
            <a:prstGeom prst="rect">
              <a:avLst/>
            </a:prstGeom>
            <a:solidFill>
              <a:srgbClr val="808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1566" name="Group 62"/>
          <p:cNvGrpSpPr>
            <a:grpSpLocks/>
          </p:cNvGrpSpPr>
          <p:nvPr/>
        </p:nvGrpSpPr>
        <p:grpSpPr bwMode="auto">
          <a:xfrm>
            <a:off x="8253413" y="2008188"/>
            <a:ext cx="90487" cy="90487"/>
            <a:chOff x="3805" y="4082"/>
            <a:chExt cx="57" cy="57"/>
          </a:xfrm>
        </p:grpSpPr>
        <p:grpSp>
          <p:nvGrpSpPr>
            <p:cNvPr id="21567" name="Group 63"/>
            <p:cNvGrpSpPr>
              <a:grpSpLocks/>
            </p:cNvGrpSpPr>
            <p:nvPr/>
          </p:nvGrpSpPr>
          <p:grpSpPr bwMode="auto">
            <a:xfrm>
              <a:off x="3805" y="4082"/>
              <a:ext cx="57" cy="57"/>
              <a:chOff x="3805" y="4082"/>
              <a:chExt cx="57" cy="57"/>
            </a:xfrm>
          </p:grpSpPr>
          <p:sp>
            <p:nvSpPr>
              <p:cNvPr id="21568" name="Line 64"/>
              <p:cNvSpPr>
                <a:spLocks noChangeShapeType="1"/>
              </p:cNvSpPr>
              <p:nvPr/>
            </p:nvSpPr>
            <p:spPr bwMode="auto">
              <a:xfrm flipV="1">
                <a:off x="3805" y="4083"/>
                <a:ext cx="57" cy="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69" name="Line 65"/>
              <p:cNvSpPr>
                <a:spLocks noChangeShapeType="1"/>
              </p:cNvSpPr>
              <p:nvPr/>
            </p:nvSpPr>
            <p:spPr bwMode="auto">
              <a:xfrm rot="16200000" flipV="1">
                <a:off x="3804" y="4084"/>
                <a:ext cx="57" cy="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1570" name="Rectangle 66"/>
            <p:cNvSpPr>
              <a:spLocks noChangeArrowheads="1"/>
            </p:cNvSpPr>
            <p:nvPr/>
          </p:nvSpPr>
          <p:spPr bwMode="auto">
            <a:xfrm>
              <a:off x="3820" y="4098"/>
              <a:ext cx="27" cy="27"/>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1571" name="Group 67"/>
          <p:cNvGrpSpPr>
            <a:grpSpLocks/>
          </p:cNvGrpSpPr>
          <p:nvPr/>
        </p:nvGrpSpPr>
        <p:grpSpPr bwMode="auto">
          <a:xfrm>
            <a:off x="6316663" y="5011738"/>
            <a:ext cx="90487" cy="90487"/>
            <a:chOff x="3805" y="4082"/>
            <a:chExt cx="57" cy="57"/>
          </a:xfrm>
        </p:grpSpPr>
        <p:grpSp>
          <p:nvGrpSpPr>
            <p:cNvPr id="21572" name="Group 68"/>
            <p:cNvGrpSpPr>
              <a:grpSpLocks/>
            </p:cNvGrpSpPr>
            <p:nvPr/>
          </p:nvGrpSpPr>
          <p:grpSpPr bwMode="auto">
            <a:xfrm>
              <a:off x="3805" y="4082"/>
              <a:ext cx="57" cy="57"/>
              <a:chOff x="3805" y="4082"/>
              <a:chExt cx="57" cy="57"/>
            </a:xfrm>
          </p:grpSpPr>
          <p:sp>
            <p:nvSpPr>
              <p:cNvPr id="21573" name="Line 69"/>
              <p:cNvSpPr>
                <a:spLocks noChangeShapeType="1"/>
              </p:cNvSpPr>
              <p:nvPr/>
            </p:nvSpPr>
            <p:spPr bwMode="auto">
              <a:xfrm flipV="1">
                <a:off x="3805" y="4083"/>
                <a:ext cx="57" cy="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74" name="Line 70"/>
              <p:cNvSpPr>
                <a:spLocks noChangeShapeType="1"/>
              </p:cNvSpPr>
              <p:nvPr/>
            </p:nvSpPr>
            <p:spPr bwMode="auto">
              <a:xfrm rot="16200000" flipV="1">
                <a:off x="3804" y="4084"/>
                <a:ext cx="57" cy="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1575" name="Rectangle 71"/>
            <p:cNvSpPr>
              <a:spLocks noChangeArrowheads="1"/>
            </p:cNvSpPr>
            <p:nvPr/>
          </p:nvSpPr>
          <p:spPr bwMode="auto">
            <a:xfrm>
              <a:off x="3820" y="4098"/>
              <a:ext cx="27" cy="27"/>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1576" name="Group 72"/>
          <p:cNvGrpSpPr>
            <a:grpSpLocks/>
          </p:cNvGrpSpPr>
          <p:nvPr/>
        </p:nvGrpSpPr>
        <p:grpSpPr bwMode="auto">
          <a:xfrm>
            <a:off x="7624763" y="3792538"/>
            <a:ext cx="90487" cy="90487"/>
            <a:chOff x="3805" y="4082"/>
            <a:chExt cx="57" cy="57"/>
          </a:xfrm>
        </p:grpSpPr>
        <p:grpSp>
          <p:nvGrpSpPr>
            <p:cNvPr id="21577" name="Group 73"/>
            <p:cNvGrpSpPr>
              <a:grpSpLocks/>
            </p:cNvGrpSpPr>
            <p:nvPr/>
          </p:nvGrpSpPr>
          <p:grpSpPr bwMode="auto">
            <a:xfrm>
              <a:off x="3805" y="4082"/>
              <a:ext cx="57" cy="57"/>
              <a:chOff x="3805" y="4082"/>
              <a:chExt cx="57" cy="57"/>
            </a:xfrm>
          </p:grpSpPr>
          <p:sp>
            <p:nvSpPr>
              <p:cNvPr id="21578" name="Line 74"/>
              <p:cNvSpPr>
                <a:spLocks noChangeShapeType="1"/>
              </p:cNvSpPr>
              <p:nvPr/>
            </p:nvSpPr>
            <p:spPr bwMode="auto">
              <a:xfrm flipV="1">
                <a:off x="3805" y="4083"/>
                <a:ext cx="57" cy="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79" name="Line 75"/>
              <p:cNvSpPr>
                <a:spLocks noChangeShapeType="1"/>
              </p:cNvSpPr>
              <p:nvPr/>
            </p:nvSpPr>
            <p:spPr bwMode="auto">
              <a:xfrm rot="16200000" flipV="1">
                <a:off x="3804" y="4084"/>
                <a:ext cx="57" cy="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1580" name="Rectangle 76"/>
            <p:cNvSpPr>
              <a:spLocks noChangeArrowheads="1"/>
            </p:cNvSpPr>
            <p:nvPr/>
          </p:nvSpPr>
          <p:spPr bwMode="auto">
            <a:xfrm>
              <a:off x="3820" y="4098"/>
              <a:ext cx="27" cy="27"/>
            </a:xfrm>
            <a:prstGeom prst="rect">
              <a:avLst/>
            </a:prstGeom>
            <a:solidFill>
              <a:srgbClr val="808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1581" name="Group 77"/>
          <p:cNvGrpSpPr>
            <a:grpSpLocks/>
          </p:cNvGrpSpPr>
          <p:nvPr/>
        </p:nvGrpSpPr>
        <p:grpSpPr bwMode="auto">
          <a:xfrm>
            <a:off x="2189163" y="6167438"/>
            <a:ext cx="90487" cy="90487"/>
            <a:chOff x="3805" y="4082"/>
            <a:chExt cx="57" cy="57"/>
          </a:xfrm>
        </p:grpSpPr>
        <p:grpSp>
          <p:nvGrpSpPr>
            <p:cNvPr id="21582" name="Group 78"/>
            <p:cNvGrpSpPr>
              <a:grpSpLocks/>
            </p:cNvGrpSpPr>
            <p:nvPr/>
          </p:nvGrpSpPr>
          <p:grpSpPr bwMode="auto">
            <a:xfrm>
              <a:off x="3805" y="4082"/>
              <a:ext cx="57" cy="57"/>
              <a:chOff x="3805" y="4082"/>
              <a:chExt cx="57" cy="57"/>
            </a:xfrm>
          </p:grpSpPr>
          <p:sp>
            <p:nvSpPr>
              <p:cNvPr id="21583" name="Line 79"/>
              <p:cNvSpPr>
                <a:spLocks noChangeShapeType="1"/>
              </p:cNvSpPr>
              <p:nvPr/>
            </p:nvSpPr>
            <p:spPr bwMode="auto">
              <a:xfrm flipV="1">
                <a:off x="3805" y="4083"/>
                <a:ext cx="57" cy="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84" name="Line 80"/>
              <p:cNvSpPr>
                <a:spLocks noChangeShapeType="1"/>
              </p:cNvSpPr>
              <p:nvPr/>
            </p:nvSpPr>
            <p:spPr bwMode="auto">
              <a:xfrm rot="16200000" flipV="1">
                <a:off x="3804" y="4084"/>
                <a:ext cx="57" cy="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1585" name="Rectangle 81"/>
            <p:cNvSpPr>
              <a:spLocks noChangeArrowheads="1"/>
            </p:cNvSpPr>
            <p:nvPr/>
          </p:nvSpPr>
          <p:spPr bwMode="auto">
            <a:xfrm>
              <a:off x="3820" y="4098"/>
              <a:ext cx="27" cy="27"/>
            </a:xfrm>
            <a:prstGeom prst="rect">
              <a:avLst/>
            </a:prstGeom>
            <a:solidFill>
              <a:srgbClr val="808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1586" name="Group 82"/>
          <p:cNvGrpSpPr>
            <a:grpSpLocks/>
          </p:cNvGrpSpPr>
          <p:nvPr/>
        </p:nvGrpSpPr>
        <p:grpSpPr bwMode="auto">
          <a:xfrm>
            <a:off x="3143250" y="2498725"/>
            <a:ext cx="90488" cy="90488"/>
            <a:chOff x="3805" y="4082"/>
            <a:chExt cx="57" cy="57"/>
          </a:xfrm>
        </p:grpSpPr>
        <p:grpSp>
          <p:nvGrpSpPr>
            <p:cNvPr id="21587" name="Group 83"/>
            <p:cNvGrpSpPr>
              <a:grpSpLocks/>
            </p:cNvGrpSpPr>
            <p:nvPr/>
          </p:nvGrpSpPr>
          <p:grpSpPr bwMode="auto">
            <a:xfrm>
              <a:off x="3805" y="4082"/>
              <a:ext cx="57" cy="57"/>
              <a:chOff x="3805" y="4082"/>
              <a:chExt cx="57" cy="57"/>
            </a:xfrm>
          </p:grpSpPr>
          <p:sp>
            <p:nvSpPr>
              <p:cNvPr id="21588" name="Line 84"/>
              <p:cNvSpPr>
                <a:spLocks noChangeShapeType="1"/>
              </p:cNvSpPr>
              <p:nvPr/>
            </p:nvSpPr>
            <p:spPr bwMode="auto">
              <a:xfrm flipV="1">
                <a:off x="3805" y="4083"/>
                <a:ext cx="57" cy="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89" name="Line 85"/>
              <p:cNvSpPr>
                <a:spLocks noChangeShapeType="1"/>
              </p:cNvSpPr>
              <p:nvPr/>
            </p:nvSpPr>
            <p:spPr bwMode="auto">
              <a:xfrm rot="16200000" flipV="1">
                <a:off x="3804" y="4084"/>
                <a:ext cx="57" cy="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1590" name="Rectangle 86"/>
            <p:cNvSpPr>
              <a:spLocks noChangeArrowheads="1"/>
            </p:cNvSpPr>
            <p:nvPr/>
          </p:nvSpPr>
          <p:spPr bwMode="auto">
            <a:xfrm>
              <a:off x="3820" y="4098"/>
              <a:ext cx="27" cy="27"/>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1591" name="Group 87"/>
          <p:cNvGrpSpPr>
            <a:grpSpLocks/>
          </p:cNvGrpSpPr>
          <p:nvPr/>
        </p:nvGrpSpPr>
        <p:grpSpPr bwMode="auto">
          <a:xfrm>
            <a:off x="3308350" y="2498725"/>
            <a:ext cx="90488" cy="90488"/>
            <a:chOff x="3805" y="4082"/>
            <a:chExt cx="57" cy="57"/>
          </a:xfrm>
        </p:grpSpPr>
        <p:grpSp>
          <p:nvGrpSpPr>
            <p:cNvPr id="21592" name="Group 88"/>
            <p:cNvGrpSpPr>
              <a:grpSpLocks/>
            </p:cNvGrpSpPr>
            <p:nvPr/>
          </p:nvGrpSpPr>
          <p:grpSpPr bwMode="auto">
            <a:xfrm>
              <a:off x="3805" y="4082"/>
              <a:ext cx="57" cy="57"/>
              <a:chOff x="3805" y="4082"/>
              <a:chExt cx="57" cy="57"/>
            </a:xfrm>
          </p:grpSpPr>
          <p:sp>
            <p:nvSpPr>
              <p:cNvPr id="21593" name="Line 89"/>
              <p:cNvSpPr>
                <a:spLocks noChangeShapeType="1"/>
              </p:cNvSpPr>
              <p:nvPr/>
            </p:nvSpPr>
            <p:spPr bwMode="auto">
              <a:xfrm flipV="1">
                <a:off x="3805" y="4083"/>
                <a:ext cx="57" cy="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94" name="Line 90"/>
              <p:cNvSpPr>
                <a:spLocks noChangeShapeType="1"/>
              </p:cNvSpPr>
              <p:nvPr/>
            </p:nvSpPr>
            <p:spPr bwMode="auto">
              <a:xfrm rot="16200000" flipV="1">
                <a:off x="3804" y="4084"/>
                <a:ext cx="57" cy="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1595" name="Rectangle 91"/>
            <p:cNvSpPr>
              <a:spLocks noChangeArrowheads="1"/>
            </p:cNvSpPr>
            <p:nvPr/>
          </p:nvSpPr>
          <p:spPr bwMode="auto">
            <a:xfrm>
              <a:off x="3820" y="4098"/>
              <a:ext cx="27" cy="27"/>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1596" name="Group 92"/>
          <p:cNvGrpSpPr>
            <a:grpSpLocks/>
          </p:cNvGrpSpPr>
          <p:nvPr/>
        </p:nvGrpSpPr>
        <p:grpSpPr bwMode="auto">
          <a:xfrm>
            <a:off x="7905750" y="3756025"/>
            <a:ext cx="361950" cy="269875"/>
            <a:chOff x="5369" y="3038"/>
            <a:chExt cx="228" cy="170"/>
          </a:xfrm>
        </p:grpSpPr>
        <p:sp>
          <p:nvSpPr>
            <p:cNvPr id="21597" name="Freeform 93"/>
            <p:cNvSpPr>
              <a:spLocks/>
            </p:cNvSpPr>
            <p:nvPr/>
          </p:nvSpPr>
          <p:spPr bwMode="auto">
            <a:xfrm>
              <a:off x="5369" y="3171"/>
              <a:ext cx="216" cy="37"/>
            </a:xfrm>
            <a:custGeom>
              <a:avLst/>
              <a:gdLst>
                <a:gd name="T0" fmla="*/ 32 w 216"/>
                <a:gd name="T1" fmla="*/ 37 h 37"/>
                <a:gd name="T2" fmla="*/ 198 w 216"/>
                <a:gd name="T3" fmla="*/ 37 h 37"/>
                <a:gd name="T4" fmla="*/ 216 w 216"/>
                <a:gd name="T5" fmla="*/ 0 h 37"/>
                <a:gd name="T6" fmla="*/ 126 w 216"/>
                <a:gd name="T7" fmla="*/ 1 h 37"/>
                <a:gd name="T8" fmla="*/ 40 w 216"/>
                <a:gd name="T9" fmla="*/ 1 h 37"/>
                <a:gd name="T10" fmla="*/ 0 w 216"/>
                <a:gd name="T11" fmla="*/ 0 h 37"/>
                <a:gd name="T12" fmla="*/ 32 w 216"/>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216" h="37">
                  <a:moveTo>
                    <a:pt x="32" y="37"/>
                  </a:moveTo>
                  <a:lnTo>
                    <a:pt x="198" y="37"/>
                  </a:lnTo>
                  <a:lnTo>
                    <a:pt x="216" y="0"/>
                  </a:lnTo>
                  <a:lnTo>
                    <a:pt x="126" y="1"/>
                  </a:lnTo>
                  <a:lnTo>
                    <a:pt x="40" y="1"/>
                  </a:lnTo>
                  <a:lnTo>
                    <a:pt x="0" y="0"/>
                  </a:lnTo>
                  <a:lnTo>
                    <a:pt x="32" y="37"/>
                  </a:lnTo>
                  <a:close/>
                </a:path>
              </a:pathLst>
            </a:cu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98" name="Line 94"/>
            <p:cNvSpPr>
              <a:spLocks noChangeShapeType="1"/>
            </p:cNvSpPr>
            <p:nvPr/>
          </p:nvSpPr>
          <p:spPr bwMode="auto">
            <a:xfrm>
              <a:off x="5426" y="3067"/>
              <a:ext cx="3" cy="1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99" name="Freeform 95"/>
            <p:cNvSpPr>
              <a:spLocks/>
            </p:cNvSpPr>
            <p:nvPr/>
          </p:nvSpPr>
          <p:spPr bwMode="auto">
            <a:xfrm>
              <a:off x="5490" y="3038"/>
              <a:ext cx="3" cy="129"/>
            </a:xfrm>
            <a:custGeom>
              <a:avLst/>
              <a:gdLst>
                <a:gd name="T0" fmla="*/ 0 w 3"/>
                <a:gd name="T1" fmla="*/ 0 h 129"/>
                <a:gd name="T2" fmla="*/ 3 w 3"/>
                <a:gd name="T3" fmla="*/ 129 h 129"/>
              </a:gdLst>
              <a:ahLst/>
              <a:cxnLst>
                <a:cxn ang="0">
                  <a:pos x="T0" y="T1"/>
                </a:cxn>
                <a:cxn ang="0">
                  <a:pos x="T2" y="T3"/>
                </a:cxn>
              </a:cxnLst>
              <a:rect l="0" t="0" r="r" b="b"/>
              <a:pathLst>
                <a:path w="3" h="129">
                  <a:moveTo>
                    <a:pt x="0" y="0"/>
                  </a:moveTo>
                  <a:lnTo>
                    <a:pt x="3" y="129"/>
                  </a:lnTo>
                </a:path>
              </a:pathLst>
            </a:custGeom>
            <a:noFill/>
            <a:ln w="9525">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600" name="Line 96"/>
            <p:cNvSpPr>
              <a:spLocks noChangeShapeType="1"/>
            </p:cNvSpPr>
            <p:nvPr/>
          </p:nvSpPr>
          <p:spPr bwMode="auto">
            <a:xfrm>
              <a:off x="5555" y="3094"/>
              <a:ext cx="3" cy="6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601" name="Freeform 97"/>
            <p:cNvSpPr>
              <a:spLocks/>
            </p:cNvSpPr>
            <p:nvPr/>
          </p:nvSpPr>
          <p:spPr bwMode="auto">
            <a:xfrm>
              <a:off x="5451" y="3080"/>
              <a:ext cx="100" cy="91"/>
            </a:xfrm>
            <a:custGeom>
              <a:avLst/>
              <a:gdLst>
                <a:gd name="T0" fmla="*/ 7 w 36"/>
                <a:gd name="T1" fmla="*/ 1 h 33"/>
                <a:gd name="T2" fmla="*/ 0 w 36"/>
                <a:gd name="T3" fmla="*/ 15 h 33"/>
                <a:gd name="T4" fmla="*/ 6 w 36"/>
                <a:gd name="T5" fmla="*/ 33 h 33"/>
                <a:gd name="T6" fmla="*/ 32 w 36"/>
                <a:gd name="T7" fmla="*/ 22 h 33"/>
                <a:gd name="T8" fmla="*/ 27 w 36"/>
                <a:gd name="T9" fmla="*/ 12 h 33"/>
                <a:gd name="T10" fmla="*/ 33 w 36"/>
                <a:gd name="T11" fmla="*/ 0 h 33"/>
                <a:gd name="T12" fmla="*/ 7 w 36"/>
                <a:gd name="T13" fmla="*/ 1 h 33"/>
              </a:gdLst>
              <a:ahLst/>
              <a:cxnLst>
                <a:cxn ang="0">
                  <a:pos x="T0" y="T1"/>
                </a:cxn>
                <a:cxn ang="0">
                  <a:pos x="T2" y="T3"/>
                </a:cxn>
                <a:cxn ang="0">
                  <a:pos x="T4" y="T5"/>
                </a:cxn>
                <a:cxn ang="0">
                  <a:pos x="T6" y="T7"/>
                </a:cxn>
                <a:cxn ang="0">
                  <a:pos x="T8" y="T9"/>
                </a:cxn>
                <a:cxn ang="0">
                  <a:pos x="T10" y="T11"/>
                </a:cxn>
                <a:cxn ang="0">
                  <a:pos x="T12" y="T13"/>
                </a:cxn>
              </a:cxnLst>
              <a:rect l="0" t="0" r="r" b="b"/>
              <a:pathLst>
                <a:path w="36" h="33">
                  <a:moveTo>
                    <a:pt x="7" y="1"/>
                  </a:moveTo>
                  <a:cubicBezTo>
                    <a:pt x="2" y="3"/>
                    <a:pt x="0" y="10"/>
                    <a:pt x="0" y="15"/>
                  </a:cubicBezTo>
                  <a:cubicBezTo>
                    <a:pt x="0" y="20"/>
                    <a:pt x="1" y="32"/>
                    <a:pt x="6" y="33"/>
                  </a:cubicBezTo>
                  <a:lnTo>
                    <a:pt x="32" y="22"/>
                  </a:lnTo>
                  <a:cubicBezTo>
                    <a:pt x="35" y="19"/>
                    <a:pt x="27" y="16"/>
                    <a:pt x="27" y="12"/>
                  </a:cubicBezTo>
                  <a:cubicBezTo>
                    <a:pt x="27" y="8"/>
                    <a:pt x="36" y="2"/>
                    <a:pt x="33" y="0"/>
                  </a:cubicBezTo>
                  <a:lnTo>
                    <a:pt x="7" y="1"/>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602" name="Freeform 98"/>
            <p:cNvSpPr>
              <a:spLocks/>
            </p:cNvSpPr>
            <p:nvPr/>
          </p:nvSpPr>
          <p:spPr bwMode="auto">
            <a:xfrm>
              <a:off x="5379" y="3086"/>
              <a:ext cx="78" cy="81"/>
            </a:xfrm>
            <a:custGeom>
              <a:avLst/>
              <a:gdLst>
                <a:gd name="T0" fmla="*/ 8 w 28"/>
                <a:gd name="T1" fmla="*/ 0 h 29"/>
                <a:gd name="T2" fmla="*/ 0 w 28"/>
                <a:gd name="T3" fmla="*/ 13 h 29"/>
                <a:gd name="T4" fmla="*/ 7 w 28"/>
                <a:gd name="T5" fmla="*/ 29 h 29"/>
                <a:gd name="T6" fmla="*/ 25 w 28"/>
                <a:gd name="T7" fmla="*/ 24 h 29"/>
                <a:gd name="T8" fmla="*/ 20 w 28"/>
                <a:gd name="T9" fmla="*/ 14 h 29"/>
                <a:gd name="T10" fmla="*/ 26 w 28"/>
                <a:gd name="T11" fmla="*/ 0 h 29"/>
                <a:gd name="T12" fmla="*/ 8 w 28"/>
                <a:gd name="T13" fmla="*/ 0 h 29"/>
              </a:gdLst>
              <a:ahLst/>
              <a:cxnLst>
                <a:cxn ang="0">
                  <a:pos x="T0" y="T1"/>
                </a:cxn>
                <a:cxn ang="0">
                  <a:pos x="T2" y="T3"/>
                </a:cxn>
                <a:cxn ang="0">
                  <a:pos x="T4" y="T5"/>
                </a:cxn>
                <a:cxn ang="0">
                  <a:pos x="T6" y="T7"/>
                </a:cxn>
                <a:cxn ang="0">
                  <a:pos x="T8" y="T9"/>
                </a:cxn>
                <a:cxn ang="0">
                  <a:pos x="T10" y="T11"/>
                </a:cxn>
                <a:cxn ang="0">
                  <a:pos x="T12" y="T13"/>
                </a:cxn>
              </a:cxnLst>
              <a:rect l="0" t="0" r="r" b="b"/>
              <a:pathLst>
                <a:path w="28" h="29">
                  <a:moveTo>
                    <a:pt x="8" y="0"/>
                  </a:moveTo>
                  <a:cubicBezTo>
                    <a:pt x="2" y="2"/>
                    <a:pt x="0" y="8"/>
                    <a:pt x="0" y="13"/>
                  </a:cubicBezTo>
                  <a:cubicBezTo>
                    <a:pt x="0" y="17"/>
                    <a:pt x="4" y="27"/>
                    <a:pt x="7" y="29"/>
                  </a:cubicBezTo>
                  <a:lnTo>
                    <a:pt x="25" y="24"/>
                  </a:lnTo>
                  <a:cubicBezTo>
                    <a:pt x="27" y="22"/>
                    <a:pt x="20" y="18"/>
                    <a:pt x="20" y="14"/>
                  </a:cubicBezTo>
                  <a:cubicBezTo>
                    <a:pt x="20" y="10"/>
                    <a:pt x="28" y="2"/>
                    <a:pt x="26" y="0"/>
                  </a:cubicBezTo>
                  <a:lnTo>
                    <a:pt x="8" y="0"/>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603" name="Freeform 99"/>
            <p:cNvSpPr>
              <a:spLocks/>
            </p:cNvSpPr>
            <p:nvPr/>
          </p:nvSpPr>
          <p:spPr bwMode="auto">
            <a:xfrm>
              <a:off x="5520" y="3105"/>
              <a:ext cx="77" cy="61"/>
            </a:xfrm>
            <a:custGeom>
              <a:avLst/>
              <a:gdLst>
                <a:gd name="T0" fmla="*/ 6 w 28"/>
                <a:gd name="T1" fmla="*/ 0 h 22"/>
                <a:gd name="T2" fmla="*/ 0 w 28"/>
                <a:gd name="T3" fmla="*/ 12 h 22"/>
                <a:gd name="T4" fmla="*/ 8 w 28"/>
                <a:gd name="T5" fmla="*/ 22 h 22"/>
                <a:gd name="T6" fmla="*/ 26 w 28"/>
                <a:gd name="T7" fmla="*/ 17 h 22"/>
                <a:gd name="T8" fmla="*/ 21 w 28"/>
                <a:gd name="T9" fmla="*/ 7 h 22"/>
                <a:gd name="T10" fmla="*/ 24 w 28"/>
                <a:gd name="T11" fmla="*/ 0 h 22"/>
                <a:gd name="T12" fmla="*/ 6 w 28"/>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28" h="22">
                  <a:moveTo>
                    <a:pt x="6" y="0"/>
                  </a:moveTo>
                  <a:cubicBezTo>
                    <a:pt x="2" y="3"/>
                    <a:pt x="0" y="8"/>
                    <a:pt x="0" y="12"/>
                  </a:cubicBezTo>
                  <a:cubicBezTo>
                    <a:pt x="0" y="16"/>
                    <a:pt x="4" y="21"/>
                    <a:pt x="8" y="22"/>
                  </a:cubicBezTo>
                  <a:lnTo>
                    <a:pt x="26" y="17"/>
                  </a:lnTo>
                  <a:cubicBezTo>
                    <a:pt x="28" y="15"/>
                    <a:pt x="21" y="10"/>
                    <a:pt x="21" y="7"/>
                  </a:cubicBezTo>
                  <a:cubicBezTo>
                    <a:pt x="21" y="4"/>
                    <a:pt x="26" y="1"/>
                    <a:pt x="24" y="0"/>
                  </a:cubicBezTo>
                  <a:lnTo>
                    <a:pt x="6" y="0"/>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604" name="Freeform 100"/>
            <p:cNvSpPr>
              <a:spLocks/>
            </p:cNvSpPr>
            <p:nvPr/>
          </p:nvSpPr>
          <p:spPr bwMode="auto">
            <a:xfrm>
              <a:off x="5461" y="3051"/>
              <a:ext cx="53" cy="41"/>
            </a:xfrm>
            <a:custGeom>
              <a:avLst/>
              <a:gdLst>
                <a:gd name="T0" fmla="*/ 16 w 53"/>
                <a:gd name="T1" fmla="*/ 0 h 41"/>
                <a:gd name="T2" fmla="*/ 1 w 53"/>
                <a:gd name="T3" fmla="*/ 22 h 41"/>
                <a:gd name="T4" fmla="*/ 23 w 53"/>
                <a:gd name="T5" fmla="*/ 41 h 41"/>
                <a:gd name="T6" fmla="*/ 51 w 53"/>
                <a:gd name="T7" fmla="*/ 30 h 41"/>
                <a:gd name="T8" fmla="*/ 38 w 53"/>
                <a:gd name="T9" fmla="*/ 18 h 41"/>
                <a:gd name="T10" fmla="*/ 43 w 53"/>
                <a:gd name="T11" fmla="*/ 0 h 41"/>
                <a:gd name="T12" fmla="*/ 16 w 5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53" h="41">
                  <a:moveTo>
                    <a:pt x="16" y="0"/>
                  </a:moveTo>
                  <a:cubicBezTo>
                    <a:pt x="9" y="8"/>
                    <a:pt x="0" y="15"/>
                    <a:pt x="1" y="22"/>
                  </a:cubicBezTo>
                  <a:cubicBezTo>
                    <a:pt x="2" y="29"/>
                    <a:pt x="15" y="41"/>
                    <a:pt x="23" y="41"/>
                  </a:cubicBezTo>
                  <a:lnTo>
                    <a:pt x="51" y="30"/>
                  </a:lnTo>
                  <a:cubicBezTo>
                    <a:pt x="53" y="26"/>
                    <a:pt x="39" y="23"/>
                    <a:pt x="38" y="18"/>
                  </a:cubicBezTo>
                  <a:cubicBezTo>
                    <a:pt x="37" y="13"/>
                    <a:pt x="47" y="3"/>
                    <a:pt x="43" y="0"/>
                  </a:cubicBezTo>
                  <a:lnTo>
                    <a:pt x="16" y="0"/>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1605" name="Group 101"/>
          <p:cNvGrpSpPr>
            <a:grpSpLocks/>
          </p:cNvGrpSpPr>
          <p:nvPr/>
        </p:nvGrpSpPr>
        <p:grpSpPr bwMode="auto">
          <a:xfrm>
            <a:off x="7131050" y="4581525"/>
            <a:ext cx="361950" cy="269875"/>
            <a:chOff x="5369" y="3038"/>
            <a:chExt cx="228" cy="170"/>
          </a:xfrm>
        </p:grpSpPr>
        <p:sp>
          <p:nvSpPr>
            <p:cNvPr id="21606" name="Freeform 102"/>
            <p:cNvSpPr>
              <a:spLocks/>
            </p:cNvSpPr>
            <p:nvPr/>
          </p:nvSpPr>
          <p:spPr bwMode="auto">
            <a:xfrm>
              <a:off x="5369" y="3171"/>
              <a:ext cx="216" cy="37"/>
            </a:xfrm>
            <a:custGeom>
              <a:avLst/>
              <a:gdLst>
                <a:gd name="T0" fmla="*/ 32 w 216"/>
                <a:gd name="T1" fmla="*/ 37 h 37"/>
                <a:gd name="T2" fmla="*/ 198 w 216"/>
                <a:gd name="T3" fmla="*/ 37 h 37"/>
                <a:gd name="T4" fmla="*/ 216 w 216"/>
                <a:gd name="T5" fmla="*/ 0 h 37"/>
                <a:gd name="T6" fmla="*/ 126 w 216"/>
                <a:gd name="T7" fmla="*/ 1 h 37"/>
                <a:gd name="T8" fmla="*/ 40 w 216"/>
                <a:gd name="T9" fmla="*/ 1 h 37"/>
                <a:gd name="T10" fmla="*/ 0 w 216"/>
                <a:gd name="T11" fmla="*/ 0 h 37"/>
                <a:gd name="T12" fmla="*/ 32 w 216"/>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216" h="37">
                  <a:moveTo>
                    <a:pt x="32" y="37"/>
                  </a:moveTo>
                  <a:lnTo>
                    <a:pt x="198" y="37"/>
                  </a:lnTo>
                  <a:lnTo>
                    <a:pt x="216" y="0"/>
                  </a:lnTo>
                  <a:lnTo>
                    <a:pt x="126" y="1"/>
                  </a:lnTo>
                  <a:lnTo>
                    <a:pt x="40" y="1"/>
                  </a:lnTo>
                  <a:lnTo>
                    <a:pt x="0" y="0"/>
                  </a:lnTo>
                  <a:lnTo>
                    <a:pt x="32" y="37"/>
                  </a:lnTo>
                  <a:close/>
                </a:path>
              </a:pathLst>
            </a:cu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607" name="Line 103"/>
            <p:cNvSpPr>
              <a:spLocks noChangeShapeType="1"/>
            </p:cNvSpPr>
            <p:nvPr/>
          </p:nvSpPr>
          <p:spPr bwMode="auto">
            <a:xfrm>
              <a:off x="5426" y="3067"/>
              <a:ext cx="3" cy="1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608" name="Freeform 104"/>
            <p:cNvSpPr>
              <a:spLocks/>
            </p:cNvSpPr>
            <p:nvPr/>
          </p:nvSpPr>
          <p:spPr bwMode="auto">
            <a:xfrm>
              <a:off x="5490" y="3038"/>
              <a:ext cx="3" cy="129"/>
            </a:xfrm>
            <a:custGeom>
              <a:avLst/>
              <a:gdLst>
                <a:gd name="T0" fmla="*/ 0 w 3"/>
                <a:gd name="T1" fmla="*/ 0 h 129"/>
                <a:gd name="T2" fmla="*/ 3 w 3"/>
                <a:gd name="T3" fmla="*/ 129 h 129"/>
              </a:gdLst>
              <a:ahLst/>
              <a:cxnLst>
                <a:cxn ang="0">
                  <a:pos x="T0" y="T1"/>
                </a:cxn>
                <a:cxn ang="0">
                  <a:pos x="T2" y="T3"/>
                </a:cxn>
              </a:cxnLst>
              <a:rect l="0" t="0" r="r" b="b"/>
              <a:pathLst>
                <a:path w="3" h="129">
                  <a:moveTo>
                    <a:pt x="0" y="0"/>
                  </a:moveTo>
                  <a:lnTo>
                    <a:pt x="3" y="129"/>
                  </a:lnTo>
                </a:path>
              </a:pathLst>
            </a:custGeom>
            <a:noFill/>
            <a:ln w="9525">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609" name="Line 105"/>
            <p:cNvSpPr>
              <a:spLocks noChangeShapeType="1"/>
            </p:cNvSpPr>
            <p:nvPr/>
          </p:nvSpPr>
          <p:spPr bwMode="auto">
            <a:xfrm>
              <a:off x="5555" y="3094"/>
              <a:ext cx="3" cy="6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610" name="Freeform 106"/>
            <p:cNvSpPr>
              <a:spLocks/>
            </p:cNvSpPr>
            <p:nvPr/>
          </p:nvSpPr>
          <p:spPr bwMode="auto">
            <a:xfrm>
              <a:off x="5451" y="3080"/>
              <a:ext cx="100" cy="91"/>
            </a:xfrm>
            <a:custGeom>
              <a:avLst/>
              <a:gdLst>
                <a:gd name="T0" fmla="*/ 7 w 36"/>
                <a:gd name="T1" fmla="*/ 1 h 33"/>
                <a:gd name="T2" fmla="*/ 0 w 36"/>
                <a:gd name="T3" fmla="*/ 15 h 33"/>
                <a:gd name="T4" fmla="*/ 6 w 36"/>
                <a:gd name="T5" fmla="*/ 33 h 33"/>
                <a:gd name="T6" fmla="*/ 32 w 36"/>
                <a:gd name="T7" fmla="*/ 22 h 33"/>
                <a:gd name="T8" fmla="*/ 27 w 36"/>
                <a:gd name="T9" fmla="*/ 12 h 33"/>
                <a:gd name="T10" fmla="*/ 33 w 36"/>
                <a:gd name="T11" fmla="*/ 0 h 33"/>
                <a:gd name="T12" fmla="*/ 7 w 36"/>
                <a:gd name="T13" fmla="*/ 1 h 33"/>
              </a:gdLst>
              <a:ahLst/>
              <a:cxnLst>
                <a:cxn ang="0">
                  <a:pos x="T0" y="T1"/>
                </a:cxn>
                <a:cxn ang="0">
                  <a:pos x="T2" y="T3"/>
                </a:cxn>
                <a:cxn ang="0">
                  <a:pos x="T4" y="T5"/>
                </a:cxn>
                <a:cxn ang="0">
                  <a:pos x="T6" y="T7"/>
                </a:cxn>
                <a:cxn ang="0">
                  <a:pos x="T8" y="T9"/>
                </a:cxn>
                <a:cxn ang="0">
                  <a:pos x="T10" y="T11"/>
                </a:cxn>
                <a:cxn ang="0">
                  <a:pos x="T12" y="T13"/>
                </a:cxn>
              </a:cxnLst>
              <a:rect l="0" t="0" r="r" b="b"/>
              <a:pathLst>
                <a:path w="36" h="33">
                  <a:moveTo>
                    <a:pt x="7" y="1"/>
                  </a:moveTo>
                  <a:cubicBezTo>
                    <a:pt x="2" y="3"/>
                    <a:pt x="0" y="10"/>
                    <a:pt x="0" y="15"/>
                  </a:cubicBezTo>
                  <a:cubicBezTo>
                    <a:pt x="0" y="20"/>
                    <a:pt x="1" y="32"/>
                    <a:pt x="6" y="33"/>
                  </a:cubicBezTo>
                  <a:lnTo>
                    <a:pt x="32" y="22"/>
                  </a:lnTo>
                  <a:cubicBezTo>
                    <a:pt x="35" y="19"/>
                    <a:pt x="27" y="16"/>
                    <a:pt x="27" y="12"/>
                  </a:cubicBezTo>
                  <a:cubicBezTo>
                    <a:pt x="27" y="8"/>
                    <a:pt x="36" y="2"/>
                    <a:pt x="33" y="0"/>
                  </a:cubicBezTo>
                  <a:lnTo>
                    <a:pt x="7" y="1"/>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611" name="Freeform 107"/>
            <p:cNvSpPr>
              <a:spLocks/>
            </p:cNvSpPr>
            <p:nvPr/>
          </p:nvSpPr>
          <p:spPr bwMode="auto">
            <a:xfrm>
              <a:off x="5379" y="3086"/>
              <a:ext cx="78" cy="81"/>
            </a:xfrm>
            <a:custGeom>
              <a:avLst/>
              <a:gdLst>
                <a:gd name="T0" fmla="*/ 8 w 28"/>
                <a:gd name="T1" fmla="*/ 0 h 29"/>
                <a:gd name="T2" fmla="*/ 0 w 28"/>
                <a:gd name="T3" fmla="*/ 13 h 29"/>
                <a:gd name="T4" fmla="*/ 7 w 28"/>
                <a:gd name="T5" fmla="*/ 29 h 29"/>
                <a:gd name="T6" fmla="*/ 25 w 28"/>
                <a:gd name="T7" fmla="*/ 24 h 29"/>
                <a:gd name="T8" fmla="*/ 20 w 28"/>
                <a:gd name="T9" fmla="*/ 14 h 29"/>
                <a:gd name="T10" fmla="*/ 26 w 28"/>
                <a:gd name="T11" fmla="*/ 0 h 29"/>
                <a:gd name="T12" fmla="*/ 8 w 28"/>
                <a:gd name="T13" fmla="*/ 0 h 29"/>
              </a:gdLst>
              <a:ahLst/>
              <a:cxnLst>
                <a:cxn ang="0">
                  <a:pos x="T0" y="T1"/>
                </a:cxn>
                <a:cxn ang="0">
                  <a:pos x="T2" y="T3"/>
                </a:cxn>
                <a:cxn ang="0">
                  <a:pos x="T4" y="T5"/>
                </a:cxn>
                <a:cxn ang="0">
                  <a:pos x="T6" y="T7"/>
                </a:cxn>
                <a:cxn ang="0">
                  <a:pos x="T8" y="T9"/>
                </a:cxn>
                <a:cxn ang="0">
                  <a:pos x="T10" y="T11"/>
                </a:cxn>
                <a:cxn ang="0">
                  <a:pos x="T12" y="T13"/>
                </a:cxn>
              </a:cxnLst>
              <a:rect l="0" t="0" r="r" b="b"/>
              <a:pathLst>
                <a:path w="28" h="29">
                  <a:moveTo>
                    <a:pt x="8" y="0"/>
                  </a:moveTo>
                  <a:cubicBezTo>
                    <a:pt x="2" y="2"/>
                    <a:pt x="0" y="8"/>
                    <a:pt x="0" y="13"/>
                  </a:cubicBezTo>
                  <a:cubicBezTo>
                    <a:pt x="0" y="17"/>
                    <a:pt x="4" y="27"/>
                    <a:pt x="7" y="29"/>
                  </a:cubicBezTo>
                  <a:lnTo>
                    <a:pt x="25" y="24"/>
                  </a:lnTo>
                  <a:cubicBezTo>
                    <a:pt x="27" y="22"/>
                    <a:pt x="20" y="18"/>
                    <a:pt x="20" y="14"/>
                  </a:cubicBezTo>
                  <a:cubicBezTo>
                    <a:pt x="20" y="10"/>
                    <a:pt x="28" y="2"/>
                    <a:pt x="26" y="0"/>
                  </a:cubicBezTo>
                  <a:lnTo>
                    <a:pt x="8" y="0"/>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612" name="Freeform 108"/>
            <p:cNvSpPr>
              <a:spLocks/>
            </p:cNvSpPr>
            <p:nvPr/>
          </p:nvSpPr>
          <p:spPr bwMode="auto">
            <a:xfrm>
              <a:off x="5520" y="3105"/>
              <a:ext cx="77" cy="61"/>
            </a:xfrm>
            <a:custGeom>
              <a:avLst/>
              <a:gdLst>
                <a:gd name="T0" fmla="*/ 6 w 28"/>
                <a:gd name="T1" fmla="*/ 0 h 22"/>
                <a:gd name="T2" fmla="*/ 0 w 28"/>
                <a:gd name="T3" fmla="*/ 12 h 22"/>
                <a:gd name="T4" fmla="*/ 8 w 28"/>
                <a:gd name="T5" fmla="*/ 22 h 22"/>
                <a:gd name="T6" fmla="*/ 26 w 28"/>
                <a:gd name="T7" fmla="*/ 17 h 22"/>
                <a:gd name="T8" fmla="*/ 21 w 28"/>
                <a:gd name="T9" fmla="*/ 7 h 22"/>
                <a:gd name="T10" fmla="*/ 24 w 28"/>
                <a:gd name="T11" fmla="*/ 0 h 22"/>
                <a:gd name="T12" fmla="*/ 6 w 28"/>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28" h="22">
                  <a:moveTo>
                    <a:pt x="6" y="0"/>
                  </a:moveTo>
                  <a:cubicBezTo>
                    <a:pt x="2" y="3"/>
                    <a:pt x="0" y="8"/>
                    <a:pt x="0" y="12"/>
                  </a:cubicBezTo>
                  <a:cubicBezTo>
                    <a:pt x="0" y="16"/>
                    <a:pt x="4" y="21"/>
                    <a:pt x="8" y="22"/>
                  </a:cubicBezTo>
                  <a:lnTo>
                    <a:pt x="26" y="17"/>
                  </a:lnTo>
                  <a:cubicBezTo>
                    <a:pt x="28" y="15"/>
                    <a:pt x="21" y="10"/>
                    <a:pt x="21" y="7"/>
                  </a:cubicBezTo>
                  <a:cubicBezTo>
                    <a:pt x="21" y="4"/>
                    <a:pt x="26" y="1"/>
                    <a:pt x="24" y="0"/>
                  </a:cubicBezTo>
                  <a:lnTo>
                    <a:pt x="6" y="0"/>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613" name="Freeform 109"/>
            <p:cNvSpPr>
              <a:spLocks/>
            </p:cNvSpPr>
            <p:nvPr/>
          </p:nvSpPr>
          <p:spPr bwMode="auto">
            <a:xfrm>
              <a:off x="5461" y="3051"/>
              <a:ext cx="53" cy="41"/>
            </a:xfrm>
            <a:custGeom>
              <a:avLst/>
              <a:gdLst>
                <a:gd name="T0" fmla="*/ 16 w 53"/>
                <a:gd name="T1" fmla="*/ 0 h 41"/>
                <a:gd name="T2" fmla="*/ 1 w 53"/>
                <a:gd name="T3" fmla="*/ 22 h 41"/>
                <a:gd name="T4" fmla="*/ 23 w 53"/>
                <a:gd name="T5" fmla="*/ 41 h 41"/>
                <a:gd name="T6" fmla="*/ 51 w 53"/>
                <a:gd name="T7" fmla="*/ 30 h 41"/>
                <a:gd name="T8" fmla="*/ 38 w 53"/>
                <a:gd name="T9" fmla="*/ 18 h 41"/>
                <a:gd name="T10" fmla="*/ 43 w 53"/>
                <a:gd name="T11" fmla="*/ 0 h 41"/>
                <a:gd name="T12" fmla="*/ 16 w 5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53" h="41">
                  <a:moveTo>
                    <a:pt x="16" y="0"/>
                  </a:moveTo>
                  <a:cubicBezTo>
                    <a:pt x="9" y="8"/>
                    <a:pt x="0" y="15"/>
                    <a:pt x="1" y="22"/>
                  </a:cubicBezTo>
                  <a:cubicBezTo>
                    <a:pt x="2" y="29"/>
                    <a:pt x="15" y="41"/>
                    <a:pt x="23" y="41"/>
                  </a:cubicBezTo>
                  <a:lnTo>
                    <a:pt x="51" y="30"/>
                  </a:lnTo>
                  <a:cubicBezTo>
                    <a:pt x="53" y="26"/>
                    <a:pt x="39" y="23"/>
                    <a:pt x="38" y="18"/>
                  </a:cubicBezTo>
                  <a:cubicBezTo>
                    <a:pt x="37" y="13"/>
                    <a:pt x="47" y="3"/>
                    <a:pt x="43" y="0"/>
                  </a:cubicBezTo>
                  <a:lnTo>
                    <a:pt x="16" y="0"/>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1614" name="Oval 110"/>
          <p:cNvSpPr>
            <a:spLocks noChangeArrowheads="1"/>
          </p:cNvSpPr>
          <p:nvPr/>
        </p:nvSpPr>
        <p:spPr bwMode="auto">
          <a:xfrm>
            <a:off x="6397625" y="4781550"/>
            <a:ext cx="171450" cy="142875"/>
          </a:xfrm>
          <a:prstGeom prst="ellipse">
            <a:avLst/>
          </a:prstGeom>
          <a:solidFill>
            <a:srgbClr val="3333FF">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615" name="Oval 111"/>
          <p:cNvSpPr>
            <a:spLocks noChangeArrowheads="1"/>
          </p:cNvSpPr>
          <p:nvPr/>
        </p:nvSpPr>
        <p:spPr bwMode="auto">
          <a:xfrm>
            <a:off x="8229600" y="2438400"/>
            <a:ext cx="241300" cy="184150"/>
          </a:xfrm>
          <a:prstGeom prst="ellipse">
            <a:avLst/>
          </a:prstGeom>
          <a:solidFill>
            <a:srgbClr val="3333FF">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616" name="Oval 112"/>
          <p:cNvSpPr>
            <a:spLocks noChangeArrowheads="1"/>
          </p:cNvSpPr>
          <p:nvPr/>
        </p:nvSpPr>
        <p:spPr bwMode="auto">
          <a:xfrm>
            <a:off x="8013700" y="3162300"/>
            <a:ext cx="377825" cy="273050"/>
          </a:xfrm>
          <a:prstGeom prst="ellipse">
            <a:avLst/>
          </a:prstGeom>
          <a:solidFill>
            <a:srgbClr val="3333FF">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618" name="Oval 114"/>
          <p:cNvSpPr>
            <a:spLocks noChangeArrowheads="1"/>
          </p:cNvSpPr>
          <p:nvPr/>
        </p:nvSpPr>
        <p:spPr bwMode="auto">
          <a:xfrm>
            <a:off x="8661400" y="2974975"/>
            <a:ext cx="171450" cy="142875"/>
          </a:xfrm>
          <a:prstGeom prst="ellipse">
            <a:avLst/>
          </a:prstGeom>
          <a:solidFill>
            <a:srgbClr val="3333FF">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1619" name="Group 115"/>
          <p:cNvGrpSpPr>
            <a:grpSpLocks/>
          </p:cNvGrpSpPr>
          <p:nvPr/>
        </p:nvGrpSpPr>
        <p:grpSpPr bwMode="auto">
          <a:xfrm>
            <a:off x="2047875" y="6192838"/>
            <a:ext cx="90488" cy="90487"/>
            <a:chOff x="3805" y="4082"/>
            <a:chExt cx="57" cy="57"/>
          </a:xfrm>
        </p:grpSpPr>
        <p:grpSp>
          <p:nvGrpSpPr>
            <p:cNvPr id="21620" name="Group 116"/>
            <p:cNvGrpSpPr>
              <a:grpSpLocks/>
            </p:cNvGrpSpPr>
            <p:nvPr/>
          </p:nvGrpSpPr>
          <p:grpSpPr bwMode="auto">
            <a:xfrm>
              <a:off x="3805" y="4082"/>
              <a:ext cx="57" cy="57"/>
              <a:chOff x="3805" y="4082"/>
              <a:chExt cx="57" cy="57"/>
            </a:xfrm>
          </p:grpSpPr>
          <p:sp>
            <p:nvSpPr>
              <p:cNvPr id="21621" name="Line 117"/>
              <p:cNvSpPr>
                <a:spLocks noChangeShapeType="1"/>
              </p:cNvSpPr>
              <p:nvPr/>
            </p:nvSpPr>
            <p:spPr bwMode="auto">
              <a:xfrm flipV="1">
                <a:off x="3805" y="4083"/>
                <a:ext cx="57" cy="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622" name="Line 118"/>
              <p:cNvSpPr>
                <a:spLocks noChangeShapeType="1"/>
              </p:cNvSpPr>
              <p:nvPr/>
            </p:nvSpPr>
            <p:spPr bwMode="auto">
              <a:xfrm rot="16200000" flipV="1">
                <a:off x="3804" y="4084"/>
                <a:ext cx="57" cy="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1623" name="Rectangle 119"/>
            <p:cNvSpPr>
              <a:spLocks noChangeArrowheads="1"/>
            </p:cNvSpPr>
            <p:nvPr/>
          </p:nvSpPr>
          <p:spPr bwMode="auto">
            <a:xfrm>
              <a:off x="3820" y="4098"/>
              <a:ext cx="27" cy="27"/>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1624" name="Group 120"/>
          <p:cNvGrpSpPr>
            <a:grpSpLocks/>
          </p:cNvGrpSpPr>
          <p:nvPr/>
        </p:nvGrpSpPr>
        <p:grpSpPr bwMode="auto">
          <a:xfrm>
            <a:off x="2187575" y="6165850"/>
            <a:ext cx="90488" cy="90488"/>
            <a:chOff x="3805" y="4082"/>
            <a:chExt cx="57" cy="57"/>
          </a:xfrm>
        </p:grpSpPr>
        <p:grpSp>
          <p:nvGrpSpPr>
            <p:cNvPr id="21625" name="Group 121"/>
            <p:cNvGrpSpPr>
              <a:grpSpLocks/>
            </p:cNvGrpSpPr>
            <p:nvPr/>
          </p:nvGrpSpPr>
          <p:grpSpPr bwMode="auto">
            <a:xfrm>
              <a:off x="3805" y="4082"/>
              <a:ext cx="57" cy="57"/>
              <a:chOff x="3805" y="4082"/>
              <a:chExt cx="57" cy="57"/>
            </a:xfrm>
          </p:grpSpPr>
          <p:sp>
            <p:nvSpPr>
              <p:cNvPr id="21626" name="Line 122"/>
              <p:cNvSpPr>
                <a:spLocks noChangeShapeType="1"/>
              </p:cNvSpPr>
              <p:nvPr/>
            </p:nvSpPr>
            <p:spPr bwMode="auto">
              <a:xfrm flipV="1">
                <a:off x="3805" y="4083"/>
                <a:ext cx="57" cy="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627" name="Line 123"/>
              <p:cNvSpPr>
                <a:spLocks noChangeShapeType="1"/>
              </p:cNvSpPr>
              <p:nvPr/>
            </p:nvSpPr>
            <p:spPr bwMode="auto">
              <a:xfrm rot="16200000" flipV="1">
                <a:off x="3804" y="4084"/>
                <a:ext cx="57" cy="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1628" name="Rectangle 124"/>
            <p:cNvSpPr>
              <a:spLocks noChangeArrowheads="1"/>
            </p:cNvSpPr>
            <p:nvPr/>
          </p:nvSpPr>
          <p:spPr bwMode="auto">
            <a:xfrm>
              <a:off x="3820" y="4098"/>
              <a:ext cx="27" cy="27"/>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1630" name="Oval 126"/>
          <p:cNvSpPr>
            <a:spLocks noChangeArrowheads="1"/>
          </p:cNvSpPr>
          <p:nvPr/>
        </p:nvSpPr>
        <p:spPr bwMode="auto">
          <a:xfrm>
            <a:off x="1766888" y="6000750"/>
            <a:ext cx="88900" cy="88900"/>
          </a:xfrm>
          <a:prstGeom prst="ellipse">
            <a:avLst/>
          </a:prstGeom>
          <a:solidFill>
            <a:srgbClr val="99CCFF"/>
          </a:solidFill>
          <a:ln w="2540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1631" name="Group 127"/>
          <p:cNvGrpSpPr>
            <a:grpSpLocks/>
          </p:cNvGrpSpPr>
          <p:nvPr/>
        </p:nvGrpSpPr>
        <p:grpSpPr bwMode="auto">
          <a:xfrm>
            <a:off x="2393950" y="2900363"/>
            <a:ext cx="90488" cy="90487"/>
            <a:chOff x="3805" y="4082"/>
            <a:chExt cx="57" cy="57"/>
          </a:xfrm>
        </p:grpSpPr>
        <p:grpSp>
          <p:nvGrpSpPr>
            <p:cNvPr id="21632" name="Group 128"/>
            <p:cNvGrpSpPr>
              <a:grpSpLocks/>
            </p:cNvGrpSpPr>
            <p:nvPr/>
          </p:nvGrpSpPr>
          <p:grpSpPr bwMode="auto">
            <a:xfrm>
              <a:off x="3805" y="4082"/>
              <a:ext cx="57" cy="57"/>
              <a:chOff x="3805" y="4082"/>
              <a:chExt cx="57" cy="57"/>
            </a:xfrm>
          </p:grpSpPr>
          <p:sp>
            <p:nvSpPr>
              <p:cNvPr id="21633" name="Line 129"/>
              <p:cNvSpPr>
                <a:spLocks noChangeShapeType="1"/>
              </p:cNvSpPr>
              <p:nvPr/>
            </p:nvSpPr>
            <p:spPr bwMode="auto">
              <a:xfrm flipV="1">
                <a:off x="3805" y="4083"/>
                <a:ext cx="57" cy="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634" name="Line 130"/>
              <p:cNvSpPr>
                <a:spLocks noChangeShapeType="1"/>
              </p:cNvSpPr>
              <p:nvPr/>
            </p:nvSpPr>
            <p:spPr bwMode="auto">
              <a:xfrm rot="16200000" flipV="1">
                <a:off x="3804" y="4084"/>
                <a:ext cx="57" cy="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1635" name="Rectangle 131"/>
            <p:cNvSpPr>
              <a:spLocks noChangeArrowheads="1"/>
            </p:cNvSpPr>
            <p:nvPr/>
          </p:nvSpPr>
          <p:spPr bwMode="auto">
            <a:xfrm>
              <a:off x="3820" y="4098"/>
              <a:ext cx="27" cy="27"/>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1636" name="AutoShape 132"/>
          <p:cNvSpPr>
            <a:spLocks noChangeArrowheads="1"/>
          </p:cNvSpPr>
          <p:nvPr/>
        </p:nvSpPr>
        <p:spPr bwMode="auto">
          <a:xfrm>
            <a:off x="7870825" y="279400"/>
            <a:ext cx="793750" cy="260350"/>
          </a:xfrm>
          <a:prstGeom prst="roundRect">
            <a:avLst>
              <a:gd name="adj" fmla="val 16667"/>
            </a:avLst>
          </a:prstGeom>
          <a:solidFill>
            <a:srgbClr val="99CC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800" b="1" u="sng">
                <a:solidFill>
                  <a:schemeClr val="accent2"/>
                </a:solidFill>
                <a:latin typeface="Times New Roman" panose="02020603050405020304" pitchFamily="18" charset="0"/>
              </a:rPr>
              <a:t>Halleck</a:t>
            </a:r>
          </a:p>
          <a:p>
            <a:pPr algn="ctr"/>
            <a:r>
              <a:rPr lang="en-US" altLang="en-US" sz="800" b="1" u="sng">
                <a:solidFill>
                  <a:schemeClr val="accent2"/>
                </a:solidFill>
                <a:latin typeface="Times New Roman" panose="02020603050405020304" pitchFamily="18" charset="0"/>
              </a:rPr>
              <a:t>General in Chief</a:t>
            </a:r>
          </a:p>
        </p:txBody>
      </p:sp>
      <p:sp>
        <p:nvSpPr>
          <p:cNvPr id="21637" name="Rectangle 133"/>
          <p:cNvSpPr>
            <a:spLocks noChangeArrowheads="1"/>
          </p:cNvSpPr>
          <p:nvPr/>
        </p:nvSpPr>
        <p:spPr bwMode="auto">
          <a:xfrm>
            <a:off x="7639050" y="1231900"/>
            <a:ext cx="152400" cy="152400"/>
          </a:xfrm>
          <a:prstGeom prst="rect">
            <a:avLst/>
          </a:prstGeom>
          <a:solidFill>
            <a:srgbClr val="99CCFF"/>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1638" name="Group 134"/>
          <p:cNvGrpSpPr>
            <a:grpSpLocks/>
          </p:cNvGrpSpPr>
          <p:nvPr/>
        </p:nvGrpSpPr>
        <p:grpSpPr bwMode="auto">
          <a:xfrm>
            <a:off x="2724150" y="6219825"/>
            <a:ext cx="361950" cy="269875"/>
            <a:chOff x="5369" y="3038"/>
            <a:chExt cx="228" cy="170"/>
          </a:xfrm>
        </p:grpSpPr>
        <p:sp>
          <p:nvSpPr>
            <p:cNvPr id="21639" name="Freeform 135"/>
            <p:cNvSpPr>
              <a:spLocks/>
            </p:cNvSpPr>
            <p:nvPr/>
          </p:nvSpPr>
          <p:spPr bwMode="auto">
            <a:xfrm>
              <a:off x="5369" y="3171"/>
              <a:ext cx="216" cy="37"/>
            </a:xfrm>
            <a:custGeom>
              <a:avLst/>
              <a:gdLst>
                <a:gd name="T0" fmla="*/ 32 w 216"/>
                <a:gd name="T1" fmla="*/ 37 h 37"/>
                <a:gd name="T2" fmla="*/ 198 w 216"/>
                <a:gd name="T3" fmla="*/ 37 h 37"/>
                <a:gd name="T4" fmla="*/ 216 w 216"/>
                <a:gd name="T5" fmla="*/ 0 h 37"/>
                <a:gd name="T6" fmla="*/ 126 w 216"/>
                <a:gd name="T7" fmla="*/ 1 h 37"/>
                <a:gd name="T8" fmla="*/ 40 w 216"/>
                <a:gd name="T9" fmla="*/ 1 h 37"/>
                <a:gd name="T10" fmla="*/ 0 w 216"/>
                <a:gd name="T11" fmla="*/ 0 h 37"/>
                <a:gd name="T12" fmla="*/ 32 w 216"/>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216" h="37">
                  <a:moveTo>
                    <a:pt x="32" y="37"/>
                  </a:moveTo>
                  <a:lnTo>
                    <a:pt x="198" y="37"/>
                  </a:lnTo>
                  <a:lnTo>
                    <a:pt x="216" y="0"/>
                  </a:lnTo>
                  <a:lnTo>
                    <a:pt x="126" y="1"/>
                  </a:lnTo>
                  <a:lnTo>
                    <a:pt x="40" y="1"/>
                  </a:lnTo>
                  <a:lnTo>
                    <a:pt x="0" y="0"/>
                  </a:lnTo>
                  <a:lnTo>
                    <a:pt x="32" y="37"/>
                  </a:lnTo>
                  <a:close/>
                </a:path>
              </a:pathLst>
            </a:cu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640" name="Line 136"/>
            <p:cNvSpPr>
              <a:spLocks noChangeShapeType="1"/>
            </p:cNvSpPr>
            <p:nvPr/>
          </p:nvSpPr>
          <p:spPr bwMode="auto">
            <a:xfrm>
              <a:off x="5426" y="3067"/>
              <a:ext cx="3" cy="1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641" name="Freeform 137"/>
            <p:cNvSpPr>
              <a:spLocks/>
            </p:cNvSpPr>
            <p:nvPr/>
          </p:nvSpPr>
          <p:spPr bwMode="auto">
            <a:xfrm>
              <a:off x="5490" y="3038"/>
              <a:ext cx="3" cy="129"/>
            </a:xfrm>
            <a:custGeom>
              <a:avLst/>
              <a:gdLst>
                <a:gd name="T0" fmla="*/ 0 w 3"/>
                <a:gd name="T1" fmla="*/ 0 h 129"/>
                <a:gd name="T2" fmla="*/ 3 w 3"/>
                <a:gd name="T3" fmla="*/ 129 h 129"/>
              </a:gdLst>
              <a:ahLst/>
              <a:cxnLst>
                <a:cxn ang="0">
                  <a:pos x="T0" y="T1"/>
                </a:cxn>
                <a:cxn ang="0">
                  <a:pos x="T2" y="T3"/>
                </a:cxn>
              </a:cxnLst>
              <a:rect l="0" t="0" r="r" b="b"/>
              <a:pathLst>
                <a:path w="3" h="129">
                  <a:moveTo>
                    <a:pt x="0" y="0"/>
                  </a:moveTo>
                  <a:lnTo>
                    <a:pt x="3" y="129"/>
                  </a:lnTo>
                </a:path>
              </a:pathLst>
            </a:custGeom>
            <a:noFill/>
            <a:ln w="9525">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642" name="Line 138"/>
            <p:cNvSpPr>
              <a:spLocks noChangeShapeType="1"/>
            </p:cNvSpPr>
            <p:nvPr/>
          </p:nvSpPr>
          <p:spPr bwMode="auto">
            <a:xfrm>
              <a:off x="5555" y="3094"/>
              <a:ext cx="3" cy="6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643" name="Freeform 139"/>
            <p:cNvSpPr>
              <a:spLocks/>
            </p:cNvSpPr>
            <p:nvPr/>
          </p:nvSpPr>
          <p:spPr bwMode="auto">
            <a:xfrm>
              <a:off x="5451" y="3080"/>
              <a:ext cx="100" cy="91"/>
            </a:xfrm>
            <a:custGeom>
              <a:avLst/>
              <a:gdLst>
                <a:gd name="T0" fmla="*/ 7 w 36"/>
                <a:gd name="T1" fmla="*/ 1 h 33"/>
                <a:gd name="T2" fmla="*/ 0 w 36"/>
                <a:gd name="T3" fmla="*/ 15 h 33"/>
                <a:gd name="T4" fmla="*/ 6 w 36"/>
                <a:gd name="T5" fmla="*/ 33 h 33"/>
                <a:gd name="T6" fmla="*/ 32 w 36"/>
                <a:gd name="T7" fmla="*/ 22 h 33"/>
                <a:gd name="T8" fmla="*/ 27 w 36"/>
                <a:gd name="T9" fmla="*/ 12 h 33"/>
                <a:gd name="T10" fmla="*/ 33 w 36"/>
                <a:gd name="T11" fmla="*/ 0 h 33"/>
                <a:gd name="T12" fmla="*/ 7 w 36"/>
                <a:gd name="T13" fmla="*/ 1 h 33"/>
              </a:gdLst>
              <a:ahLst/>
              <a:cxnLst>
                <a:cxn ang="0">
                  <a:pos x="T0" y="T1"/>
                </a:cxn>
                <a:cxn ang="0">
                  <a:pos x="T2" y="T3"/>
                </a:cxn>
                <a:cxn ang="0">
                  <a:pos x="T4" y="T5"/>
                </a:cxn>
                <a:cxn ang="0">
                  <a:pos x="T6" y="T7"/>
                </a:cxn>
                <a:cxn ang="0">
                  <a:pos x="T8" y="T9"/>
                </a:cxn>
                <a:cxn ang="0">
                  <a:pos x="T10" y="T11"/>
                </a:cxn>
                <a:cxn ang="0">
                  <a:pos x="T12" y="T13"/>
                </a:cxn>
              </a:cxnLst>
              <a:rect l="0" t="0" r="r" b="b"/>
              <a:pathLst>
                <a:path w="36" h="33">
                  <a:moveTo>
                    <a:pt x="7" y="1"/>
                  </a:moveTo>
                  <a:cubicBezTo>
                    <a:pt x="2" y="3"/>
                    <a:pt x="0" y="10"/>
                    <a:pt x="0" y="15"/>
                  </a:cubicBezTo>
                  <a:cubicBezTo>
                    <a:pt x="0" y="20"/>
                    <a:pt x="1" y="32"/>
                    <a:pt x="6" y="33"/>
                  </a:cubicBezTo>
                  <a:lnTo>
                    <a:pt x="32" y="22"/>
                  </a:lnTo>
                  <a:cubicBezTo>
                    <a:pt x="35" y="19"/>
                    <a:pt x="27" y="16"/>
                    <a:pt x="27" y="12"/>
                  </a:cubicBezTo>
                  <a:cubicBezTo>
                    <a:pt x="27" y="8"/>
                    <a:pt x="36" y="2"/>
                    <a:pt x="33" y="0"/>
                  </a:cubicBezTo>
                  <a:lnTo>
                    <a:pt x="7" y="1"/>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644" name="Freeform 140"/>
            <p:cNvSpPr>
              <a:spLocks/>
            </p:cNvSpPr>
            <p:nvPr/>
          </p:nvSpPr>
          <p:spPr bwMode="auto">
            <a:xfrm>
              <a:off x="5379" y="3086"/>
              <a:ext cx="78" cy="81"/>
            </a:xfrm>
            <a:custGeom>
              <a:avLst/>
              <a:gdLst>
                <a:gd name="T0" fmla="*/ 8 w 28"/>
                <a:gd name="T1" fmla="*/ 0 h 29"/>
                <a:gd name="T2" fmla="*/ 0 w 28"/>
                <a:gd name="T3" fmla="*/ 13 h 29"/>
                <a:gd name="T4" fmla="*/ 7 w 28"/>
                <a:gd name="T5" fmla="*/ 29 h 29"/>
                <a:gd name="T6" fmla="*/ 25 w 28"/>
                <a:gd name="T7" fmla="*/ 24 h 29"/>
                <a:gd name="T8" fmla="*/ 20 w 28"/>
                <a:gd name="T9" fmla="*/ 14 h 29"/>
                <a:gd name="T10" fmla="*/ 26 w 28"/>
                <a:gd name="T11" fmla="*/ 0 h 29"/>
                <a:gd name="T12" fmla="*/ 8 w 28"/>
                <a:gd name="T13" fmla="*/ 0 h 29"/>
              </a:gdLst>
              <a:ahLst/>
              <a:cxnLst>
                <a:cxn ang="0">
                  <a:pos x="T0" y="T1"/>
                </a:cxn>
                <a:cxn ang="0">
                  <a:pos x="T2" y="T3"/>
                </a:cxn>
                <a:cxn ang="0">
                  <a:pos x="T4" y="T5"/>
                </a:cxn>
                <a:cxn ang="0">
                  <a:pos x="T6" y="T7"/>
                </a:cxn>
                <a:cxn ang="0">
                  <a:pos x="T8" y="T9"/>
                </a:cxn>
                <a:cxn ang="0">
                  <a:pos x="T10" y="T11"/>
                </a:cxn>
                <a:cxn ang="0">
                  <a:pos x="T12" y="T13"/>
                </a:cxn>
              </a:cxnLst>
              <a:rect l="0" t="0" r="r" b="b"/>
              <a:pathLst>
                <a:path w="28" h="29">
                  <a:moveTo>
                    <a:pt x="8" y="0"/>
                  </a:moveTo>
                  <a:cubicBezTo>
                    <a:pt x="2" y="2"/>
                    <a:pt x="0" y="8"/>
                    <a:pt x="0" y="13"/>
                  </a:cubicBezTo>
                  <a:cubicBezTo>
                    <a:pt x="0" y="17"/>
                    <a:pt x="4" y="27"/>
                    <a:pt x="7" y="29"/>
                  </a:cubicBezTo>
                  <a:lnTo>
                    <a:pt x="25" y="24"/>
                  </a:lnTo>
                  <a:cubicBezTo>
                    <a:pt x="27" y="22"/>
                    <a:pt x="20" y="18"/>
                    <a:pt x="20" y="14"/>
                  </a:cubicBezTo>
                  <a:cubicBezTo>
                    <a:pt x="20" y="10"/>
                    <a:pt x="28" y="2"/>
                    <a:pt x="26" y="0"/>
                  </a:cubicBezTo>
                  <a:lnTo>
                    <a:pt x="8" y="0"/>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645" name="Freeform 141"/>
            <p:cNvSpPr>
              <a:spLocks/>
            </p:cNvSpPr>
            <p:nvPr/>
          </p:nvSpPr>
          <p:spPr bwMode="auto">
            <a:xfrm>
              <a:off x="5520" y="3105"/>
              <a:ext cx="77" cy="61"/>
            </a:xfrm>
            <a:custGeom>
              <a:avLst/>
              <a:gdLst>
                <a:gd name="T0" fmla="*/ 6 w 28"/>
                <a:gd name="T1" fmla="*/ 0 h 22"/>
                <a:gd name="T2" fmla="*/ 0 w 28"/>
                <a:gd name="T3" fmla="*/ 12 h 22"/>
                <a:gd name="T4" fmla="*/ 8 w 28"/>
                <a:gd name="T5" fmla="*/ 22 h 22"/>
                <a:gd name="T6" fmla="*/ 26 w 28"/>
                <a:gd name="T7" fmla="*/ 17 h 22"/>
                <a:gd name="T8" fmla="*/ 21 w 28"/>
                <a:gd name="T9" fmla="*/ 7 h 22"/>
                <a:gd name="T10" fmla="*/ 24 w 28"/>
                <a:gd name="T11" fmla="*/ 0 h 22"/>
                <a:gd name="T12" fmla="*/ 6 w 28"/>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28" h="22">
                  <a:moveTo>
                    <a:pt x="6" y="0"/>
                  </a:moveTo>
                  <a:cubicBezTo>
                    <a:pt x="2" y="3"/>
                    <a:pt x="0" y="8"/>
                    <a:pt x="0" y="12"/>
                  </a:cubicBezTo>
                  <a:cubicBezTo>
                    <a:pt x="0" y="16"/>
                    <a:pt x="4" y="21"/>
                    <a:pt x="8" y="22"/>
                  </a:cubicBezTo>
                  <a:lnTo>
                    <a:pt x="26" y="17"/>
                  </a:lnTo>
                  <a:cubicBezTo>
                    <a:pt x="28" y="15"/>
                    <a:pt x="21" y="10"/>
                    <a:pt x="21" y="7"/>
                  </a:cubicBezTo>
                  <a:cubicBezTo>
                    <a:pt x="21" y="4"/>
                    <a:pt x="26" y="1"/>
                    <a:pt x="24" y="0"/>
                  </a:cubicBezTo>
                  <a:lnTo>
                    <a:pt x="6" y="0"/>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646" name="Freeform 142"/>
            <p:cNvSpPr>
              <a:spLocks/>
            </p:cNvSpPr>
            <p:nvPr/>
          </p:nvSpPr>
          <p:spPr bwMode="auto">
            <a:xfrm>
              <a:off x="5461" y="3051"/>
              <a:ext cx="53" cy="41"/>
            </a:xfrm>
            <a:custGeom>
              <a:avLst/>
              <a:gdLst>
                <a:gd name="T0" fmla="*/ 16 w 53"/>
                <a:gd name="T1" fmla="*/ 0 h 41"/>
                <a:gd name="T2" fmla="*/ 1 w 53"/>
                <a:gd name="T3" fmla="*/ 22 h 41"/>
                <a:gd name="T4" fmla="*/ 23 w 53"/>
                <a:gd name="T5" fmla="*/ 41 h 41"/>
                <a:gd name="T6" fmla="*/ 51 w 53"/>
                <a:gd name="T7" fmla="*/ 30 h 41"/>
                <a:gd name="T8" fmla="*/ 38 w 53"/>
                <a:gd name="T9" fmla="*/ 18 h 41"/>
                <a:gd name="T10" fmla="*/ 43 w 53"/>
                <a:gd name="T11" fmla="*/ 0 h 41"/>
                <a:gd name="T12" fmla="*/ 16 w 5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53" h="41">
                  <a:moveTo>
                    <a:pt x="16" y="0"/>
                  </a:moveTo>
                  <a:cubicBezTo>
                    <a:pt x="9" y="8"/>
                    <a:pt x="0" y="15"/>
                    <a:pt x="1" y="22"/>
                  </a:cubicBezTo>
                  <a:cubicBezTo>
                    <a:pt x="2" y="29"/>
                    <a:pt x="15" y="41"/>
                    <a:pt x="23" y="41"/>
                  </a:cubicBezTo>
                  <a:lnTo>
                    <a:pt x="51" y="30"/>
                  </a:lnTo>
                  <a:cubicBezTo>
                    <a:pt x="53" y="26"/>
                    <a:pt x="39" y="23"/>
                    <a:pt x="38" y="18"/>
                  </a:cubicBezTo>
                  <a:cubicBezTo>
                    <a:pt x="37" y="13"/>
                    <a:pt x="47" y="3"/>
                    <a:pt x="43" y="0"/>
                  </a:cubicBezTo>
                  <a:lnTo>
                    <a:pt x="16" y="0"/>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1647" name="Oval 143"/>
          <p:cNvSpPr>
            <a:spLocks noChangeArrowheads="1"/>
          </p:cNvSpPr>
          <p:nvPr/>
        </p:nvSpPr>
        <p:spPr bwMode="auto">
          <a:xfrm rot="-1041241">
            <a:off x="4413250" y="6332538"/>
            <a:ext cx="188913" cy="85725"/>
          </a:xfrm>
          <a:prstGeom prst="ellipse">
            <a:avLst/>
          </a:prstGeom>
          <a:solidFill>
            <a:srgbClr val="3333FF">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648" name="Oval 144"/>
          <p:cNvSpPr>
            <a:spLocks noChangeArrowheads="1"/>
          </p:cNvSpPr>
          <p:nvPr/>
        </p:nvSpPr>
        <p:spPr bwMode="auto">
          <a:xfrm rot="-1041241">
            <a:off x="6210300" y="6299200"/>
            <a:ext cx="68263" cy="85725"/>
          </a:xfrm>
          <a:prstGeom prst="ellipse">
            <a:avLst/>
          </a:prstGeom>
          <a:solidFill>
            <a:srgbClr val="3333FF">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649" name="Oval 145"/>
          <p:cNvSpPr>
            <a:spLocks noChangeArrowheads="1"/>
          </p:cNvSpPr>
          <p:nvPr/>
        </p:nvSpPr>
        <p:spPr bwMode="auto">
          <a:xfrm>
            <a:off x="6089650" y="5822950"/>
            <a:ext cx="60325" cy="142875"/>
          </a:xfrm>
          <a:prstGeom prst="ellipse">
            <a:avLst/>
          </a:prstGeom>
          <a:solidFill>
            <a:srgbClr val="3333FF">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650" name="Oval 146"/>
          <p:cNvSpPr>
            <a:spLocks noChangeArrowheads="1"/>
          </p:cNvSpPr>
          <p:nvPr/>
        </p:nvSpPr>
        <p:spPr bwMode="auto">
          <a:xfrm>
            <a:off x="6121400" y="5403850"/>
            <a:ext cx="60325" cy="142875"/>
          </a:xfrm>
          <a:prstGeom prst="ellipse">
            <a:avLst/>
          </a:prstGeom>
          <a:solidFill>
            <a:srgbClr val="3333FF">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651" name="Oval 147"/>
          <p:cNvSpPr>
            <a:spLocks noChangeArrowheads="1"/>
          </p:cNvSpPr>
          <p:nvPr/>
        </p:nvSpPr>
        <p:spPr bwMode="auto">
          <a:xfrm rot="-1041241">
            <a:off x="3346450" y="5842000"/>
            <a:ext cx="188913" cy="85725"/>
          </a:xfrm>
          <a:prstGeom prst="ellipse">
            <a:avLst/>
          </a:prstGeom>
          <a:solidFill>
            <a:srgbClr val="3333FF">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652" name="AutoShape 148"/>
          <p:cNvSpPr>
            <a:spLocks noChangeArrowheads="1"/>
          </p:cNvSpPr>
          <p:nvPr/>
        </p:nvSpPr>
        <p:spPr bwMode="auto">
          <a:xfrm>
            <a:off x="4097338" y="3035300"/>
            <a:ext cx="504825" cy="196850"/>
          </a:xfrm>
          <a:prstGeom prst="roundRect">
            <a:avLst>
              <a:gd name="adj" fmla="val 16667"/>
            </a:avLst>
          </a:prstGeom>
          <a:solidFill>
            <a:srgbClr val="C0C0C0"/>
          </a:solidFill>
          <a:ln w="9525">
            <a:solidFill>
              <a:srgbClr val="3333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u="sng">
                <a:solidFill>
                  <a:srgbClr val="333333"/>
                </a:solidFill>
                <a:latin typeface="Times New Roman" panose="02020603050405020304" pitchFamily="18" charset="0"/>
              </a:rPr>
              <a:t>Bragg</a:t>
            </a:r>
          </a:p>
        </p:txBody>
      </p:sp>
      <p:sp>
        <p:nvSpPr>
          <p:cNvPr id="21653" name="AutoShape 149"/>
          <p:cNvSpPr>
            <a:spLocks noChangeArrowheads="1"/>
          </p:cNvSpPr>
          <p:nvPr/>
        </p:nvSpPr>
        <p:spPr bwMode="auto">
          <a:xfrm>
            <a:off x="3446463" y="2414588"/>
            <a:ext cx="668337" cy="203200"/>
          </a:xfrm>
          <a:prstGeom prst="roundRect">
            <a:avLst>
              <a:gd name="adj" fmla="val 16667"/>
            </a:avLst>
          </a:prstGeom>
          <a:solidFill>
            <a:srgbClr val="99CC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u="sng">
                <a:solidFill>
                  <a:schemeClr val="accent2"/>
                </a:solidFill>
                <a:latin typeface="Times New Roman" panose="02020603050405020304" pitchFamily="18" charset="0"/>
              </a:rPr>
              <a:t>Rosecrans</a:t>
            </a:r>
          </a:p>
        </p:txBody>
      </p:sp>
      <p:sp>
        <p:nvSpPr>
          <p:cNvPr id="21654" name="AutoShape 150"/>
          <p:cNvSpPr>
            <a:spLocks noChangeArrowheads="1"/>
          </p:cNvSpPr>
          <p:nvPr/>
        </p:nvSpPr>
        <p:spPr bwMode="auto">
          <a:xfrm>
            <a:off x="7192963" y="1555750"/>
            <a:ext cx="369887" cy="217488"/>
          </a:xfrm>
          <a:prstGeom prst="roundRect">
            <a:avLst>
              <a:gd name="adj" fmla="val 16667"/>
            </a:avLst>
          </a:prstGeom>
          <a:solidFill>
            <a:srgbClr val="C0C0C0"/>
          </a:solidFill>
          <a:ln w="9525">
            <a:solidFill>
              <a:srgbClr val="3333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u="sng">
                <a:latin typeface="Times New Roman" panose="02020603050405020304" pitchFamily="18" charset="0"/>
              </a:rPr>
              <a:t>Lee</a:t>
            </a:r>
          </a:p>
        </p:txBody>
      </p:sp>
      <p:sp>
        <p:nvSpPr>
          <p:cNvPr id="21656" name="Rectangle 152"/>
          <p:cNvSpPr>
            <a:spLocks noChangeArrowheads="1"/>
          </p:cNvSpPr>
          <p:nvPr/>
        </p:nvSpPr>
        <p:spPr bwMode="auto">
          <a:xfrm>
            <a:off x="7615238" y="1438275"/>
            <a:ext cx="152400" cy="152400"/>
          </a:xfrm>
          <a:prstGeom prst="rect">
            <a:avLst/>
          </a:prstGeom>
          <a:solidFill>
            <a:srgbClr val="C0C0C0"/>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1657" name="Group 153"/>
          <p:cNvGrpSpPr>
            <a:grpSpLocks/>
          </p:cNvGrpSpPr>
          <p:nvPr/>
        </p:nvGrpSpPr>
        <p:grpSpPr bwMode="auto">
          <a:xfrm>
            <a:off x="7534275" y="4194175"/>
            <a:ext cx="361950" cy="269875"/>
            <a:chOff x="5369" y="3038"/>
            <a:chExt cx="228" cy="170"/>
          </a:xfrm>
        </p:grpSpPr>
        <p:sp>
          <p:nvSpPr>
            <p:cNvPr id="21658" name="Freeform 154"/>
            <p:cNvSpPr>
              <a:spLocks/>
            </p:cNvSpPr>
            <p:nvPr/>
          </p:nvSpPr>
          <p:spPr bwMode="auto">
            <a:xfrm>
              <a:off x="5369" y="3171"/>
              <a:ext cx="216" cy="37"/>
            </a:xfrm>
            <a:custGeom>
              <a:avLst/>
              <a:gdLst>
                <a:gd name="T0" fmla="*/ 32 w 216"/>
                <a:gd name="T1" fmla="*/ 37 h 37"/>
                <a:gd name="T2" fmla="*/ 198 w 216"/>
                <a:gd name="T3" fmla="*/ 37 h 37"/>
                <a:gd name="T4" fmla="*/ 216 w 216"/>
                <a:gd name="T5" fmla="*/ 0 h 37"/>
                <a:gd name="T6" fmla="*/ 126 w 216"/>
                <a:gd name="T7" fmla="*/ 1 h 37"/>
                <a:gd name="T8" fmla="*/ 40 w 216"/>
                <a:gd name="T9" fmla="*/ 1 h 37"/>
                <a:gd name="T10" fmla="*/ 0 w 216"/>
                <a:gd name="T11" fmla="*/ 0 h 37"/>
                <a:gd name="T12" fmla="*/ 32 w 216"/>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216" h="37">
                  <a:moveTo>
                    <a:pt x="32" y="37"/>
                  </a:moveTo>
                  <a:lnTo>
                    <a:pt x="198" y="37"/>
                  </a:lnTo>
                  <a:lnTo>
                    <a:pt x="216" y="0"/>
                  </a:lnTo>
                  <a:lnTo>
                    <a:pt x="126" y="1"/>
                  </a:lnTo>
                  <a:lnTo>
                    <a:pt x="40" y="1"/>
                  </a:lnTo>
                  <a:lnTo>
                    <a:pt x="0" y="0"/>
                  </a:lnTo>
                  <a:lnTo>
                    <a:pt x="32" y="37"/>
                  </a:lnTo>
                  <a:close/>
                </a:path>
              </a:pathLst>
            </a:cu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659" name="Line 155"/>
            <p:cNvSpPr>
              <a:spLocks noChangeShapeType="1"/>
            </p:cNvSpPr>
            <p:nvPr/>
          </p:nvSpPr>
          <p:spPr bwMode="auto">
            <a:xfrm>
              <a:off x="5426" y="3067"/>
              <a:ext cx="3" cy="1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660" name="Freeform 156"/>
            <p:cNvSpPr>
              <a:spLocks/>
            </p:cNvSpPr>
            <p:nvPr/>
          </p:nvSpPr>
          <p:spPr bwMode="auto">
            <a:xfrm>
              <a:off x="5490" y="3038"/>
              <a:ext cx="3" cy="129"/>
            </a:xfrm>
            <a:custGeom>
              <a:avLst/>
              <a:gdLst>
                <a:gd name="T0" fmla="*/ 0 w 3"/>
                <a:gd name="T1" fmla="*/ 0 h 129"/>
                <a:gd name="T2" fmla="*/ 3 w 3"/>
                <a:gd name="T3" fmla="*/ 129 h 129"/>
              </a:gdLst>
              <a:ahLst/>
              <a:cxnLst>
                <a:cxn ang="0">
                  <a:pos x="T0" y="T1"/>
                </a:cxn>
                <a:cxn ang="0">
                  <a:pos x="T2" y="T3"/>
                </a:cxn>
              </a:cxnLst>
              <a:rect l="0" t="0" r="r" b="b"/>
              <a:pathLst>
                <a:path w="3" h="129">
                  <a:moveTo>
                    <a:pt x="0" y="0"/>
                  </a:moveTo>
                  <a:lnTo>
                    <a:pt x="3" y="129"/>
                  </a:lnTo>
                </a:path>
              </a:pathLst>
            </a:custGeom>
            <a:noFill/>
            <a:ln w="9525">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661" name="Line 157"/>
            <p:cNvSpPr>
              <a:spLocks noChangeShapeType="1"/>
            </p:cNvSpPr>
            <p:nvPr/>
          </p:nvSpPr>
          <p:spPr bwMode="auto">
            <a:xfrm>
              <a:off x="5555" y="3094"/>
              <a:ext cx="3" cy="6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662" name="Freeform 158"/>
            <p:cNvSpPr>
              <a:spLocks/>
            </p:cNvSpPr>
            <p:nvPr/>
          </p:nvSpPr>
          <p:spPr bwMode="auto">
            <a:xfrm>
              <a:off x="5451" y="3080"/>
              <a:ext cx="100" cy="91"/>
            </a:xfrm>
            <a:custGeom>
              <a:avLst/>
              <a:gdLst>
                <a:gd name="T0" fmla="*/ 7 w 36"/>
                <a:gd name="T1" fmla="*/ 1 h 33"/>
                <a:gd name="T2" fmla="*/ 0 w 36"/>
                <a:gd name="T3" fmla="*/ 15 h 33"/>
                <a:gd name="T4" fmla="*/ 6 w 36"/>
                <a:gd name="T5" fmla="*/ 33 h 33"/>
                <a:gd name="T6" fmla="*/ 32 w 36"/>
                <a:gd name="T7" fmla="*/ 22 h 33"/>
                <a:gd name="T8" fmla="*/ 27 w 36"/>
                <a:gd name="T9" fmla="*/ 12 h 33"/>
                <a:gd name="T10" fmla="*/ 33 w 36"/>
                <a:gd name="T11" fmla="*/ 0 h 33"/>
                <a:gd name="T12" fmla="*/ 7 w 36"/>
                <a:gd name="T13" fmla="*/ 1 h 33"/>
              </a:gdLst>
              <a:ahLst/>
              <a:cxnLst>
                <a:cxn ang="0">
                  <a:pos x="T0" y="T1"/>
                </a:cxn>
                <a:cxn ang="0">
                  <a:pos x="T2" y="T3"/>
                </a:cxn>
                <a:cxn ang="0">
                  <a:pos x="T4" y="T5"/>
                </a:cxn>
                <a:cxn ang="0">
                  <a:pos x="T6" y="T7"/>
                </a:cxn>
                <a:cxn ang="0">
                  <a:pos x="T8" y="T9"/>
                </a:cxn>
                <a:cxn ang="0">
                  <a:pos x="T10" y="T11"/>
                </a:cxn>
                <a:cxn ang="0">
                  <a:pos x="T12" y="T13"/>
                </a:cxn>
              </a:cxnLst>
              <a:rect l="0" t="0" r="r" b="b"/>
              <a:pathLst>
                <a:path w="36" h="33">
                  <a:moveTo>
                    <a:pt x="7" y="1"/>
                  </a:moveTo>
                  <a:cubicBezTo>
                    <a:pt x="2" y="3"/>
                    <a:pt x="0" y="10"/>
                    <a:pt x="0" y="15"/>
                  </a:cubicBezTo>
                  <a:cubicBezTo>
                    <a:pt x="0" y="20"/>
                    <a:pt x="1" y="32"/>
                    <a:pt x="6" y="33"/>
                  </a:cubicBezTo>
                  <a:lnTo>
                    <a:pt x="32" y="22"/>
                  </a:lnTo>
                  <a:cubicBezTo>
                    <a:pt x="35" y="19"/>
                    <a:pt x="27" y="16"/>
                    <a:pt x="27" y="12"/>
                  </a:cubicBezTo>
                  <a:cubicBezTo>
                    <a:pt x="27" y="8"/>
                    <a:pt x="36" y="2"/>
                    <a:pt x="33" y="0"/>
                  </a:cubicBezTo>
                  <a:lnTo>
                    <a:pt x="7" y="1"/>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663" name="Freeform 159"/>
            <p:cNvSpPr>
              <a:spLocks/>
            </p:cNvSpPr>
            <p:nvPr/>
          </p:nvSpPr>
          <p:spPr bwMode="auto">
            <a:xfrm>
              <a:off x="5379" y="3086"/>
              <a:ext cx="78" cy="81"/>
            </a:xfrm>
            <a:custGeom>
              <a:avLst/>
              <a:gdLst>
                <a:gd name="T0" fmla="*/ 8 w 28"/>
                <a:gd name="T1" fmla="*/ 0 h 29"/>
                <a:gd name="T2" fmla="*/ 0 w 28"/>
                <a:gd name="T3" fmla="*/ 13 h 29"/>
                <a:gd name="T4" fmla="*/ 7 w 28"/>
                <a:gd name="T5" fmla="*/ 29 h 29"/>
                <a:gd name="T6" fmla="*/ 25 w 28"/>
                <a:gd name="T7" fmla="*/ 24 h 29"/>
                <a:gd name="T8" fmla="*/ 20 w 28"/>
                <a:gd name="T9" fmla="*/ 14 h 29"/>
                <a:gd name="T10" fmla="*/ 26 w 28"/>
                <a:gd name="T11" fmla="*/ 0 h 29"/>
                <a:gd name="T12" fmla="*/ 8 w 28"/>
                <a:gd name="T13" fmla="*/ 0 h 29"/>
              </a:gdLst>
              <a:ahLst/>
              <a:cxnLst>
                <a:cxn ang="0">
                  <a:pos x="T0" y="T1"/>
                </a:cxn>
                <a:cxn ang="0">
                  <a:pos x="T2" y="T3"/>
                </a:cxn>
                <a:cxn ang="0">
                  <a:pos x="T4" y="T5"/>
                </a:cxn>
                <a:cxn ang="0">
                  <a:pos x="T6" y="T7"/>
                </a:cxn>
                <a:cxn ang="0">
                  <a:pos x="T8" y="T9"/>
                </a:cxn>
                <a:cxn ang="0">
                  <a:pos x="T10" y="T11"/>
                </a:cxn>
                <a:cxn ang="0">
                  <a:pos x="T12" y="T13"/>
                </a:cxn>
              </a:cxnLst>
              <a:rect l="0" t="0" r="r" b="b"/>
              <a:pathLst>
                <a:path w="28" h="29">
                  <a:moveTo>
                    <a:pt x="8" y="0"/>
                  </a:moveTo>
                  <a:cubicBezTo>
                    <a:pt x="2" y="2"/>
                    <a:pt x="0" y="8"/>
                    <a:pt x="0" y="13"/>
                  </a:cubicBezTo>
                  <a:cubicBezTo>
                    <a:pt x="0" y="17"/>
                    <a:pt x="4" y="27"/>
                    <a:pt x="7" y="29"/>
                  </a:cubicBezTo>
                  <a:lnTo>
                    <a:pt x="25" y="24"/>
                  </a:lnTo>
                  <a:cubicBezTo>
                    <a:pt x="27" y="22"/>
                    <a:pt x="20" y="18"/>
                    <a:pt x="20" y="14"/>
                  </a:cubicBezTo>
                  <a:cubicBezTo>
                    <a:pt x="20" y="10"/>
                    <a:pt x="28" y="2"/>
                    <a:pt x="26" y="0"/>
                  </a:cubicBezTo>
                  <a:lnTo>
                    <a:pt x="8" y="0"/>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664" name="Freeform 160"/>
            <p:cNvSpPr>
              <a:spLocks/>
            </p:cNvSpPr>
            <p:nvPr/>
          </p:nvSpPr>
          <p:spPr bwMode="auto">
            <a:xfrm>
              <a:off x="5520" y="3105"/>
              <a:ext cx="77" cy="61"/>
            </a:xfrm>
            <a:custGeom>
              <a:avLst/>
              <a:gdLst>
                <a:gd name="T0" fmla="*/ 6 w 28"/>
                <a:gd name="T1" fmla="*/ 0 h 22"/>
                <a:gd name="T2" fmla="*/ 0 w 28"/>
                <a:gd name="T3" fmla="*/ 12 h 22"/>
                <a:gd name="T4" fmla="*/ 8 w 28"/>
                <a:gd name="T5" fmla="*/ 22 h 22"/>
                <a:gd name="T6" fmla="*/ 26 w 28"/>
                <a:gd name="T7" fmla="*/ 17 h 22"/>
                <a:gd name="T8" fmla="*/ 21 w 28"/>
                <a:gd name="T9" fmla="*/ 7 h 22"/>
                <a:gd name="T10" fmla="*/ 24 w 28"/>
                <a:gd name="T11" fmla="*/ 0 h 22"/>
                <a:gd name="T12" fmla="*/ 6 w 28"/>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28" h="22">
                  <a:moveTo>
                    <a:pt x="6" y="0"/>
                  </a:moveTo>
                  <a:cubicBezTo>
                    <a:pt x="2" y="3"/>
                    <a:pt x="0" y="8"/>
                    <a:pt x="0" y="12"/>
                  </a:cubicBezTo>
                  <a:cubicBezTo>
                    <a:pt x="0" y="16"/>
                    <a:pt x="4" y="21"/>
                    <a:pt x="8" y="22"/>
                  </a:cubicBezTo>
                  <a:lnTo>
                    <a:pt x="26" y="17"/>
                  </a:lnTo>
                  <a:cubicBezTo>
                    <a:pt x="28" y="15"/>
                    <a:pt x="21" y="10"/>
                    <a:pt x="21" y="7"/>
                  </a:cubicBezTo>
                  <a:cubicBezTo>
                    <a:pt x="21" y="4"/>
                    <a:pt x="26" y="1"/>
                    <a:pt x="24" y="0"/>
                  </a:cubicBezTo>
                  <a:lnTo>
                    <a:pt x="6" y="0"/>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665" name="Freeform 161"/>
            <p:cNvSpPr>
              <a:spLocks/>
            </p:cNvSpPr>
            <p:nvPr/>
          </p:nvSpPr>
          <p:spPr bwMode="auto">
            <a:xfrm>
              <a:off x="5461" y="3051"/>
              <a:ext cx="53" cy="41"/>
            </a:xfrm>
            <a:custGeom>
              <a:avLst/>
              <a:gdLst>
                <a:gd name="T0" fmla="*/ 16 w 53"/>
                <a:gd name="T1" fmla="*/ 0 h 41"/>
                <a:gd name="T2" fmla="*/ 1 w 53"/>
                <a:gd name="T3" fmla="*/ 22 h 41"/>
                <a:gd name="T4" fmla="*/ 23 w 53"/>
                <a:gd name="T5" fmla="*/ 41 h 41"/>
                <a:gd name="T6" fmla="*/ 51 w 53"/>
                <a:gd name="T7" fmla="*/ 30 h 41"/>
                <a:gd name="T8" fmla="*/ 38 w 53"/>
                <a:gd name="T9" fmla="*/ 18 h 41"/>
                <a:gd name="T10" fmla="*/ 43 w 53"/>
                <a:gd name="T11" fmla="*/ 0 h 41"/>
                <a:gd name="T12" fmla="*/ 16 w 5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53" h="41">
                  <a:moveTo>
                    <a:pt x="16" y="0"/>
                  </a:moveTo>
                  <a:cubicBezTo>
                    <a:pt x="9" y="8"/>
                    <a:pt x="0" y="15"/>
                    <a:pt x="1" y="22"/>
                  </a:cubicBezTo>
                  <a:cubicBezTo>
                    <a:pt x="2" y="29"/>
                    <a:pt x="15" y="41"/>
                    <a:pt x="23" y="41"/>
                  </a:cubicBezTo>
                  <a:lnTo>
                    <a:pt x="51" y="30"/>
                  </a:lnTo>
                  <a:cubicBezTo>
                    <a:pt x="53" y="26"/>
                    <a:pt x="39" y="23"/>
                    <a:pt x="38" y="18"/>
                  </a:cubicBezTo>
                  <a:cubicBezTo>
                    <a:pt x="37" y="13"/>
                    <a:pt x="47" y="3"/>
                    <a:pt x="43" y="0"/>
                  </a:cubicBezTo>
                  <a:lnTo>
                    <a:pt x="16" y="0"/>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1667" name="Rectangle 163"/>
          <p:cNvSpPr>
            <a:spLocks noChangeArrowheads="1"/>
          </p:cNvSpPr>
          <p:nvPr/>
        </p:nvSpPr>
        <p:spPr bwMode="auto">
          <a:xfrm>
            <a:off x="1423988" y="5553075"/>
            <a:ext cx="63500" cy="58738"/>
          </a:xfrm>
          <a:prstGeom prst="rect">
            <a:avLst/>
          </a:prstGeom>
          <a:solidFill>
            <a:srgbClr val="C0C0C0"/>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668" name="Rectangle 164"/>
          <p:cNvSpPr>
            <a:spLocks noChangeArrowheads="1"/>
          </p:cNvSpPr>
          <p:nvPr/>
        </p:nvSpPr>
        <p:spPr bwMode="auto">
          <a:xfrm>
            <a:off x="2606675" y="3286125"/>
            <a:ext cx="66675" cy="61913"/>
          </a:xfrm>
          <a:prstGeom prst="rect">
            <a:avLst/>
          </a:prstGeom>
          <a:solidFill>
            <a:srgbClr val="99CCFF"/>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669" name="Rectangle 165"/>
          <p:cNvSpPr>
            <a:spLocks noChangeArrowheads="1"/>
          </p:cNvSpPr>
          <p:nvPr/>
        </p:nvSpPr>
        <p:spPr bwMode="auto">
          <a:xfrm>
            <a:off x="2854325" y="3133725"/>
            <a:ext cx="66675" cy="61913"/>
          </a:xfrm>
          <a:prstGeom prst="rect">
            <a:avLst/>
          </a:prstGeom>
          <a:solidFill>
            <a:srgbClr val="99CCFF"/>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670" name="Rectangle 166"/>
          <p:cNvSpPr>
            <a:spLocks noChangeArrowheads="1"/>
          </p:cNvSpPr>
          <p:nvPr/>
        </p:nvSpPr>
        <p:spPr bwMode="auto">
          <a:xfrm>
            <a:off x="2706688" y="2814638"/>
            <a:ext cx="66675" cy="61912"/>
          </a:xfrm>
          <a:prstGeom prst="rect">
            <a:avLst/>
          </a:prstGeom>
          <a:solidFill>
            <a:srgbClr val="99CCFF"/>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671" name="Rectangle 167"/>
          <p:cNvSpPr>
            <a:spLocks noChangeArrowheads="1"/>
          </p:cNvSpPr>
          <p:nvPr/>
        </p:nvSpPr>
        <p:spPr bwMode="auto">
          <a:xfrm>
            <a:off x="2644775" y="2528888"/>
            <a:ext cx="66675" cy="61912"/>
          </a:xfrm>
          <a:prstGeom prst="rect">
            <a:avLst/>
          </a:prstGeom>
          <a:solidFill>
            <a:srgbClr val="99CCFF"/>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672" name="Rectangle 168"/>
          <p:cNvSpPr>
            <a:spLocks noChangeArrowheads="1"/>
          </p:cNvSpPr>
          <p:nvPr/>
        </p:nvSpPr>
        <p:spPr bwMode="auto">
          <a:xfrm>
            <a:off x="3340100" y="3490913"/>
            <a:ext cx="66675" cy="61912"/>
          </a:xfrm>
          <a:prstGeom prst="rect">
            <a:avLst/>
          </a:prstGeom>
          <a:solidFill>
            <a:srgbClr val="99CCFF"/>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673" name="Rectangle 169"/>
          <p:cNvSpPr>
            <a:spLocks noChangeArrowheads="1"/>
          </p:cNvSpPr>
          <p:nvPr/>
        </p:nvSpPr>
        <p:spPr bwMode="auto">
          <a:xfrm>
            <a:off x="2071688" y="4751388"/>
            <a:ext cx="66675" cy="61912"/>
          </a:xfrm>
          <a:prstGeom prst="rect">
            <a:avLst/>
          </a:prstGeom>
          <a:solidFill>
            <a:srgbClr val="C0C0C0"/>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674" name="Rectangle 170"/>
          <p:cNvSpPr>
            <a:spLocks noChangeArrowheads="1"/>
          </p:cNvSpPr>
          <p:nvPr/>
        </p:nvSpPr>
        <p:spPr bwMode="auto">
          <a:xfrm>
            <a:off x="2847975" y="3400425"/>
            <a:ext cx="66675" cy="61913"/>
          </a:xfrm>
          <a:prstGeom prst="rect">
            <a:avLst/>
          </a:prstGeom>
          <a:solidFill>
            <a:srgbClr val="99CCFF"/>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675" name="Rectangle 171"/>
          <p:cNvSpPr>
            <a:spLocks noChangeArrowheads="1"/>
          </p:cNvSpPr>
          <p:nvPr/>
        </p:nvSpPr>
        <p:spPr bwMode="auto">
          <a:xfrm>
            <a:off x="1771650" y="4757738"/>
            <a:ext cx="107950" cy="106362"/>
          </a:xfrm>
          <a:prstGeom prst="rect">
            <a:avLst/>
          </a:prstGeom>
          <a:solidFill>
            <a:srgbClr val="C0C0C0"/>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677" name="Rectangle 173"/>
          <p:cNvSpPr>
            <a:spLocks noChangeArrowheads="1"/>
          </p:cNvSpPr>
          <p:nvPr/>
        </p:nvSpPr>
        <p:spPr bwMode="auto">
          <a:xfrm>
            <a:off x="2241550" y="3949700"/>
            <a:ext cx="66675" cy="61913"/>
          </a:xfrm>
          <a:prstGeom prst="rect">
            <a:avLst/>
          </a:prstGeom>
          <a:solidFill>
            <a:srgbClr val="C0C0C0"/>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684" name="Rectangle 180"/>
          <p:cNvSpPr>
            <a:spLocks noChangeArrowheads="1"/>
          </p:cNvSpPr>
          <p:nvPr/>
        </p:nvSpPr>
        <p:spPr bwMode="auto">
          <a:xfrm>
            <a:off x="3754438" y="2803525"/>
            <a:ext cx="152400" cy="152400"/>
          </a:xfrm>
          <a:prstGeom prst="rect">
            <a:avLst/>
          </a:prstGeom>
          <a:solidFill>
            <a:srgbClr val="99CCFF"/>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685" name="Rectangle 181"/>
          <p:cNvSpPr>
            <a:spLocks noChangeArrowheads="1"/>
          </p:cNvSpPr>
          <p:nvPr/>
        </p:nvSpPr>
        <p:spPr bwMode="auto">
          <a:xfrm>
            <a:off x="3932238" y="3152775"/>
            <a:ext cx="123825" cy="120650"/>
          </a:xfrm>
          <a:prstGeom prst="rect">
            <a:avLst/>
          </a:prstGeom>
          <a:solidFill>
            <a:srgbClr val="C0C0C0"/>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1686" name="Group 182"/>
          <p:cNvGrpSpPr>
            <a:grpSpLocks/>
          </p:cNvGrpSpPr>
          <p:nvPr/>
        </p:nvGrpSpPr>
        <p:grpSpPr bwMode="auto">
          <a:xfrm>
            <a:off x="2074863" y="3932238"/>
            <a:ext cx="90487" cy="90487"/>
            <a:chOff x="3805" y="4082"/>
            <a:chExt cx="57" cy="57"/>
          </a:xfrm>
        </p:grpSpPr>
        <p:grpSp>
          <p:nvGrpSpPr>
            <p:cNvPr id="21687" name="Group 183"/>
            <p:cNvGrpSpPr>
              <a:grpSpLocks/>
            </p:cNvGrpSpPr>
            <p:nvPr/>
          </p:nvGrpSpPr>
          <p:grpSpPr bwMode="auto">
            <a:xfrm>
              <a:off x="3805" y="4082"/>
              <a:ext cx="57" cy="57"/>
              <a:chOff x="3805" y="4082"/>
              <a:chExt cx="57" cy="57"/>
            </a:xfrm>
          </p:grpSpPr>
          <p:sp>
            <p:nvSpPr>
              <p:cNvPr id="21688" name="Line 184"/>
              <p:cNvSpPr>
                <a:spLocks noChangeShapeType="1"/>
              </p:cNvSpPr>
              <p:nvPr/>
            </p:nvSpPr>
            <p:spPr bwMode="auto">
              <a:xfrm flipV="1">
                <a:off x="3805" y="4083"/>
                <a:ext cx="57" cy="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689" name="Line 185"/>
              <p:cNvSpPr>
                <a:spLocks noChangeShapeType="1"/>
              </p:cNvSpPr>
              <p:nvPr/>
            </p:nvSpPr>
            <p:spPr bwMode="auto">
              <a:xfrm rot="16200000" flipV="1">
                <a:off x="3804" y="4084"/>
                <a:ext cx="57" cy="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1690" name="Rectangle 186"/>
            <p:cNvSpPr>
              <a:spLocks noChangeArrowheads="1"/>
            </p:cNvSpPr>
            <p:nvPr/>
          </p:nvSpPr>
          <p:spPr bwMode="auto">
            <a:xfrm>
              <a:off x="3820" y="4098"/>
              <a:ext cx="27" cy="27"/>
            </a:xfrm>
            <a:prstGeom prst="rect">
              <a:avLst/>
            </a:prstGeom>
            <a:solidFill>
              <a:srgbClr val="808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1691" name="AutoShape 187"/>
          <p:cNvSpPr>
            <a:spLocks noChangeArrowheads="1"/>
          </p:cNvSpPr>
          <p:nvPr/>
        </p:nvSpPr>
        <p:spPr bwMode="auto">
          <a:xfrm>
            <a:off x="7721600" y="984250"/>
            <a:ext cx="677863" cy="217488"/>
          </a:xfrm>
          <a:prstGeom prst="roundRect">
            <a:avLst>
              <a:gd name="adj" fmla="val 16667"/>
            </a:avLst>
          </a:prstGeom>
          <a:solidFill>
            <a:srgbClr val="99CC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u="sng">
                <a:solidFill>
                  <a:schemeClr val="accent2"/>
                </a:solidFill>
                <a:latin typeface="Times New Roman" panose="02020603050405020304" pitchFamily="18" charset="0"/>
              </a:rPr>
              <a:t>Hooker</a:t>
            </a:r>
          </a:p>
        </p:txBody>
      </p:sp>
      <p:sp>
        <p:nvSpPr>
          <p:cNvPr id="21692" name="AutoShape 188"/>
          <p:cNvSpPr>
            <a:spLocks noChangeArrowheads="1"/>
          </p:cNvSpPr>
          <p:nvPr/>
        </p:nvSpPr>
        <p:spPr bwMode="auto">
          <a:xfrm>
            <a:off x="4381500" y="1439863"/>
            <a:ext cx="677863" cy="217487"/>
          </a:xfrm>
          <a:prstGeom prst="roundRect">
            <a:avLst>
              <a:gd name="adj" fmla="val 16667"/>
            </a:avLst>
          </a:prstGeom>
          <a:solidFill>
            <a:srgbClr val="99CC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u="sng">
                <a:solidFill>
                  <a:schemeClr val="accent2"/>
                </a:solidFill>
                <a:latin typeface="Times New Roman" panose="02020603050405020304" pitchFamily="18" charset="0"/>
              </a:rPr>
              <a:t>Burnside</a:t>
            </a:r>
          </a:p>
        </p:txBody>
      </p:sp>
      <p:sp>
        <p:nvSpPr>
          <p:cNvPr id="21693" name="AutoShape 189"/>
          <p:cNvSpPr>
            <a:spLocks noChangeArrowheads="1"/>
          </p:cNvSpPr>
          <p:nvPr/>
        </p:nvSpPr>
        <p:spPr bwMode="auto">
          <a:xfrm>
            <a:off x="5807075" y="1076325"/>
            <a:ext cx="1308100" cy="477838"/>
          </a:xfrm>
          <a:prstGeom prst="roundRect">
            <a:avLst>
              <a:gd name="adj" fmla="val 16667"/>
            </a:avLst>
          </a:prstGeom>
          <a:solidFill>
            <a:srgbClr val="99CCFF"/>
          </a:solidFill>
          <a:ln w="9525">
            <a:solidFill>
              <a:srgbClr val="3333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400">
                <a:latin typeface="Times New Roman" panose="02020603050405020304" pitchFamily="18" charset="0"/>
              </a:rPr>
              <a:t>Gettysburg</a:t>
            </a:r>
          </a:p>
          <a:p>
            <a:pPr algn="ctr"/>
            <a:r>
              <a:rPr lang="en-US" altLang="en-US" sz="1400">
                <a:latin typeface="Times New Roman" panose="02020603050405020304" pitchFamily="18" charset="0"/>
              </a:rPr>
              <a:t>(1-3 July)</a:t>
            </a:r>
          </a:p>
        </p:txBody>
      </p:sp>
      <p:sp>
        <p:nvSpPr>
          <p:cNvPr id="21694" name="Rectangle 190"/>
          <p:cNvSpPr>
            <a:spLocks noChangeArrowheads="1"/>
          </p:cNvSpPr>
          <p:nvPr/>
        </p:nvSpPr>
        <p:spPr bwMode="auto">
          <a:xfrm>
            <a:off x="725488" y="419100"/>
            <a:ext cx="131762" cy="3271838"/>
          </a:xfrm>
          <a:prstGeom prst="rect">
            <a:avLst/>
          </a:prstGeom>
          <a:solidFill>
            <a:srgbClr val="99CCFF"/>
          </a:solidFill>
          <a:ln w="9525">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695" name="Rectangle 191"/>
          <p:cNvSpPr>
            <a:spLocks noChangeArrowheads="1"/>
          </p:cNvSpPr>
          <p:nvPr/>
        </p:nvSpPr>
        <p:spPr bwMode="auto">
          <a:xfrm>
            <a:off x="1060450" y="1279525"/>
            <a:ext cx="117475" cy="2413000"/>
          </a:xfrm>
          <a:prstGeom prst="rect">
            <a:avLst/>
          </a:prstGeom>
          <a:solidFill>
            <a:srgbClr val="C0C0C0"/>
          </a:solidFill>
          <a:ln w="9525">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697" name="Oval 193"/>
          <p:cNvSpPr>
            <a:spLocks noChangeArrowheads="1"/>
          </p:cNvSpPr>
          <p:nvPr/>
        </p:nvSpPr>
        <p:spPr bwMode="auto">
          <a:xfrm>
            <a:off x="1552575" y="4945063"/>
            <a:ext cx="88900" cy="88900"/>
          </a:xfrm>
          <a:prstGeom prst="ellipse">
            <a:avLst/>
          </a:prstGeom>
          <a:solidFill>
            <a:srgbClr val="99CCFF"/>
          </a:solidFill>
          <a:ln w="2540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700" name="AutoShape 196"/>
          <p:cNvSpPr>
            <a:spLocks noChangeArrowheads="1"/>
          </p:cNvSpPr>
          <p:nvPr/>
        </p:nvSpPr>
        <p:spPr bwMode="auto">
          <a:xfrm>
            <a:off x="1373188" y="4413250"/>
            <a:ext cx="722312" cy="247650"/>
          </a:xfrm>
          <a:prstGeom prst="roundRect">
            <a:avLst>
              <a:gd name="adj" fmla="val 16667"/>
            </a:avLst>
          </a:prstGeom>
          <a:solidFill>
            <a:srgbClr val="C0C0C0"/>
          </a:solidFill>
          <a:ln w="9525">
            <a:solidFill>
              <a:srgbClr val="3333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u="sng">
                <a:solidFill>
                  <a:srgbClr val="333333"/>
                </a:solidFill>
                <a:latin typeface="Times New Roman" panose="02020603050405020304" pitchFamily="18" charset="0"/>
              </a:rPr>
              <a:t>Pemberton</a:t>
            </a:r>
          </a:p>
        </p:txBody>
      </p:sp>
      <p:sp>
        <p:nvSpPr>
          <p:cNvPr id="21701" name="AutoShape 197"/>
          <p:cNvSpPr>
            <a:spLocks noChangeArrowheads="1"/>
          </p:cNvSpPr>
          <p:nvPr/>
        </p:nvSpPr>
        <p:spPr bwMode="auto">
          <a:xfrm>
            <a:off x="1722438" y="5492750"/>
            <a:ext cx="530225" cy="217488"/>
          </a:xfrm>
          <a:prstGeom prst="roundRect">
            <a:avLst>
              <a:gd name="adj" fmla="val 16667"/>
            </a:avLst>
          </a:prstGeom>
          <a:solidFill>
            <a:srgbClr val="99CC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u="sng">
                <a:solidFill>
                  <a:schemeClr val="accent2"/>
                </a:solidFill>
                <a:latin typeface="Times New Roman" panose="02020603050405020304" pitchFamily="18" charset="0"/>
              </a:rPr>
              <a:t>Banks</a:t>
            </a:r>
          </a:p>
        </p:txBody>
      </p:sp>
      <p:sp>
        <p:nvSpPr>
          <p:cNvPr id="21702" name="AutoShape 198"/>
          <p:cNvSpPr>
            <a:spLocks noChangeArrowheads="1"/>
          </p:cNvSpPr>
          <p:nvPr/>
        </p:nvSpPr>
        <p:spPr bwMode="auto">
          <a:xfrm>
            <a:off x="2344738" y="4673600"/>
            <a:ext cx="773112" cy="247650"/>
          </a:xfrm>
          <a:prstGeom prst="roundRect">
            <a:avLst>
              <a:gd name="adj" fmla="val 16667"/>
            </a:avLst>
          </a:prstGeom>
          <a:solidFill>
            <a:srgbClr val="C0C0C0"/>
          </a:solidFill>
          <a:ln w="9525">
            <a:solidFill>
              <a:srgbClr val="3333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b="1" u="sng">
                <a:solidFill>
                  <a:srgbClr val="333333"/>
                </a:solidFill>
                <a:latin typeface="Times New Roman" panose="02020603050405020304" pitchFamily="18" charset="0"/>
              </a:rPr>
              <a:t>J. Johnston</a:t>
            </a:r>
          </a:p>
        </p:txBody>
      </p:sp>
      <p:sp>
        <p:nvSpPr>
          <p:cNvPr id="21704" name="AutoShape 200"/>
          <p:cNvSpPr>
            <a:spLocks noChangeArrowheads="1"/>
          </p:cNvSpPr>
          <p:nvPr/>
        </p:nvSpPr>
        <p:spPr bwMode="auto">
          <a:xfrm>
            <a:off x="7831138" y="574675"/>
            <a:ext cx="677862" cy="217488"/>
          </a:xfrm>
          <a:prstGeom prst="roundRect">
            <a:avLst>
              <a:gd name="adj" fmla="val 16667"/>
            </a:avLst>
          </a:prstGeom>
          <a:solidFill>
            <a:srgbClr val="99CC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u="sng">
                <a:solidFill>
                  <a:schemeClr val="accent2"/>
                </a:solidFill>
                <a:latin typeface="Times New Roman" panose="02020603050405020304" pitchFamily="18" charset="0"/>
              </a:rPr>
              <a:t>Meade</a:t>
            </a:r>
          </a:p>
        </p:txBody>
      </p:sp>
      <p:sp>
        <p:nvSpPr>
          <p:cNvPr id="21705" name="AutoShape 201"/>
          <p:cNvSpPr>
            <a:spLocks noChangeArrowheads="1"/>
          </p:cNvSpPr>
          <p:nvPr/>
        </p:nvSpPr>
        <p:spPr bwMode="auto">
          <a:xfrm>
            <a:off x="7159625" y="122238"/>
            <a:ext cx="369888" cy="217487"/>
          </a:xfrm>
          <a:prstGeom prst="roundRect">
            <a:avLst>
              <a:gd name="adj" fmla="val 16667"/>
            </a:avLst>
          </a:prstGeom>
          <a:solidFill>
            <a:srgbClr val="C0C0C0"/>
          </a:solidFill>
          <a:ln w="9525">
            <a:solidFill>
              <a:srgbClr val="3333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u="sng">
                <a:latin typeface="Times New Roman" panose="02020603050405020304" pitchFamily="18" charset="0"/>
              </a:rPr>
              <a:t>Lee</a:t>
            </a:r>
          </a:p>
        </p:txBody>
      </p:sp>
      <p:sp>
        <p:nvSpPr>
          <p:cNvPr id="21678" name="Rectangle 174"/>
          <p:cNvSpPr>
            <a:spLocks noChangeArrowheads="1"/>
          </p:cNvSpPr>
          <p:nvPr/>
        </p:nvSpPr>
        <p:spPr bwMode="auto">
          <a:xfrm>
            <a:off x="3706813" y="2965450"/>
            <a:ext cx="107950" cy="106363"/>
          </a:xfrm>
          <a:prstGeom prst="rect">
            <a:avLst/>
          </a:prstGeom>
          <a:solidFill>
            <a:srgbClr val="99CCFF"/>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709" name="Rectangle 205"/>
          <p:cNvSpPr>
            <a:spLocks noChangeArrowheads="1"/>
          </p:cNvSpPr>
          <p:nvPr/>
        </p:nvSpPr>
        <p:spPr bwMode="auto">
          <a:xfrm>
            <a:off x="3802063" y="2928938"/>
            <a:ext cx="107950" cy="106362"/>
          </a:xfrm>
          <a:prstGeom prst="rect">
            <a:avLst/>
          </a:prstGeom>
          <a:solidFill>
            <a:srgbClr val="99CCFF"/>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710" name="Rectangle 206"/>
          <p:cNvSpPr>
            <a:spLocks noChangeArrowheads="1"/>
          </p:cNvSpPr>
          <p:nvPr/>
        </p:nvSpPr>
        <p:spPr bwMode="auto">
          <a:xfrm>
            <a:off x="3883025" y="2879725"/>
            <a:ext cx="107950" cy="106363"/>
          </a:xfrm>
          <a:prstGeom prst="rect">
            <a:avLst/>
          </a:prstGeom>
          <a:solidFill>
            <a:srgbClr val="99CCFF"/>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712" name="AutoShape 208"/>
          <p:cNvSpPr>
            <a:spLocks noChangeArrowheads="1"/>
          </p:cNvSpPr>
          <p:nvPr/>
        </p:nvSpPr>
        <p:spPr bwMode="auto">
          <a:xfrm>
            <a:off x="7681913" y="904875"/>
            <a:ext cx="677862" cy="217488"/>
          </a:xfrm>
          <a:prstGeom prst="roundRect">
            <a:avLst>
              <a:gd name="adj" fmla="val 16667"/>
            </a:avLst>
          </a:prstGeom>
          <a:solidFill>
            <a:srgbClr val="99CC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u="sng">
                <a:solidFill>
                  <a:schemeClr val="accent2"/>
                </a:solidFill>
                <a:latin typeface="Times New Roman" panose="02020603050405020304" pitchFamily="18" charset="0"/>
              </a:rPr>
              <a:t>Meade</a:t>
            </a:r>
          </a:p>
        </p:txBody>
      </p:sp>
      <p:sp>
        <p:nvSpPr>
          <p:cNvPr id="21711" name="AutoShape 207"/>
          <p:cNvSpPr>
            <a:spLocks noChangeArrowheads="1"/>
          </p:cNvSpPr>
          <p:nvPr/>
        </p:nvSpPr>
        <p:spPr bwMode="auto">
          <a:xfrm>
            <a:off x="7566025" y="350838"/>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726" name="AutoShape 222"/>
          <p:cNvSpPr>
            <a:spLocks noChangeArrowheads="1"/>
          </p:cNvSpPr>
          <p:nvPr/>
        </p:nvSpPr>
        <p:spPr bwMode="auto">
          <a:xfrm>
            <a:off x="3963988" y="2963863"/>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727" name="AutoShape 223"/>
          <p:cNvSpPr>
            <a:spLocks noChangeArrowheads="1"/>
          </p:cNvSpPr>
          <p:nvPr/>
        </p:nvSpPr>
        <p:spPr bwMode="auto">
          <a:xfrm>
            <a:off x="4776788" y="3546475"/>
            <a:ext cx="504825" cy="196850"/>
          </a:xfrm>
          <a:prstGeom prst="roundRect">
            <a:avLst>
              <a:gd name="adj" fmla="val 16667"/>
            </a:avLst>
          </a:prstGeom>
          <a:solidFill>
            <a:srgbClr val="C0C0C0"/>
          </a:solidFill>
          <a:ln w="9525">
            <a:solidFill>
              <a:srgbClr val="3333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u="sng">
                <a:solidFill>
                  <a:srgbClr val="333333"/>
                </a:solidFill>
                <a:latin typeface="Times New Roman" panose="02020603050405020304" pitchFamily="18" charset="0"/>
              </a:rPr>
              <a:t>Bragg</a:t>
            </a:r>
          </a:p>
        </p:txBody>
      </p:sp>
      <p:sp>
        <p:nvSpPr>
          <p:cNvPr id="21731" name="AutoShape 227"/>
          <p:cNvSpPr>
            <a:spLocks noChangeArrowheads="1"/>
          </p:cNvSpPr>
          <p:nvPr/>
        </p:nvSpPr>
        <p:spPr bwMode="auto">
          <a:xfrm>
            <a:off x="4467225" y="2444750"/>
            <a:ext cx="677863" cy="217488"/>
          </a:xfrm>
          <a:prstGeom prst="roundRect">
            <a:avLst>
              <a:gd name="adj" fmla="val 16667"/>
            </a:avLst>
          </a:prstGeom>
          <a:solidFill>
            <a:srgbClr val="99CC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u="sng">
                <a:solidFill>
                  <a:schemeClr val="accent2"/>
                </a:solidFill>
                <a:latin typeface="Times New Roman" panose="02020603050405020304" pitchFamily="18" charset="0"/>
              </a:rPr>
              <a:t>Burnside</a:t>
            </a:r>
          </a:p>
        </p:txBody>
      </p:sp>
      <p:sp>
        <p:nvSpPr>
          <p:cNvPr id="21732" name="Rectangle 228"/>
          <p:cNvSpPr>
            <a:spLocks noChangeArrowheads="1"/>
          </p:cNvSpPr>
          <p:nvPr/>
        </p:nvSpPr>
        <p:spPr bwMode="auto">
          <a:xfrm>
            <a:off x="7654925" y="1624013"/>
            <a:ext cx="107950" cy="106362"/>
          </a:xfrm>
          <a:prstGeom prst="rect">
            <a:avLst/>
          </a:prstGeom>
          <a:solidFill>
            <a:srgbClr val="C0C0C0"/>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733" name="Freeform 229"/>
          <p:cNvSpPr>
            <a:spLocks/>
          </p:cNvSpPr>
          <p:nvPr/>
        </p:nvSpPr>
        <p:spPr bwMode="auto">
          <a:xfrm>
            <a:off x="4475163" y="1778000"/>
            <a:ext cx="3240087" cy="1663700"/>
          </a:xfrm>
          <a:custGeom>
            <a:avLst/>
            <a:gdLst>
              <a:gd name="T0" fmla="*/ 2041 w 2041"/>
              <a:gd name="T1" fmla="*/ 0 h 1048"/>
              <a:gd name="T2" fmla="*/ 1985 w 2041"/>
              <a:gd name="T3" fmla="*/ 52 h 1048"/>
              <a:gd name="T4" fmla="*/ 1881 w 2041"/>
              <a:gd name="T5" fmla="*/ 136 h 1048"/>
              <a:gd name="T6" fmla="*/ 1837 w 2041"/>
              <a:gd name="T7" fmla="*/ 108 h 1048"/>
              <a:gd name="T8" fmla="*/ 1753 w 2041"/>
              <a:gd name="T9" fmla="*/ 136 h 1048"/>
              <a:gd name="T10" fmla="*/ 1589 w 2041"/>
              <a:gd name="T11" fmla="*/ 116 h 1048"/>
              <a:gd name="T12" fmla="*/ 1397 w 2041"/>
              <a:gd name="T13" fmla="*/ 152 h 1048"/>
              <a:gd name="T14" fmla="*/ 1301 w 2041"/>
              <a:gd name="T15" fmla="*/ 180 h 1048"/>
              <a:gd name="T16" fmla="*/ 1253 w 2041"/>
              <a:gd name="T17" fmla="*/ 212 h 1048"/>
              <a:gd name="T18" fmla="*/ 1173 w 2041"/>
              <a:gd name="T19" fmla="*/ 232 h 1048"/>
              <a:gd name="T20" fmla="*/ 1153 w 2041"/>
              <a:gd name="T21" fmla="*/ 264 h 1048"/>
              <a:gd name="T22" fmla="*/ 1101 w 2041"/>
              <a:gd name="T23" fmla="*/ 288 h 1048"/>
              <a:gd name="T24" fmla="*/ 949 w 2041"/>
              <a:gd name="T25" fmla="*/ 332 h 1048"/>
              <a:gd name="T26" fmla="*/ 813 w 2041"/>
              <a:gd name="T27" fmla="*/ 420 h 1048"/>
              <a:gd name="T28" fmla="*/ 725 w 2041"/>
              <a:gd name="T29" fmla="*/ 532 h 1048"/>
              <a:gd name="T30" fmla="*/ 645 w 2041"/>
              <a:gd name="T31" fmla="*/ 576 h 1048"/>
              <a:gd name="T32" fmla="*/ 497 w 2041"/>
              <a:gd name="T33" fmla="*/ 576 h 1048"/>
              <a:gd name="T34" fmla="*/ 365 w 2041"/>
              <a:gd name="T35" fmla="*/ 616 h 1048"/>
              <a:gd name="T36" fmla="*/ 285 w 2041"/>
              <a:gd name="T37" fmla="*/ 672 h 1048"/>
              <a:gd name="T38" fmla="*/ 169 w 2041"/>
              <a:gd name="T39" fmla="*/ 800 h 1048"/>
              <a:gd name="T40" fmla="*/ 89 w 2041"/>
              <a:gd name="T41" fmla="*/ 908 h 1048"/>
              <a:gd name="T42" fmla="*/ 13 w 2041"/>
              <a:gd name="T43" fmla="*/ 1008 h 1048"/>
              <a:gd name="T44" fmla="*/ 13 w 2041"/>
              <a:gd name="T45" fmla="*/ 1048 h 1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41" h="1048">
                <a:moveTo>
                  <a:pt x="2041" y="0"/>
                </a:moveTo>
                <a:cubicBezTo>
                  <a:pt x="2026" y="14"/>
                  <a:pt x="2012" y="29"/>
                  <a:pt x="1985" y="52"/>
                </a:cubicBezTo>
                <a:cubicBezTo>
                  <a:pt x="1958" y="75"/>
                  <a:pt x="1906" y="127"/>
                  <a:pt x="1881" y="136"/>
                </a:cubicBezTo>
                <a:cubicBezTo>
                  <a:pt x="1856" y="145"/>
                  <a:pt x="1858" y="108"/>
                  <a:pt x="1837" y="108"/>
                </a:cubicBezTo>
                <a:cubicBezTo>
                  <a:pt x="1816" y="108"/>
                  <a:pt x="1794" y="135"/>
                  <a:pt x="1753" y="136"/>
                </a:cubicBezTo>
                <a:cubicBezTo>
                  <a:pt x="1712" y="137"/>
                  <a:pt x="1648" y="113"/>
                  <a:pt x="1589" y="116"/>
                </a:cubicBezTo>
                <a:cubicBezTo>
                  <a:pt x="1530" y="119"/>
                  <a:pt x="1445" y="141"/>
                  <a:pt x="1397" y="152"/>
                </a:cubicBezTo>
                <a:cubicBezTo>
                  <a:pt x="1349" y="163"/>
                  <a:pt x="1325" y="170"/>
                  <a:pt x="1301" y="180"/>
                </a:cubicBezTo>
                <a:cubicBezTo>
                  <a:pt x="1277" y="190"/>
                  <a:pt x="1274" y="203"/>
                  <a:pt x="1253" y="212"/>
                </a:cubicBezTo>
                <a:cubicBezTo>
                  <a:pt x="1232" y="221"/>
                  <a:pt x="1190" y="223"/>
                  <a:pt x="1173" y="232"/>
                </a:cubicBezTo>
                <a:cubicBezTo>
                  <a:pt x="1156" y="241"/>
                  <a:pt x="1165" y="255"/>
                  <a:pt x="1153" y="264"/>
                </a:cubicBezTo>
                <a:cubicBezTo>
                  <a:pt x="1141" y="273"/>
                  <a:pt x="1135" y="277"/>
                  <a:pt x="1101" y="288"/>
                </a:cubicBezTo>
                <a:cubicBezTo>
                  <a:pt x="1067" y="299"/>
                  <a:pt x="997" y="310"/>
                  <a:pt x="949" y="332"/>
                </a:cubicBezTo>
                <a:cubicBezTo>
                  <a:pt x="901" y="354"/>
                  <a:pt x="850" y="387"/>
                  <a:pt x="813" y="420"/>
                </a:cubicBezTo>
                <a:cubicBezTo>
                  <a:pt x="776" y="453"/>
                  <a:pt x="753" y="506"/>
                  <a:pt x="725" y="532"/>
                </a:cubicBezTo>
                <a:cubicBezTo>
                  <a:pt x="697" y="558"/>
                  <a:pt x="683" y="569"/>
                  <a:pt x="645" y="576"/>
                </a:cubicBezTo>
                <a:cubicBezTo>
                  <a:pt x="607" y="583"/>
                  <a:pt x="544" y="569"/>
                  <a:pt x="497" y="576"/>
                </a:cubicBezTo>
                <a:cubicBezTo>
                  <a:pt x="450" y="583"/>
                  <a:pt x="400" y="600"/>
                  <a:pt x="365" y="616"/>
                </a:cubicBezTo>
                <a:cubicBezTo>
                  <a:pt x="330" y="632"/>
                  <a:pt x="318" y="641"/>
                  <a:pt x="285" y="672"/>
                </a:cubicBezTo>
                <a:cubicBezTo>
                  <a:pt x="252" y="703"/>
                  <a:pt x="202" y="761"/>
                  <a:pt x="169" y="800"/>
                </a:cubicBezTo>
                <a:cubicBezTo>
                  <a:pt x="136" y="839"/>
                  <a:pt x="115" y="873"/>
                  <a:pt x="89" y="908"/>
                </a:cubicBezTo>
                <a:cubicBezTo>
                  <a:pt x="63" y="943"/>
                  <a:pt x="26" y="985"/>
                  <a:pt x="13" y="1008"/>
                </a:cubicBezTo>
                <a:cubicBezTo>
                  <a:pt x="0" y="1031"/>
                  <a:pt x="8" y="1043"/>
                  <a:pt x="13" y="1048"/>
                </a:cubicBezTo>
              </a:path>
            </a:pathLst>
          </a:cu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730" name="Rectangle 226"/>
          <p:cNvSpPr>
            <a:spLocks noChangeArrowheads="1"/>
          </p:cNvSpPr>
          <p:nvPr/>
        </p:nvSpPr>
        <p:spPr bwMode="auto">
          <a:xfrm>
            <a:off x="4519613" y="2190750"/>
            <a:ext cx="107950" cy="106363"/>
          </a:xfrm>
          <a:prstGeom prst="rect">
            <a:avLst/>
          </a:prstGeom>
          <a:solidFill>
            <a:srgbClr val="99CCFF"/>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734" name="AutoShape 230"/>
          <p:cNvSpPr>
            <a:spLocks noChangeArrowheads="1"/>
          </p:cNvSpPr>
          <p:nvPr/>
        </p:nvSpPr>
        <p:spPr bwMode="auto">
          <a:xfrm>
            <a:off x="7815263" y="1627188"/>
            <a:ext cx="465137" cy="157162"/>
          </a:xfrm>
          <a:prstGeom prst="roundRect">
            <a:avLst>
              <a:gd name="adj" fmla="val 16667"/>
            </a:avLst>
          </a:prstGeom>
          <a:solidFill>
            <a:srgbClr val="C0C0C0"/>
          </a:solidFill>
          <a:ln w="9525">
            <a:solidFill>
              <a:srgbClr val="3333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800">
                <a:latin typeface="Times New Roman" panose="02020603050405020304" pitchFamily="18" charset="0"/>
              </a:rPr>
              <a:t>Longstreet</a:t>
            </a:r>
          </a:p>
        </p:txBody>
      </p:sp>
      <p:sp>
        <p:nvSpPr>
          <p:cNvPr id="21735" name="Rectangle 231"/>
          <p:cNvSpPr>
            <a:spLocks noChangeArrowheads="1"/>
          </p:cNvSpPr>
          <p:nvPr/>
        </p:nvSpPr>
        <p:spPr bwMode="auto">
          <a:xfrm>
            <a:off x="4229100" y="3427413"/>
            <a:ext cx="152400" cy="152400"/>
          </a:xfrm>
          <a:prstGeom prst="rect">
            <a:avLst/>
          </a:prstGeom>
          <a:solidFill>
            <a:srgbClr val="99CCFF"/>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736" name="AutoShape 232"/>
          <p:cNvSpPr>
            <a:spLocks noChangeArrowheads="1"/>
          </p:cNvSpPr>
          <p:nvPr/>
        </p:nvSpPr>
        <p:spPr bwMode="auto">
          <a:xfrm>
            <a:off x="4027488" y="3990975"/>
            <a:ext cx="1308100" cy="477838"/>
          </a:xfrm>
          <a:prstGeom prst="roundRect">
            <a:avLst>
              <a:gd name="adj" fmla="val 16667"/>
            </a:avLst>
          </a:prstGeom>
          <a:solidFill>
            <a:srgbClr val="C0C0C0"/>
          </a:solidFill>
          <a:ln w="9525">
            <a:solidFill>
              <a:srgbClr val="3333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400">
                <a:latin typeface="Times New Roman" panose="02020603050405020304" pitchFamily="18" charset="0"/>
              </a:rPr>
              <a:t>Chickamauga</a:t>
            </a:r>
          </a:p>
          <a:p>
            <a:pPr algn="ctr"/>
            <a:r>
              <a:rPr lang="en-US" altLang="en-US" sz="1400">
                <a:latin typeface="Times New Roman" panose="02020603050405020304" pitchFamily="18" charset="0"/>
              </a:rPr>
              <a:t>(19-20 Sept)</a:t>
            </a:r>
          </a:p>
        </p:txBody>
      </p:sp>
      <p:sp>
        <p:nvSpPr>
          <p:cNvPr id="21737" name="AutoShape 233"/>
          <p:cNvSpPr>
            <a:spLocks noChangeArrowheads="1"/>
          </p:cNvSpPr>
          <p:nvPr/>
        </p:nvSpPr>
        <p:spPr bwMode="auto">
          <a:xfrm>
            <a:off x="4241800" y="3309938"/>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738" name="Rectangle 234"/>
          <p:cNvSpPr>
            <a:spLocks noChangeArrowheads="1"/>
          </p:cNvSpPr>
          <p:nvPr/>
        </p:nvSpPr>
        <p:spPr bwMode="auto">
          <a:xfrm>
            <a:off x="735013" y="1933575"/>
            <a:ext cx="122237" cy="1747838"/>
          </a:xfrm>
          <a:prstGeom prst="rect">
            <a:avLst/>
          </a:prstGeom>
          <a:solidFill>
            <a:srgbClr val="99CCFF"/>
          </a:solidFill>
          <a:ln w="9525">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739" name="Rectangle 235"/>
          <p:cNvSpPr>
            <a:spLocks noChangeArrowheads="1"/>
          </p:cNvSpPr>
          <p:nvPr/>
        </p:nvSpPr>
        <p:spPr bwMode="auto">
          <a:xfrm>
            <a:off x="1050925" y="2232025"/>
            <a:ext cx="127000" cy="1450975"/>
          </a:xfrm>
          <a:prstGeom prst="rect">
            <a:avLst/>
          </a:prstGeom>
          <a:solidFill>
            <a:srgbClr val="C0C0C0"/>
          </a:solidFill>
          <a:ln w="9525">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740" name="AutoShape 236"/>
          <p:cNvSpPr>
            <a:spLocks noChangeArrowheads="1"/>
          </p:cNvSpPr>
          <p:nvPr/>
        </p:nvSpPr>
        <p:spPr bwMode="auto">
          <a:xfrm>
            <a:off x="3446463" y="3473450"/>
            <a:ext cx="668337" cy="203200"/>
          </a:xfrm>
          <a:prstGeom prst="roundRect">
            <a:avLst>
              <a:gd name="adj" fmla="val 16667"/>
            </a:avLst>
          </a:prstGeom>
          <a:solidFill>
            <a:srgbClr val="99CC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u="sng">
                <a:solidFill>
                  <a:schemeClr val="accent2"/>
                </a:solidFill>
                <a:latin typeface="Times New Roman" panose="02020603050405020304" pitchFamily="18" charset="0"/>
              </a:rPr>
              <a:t>Rosecrans</a:t>
            </a:r>
          </a:p>
        </p:txBody>
      </p:sp>
      <p:sp>
        <p:nvSpPr>
          <p:cNvPr id="21741" name="Rectangle 237"/>
          <p:cNvSpPr>
            <a:spLocks noChangeArrowheads="1"/>
          </p:cNvSpPr>
          <p:nvPr/>
        </p:nvSpPr>
        <p:spPr bwMode="auto">
          <a:xfrm>
            <a:off x="7777163" y="1181100"/>
            <a:ext cx="107950" cy="106363"/>
          </a:xfrm>
          <a:prstGeom prst="rect">
            <a:avLst/>
          </a:prstGeom>
          <a:solidFill>
            <a:srgbClr val="99CCFF"/>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742" name="AutoShape 238"/>
          <p:cNvSpPr>
            <a:spLocks noChangeArrowheads="1"/>
          </p:cNvSpPr>
          <p:nvPr/>
        </p:nvSpPr>
        <p:spPr bwMode="auto">
          <a:xfrm>
            <a:off x="7910513" y="1250950"/>
            <a:ext cx="465137" cy="157163"/>
          </a:xfrm>
          <a:prstGeom prst="roundRect">
            <a:avLst>
              <a:gd name="adj" fmla="val 16667"/>
            </a:avLst>
          </a:prstGeom>
          <a:solidFill>
            <a:srgbClr val="99CC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800">
                <a:solidFill>
                  <a:schemeClr val="accent2"/>
                </a:solidFill>
                <a:latin typeface="Times New Roman" panose="02020603050405020304" pitchFamily="18" charset="0"/>
              </a:rPr>
              <a:t>Hooker</a:t>
            </a:r>
          </a:p>
        </p:txBody>
      </p:sp>
      <p:sp>
        <p:nvSpPr>
          <p:cNvPr id="21743" name="AutoShape 239"/>
          <p:cNvSpPr>
            <a:spLocks noChangeArrowheads="1"/>
          </p:cNvSpPr>
          <p:nvPr/>
        </p:nvSpPr>
        <p:spPr bwMode="auto">
          <a:xfrm>
            <a:off x="3408363" y="3717925"/>
            <a:ext cx="465137" cy="157163"/>
          </a:xfrm>
          <a:prstGeom prst="roundRect">
            <a:avLst>
              <a:gd name="adj" fmla="val 16667"/>
            </a:avLst>
          </a:prstGeom>
          <a:solidFill>
            <a:srgbClr val="99CC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800">
                <a:solidFill>
                  <a:schemeClr val="accent2"/>
                </a:solidFill>
                <a:latin typeface="Times New Roman" panose="02020603050405020304" pitchFamily="18" charset="0"/>
              </a:rPr>
              <a:t>Hooker</a:t>
            </a:r>
          </a:p>
        </p:txBody>
      </p:sp>
      <p:sp>
        <p:nvSpPr>
          <p:cNvPr id="21744" name="Rectangle 240"/>
          <p:cNvSpPr>
            <a:spLocks noChangeArrowheads="1"/>
          </p:cNvSpPr>
          <p:nvPr/>
        </p:nvSpPr>
        <p:spPr bwMode="auto">
          <a:xfrm>
            <a:off x="1639888" y="4684713"/>
            <a:ext cx="107950" cy="106362"/>
          </a:xfrm>
          <a:prstGeom prst="rect">
            <a:avLst/>
          </a:prstGeom>
          <a:solidFill>
            <a:srgbClr val="99CCFF"/>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745" name="AutoShape 241"/>
          <p:cNvSpPr>
            <a:spLocks noChangeArrowheads="1"/>
          </p:cNvSpPr>
          <p:nvPr/>
        </p:nvSpPr>
        <p:spPr bwMode="auto">
          <a:xfrm>
            <a:off x="3598863" y="3246438"/>
            <a:ext cx="465137" cy="157162"/>
          </a:xfrm>
          <a:prstGeom prst="roundRect">
            <a:avLst>
              <a:gd name="adj" fmla="val 16667"/>
            </a:avLst>
          </a:prstGeom>
          <a:solidFill>
            <a:srgbClr val="99CC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800">
                <a:solidFill>
                  <a:schemeClr val="accent2"/>
                </a:solidFill>
                <a:latin typeface="Times New Roman" panose="02020603050405020304" pitchFamily="18" charset="0"/>
              </a:rPr>
              <a:t>Sherman</a:t>
            </a:r>
          </a:p>
        </p:txBody>
      </p:sp>
      <p:sp>
        <p:nvSpPr>
          <p:cNvPr id="21746" name="AutoShape 242"/>
          <p:cNvSpPr>
            <a:spLocks noChangeArrowheads="1"/>
          </p:cNvSpPr>
          <p:nvPr/>
        </p:nvSpPr>
        <p:spPr bwMode="auto">
          <a:xfrm>
            <a:off x="1119188" y="4676775"/>
            <a:ext cx="465137" cy="157163"/>
          </a:xfrm>
          <a:prstGeom prst="roundRect">
            <a:avLst>
              <a:gd name="adj" fmla="val 16667"/>
            </a:avLst>
          </a:prstGeom>
          <a:solidFill>
            <a:srgbClr val="99CC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800">
                <a:solidFill>
                  <a:schemeClr val="accent2"/>
                </a:solidFill>
                <a:latin typeface="Times New Roman" panose="02020603050405020304" pitchFamily="18" charset="0"/>
              </a:rPr>
              <a:t>Sherman</a:t>
            </a:r>
          </a:p>
        </p:txBody>
      </p:sp>
      <p:sp>
        <p:nvSpPr>
          <p:cNvPr id="21747" name="AutoShape 243"/>
          <p:cNvSpPr>
            <a:spLocks noChangeArrowheads="1"/>
          </p:cNvSpPr>
          <p:nvPr/>
        </p:nvSpPr>
        <p:spPr bwMode="auto">
          <a:xfrm>
            <a:off x="3579813" y="3489325"/>
            <a:ext cx="465137" cy="157163"/>
          </a:xfrm>
          <a:prstGeom prst="roundRect">
            <a:avLst>
              <a:gd name="adj" fmla="val 16667"/>
            </a:avLst>
          </a:prstGeom>
          <a:solidFill>
            <a:srgbClr val="99CC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800">
                <a:solidFill>
                  <a:schemeClr val="accent2"/>
                </a:solidFill>
                <a:latin typeface="Times New Roman" panose="02020603050405020304" pitchFamily="18" charset="0"/>
              </a:rPr>
              <a:t>Thomas</a:t>
            </a:r>
          </a:p>
        </p:txBody>
      </p:sp>
      <p:sp>
        <p:nvSpPr>
          <p:cNvPr id="21699" name="AutoShape 195"/>
          <p:cNvSpPr>
            <a:spLocks noChangeArrowheads="1"/>
          </p:cNvSpPr>
          <p:nvPr/>
        </p:nvSpPr>
        <p:spPr bwMode="auto">
          <a:xfrm>
            <a:off x="1968500" y="5051425"/>
            <a:ext cx="442913" cy="203200"/>
          </a:xfrm>
          <a:prstGeom prst="roundRect">
            <a:avLst>
              <a:gd name="adj" fmla="val 16667"/>
            </a:avLst>
          </a:prstGeom>
          <a:solidFill>
            <a:srgbClr val="99CC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u="sng">
                <a:solidFill>
                  <a:schemeClr val="accent2"/>
                </a:solidFill>
                <a:latin typeface="Times New Roman" panose="02020603050405020304" pitchFamily="18" charset="0"/>
              </a:rPr>
              <a:t>Grant</a:t>
            </a:r>
          </a:p>
        </p:txBody>
      </p:sp>
      <p:sp>
        <p:nvSpPr>
          <p:cNvPr id="21748" name="Rectangle 244"/>
          <p:cNvSpPr>
            <a:spLocks noChangeArrowheads="1"/>
          </p:cNvSpPr>
          <p:nvPr/>
        </p:nvSpPr>
        <p:spPr bwMode="auto">
          <a:xfrm>
            <a:off x="4511675" y="3405188"/>
            <a:ext cx="107950" cy="106362"/>
          </a:xfrm>
          <a:prstGeom prst="rect">
            <a:avLst/>
          </a:prstGeom>
          <a:solidFill>
            <a:srgbClr val="C0C0C0"/>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749" name="AutoShape 245"/>
          <p:cNvSpPr>
            <a:spLocks noChangeArrowheads="1"/>
          </p:cNvSpPr>
          <p:nvPr/>
        </p:nvSpPr>
        <p:spPr bwMode="auto">
          <a:xfrm>
            <a:off x="4962525" y="3022600"/>
            <a:ext cx="465138" cy="157163"/>
          </a:xfrm>
          <a:prstGeom prst="roundRect">
            <a:avLst>
              <a:gd name="adj" fmla="val 16667"/>
            </a:avLst>
          </a:prstGeom>
          <a:solidFill>
            <a:srgbClr val="C0C0C0"/>
          </a:solidFill>
          <a:ln w="9525">
            <a:solidFill>
              <a:srgbClr val="3333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800">
                <a:latin typeface="Times New Roman" panose="02020603050405020304" pitchFamily="18" charset="0"/>
              </a:rPr>
              <a:t>Longstreet</a:t>
            </a:r>
          </a:p>
        </p:txBody>
      </p:sp>
      <p:sp>
        <p:nvSpPr>
          <p:cNvPr id="21750" name="AutoShape 246"/>
          <p:cNvSpPr>
            <a:spLocks noChangeArrowheads="1"/>
          </p:cNvSpPr>
          <p:nvPr/>
        </p:nvSpPr>
        <p:spPr bwMode="auto">
          <a:xfrm>
            <a:off x="4189413" y="3351213"/>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751" name="AutoShape 247"/>
          <p:cNvSpPr>
            <a:spLocks noChangeArrowheads="1"/>
          </p:cNvSpPr>
          <p:nvPr/>
        </p:nvSpPr>
        <p:spPr bwMode="auto">
          <a:xfrm>
            <a:off x="7208838" y="679450"/>
            <a:ext cx="793750" cy="260350"/>
          </a:xfrm>
          <a:prstGeom prst="roundRect">
            <a:avLst>
              <a:gd name="adj" fmla="val 16667"/>
            </a:avLst>
          </a:prstGeom>
          <a:solidFill>
            <a:srgbClr val="99CC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800" b="1" u="sng">
                <a:solidFill>
                  <a:schemeClr val="accent2"/>
                </a:solidFill>
                <a:latin typeface="Times New Roman" panose="02020603050405020304" pitchFamily="18" charset="0"/>
              </a:rPr>
              <a:t>Grant</a:t>
            </a:r>
          </a:p>
          <a:p>
            <a:pPr algn="ctr"/>
            <a:r>
              <a:rPr lang="en-US" altLang="en-US" sz="800" b="1" u="sng">
                <a:solidFill>
                  <a:schemeClr val="accent2"/>
                </a:solidFill>
                <a:latin typeface="Times New Roman" panose="02020603050405020304" pitchFamily="18" charset="0"/>
              </a:rPr>
              <a:t>General in Chief</a:t>
            </a:r>
          </a:p>
        </p:txBody>
      </p:sp>
      <p:sp>
        <p:nvSpPr>
          <p:cNvPr id="21752" name="AutoShape 248"/>
          <p:cNvSpPr>
            <a:spLocks noChangeArrowheads="1"/>
          </p:cNvSpPr>
          <p:nvPr/>
        </p:nvSpPr>
        <p:spPr bwMode="auto">
          <a:xfrm>
            <a:off x="3770313" y="3071813"/>
            <a:ext cx="668337" cy="203200"/>
          </a:xfrm>
          <a:prstGeom prst="roundRect">
            <a:avLst>
              <a:gd name="adj" fmla="val 16667"/>
            </a:avLst>
          </a:prstGeom>
          <a:solidFill>
            <a:srgbClr val="99CC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u="sng">
                <a:solidFill>
                  <a:schemeClr val="accent2"/>
                </a:solidFill>
                <a:latin typeface="Times New Roman" panose="02020603050405020304" pitchFamily="18" charset="0"/>
              </a:rPr>
              <a:t>Sherman</a:t>
            </a:r>
          </a:p>
        </p:txBody>
      </p:sp>
      <p:grpSp>
        <p:nvGrpSpPr>
          <p:cNvPr id="21715" name="Group 211"/>
          <p:cNvGrpSpPr>
            <a:grpSpLocks/>
          </p:cNvGrpSpPr>
          <p:nvPr/>
        </p:nvGrpSpPr>
        <p:grpSpPr bwMode="auto">
          <a:xfrm>
            <a:off x="1727200" y="4732338"/>
            <a:ext cx="90488" cy="90487"/>
            <a:chOff x="3805" y="4082"/>
            <a:chExt cx="57" cy="57"/>
          </a:xfrm>
        </p:grpSpPr>
        <p:grpSp>
          <p:nvGrpSpPr>
            <p:cNvPr id="21716" name="Group 212"/>
            <p:cNvGrpSpPr>
              <a:grpSpLocks/>
            </p:cNvGrpSpPr>
            <p:nvPr/>
          </p:nvGrpSpPr>
          <p:grpSpPr bwMode="auto">
            <a:xfrm>
              <a:off x="3805" y="4082"/>
              <a:ext cx="57" cy="57"/>
              <a:chOff x="3805" y="4082"/>
              <a:chExt cx="57" cy="57"/>
            </a:xfrm>
          </p:grpSpPr>
          <p:sp>
            <p:nvSpPr>
              <p:cNvPr id="21717" name="Line 213"/>
              <p:cNvSpPr>
                <a:spLocks noChangeShapeType="1"/>
              </p:cNvSpPr>
              <p:nvPr/>
            </p:nvSpPr>
            <p:spPr bwMode="auto">
              <a:xfrm flipV="1">
                <a:off x="3805" y="4083"/>
                <a:ext cx="57" cy="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718" name="Line 214"/>
              <p:cNvSpPr>
                <a:spLocks noChangeShapeType="1"/>
              </p:cNvSpPr>
              <p:nvPr/>
            </p:nvSpPr>
            <p:spPr bwMode="auto">
              <a:xfrm rot="16200000" flipV="1">
                <a:off x="3804" y="4084"/>
                <a:ext cx="57" cy="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1719" name="Rectangle 215"/>
            <p:cNvSpPr>
              <a:spLocks noChangeArrowheads="1"/>
            </p:cNvSpPr>
            <p:nvPr/>
          </p:nvSpPr>
          <p:spPr bwMode="auto">
            <a:xfrm>
              <a:off x="3820" y="4098"/>
              <a:ext cx="27" cy="27"/>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1721" name="Group 217"/>
          <p:cNvGrpSpPr>
            <a:grpSpLocks/>
          </p:cNvGrpSpPr>
          <p:nvPr/>
        </p:nvGrpSpPr>
        <p:grpSpPr bwMode="auto">
          <a:xfrm>
            <a:off x="1416050" y="5522913"/>
            <a:ext cx="90488" cy="90487"/>
            <a:chOff x="3805" y="4082"/>
            <a:chExt cx="57" cy="57"/>
          </a:xfrm>
        </p:grpSpPr>
        <p:grpSp>
          <p:nvGrpSpPr>
            <p:cNvPr id="21722" name="Group 218"/>
            <p:cNvGrpSpPr>
              <a:grpSpLocks/>
            </p:cNvGrpSpPr>
            <p:nvPr/>
          </p:nvGrpSpPr>
          <p:grpSpPr bwMode="auto">
            <a:xfrm>
              <a:off x="3805" y="4082"/>
              <a:ext cx="57" cy="57"/>
              <a:chOff x="3805" y="4082"/>
              <a:chExt cx="57" cy="57"/>
            </a:xfrm>
          </p:grpSpPr>
          <p:sp>
            <p:nvSpPr>
              <p:cNvPr id="21723" name="Line 219"/>
              <p:cNvSpPr>
                <a:spLocks noChangeShapeType="1"/>
              </p:cNvSpPr>
              <p:nvPr/>
            </p:nvSpPr>
            <p:spPr bwMode="auto">
              <a:xfrm flipV="1">
                <a:off x="3805" y="4083"/>
                <a:ext cx="57" cy="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724" name="Line 220"/>
              <p:cNvSpPr>
                <a:spLocks noChangeShapeType="1"/>
              </p:cNvSpPr>
              <p:nvPr/>
            </p:nvSpPr>
            <p:spPr bwMode="auto">
              <a:xfrm rot="16200000" flipV="1">
                <a:off x="3804" y="4084"/>
                <a:ext cx="57" cy="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1725" name="Rectangle 221"/>
            <p:cNvSpPr>
              <a:spLocks noChangeArrowheads="1"/>
            </p:cNvSpPr>
            <p:nvPr/>
          </p:nvSpPr>
          <p:spPr bwMode="auto">
            <a:xfrm>
              <a:off x="3820" y="4098"/>
              <a:ext cx="27" cy="27"/>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1758" name="AutoShape 254"/>
          <p:cNvSpPr>
            <a:spLocks noChangeArrowheads="1"/>
          </p:cNvSpPr>
          <p:nvPr/>
        </p:nvSpPr>
        <p:spPr bwMode="auto">
          <a:xfrm>
            <a:off x="4733925" y="3567113"/>
            <a:ext cx="773113" cy="247650"/>
          </a:xfrm>
          <a:prstGeom prst="roundRect">
            <a:avLst>
              <a:gd name="adj" fmla="val 16667"/>
            </a:avLst>
          </a:prstGeom>
          <a:solidFill>
            <a:srgbClr val="C0C0C0"/>
          </a:solidFill>
          <a:ln w="9525">
            <a:solidFill>
              <a:srgbClr val="3333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u="sng">
                <a:solidFill>
                  <a:srgbClr val="333333"/>
                </a:solidFill>
                <a:latin typeface="Times New Roman" panose="02020603050405020304" pitchFamily="18" charset="0"/>
              </a:rPr>
              <a:t>J. Johnston</a:t>
            </a:r>
          </a:p>
        </p:txBody>
      </p:sp>
      <p:sp>
        <p:nvSpPr>
          <p:cNvPr id="21759" name="Rectangle 255"/>
          <p:cNvSpPr>
            <a:spLocks noChangeArrowheads="1"/>
          </p:cNvSpPr>
          <p:nvPr/>
        </p:nvSpPr>
        <p:spPr bwMode="auto">
          <a:xfrm>
            <a:off x="3687763" y="2690813"/>
            <a:ext cx="66675" cy="61912"/>
          </a:xfrm>
          <a:prstGeom prst="rect">
            <a:avLst/>
          </a:prstGeom>
          <a:solidFill>
            <a:srgbClr val="99CCFF"/>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761" name="Freeform 257"/>
          <p:cNvSpPr>
            <a:spLocks/>
          </p:cNvSpPr>
          <p:nvPr/>
        </p:nvSpPr>
        <p:spPr bwMode="auto">
          <a:xfrm>
            <a:off x="1733550" y="4672013"/>
            <a:ext cx="203200" cy="261937"/>
          </a:xfrm>
          <a:custGeom>
            <a:avLst/>
            <a:gdLst>
              <a:gd name="T0" fmla="*/ 0 w 128"/>
              <a:gd name="T1" fmla="*/ 144 h 165"/>
              <a:gd name="T2" fmla="*/ 102 w 128"/>
              <a:gd name="T3" fmla="*/ 147 h 165"/>
              <a:gd name="T4" fmla="*/ 114 w 128"/>
              <a:gd name="T5" fmla="*/ 36 h 165"/>
              <a:gd name="T6" fmla="*/ 15 w 128"/>
              <a:gd name="T7" fmla="*/ 0 h 165"/>
            </a:gdLst>
            <a:ahLst/>
            <a:cxnLst>
              <a:cxn ang="0">
                <a:pos x="T0" y="T1"/>
              </a:cxn>
              <a:cxn ang="0">
                <a:pos x="T2" y="T3"/>
              </a:cxn>
              <a:cxn ang="0">
                <a:pos x="T4" y="T5"/>
              </a:cxn>
              <a:cxn ang="0">
                <a:pos x="T6" y="T7"/>
              </a:cxn>
            </a:cxnLst>
            <a:rect l="0" t="0" r="r" b="b"/>
            <a:pathLst>
              <a:path w="128" h="165">
                <a:moveTo>
                  <a:pt x="0" y="144"/>
                </a:moveTo>
                <a:cubicBezTo>
                  <a:pt x="16" y="144"/>
                  <a:pt x="83" y="165"/>
                  <a:pt x="102" y="147"/>
                </a:cubicBezTo>
                <a:cubicBezTo>
                  <a:pt x="121" y="129"/>
                  <a:pt x="128" y="60"/>
                  <a:pt x="114" y="36"/>
                </a:cubicBezTo>
                <a:cubicBezTo>
                  <a:pt x="100" y="12"/>
                  <a:pt x="36" y="7"/>
                  <a:pt x="15" y="0"/>
                </a:cubicBezTo>
              </a:path>
            </a:pathLst>
          </a:custGeom>
          <a:noFill/>
          <a:ln w="38100">
            <a:solidFill>
              <a:srgbClr val="00008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762" name="Freeform 258"/>
          <p:cNvSpPr>
            <a:spLocks/>
          </p:cNvSpPr>
          <p:nvPr/>
        </p:nvSpPr>
        <p:spPr bwMode="auto">
          <a:xfrm>
            <a:off x="1443038" y="5481638"/>
            <a:ext cx="107950" cy="161925"/>
          </a:xfrm>
          <a:custGeom>
            <a:avLst/>
            <a:gdLst>
              <a:gd name="T0" fmla="*/ 51 w 68"/>
              <a:gd name="T1" fmla="*/ 102 h 102"/>
              <a:gd name="T2" fmla="*/ 66 w 68"/>
              <a:gd name="T3" fmla="*/ 69 h 102"/>
              <a:gd name="T4" fmla="*/ 39 w 68"/>
              <a:gd name="T5" fmla="*/ 18 h 102"/>
              <a:gd name="T6" fmla="*/ 0 w 68"/>
              <a:gd name="T7" fmla="*/ 0 h 102"/>
            </a:gdLst>
            <a:ahLst/>
            <a:cxnLst>
              <a:cxn ang="0">
                <a:pos x="T0" y="T1"/>
              </a:cxn>
              <a:cxn ang="0">
                <a:pos x="T2" y="T3"/>
              </a:cxn>
              <a:cxn ang="0">
                <a:pos x="T4" y="T5"/>
              </a:cxn>
              <a:cxn ang="0">
                <a:pos x="T6" y="T7"/>
              </a:cxn>
            </a:cxnLst>
            <a:rect l="0" t="0" r="r" b="b"/>
            <a:pathLst>
              <a:path w="68" h="102">
                <a:moveTo>
                  <a:pt x="51" y="102"/>
                </a:moveTo>
                <a:cubicBezTo>
                  <a:pt x="53" y="97"/>
                  <a:pt x="68" y="83"/>
                  <a:pt x="66" y="69"/>
                </a:cubicBezTo>
                <a:cubicBezTo>
                  <a:pt x="64" y="55"/>
                  <a:pt x="50" y="29"/>
                  <a:pt x="39" y="18"/>
                </a:cubicBezTo>
                <a:cubicBezTo>
                  <a:pt x="28" y="7"/>
                  <a:pt x="8" y="4"/>
                  <a:pt x="0" y="0"/>
                </a:cubicBezTo>
              </a:path>
            </a:pathLst>
          </a:custGeom>
          <a:noFill/>
          <a:ln w="38100">
            <a:solidFill>
              <a:srgbClr val="00008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676" name="Rectangle 172"/>
          <p:cNvSpPr>
            <a:spLocks noChangeArrowheads="1"/>
          </p:cNvSpPr>
          <p:nvPr/>
        </p:nvSpPr>
        <p:spPr bwMode="auto">
          <a:xfrm>
            <a:off x="1993900" y="6054725"/>
            <a:ext cx="107950" cy="106363"/>
          </a:xfrm>
          <a:prstGeom prst="rect">
            <a:avLst/>
          </a:prstGeom>
          <a:solidFill>
            <a:srgbClr val="99CCFF"/>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696" name="Rectangle 192"/>
          <p:cNvSpPr>
            <a:spLocks noChangeArrowheads="1"/>
          </p:cNvSpPr>
          <p:nvPr/>
        </p:nvSpPr>
        <p:spPr bwMode="auto">
          <a:xfrm>
            <a:off x="1622425" y="4924425"/>
            <a:ext cx="152400" cy="152400"/>
          </a:xfrm>
          <a:prstGeom prst="rect">
            <a:avLst/>
          </a:prstGeom>
          <a:solidFill>
            <a:srgbClr val="99CCFF"/>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698" name="AutoShape 194"/>
          <p:cNvSpPr>
            <a:spLocks noChangeArrowheads="1"/>
          </p:cNvSpPr>
          <p:nvPr/>
        </p:nvSpPr>
        <p:spPr bwMode="auto">
          <a:xfrm>
            <a:off x="1989138" y="4630738"/>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703" name="AutoShape 199"/>
          <p:cNvSpPr>
            <a:spLocks noChangeArrowheads="1"/>
          </p:cNvSpPr>
          <p:nvPr/>
        </p:nvSpPr>
        <p:spPr bwMode="auto">
          <a:xfrm>
            <a:off x="1808163" y="4610100"/>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713" name="AutoShape 209"/>
          <p:cNvSpPr>
            <a:spLocks noChangeArrowheads="1"/>
          </p:cNvSpPr>
          <p:nvPr/>
        </p:nvSpPr>
        <p:spPr bwMode="auto">
          <a:xfrm>
            <a:off x="1625600" y="4618038"/>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720" name="AutoShape 216"/>
          <p:cNvSpPr>
            <a:spLocks noChangeArrowheads="1"/>
          </p:cNvSpPr>
          <p:nvPr/>
        </p:nvSpPr>
        <p:spPr bwMode="auto">
          <a:xfrm>
            <a:off x="1330325" y="5387975"/>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763" name="Text Box 259"/>
          <p:cNvSpPr txBox="1">
            <a:spLocks noChangeArrowheads="1"/>
          </p:cNvSpPr>
          <p:nvPr/>
        </p:nvSpPr>
        <p:spPr bwMode="auto">
          <a:xfrm>
            <a:off x="6691313" y="6202363"/>
            <a:ext cx="2301875" cy="5810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1600" b="1"/>
              <a:t>Major Campaigns</a:t>
            </a:r>
          </a:p>
          <a:p>
            <a:pPr algn="ctr"/>
            <a:r>
              <a:rPr lang="en-US" altLang="en-US" sz="1600" b="1"/>
              <a:t>1863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accel="50000" decel="50000" fill="hold" grpId="0" nodeType="withEffect">
                                  <p:stCondLst>
                                    <p:cond delay="0"/>
                                  </p:stCondLst>
                                  <p:childTnLst>
                                    <p:animMotion origin="layout" path="M -3.88889E-6 -0.00023 L 0.02049 -0.0051 L 0.03351 -0.01482 L 0.03664 -0.01945 " pathEditMode="relative" ptsTypes="AAAA">
                                      <p:cBhvr>
                                        <p:cTn id="6" dur="2000" fill="hold"/>
                                        <p:tgtEl>
                                          <p:spTgt spid="21696"/>
                                        </p:tgtEl>
                                        <p:attrNameLst>
                                          <p:attrName>ppt_x</p:attrName>
                                          <p:attrName>ppt_y</p:attrName>
                                        </p:attrNameLst>
                                      </p:cBhvr>
                                    </p:animMotion>
                                  </p:childTnLst>
                                </p:cTn>
                              </p:par>
                            </p:childTnLst>
                          </p:cTn>
                        </p:par>
                        <p:par>
                          <p:cTn id="7" fill="hold" nodeType="afterGroup">
                            <p:stCondLst>
                              <p:cond delay="2000"/>
                            </p:stCondLst>
                            <p:childTnLst>
                              <p:par>
                                <p:cTn id="8" presetID="1" presetClass="entr" presetSubtype="0" fill="hold" grpId="0" nodeType="afterEffect">
                                  <p:stCondLst>
                                    <p:cond delay="0"/>
                                  </p:stCondLst>
                                  <p:childTnLst>
                                    <p:set>
                                      <p:cBhvr>
                                        <p:cTn id="9" dur="1" fill="hold">
                                          <p:stCondLst>
                                            <p:cond delay="0"/>
                                          </p:stCondLst>
                                        </p:cTn>
                                        <p:tgtEl>
                                          <p:spTgt spid="21698"/>
                                        </p:tgtEl>
                                        <p:attrNameLst>
                                          <p:attrName>style.visibility</p:attrName>
                                        </p:attrNameLst>
                                      </p:cBhvr>
                                      <p:to>
                                        <p:strVal val="visible"/>
                                      </p:to>
                                    </p:set>
                                  </p:childTnLst>
                                  <p:subTnLst>
                                    <p:audio>
                                      <p:cMediaNode>
                                        <p:cTn display="0" masterRel="sameClick">
                                          <p:stCondLst>
                                            <p:cond evt="begin" delay="0">
                                              <p:tn val="8"/>
                                            </p:cond>
                                          </p:stCondLst>
                                          <p:endCondLst>
                                            <p:cond evt="onStopAudio" delay="0">
                                              <p:tgtEl>
                                                <p:sldTgt/>
                                              </p:tgtEl>
                                            </p:cond>
                                          </p:endCondLst>
                                        </p:cTn>
                                        <p:tgtEl>
                                          <p:sndTgt r:embed="rId3" name="explode.wav"/>
                                        </p:tgtEl>
                                      </p:cMediaNode>
                                    </p:audio>
                                  </p:subTnLst>
                                </p:cTn>
                              </p:par>
                              <p:par>
                                <p:cTn id="10" presetID="3" presetClass="exit" presetSubtype="10" fill="hold" grpId="1" nodeType="withEffect">
                                  <p:stCondLst>
                                    <p:cond delay="0"/>
                                  </p:stCondLst>
                                  <p:childTnLst>
                                    <p:animEffect transition="out" filter="blinds(horizontal)">
                                      <p:cBhvr>
                                        <p:cTn id="11" dur="500"/>
                                        <p:tgtEl>
                                          <p:spTgt spid="21698"/>
                                        </p:tgtEl>
                                      </p:cBhvr>
                                    </p:animEffect>
                                    <p:set>
                                      <p:cBhvr>
                                        <p:cTn id="12" dur="1" fill="hold">
                                          <p:stCondLst>
                                            <p:cond delay="499"/>
                                          </p:stCondLst>
                                        </p:cTn>
                                        <p:tgtEl>
                                          <p:spTgt spid="21698"/>
                                        </p:tgtEl>
                                        <p:attrNameLst>
                                          <p:attrName>style.visibility</p:attrName>
                                        </p:attrNameLst>
                                      </p:cBhvr>
                                      <p:to>
                                        <p:strVal val="hidden"/>
                                      </p:to>
                                    </p:set>
                                  </p:childTnLst>
                                </p:cTn>
                              </p:par>
                            </p:childTnLst>
                          </p:cTn>
                        </p:par>
                        <p:par>
                          <p:cTn id="13" fill="hold" nodeType="afterGroup">
                            <p:stCondLst>
                              <p:cond delay="2500"/>
                            </p:stCondLst>
                            <p:childTnLst>
                              <p:par>
                                <p:cTn id="14" presetID="0" presetClass="path" presetSubtype="0" accel="50000" decel="50000" fill="hold" grpId="0" nodeType="afterEffect">
                                  <p:stCondLst>
                                    <p:cond delay="0"/>
                                  </p:stCondLst>
                                  <p:childTnLst>
                                    <p:animMotion origin="layout" path="M 1.66667E-6 -2.22222E-6 L 0.00503 -0.01389 L 0.0066 -0.02778 " pathEditMode="relative" rAng="0" ptsTypes="AAA">
                                      <p:cBhvr>
                                        <p:cTn id="15" dur="2000" fill="hold"/>
                                        <p:tgtEl>
                                          <p:spTgt spid="21673"/>
                                        </p:tgtEl>
                                        <p:attrNameLst>
                                          <p:attrName>ppt_x</p:attrName>
                                          <p:attrName>ppt_y</p:attrName>
                                        </p:attrNameLst>
                                      </p:cBhvr>
                                      <p:rCtr x="330" y="-1389"/>
                                    </p:animMotion>
                                  </p:childTnLst>
                                </p:cTn>
                              </p:par>
                            </p:childTnLst>
                          </p:cTn>
                        </p:par>
                        <p:par>
                          <p:cTn id="16" fill="hold" nodeType="afterGroup">
                            <p:stCondLst>
                              <p:cond delay="4500"/>
                            </p:stCondLst>
                            <p:childTnLst>
                              <p:par>
                                <p:cTn id="17" presetID="0" presetClass="path" presetSubtype="0" accel="50000" decel="50000" fill="hold" grpId="1" nodeType="afterEffect">
                                  <p:stCondLst>
                                    <p:cond delay="0"/>
                                  </p:stCondLst>
                                  <p:childTnLst>
                                    <p:animMotion origin="layout" path="M 0.03664 -0.01945 L 0.04115 -0.02801 L 0.02813 -0.02917 " pathEditMode="relative" ptsTypes="AAA">
                                      <p:cBhvr>
                                        <p:cTn id="18" dur="2000" fill="hold"/>
                                        <p:tgtEl>
                                          <p:spTgt spid="21696"/>
                                        </p:tgtEl>
                                        <p:attrNameLst>
                                          <p:attrName>ppt_x</p:attrName>
                                          <p:attrName>ppt_y</p:attrName>
                                        </p:attrNameLst>
                                      </p:cBhvr>
                                    </p:animMotion>
                                  </p:childTnLst>
                                </p:cTn>
                              </p:par>
                            </p:childTnLst>
                          </p:cTn>
                        </p:par>
                        <p:par>
                          <p:cTn id="19" fill="hold" nodeType="afterGroup">
                            <p:stCondLst>
                              <p:cond delay="6500"/>
                            </p:stCondLst>
                            <p:childTnLst>
                              <p:par>
                                <p:cTn id="20" presetID="1" presetClass="entr" presetSubtype="0" fill="hold" grpId="0" nodeType="afterEffect">
                                  <p:stCondLst>
                                    <p:cond delay="0"/>
                                  </p:stCondLst>
                                  <p:childTnLst>
                                    <p:set>
                                      <p:cBhvr>
                                        <p:cTn id="21" dur="1" fill="hold">
                                          <p:stCondLst>
                                            <p:cond delay="0"/>
                                          </p:stCondLst>
                                        </p:cTn>
                                        <p:tgtEl>
                                          <p:spTgt spid="21703"/>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3" name="explode.wav"/>
                                        </p:tgtEl>
                                      </p:cMediaNode>
                                    </p:audio>
                                  </p:subTnLst>
                                </p:cTn>
                              </p:par>
                              <p:par>
                                <p:cTn id="22" presetID="3" presetClass="exit" presetSubtype="10" fill="hold" grpId="1" nodeType="withEffect">
                                  <p:stCondLst>
                                    <p:cond delay="0"/>
                                  </p:stCondLst>
                                  <p:childTnLst>
                                    <p:animEffect transition="out" filter="blinds(horizontal)">
                                      <p:cBhvr>
                                        <p:cTn id="23" dur="500"/>
                                        <p:tgtEl>
                                          <p:spTgt spid="21703"/>
                                        </p:tgtEl>
                                      </p:cBhvr>
                                    </p:animEffect>
                                    <p:set>
                                      <p:cBhvr>
                                        <p:cTn id="24" dur="1" fill="hold">
                                          <p:stCondLst>
                                            <p:cond delay="499"/>
                                          </p:stCondLst>
                                        </p:cTn>
                                        <p:tgtEl>
                                          <p:spTgt spid="21703"/>
                                        </p:tgtEl>
                                        <p:attrNameLst>
                                          <p:attrName>style.visibility</p:attrName>
                                        </p:attrNameLst>
                                      </p:cBhvr>
                                      <p:to>
                                        <p:strVal val="hidden"/>
                                      </p:to>
                                    </p:set>
                                  </p:childTnLst>
                                </p:cTn>
                              </p:par>
                            </p:childTnLst>
                          </p:cTn>
                        </p:par>
                        <p:par>
                          <p:cTn id="25" fill="hold" nodeType="afterGroup">
                            <p:stCondLst>
                              <p:cond delay="7000"/>
                            </p:stCondLst>
                            <p:childTnLst>
                              <p:par>
                                <p:cTn id="26" presetID="22" presetClass="entr" presetSubtype="2" fill="hold" grpId="0" nodeType="afterEffect">
                                  <p:stCondLst>
                                    <p:cond delay="0"/>
                                  </p:stCondLst>
                                  <p:childTnLst>
                                    <p:set>
                                      <p:cBhvr>
                                        <p:cTn id="27" dur="1" fill="hold">
                                          <p:stCondLst>
                                            <p:cond delay="0"/>
                                          </p:stCondLst>
                                        </p:cTn>
                                        <p:tgtEl>
                                          <p:spTgt spid="21761"/>
                                        </p:tgtEl>
                                        <p:attrNameLst>
                                          <p:attrName>style.visibility</p:attrName>
                                        </p:attrNameLst>
                                      </p:cBhvr>
                                      <p:to>
                                        <p:strVal val="visible"/>
                                      </p:to>
                                    </p:set>
                                    <p:animEffect transition="in" filter="wipe(right)">
                                      <p:cBhvr>
                                        <p:cTn id="28" dur="1000"/>
                                        <p:tgtEl>
                                          <p:spTgt spid="21761"/>
                                        </p:tgtEl>
                                      </p:cBhvr>
                                    </p:animEffect>
                                  </p:childTnLst>
                                </p:cTn>
                              </p:par>
                            </p:childTnLst>
                          </p:cTn>
                        </p:par>
                        <p:par>
                          <p:cTn id="29" fill="hold" nodeType="afterGroup">
                            <p:stCondLst>
                              <p:cond delay="8000"/>
                            </p:stCondLst>
                            <p:childTnLst>
                              <p:par>
                                <p:cTn id="30" presetID="0" presetClass="path" presetSubtype="0" accel="50000" decel="50000" fill="hold" grpId="0" nodeType="afterEffect">
                                  <p:stCondLst>
                                    <p:cond delay="0"/>
                                  </p:stCondLst>
                                  <p:childTnLst>
                                    <p:animMotion origin="layout" path="M 0.00052 0.00023 L -0.0184 -0.0088 L -0.04427 -0.03218 L -0.05156 -0.08704 " pathEditMode="relative" rAng="0" ptsTypes="AAAA">
                                      <p:cBhvr>
                                        <p:cTn id="31" dur="2000" fill="hold"/>
                                        <p:tgtEl>
                                          <p:spTgt spid="21676"/>
                                        </p:tgtEl>
                                        <p:attrNameLst>
                                          <p:attrName>ppt_x</p:attrName>
                                          <p:attrName>ppt_y</p:attrName>
                                        </p:attrNameLst>
                                      </p:cBhvr>
                                      <p:rCtr x="-2604" y="-4375"/>
                                    </p:animMotion>
                                  </p:childTnLst>
                                </p:cTn>
                              </p:par>
                            </p:childTnLst>
                          </p:cTn>
                        </p:par>
                        <p:par>
                          <p:cTn id="32" fill="hold" nodeType="afterGroup">
                            <p:stCondLst>
                              <p:cond delay="10000"/>
                            </p:stCondLst>
                            <p:childTnLst>
                              <p:par>
                                <p:cTn id="33" presetID="22" presetClass="entr" presetSubtype="4" fill="hold" grpId="0" nodeType="afterEffect">
                                  <p:stCondLst>
                                    <p:cond delay="0"/>
                                  </p:stCondLst>
                                  <p:childTnLst>
                                    <p:set>
                                      <p:cBhvr>
                                        <p:cTn id="34" dur="1" fill="hold">
                                          <p:stCondLst>
                                            <p:cond delay="0"/>
                                          </p:stCondLst>
                                        </p:cTn>
                                        <p:tgtEl>
                                          <p:spTgt spid="21762"/>
                                        </p:tgtEl>
                                        <p:attrNameLst>
                                          <p:attrName>style.visibility</p:attrName>
                                        </p:attrNameLst>
                                      </p:cBhvr>
                                      <p:to>
                                        <p:strVal val="visible"/>
                                      </p:to>
                                    </p:set>
                                    <p:animEffect transition="in" filter="wipe(down)">
                                      <p:cBhvr>
                                        <p:cTn id="35" dur="1000"/>
                                        <p:tgtEl>
                                          <p:spTgt spid="21762"/>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0" presetClass="path" presetSubtype="0" accel="50000" decel="50000" fill="hold" grpId="0" nodeType="clickEffect">
                                  <p:stCondLst>
                                    <p:cond delay="0"/>
                                  </p:stCondLst>
                                  <p:childTnLst>
                                    <p:animMotion origin="layout" path="M 4.16667E-6 0.0007 L -0.02969 -0.0125 L -0.04323 -0.04166 L -0.04844 -0.05902 L -0.04167 -0.08402 L -0.03386 -0.10416 L -0.03386 -0.12777 L -0.03021 -0.15416 L -0.00834 -0.15347 " pathEditMode="relative" ptsTypes="AAAAAAAAA">
                                      <p:cBhvr>
                                        <p:cTn id="39" dur="2000" fill="hold"/>
                                        <p:tgtEl>
                                          <p:spTgt spid="21656"/>
                                        </p:tgtEl>
                                        <p:attrNameLst>
                                          <p:attrName>ppt_x</p:attrName>
                                          <p:attrName>ppt_y</p:attrName>
                                        </p:attrNameLst>
                                      </p:cBhvr>
                                    </p:animMotion>
                                  </p:childTnLst>
                                </p:cTn>
                              </p:par>
                              <p:par>
                                <p:cTn id="40" presetID="9" presetClass="exit" presetSubtype="0" fill="hold" grpId="0" nodeType="withEffect">
                                  <p:stCondLst>
                                    <p:cond delay="0"/>
                                  </p:stCondLst>
                                  <p:childTnLst>
                                    <p:animEffect transition="out" filter="dissolve">
                                      <p:cBhvr>
                                        <p:cTn id="41" dur="2000"/>
                                        <p:tgtEl>
                                          <p:spTgt spid="21654"/>
                                        </p:tgtEl>
                                      </p:cBhvr>
                                    </p:animEffect>
                                    <p:set>
                                      <p:cBhvr>
                                        <p:cTn id="42" dur="1" fill="hold">
                                          <p:stCondLst>
                                            <p:cond delay="1999"/>
                                          </p:stCondLst>
                                        </p:cTn>
                                        <p:tgtEl>
                                          <p:spTgt spid="21654"/>
                                        </p:tgtEl>
                                        <p:attrNameLst>
                                          <p:attrName>style.visibility</p:attrName>
                                        </p:attrNameLst>
                                      </p:cBhvr>
                                      <p:to>
                                        <p:strVal val="hidden"/>
                                      </p:to>
                                    </p:set>
                                  </p:childTnLst>
                                </p:cTn>
                              </p:par>
                              <p:par>
                                <p:cTn id="43" presetID="9" presetClass="entr" presetSubtype="0" fill="hold" grpId="0" nodeType="withEffect">
                                  <p:stCondLst>
                                    <p:cond delay="0"/>
                                  </p:stCondLst>
                                  <p:childTnLst>
                                    <p:set>
                                      <p:cBhvr>
                                        <p:cTn id="44" dur="1" fill="hold">
                                          <p:stCondLst>
                                            <p:cond delay="0"/>
                                          </p:stCondLst>
                                        </p:cTn>
                                        <p:tgtEl>
                                          <p:spTgt spid="21705"/>
                                        </p:tgtEl>
                                        <p:attrNameLst>
                                          <p:attrName>style.visibility</p:attrName>
                                        </p:attrNameLst>
                                      </p:cBhvr>
                                      <p:to>
                                        <p:strVal val="visible"/>
                                      </p:to>
                                    </p:set>
                                    <p:animEffect transition="in" filter="dissolve">
                                      <p:cBhvr>
                                        <p:cTn id="45" dur="2000"/>
                                        <p:tgtEl>
                                          <p:spTgt spid="21705"/>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0" presetClass="path" presetSubtype="0" accel="50000" decel="50000" fill="hold" grpId="0" nodeType="clickEffect">
                                  <p:stCondLst>
                                    <p:cond delay="0"/>
                                  </p:stCondLst>
                                  <p:childTnLst>
                                    <p:animMotion origin="layout" path="M 1.11022E-16 0.00023 L -0.0125 -0.02893 L -0.01094 -0.06921 L 0.00208 -0.09143 L 0.00052 -0.11088 " pathEditMode="relative" ptsTypes="AAAAA">
                                      <p:cBhvr>
                                        <p:cTn id="49" dur="2000" fill="hold"/>
                                        <p:tgtEl>
                                          <p:spTgt spid="21637"/>
                                        </p:tgtEl>
                                        <p:attrNameLst>
                                          <p:attrName>ppt_x</p:attrName>
                                          <p:attrName>ppt_y</p:attrName>
                                        </p:attrNameLst>
                                      </p:cBhvr>
                                    </p:animMotion>
                                  </p:childTnLst>
                                </p:cTn>
                              </p:par>
                              <p:par>
                                <p:cTn id="50" presetID="9" presetClass="exit" presetSubtype="0" fill="hold" grpId="0" nodeType="withEffect">
                                  <p:stCondLst>
                                    <p:cond delay="0"/>
                                  </p:stCondLst>
                                  <p:childTnLst>
                                    <p:animEffect transition="out" filter="dissolve">
                                      <p:cBhvr>
                                        <p:cTn id="51" dur="2000"/>
                                        <p:tgtEl>
                                          <p:spTgt spid="21691"/>
                                        </p:tgtEl>
                                      </p:cBhvr>
                                    </p:animEffect>
                                    <p:set>
                                      <p:cBhvr>
                                        <p:cTn id="52" dur="1" fill="hold">
                                          <p:stCondLst>
                                            <p:cond delay="1999"/>
                                          </p:stCondLst>
                                        </p:cTn>
                                        <p:tgtEl>
                                          <p:spTgt spid="21691"/>
                                        </p:tgtEl>
                                        <p:attrNameLst>
                                          <p:attrName>style.visibility</p:attrName>
                                        </p:attrNameLst>
                                      </p:cBhvr>
                                      <p:to>
                                        <p:strVal val="hidden"/>
                                      </p:to>
                                    </p:set>
                                  </p:childTnLst>
                                </p:cTn>
                              </p:par>
                              <p:par>
                                <p:cTn id="53" presetID="9" presetClass="entr" presetSubtype="0" fill="hold" grpId="0" nodeType="withEffect">
                                  <p:stCondLst>
                                    <p:cond delay="0"/>
                                  </p:stCondLst>
                                  <p:childTnLst>
                                    <p:set>
                                      <p:cBhvr>
                                        <p:cTn id="54" dur="1" fill="hold">
                                          <p:stCondLst>
                                            <p:cond delay="0"/>
                                          </p:stCondLst>
                                        </p:cTn>
                                        <p:tgtEl>
                                          <p:spTgt spid="21704"/>
                                        </p:tgtEl>
                                        <p:attrNameLst>
                                          <p:attrName>style.visibility</p:attrName>
                                        </p:attrNameLst>
                                      </p:cBhvr>
                                      <p:to>
                                        <p:strVal val="visible"/>
                                      </p:to>
                                    </p:set>
                                    <p:animEffect transition="in" filter="dissolve">
                                      <p:cBhvr>
                                        <p:cTn id="55" dur="2000"/>
                                        <p:tgtEl>
                                          <p:spTgt spid="21704"/>
                                        </p:tgtEl>
                                      </p:cBhvr>
                                    </p:animEffect>
                                  </p:childTnLst>
                                </p:cTn>
                              </p:par>
                            </p:childTnLst>
                          </p:cTn>
                        </p:par>
                        <p:par>
                          <p:cTn id="56" fill="hold" nodeType="afterGroup">
                            <p:stCondLst>
                              <p:cond delay="2000"/>
                            </p:stCondLst>
                            <p:childTnLst>
                              <p:par>
                                <p:cTn id="57" presetID="22" presetClass="entr" presetSubtype="4" fill="hold" grpId="0" nodeType="afterEffect">
                                  <p:stCondLst>
                                    <p:cond delay="0"/>
                                  </p:stCondLst>
                                  <p:childTnLst>
                                    <p:set>
                                      <p:cBhvr>
                                        <p:cTn id="58" dur="1" fill="hold">
                                          <p:stCondLst>
                                            <p:cond delay="0"/>
                                          </p:stCondLst>
                                        </p:cTn>
                                        <p:tgtEl>
                                          <p:spTgt spid="21695"/>
                                        </p:tgtEl>
                                        <p:attrNameLst>
                                          <p:attrName>style.visibility</p:attrName>
                                        </p:attrNameLst>
                                      </p:cBhvr>
                                      <p:to>
                                        <p:strVal val="visible"/>
                                      </p:to>
                                    </p:set>
                                    <p:animEffect transition="in" filter="wipe(down)">
                                      <p:cBhvr>
                                        <p:cTn id="59" dur="1000"/>
                                        <p:tgtEl>
                                          <p:spTgt spid="21695"/>
                                        </p:tgtEl>
                                      </p:cBhvr>
                                    </p:animEffect>
                                  </p:childTnLst>
                                </p:cTn>
                              </p:par>
                              <p:par>
                                <p:cTn id="60" presetID="22" presetClass="entr" presetSubtype="4" fill="hold" grpId="0" nodeType="withEffect">
                                  <p:stCondLst>
                                    <p:cond delay="0"/>
                                  </p:stCondLst>
                                  <p:childTnLst>
                                    <p:set>
                                      <p:cBhvr>
                                        <p:cTn id="61" dur="1" fill="hold">
                                          <p:stCondLst>
                                            <p:cond delay="0"/>
                                          </p:stCondLst>
                                        </p:cTn>
                                        <p:tgtEl>
                                          <p:spTgt spid="21694"/>
                                        </p:tgtEl>
                                        <p:attrNameLst>
                                          <p:attrName>style.visibility</p:attrName>
                                        </p:attrNameLst>
                                      </p:cBhvr>
                                      <p:to>
                                        <p:strVal val="visible"/>
                                      </p:to>
                                    </p:set>
                                    <p:animEffect transition="in" filter="wipe(down)">
                                      <p:cBhvr>
                                        <p:cTn id="62" dur="1000"/>
                                        <p:tgtEl>
                                          <p:spTgt spid="21694"/>
                                        </p:tgtEl>
                                      </p:cBhvr>
                                    </p:animEffect>
                                  </p:childTnLst>
                                </p:cTn>
                              </p:par>
                              <p:par>
                                <p:cTn id="63" presetID="12" presetClass="entr" presetSubtype="8" fill="hold" grpId="0" nodeType="withEffect">
                                  <p:stCondLst>
                                    <p:cond delay="0"/>
                                  </p:stCondLst>
                                  <p:childTnLst>
                                    <p:set>
                                      <p:cBhvr>
                                        <p:cTn id="64" dur="1" fill="hold">
                                          <p:stCondLst>
                                            <p:cond delay="0"/>
                                          </p:stCondLst>
                                        </p:cTn>
                                        <p:tgtEl>
                                          <p:spTgt spid="21693"/>
                                        </p:tgtEl>
                                        <p:attrNameLst>
                                          <p:attrName>style.visibility</p:attrName>
                                        </p:attrNameLst>
                                      </p:cBhvr>
                                      <p:to>
                                        <p:strVal val="visible"/>
                                      </p:to>
                                    </p:set>
                                    <p:animEffect transition="in" filter="slide(fromLeft)">
                                      <p:cBhvr>
                                        <p:cTn id="65" dur="1000"/>
                                        <p:tgtEl>
                                          <p:spTgt spid="21693"/>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9" presetClass="entr" presetSubtype="0" fill="hold" grpId="0" nodeType="clickEffect">
                                  <p:stCondLst>
                                    <p:cond delay="0"/>
                                  </p:stCondLst>
                                  <p:childTnLst>
                                    <p:set>
                                      <p:cBhvr>
                                        <p:cTn id="69" dur="1" fill="hold">
                                          <p:stCondLst>
                                            <p:cond delay="0"/>
                                          </p:stCondLst>
                                        </p:cTn>
                                        <p:tgtEl>
                                          <p:spTgt spid="21678"/>
                                        </p:tgtEl>
                                        <p:attrNameLst>
                                          <p:attrName>style.visibility</p:attrName>
                                        </p:attrNameLst>
                                      </p:cBhvr>
                                      <p:to>
                                        <p:strVal val="visible"/>
                                      </p:to>
                                    </p:set>
                                    <p:animEffect transition="in" filter="dissolve">
                                      <p:cBhvr>
                                        <p:cTn id="70" dur="500"/>
                                        <p:tgtEl>
                                          <p:spTgt spid="21678"/>
                                        </p:tgtEl>
                                      </p:cBhvr>
                                    </p:animEffect>
                                  </p:childTnLst>
                                </p:cTn>
                              </p:par>
                              <p:par>
                                <p:cTn id="71" presetID="9" presetClass="entr" presetSubtype="0" fill="hold" grpId="0" nodeType="withEffect">
                                  <p:stCondLst>
                                    <p:cond delay="0"/>
                                  </p:stCondLst>
                                  <p:childTnLst>
                                    <p:set>
                                      <p:cBhvr>
                                        <p:cTn id="72" dur="1" fill="hold">
                                          <p:stCondLst>
                                            <p:cond delay="0"/>
                                          </p:stCondLst>
                                        </p:cTn>
                                        <p:tgtEl>
                                          <p:spTgt spid="21709"/>
                                        </p:tgtEl>
                                        <p:attrNameLst>
                                          <p:attrName>style.visibility</p:attrName>
                                        </p:attrNameLst>
                                      </p:cBhvr>
                                      <p:to>
                                        <p:strVal val="visible"/>
                                      </p:to>
                                    </p:set>
                                    <p:animEffect transition="in" filter="dissolve">
                                      <p:cBhvr>
                                        <p:cTn id="73" dur="500"/>
                                        <p:tgtEl>
                                          <p:spTgt spid="21709"/>
                                        </p:tgtEl>
                                      </p:cBhvr>
                                    </p:animEffect>
                                  </p:childTnLst>
                                </p:cTn>
                              </p:par>
                              <p:par>
                                <p:cTn id="74" presetID="9" presetClass="entr" presetSubtype="0" fill="hold" grpId="0" nodeType="withEffect">
                                  <p:stCondLst>
                                    <p:cond delay="0"/>
                                  </p:stCondLst>
                                  <p:childTnLst>
                                    <p:set>
                                      <p:cBhvr>
                                        <p:cTn id="75" dur="1" fill="hold">
                                          <p:stCondLst>
                                            <p:cond delay="0"/>
                                          </p:stCondLst>
                                        </p:cTn>
                                        <p:tgtEl>
                                          <p:spTgt spid="21710"/>
                                        </p:tgtEl>
                                        <p:attrNameLst>
                                          <p:attrName>style.visibility</p:attrName>
                                        </p:attrNameLst>
                                      </p:cBhvr>
                                      <p:to>
                                        <p:strVal val="visible"/>
                                      </p:to>
                                    </p:set>
                                    <p:animEffect transition="in" filter="dissolve">
                                      <p:cBhvr>
                                        <p:cTn id="76" dur="500"/>
                                        <p:tgtEl>
                                          <p:spTgt spid="21710"/>
                                        </p:tgtEl>
                                      </p:cBhvr>
                                    </p:animEffect>
                                  </p:childTnLst>
                                </p:cTn>
                              </p:par>
                              <p:par>
                                <p:cTn id="77" presetID="9" presetClass="exit" presetSubtype="0" fill="hold" grpId="0" nodeType="withEffect">
                                  <p:stCondLst>
                                    <p:cond delay="0"/>
                                  </p:stCondLst>
                                  <p:childTnLst>
                                    <p:animEffect transition="out" filter="dissolve">
                                      <p:cBhvr>
                                        <p:cTn id="78" dur="500"/>
                                        <p:tgtEl>
                                          <p:spTgt spid="21684"/>
                                        </p:tgtEl>
                                      </p:cBhvr>
                                    </p:animEffect>
                                    <p:set>
                                      <p:cBhvr>
                                        <p:cTn id="79" dur="1" fill="hold">
                                          <p:stCondLst>
                                            <p:cond delay="499"/>
                                          </p:stCondLst>
                                        </p:cTn>
                                        <p:tgtEl>
                                          <p:spTgt spid="21684"/>
                                        </p:tgtEl>
                                        <p:attrNameLst>
                                          <p:attrName>style.visibility</p:attrName>
                                        </p:attrNameLst>
                                      </p:cBhvr>
                                      <p:to>
                                        <p:strVal val="hidden"/>
                                      </p:to>
                                    </p:set>
                                  </p:childTnLst>
                                </p:cTn>
                              </p:par>
                            </p:childTnLst>
                          </p:cTn>
                        </p:par>
                        <p:par>
                          <p:cTn id="80" fill="hold" nodeType="afterGroup">
                            <p:stCondLst>
                              <p:cond delay="500"/>
                            </p:stCondLst>
                            <p:childTnLst>
                              <p:par>
                                <p:cTn id="81" presetID="0" presetClass="path" presetSubtype="0" accel="50000" decel="50000" fill="hold" grpId="1" nodeType="afterEffect">
                                  <p:stCondLst>
                                    <p:cond delay="0"/>
                                  </p:stCondLst>
                                  <p:childTnLst>
                                    <p:animMotion origin="layout" path="M 0.00053 3.7037E-6 L 0.00469 0.01111 L 0.01198 0.01828 " pathEditMode="relative" ptsTypes="AAA">
                                      <p:cBhvr>
                                        <p:cTn id="82" dur="2000" fill="hold"/>
                                        <p:tgtEl>
                                          <p:spTgt spid="21678"/>
                                        </p:tgtEl>
                                        <p:attrNameLst>
                                          <p:attrName>ppt_x</p:attrName>
                                          <p:attrName>ppt_y</p:attrName>
                                        </p:attrNameLst>
                                      </p:cBhvr>
                                    </p:animMotion>
                                  </p:childTnLst>
                                </p:cTn>
                              </p:par>
                              <p:par>
                                <p:cTn id="83" presetID="0" presetClass="path" presetSubtype="0" accel="50000" decel="50000" fill="hold" grpId="1" nodeType="withEffect">
                                  <p:stCondLst>
                                    <p:cond delay="0"/>
                                  </p:stCondLst>
                                  <p:childTnLst>
                                    <p:animMotion origin="layout" path="M -1.38889E-6 -2.22222E-6 L 0.0125 0.00741 L 0.0191 0.01806 " pathEditMode="relative" rAng="0" ptsTypes="AAA">
                                      <p:cBhvr>
                                        <p:cTn id="84" dur="2000" fill="hold"/>
                                        <p:tgtEl>
                                          <p:spTgt spid="21709"/>
                                        </p:tgtEl>
                                        <p:attrNameLst>
                                          <p:attrName>ppt_x</p:attrName>
                                          <p:attrName>ppt_y</p:attrName>
                                        </p:attrNameLst>
                                      </p:cBhvr>
                                      <p:rCtr x="955" y="903"/>
                                    </p:animMotion>
                                  </p:childTnLst>
                                </p:cTn>
                              </p:par>
                              <p:par>
                                <p:cTn id="85" presetID="0" presetClass="path" presetSubtype="0" accel="50000" decel="50000" fill="hold" grpId="1" nodeType="withEffect">
                                  <p:stCondLst>
                                    <p:cond delay="0"/>
                                  </p:stCondLst>
                                  <p:childTnLst>
                                    <p:animMotion origin="layout" path="M 1.66667E-6 2.22222E-6 L 0.01562 0.00949 L 0.02448 0.02569 " pathEditMode="relative" rAng="0" ptsTypes="AAA">
                                      <p:cBhvr>
                                        <p:cTn id="86" dur="2000" fill="hold"/>
                                        <p:tgtEl>
                                          <p:spTgt spid="21710"/>
                                        </p:tgtEl>
                                        <p:attrNameLst>
                                          <p:attrName>ppt_x</p:attrName>
                                          <p:attrName>ppt_y</p:attrName>
                                        </p:attrNameLst>
                                      </p:cBhvr>
                                      <p:rCtr x="1215" y="1273"/>
                                    </p:animMotion>
                                  </p:childTnLst>
                                </p:cTn>
                              </p:par>
                            </p:childTnLst>
                          </p:cTn>
                        </p:par>
                      </p:childTnLst>
                    </p:cTn>
                  </p:par>
                  <p:par>
                    <p:cTn id="87" fill="hold" nodeType="clickPar">
                      <p:stCondLst>
                        <p:cond delay="indefinite"/>
                      </p:stCondLst>
                      <p:childTnLst>
                        <p:par>
                          <p:cTn id="88" fill="hold" nodeType="withGroup">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21711"/>
                                        </p:tgtEl>
                                        <p:attrNameLst>
                                          <p:attrName>style.visibility</p:attrName>
                                        </p:attrNameLst>
                                      </p:cBhvr>
                                      <p:to>
                                        <p:strVal val="visible"/>
                                      </p:to>
                                    </p:set>
                                  </p:childTnLst>
                                  <p:subTnLst>
                                    <p:audio>
                                      <p:cMediaNode>
                                        <p:cTn display="0" masterRel="sameClick">
                                          <p:stCondLst>
                                            <p:cond evt="begin" delay="0">
                                              <p:tn val="89"/>
                                            </p:cond>
                                          </p:stCondLst>
                                          <p:endCondLst>
                                            <p:cond evt="onStopAudio" delay="0">
                                              <p:tgtEl>
                                                <p:sldTgt/>
                                              </p:tgtEl>
                                            </p:cond>
                                          </p:endCondLst>
                                        </p:cTn>
                                        <p:tgtEl>
                                          <p:sndTgt r:embed="rId3" name="explode.wav"/>
                                        </p:tgtEl>
                                      </p:cMediaNode>
                                    </p:audio>
                                  </p:subTnLst>
                                </p:cTn>
                              </p:par>
                              <p:par>
                                <p:cTn id="91" presetID="3" presetClass="exit" presetSubtype="10" fill="hold" grpId="1" nodeType="withEffect">
                                  <p:stCondLst>
                                    <p:cond delay="0"/>
                                  </p:stCondLst>
                                  <p:childTnLst>
                                    <p:animEffect transition="out" filter="blinds(horizontal)">
                                      <p:cBhvr>
                                        <p:cTn id="92" dur="500"/>
                                        <p:tgtEl>
                                          <p:spTgt spid="21711"/>
                                        </p:tgtEl>
                                      </p:cBhvr>
                                    </p:animEffect>
                                    <p:set>
                                      <p:cBhvr>
                                        <p:cTn id="93" dur="1" fill="hold">
                                          <p:stCondLst>
                                            <p:cond delay="499"/>
                                          </p:stCondLst>
                                        </p:cTn>
                                        <p:tgtEl>
                                          <p:spTgt spid="21711"/>
                                        </p:tgtEl>
                                        <p:attrNameLst>
                                          <p:attrName>style.visibility</p:attrName>
                                        </p:attrNameLst>
                                      </p:cBhvr>
                                      <p:to>
                                        <p:strVal val="hidden"/>
                                      </p:to>
                                    </p:set>
                                  </p:childTnLst>
                                </p:cTn>
                              </p:par>
                            </p:childTnLst>
                          </p:cTn>
                        </p:par>
                        <p:par>
                          <p:cTn id="94" fill="hold" nodeType="afterGroup">
                            <p:stCondLst>
                              <p:cond delay="500"/>
                            </p:stCondLst>
                            <p:childTnLst>
                              <p:par>
                                <p:cTn id="95" presetID="12" presetClass="exit" presetSubtype="4" fill="hold" grpId="1" nodeType="afterEffect">
                                  <p:stCondLst>
                                    <p:cond delay="0"/>
                                  </p:stCondLst>
                                  <p:childTnLst>
                                    <p:animEffect transition="out" filter="slide(fromBottom)">
                                      <p:cBhvr>
                                        <p:cTn id="96" dur="500"/>
                                        <p:tgtEl>
                                          <p:spTgt spid="21693"/>
                                        </p:tgtEl>
                                      </p:cBhvr>
                                    </p:animEffect>
                                    <p:set>
                                      <p:cBhvr>
                                        <p:cTn id="97" dur="1" fill="hold">
                                          <p:stCondLst>
                                            <p:cond delay="499"/>
                                          </p:stCondLst>
                                        </p:cTn>
                                        <p:tgtEl>
                                          <p:spTgt spid="21693"/>
                                        </p:tgtEl>
                                        <p:attrNameLst>
                                          <p:attrName>style.visibility</p:attrName>
                                        </p:attrNameLst>
                                      </p:cBhvr>
                                      <p:to>
                                        <p:strVal val="hidden"/>
                                      </p:to>
                                    </p:set>
                                  </p:childTnLst>
                                </p:cTn>
                              </p:par>
                              <p:par>
                                <p:cTn id="98" presetID="9" presetClass="exit" presetSubtype="0" fill="hold" grpId="1" nodeType="withEffect">
                                  <p:stCondLst>
                                    <p:cond delay="0"/>
                                  </p:stCondLst>
                                  <p:childTnLst>
                                    <p:animEffect transition="out" filter="dissolve">
                                      <p:cBhvr>
                                        <p:cTn id="99" dur="500"/>
                                        <p:tgtEl>
                                          <p:spTgt spid="21694"/>
                                        </p:tgtEl>
                                      </p:cBhvr>
                                    </p:animEffect>
                                    <p:set>
                                      <p:cBhvr>
                                        <p:cTn id="100" dur="1" fill="hold">
                                          <p:stCondLst>
                                            <p:cond delay="499"/>
                                          </p:stCondLst>
                                        </p:cTn>
                                        <p:tgtEl>
                                          <p:spTgt spid="21694"/>
                                        </p:tgtEl>
                                        <p:attrNameLst>
                                          <p:attrName>style.visibility</p:attrName>
                                        </p:attrNameLst>
                                      </p:cBhvr>
                                      <p:to>
                                        <p:strVal val="hidden"/>
                                      </p:to>
                                    </p:set>
                                  </p:childTnLst>
                                </p:cTn>
                              </p:par>
                              <p:par>
                                <p:cTn id="101" presetID="9" presetClass="exit" presetSubtype="0" fill="hold" grpId="1" nodeType="withEffect">
                                  <p:stCondLst>
                                    <p:cond delay="0"/>
                                  </p:stCondLst>
                                  <p:childTnLst>
                                    <p:animEffect transition="out" filter="dissolve">
                                      <p:cBhvr>
                                        <p:cTn id="102" dur="500"/>
                                        <p:tgtEl>
                                          <p:spTgt spid="21695"/>
                                        </p:tgtEl>
                                      </p:cBhvr>
                                    </p:animEffect>
                                    <p:set>
                                      <p:cBhvr>
                                        <p:cTn id="103" dur="1" fill="hold">
                                          <p:stCondLst>
                                            <p:cond delay="499"/>
                                          </p:stCondLst>
                                        </p:cTn>
                                        <p:tgtEl>
                                          <p:spTgt spid="21695"/>
                                        </p:tgtEl>
                                        <p:attrNameLst>
                                          <p:attrName>style.visibility</p:attrName>
                                        </p:attrNameLst>
                                      </p:cBhvr>
                                      <p:to>
                                        <p:strVal val="hidden"/>
                                      </p:to>
                                    </p:set>
                                  </p:childTnLst>
                                </p:cTn>
                              </p:par>
                            </p:childTnLst>
                          </p:cTn>
                        </p:par>
                        <p:par>
                          <p:cTn id="104" fill="hold" nodeType="afterGroup">
                            <p:stCondLst>
                              <p:cond delay="1000"/>
                            </p:stCondLst>
                            <p:childTnLst>
                              <p:par>
                                <p:cTn id="105" presetID="0" presetClass="path" presetSubtype="0" accel="50000" decel="50000" fill="hold" grpId="1" nodeType="afterEffect">
                                  <p:stCondLst>
                                    <p:cond delay="0"/>
                                  </p:stCondLst>
                                  <p:childTnLst>
                                    <p:animMotion origin="layout" path="M -0.00834 -0.15347 L -0.02223 -0.13819 L -0.03577 -0.10763 L -0.04029 -0.08032 L -0.04445 -0.0581 L -0.0441 -0.03263 L -0.01876 -0.01736 " pathEditMode="relative" ptsTypes="AAAAAAA">
                                      <p:cBhvr>
                                        <p:cTn id="106" dur="2000" fill="hold"/>
                                        <p:tgtEl>
                                          <p:spTgt spid="21656"/>
                                        </p:tgtEl>
                                        <p:attrNameLst>
                                          <p:attrName>ppt_x</p:attrName>
                                          <p:attrName>ppt_y</p:attrName>
                                        </p:attrNameLst>
                                      </p:cBhvr>
                                    </p:animMotion>
                                  </p:childTnLst>
                                </p:cTn>
                              </p:par>
                              <p:par>
                                <p:cTn id="107" presetID="9" presetClass="exit" presetSubtype="0" fill="hold" grpId="1" nodeType="withEffect">
                                  <p:stCondLst>
                                    <p:cond delay="0"/>
                                  </p:stCondLst>
                                  <p:childTnLst>
                                    <p:animEffect transition="out" filter="dissolve">
                                      <p:cBhvr>
                                        <p:cTn id="108" dur="2000"/>
                                        <p:tgtEl>
                                          <p:spTgt spid="21705"/>
                                        </p:tgtEl>
                                      </p:cBhvr>
                                    </p:animEffect>
                                    <p:set>
                                      <p:cBhvr>
                                        <p:cTn id="109" dur="1" fill="hold">
                                          <p:stCondLst>
                                            <p:cond delay="1999"/>
                                          </p:stCondLst>
                                        </p:cTn>
                                        <p:tgtEl>
                                          <p:spTgt spid="21705"/>
                                        </p:tgtEl>
                                        <p:attrNameLst>
                                          <p:attrName>style.visibility</p:attrName>
                                        </p:attrNameLst>
                                      </p:cBhvr>
                                      <p:to>
                                        <p:strVal val="hidden"/>
                                      </p:to>
                                    </p:set>
                                  </p:childTnLst>
                                </p:cTn>
                              </p:par>
                              <p:par>
                                <p:cTn id="110" presetID="9" presetClass="entr" presetSubtype="0" fill="hold" grpId="1" nodeType="withEffect">
                                  <p:stCondLst>
                                    <p:cond delay="0"/>
                                  </p:stCondLst>
                                  <p:childTnLst>
                                    <p:set>
                                      <p:cBhvr>
                                        <p:cTn id="111" dur="1" fill="hold">
                                          <p:stCondLst>
                                            <p:cond delay="0"/>
                                          </p:stCondLst>
                                        </p:cTn>
                                        <p:tgtEl>
                                          <p:spTgt spid="21654"/>
                                        </p:tgtEl>
                                        <p:attrNameLst>
                                          <p:attrName>style.visibility</p:attrName>
                                        </p:attrNameLst>
                                      </p:cBhvr>
                                      <p:to>
                                        <p:strVal val="visible"/>
                                      </p:to>
                                    </p:set>
                                    <p:animEffect transition="in" filter="dissolve">
                                      <p:cBhvr>
                                        <p:cTn id="112" dur="2000"/>
                                        <p:tgtEl>
                                          <p:spTgt spid="21654"/>
                                        </p:tgtEl>
                                      </p:cBhvr>
                                    </p:animEffect>
                                  </p:childTnLst>
                                </p:cTn>
                              </p:par>
                            </p:childTnLst>
                          </p:cTn>
                        </p:par>
                        <p:par>
                          <p:cTn id="113" fill="hold" nodeType="afterGroup">
                            <p:stCondLst>
                              <p:cond delay="3000"/>
                            </p:stCondLst>
                            <p:childTnLst>
                              <p:par>
                                <p:cTn id="114" presetID="0" presetClass="path" presetSubtype="0" accel="50000" decel="50000" fill="hold" grpId="1" nodeType="afterEffect">
                                  <p:stCondLst>
                                    <p:cond delay="0"/>
                                  </p:stCondLst>
                                  <p:childTnLst>
                                    <p:animMotion origin="layout" path="M 1.11022E-16 -0.11018 L -0.00278 -0.07083 L -0.01076 -0.04074 L -0.0125 -0.02824 L -0.01528 -0.01435 " pathEditMode="relative" rAng="0" ptsTypes="AAAAA">
                                      <p:cBhvr>
                                        <p:cTn id="115" dur="2000" fill="hold"/>
                                        <p:tgtEl>
                                          <p:spTgt spid="21637"/>
                                        </p:tgtEl>
                                        <p:attrNameLst>
                                          <p:attrName>ppt_x</p:attrName>
                                          <p:attrName>ppt_y</p:attrName>
                                        </p:attrNameLst>
                                      </p:cBhvr>
                                      <p:rCtr x="-764" y="4792"/>
                                    </p:animMotion>
                                  </p:childTnLst>
                                </p:cTn>
                              </p:par>
                              <p:par>
                                <p:cTn id="116" presetID="9" presetClass="entr" presetSubtype="0" fill="hold" grpId="0" nodeType="withEffect">
                                  <p:stCondLst>
                                    <p:cond delay="0"/>
                                  </p:stCondLst>
                                  <p:childTnLst>
                                    <p:set>
                                      <p:cBhvr>
                                        <p:cTn id="117" dur="1" fill="hold">
                                          <p:stCondLst>
                                            <p:cond delay="0"/>
                                          </p:stCondLst>
                                        </p:cTn>
                                        <p:tgtEl>
                                          <p:spTgt spid="21712"/>
                                        </p:tgtEl>
                                        <p:attrNameLst>
                                          <p:attrName>style.visibility</p:attrName>
                                        </p:attrNameLst>
                                      </p:cBhvr>
                                      <p:to>
                                        <p:strVal val="visible"/>
                                      </p:to>
                                    </p:set>
                                    <p:animEffect transition="in" filter="dissolve">
                                      <p:cBhvr>
                                        <p:cTn id="118" dur="2000"/>
                                        <p:tgtEl>
                                          <p:spTgt spid="21712"/>
                                        </p:tgtEl>
                                      </p:cBhvr>
                                    </p:animEffect>
                                  </p:childTnLst>
                                </p:cTn>
                              </p:par>
                              <p:par>
                                <p:cTn id="119" presetID="9" presetClass="exit" presetSubtype="0" fill="hold" grpId="1" nodeType="withEffect">
                                  <p:stCondLst>
                                    <p:cond delay="0"/>
                                  </p:stCondLst>
                                  <p:childTnLst>
                                    <p:animEffect transition="out" filter="dissolve">
                                      <p:cBhvr>
                                        <p:cTn id="120" dur="2000"/>
                                        <p:tgtEl>
                                          <p:spTgt spid="21704"/>
                                        </p:tgtEl>
                                      </p:cBhvr>
                                    </p:animEffect>
                                    <p:set>
                                      <p:cBhvr>
                                        <p:cTn id="121" dur="1" fill="hold">
                                          <p:stCondLst>
                                            <p:cond delay="1999"/>
                                          </p:stCondLst>
                                        </p:cTn>
                                        <p:tgtEl>
                                          <p:spTgt spid="21704"/>
                                        </p:tgtEl>
                                        <p:attrNameLst>
                                          <p:attrName>style.visibility</p:attrName>
                                        </p:attrNameLst>
                                      </p:cBhvr>
                                      <p:to>
                                        <p:strVal val="hidden"/>
                                      </p:to>
                                    </p:set>
                                  </p:childTnLst>
                                </p:cTn>
                              </p:par>
                            </p:childTnLst>
                          </p:cTn>
                        </p:par>
                      </p:childTnLst>
                    </p:cTn>
                  </p:par>
                  <p:par>
                    <p:cTn id="122" fill="hold" nodeType="clickPar">
                      <p:stCondLst>
                        <p:cond delay="indefinite"/>
                      </p:stCondLst>
                      <p:childTnLst>
                        <p:par>
                          <p:cTn id="123" fill="hold" nodeType="withGroup">
                            <p:stCondLst>
                              <p:cond delay="0"/>
                            </p:stCondLst>
                            <p:childTnLst>
                              <p:par>
                                <p:cTn id="124" presetID="1" presetClass="entr" presetSubtype="0" fill="hold" grpId="0" nodeType="clickEffect">
                                  <p:stCondLst>
                                    <p:cond delay="0"/>
                                  </p:stCondLst>
                                  <p:childTnLst>
                                    <p:set>
                                      <p:cBhvr>
                                        <p:cTn id="125" dur="1" fill="hold">
                                          <p:stCondLst>
                                            <p:cond delay="0"/>
                                          </p:stCondLst>
                                        </p:cTn>
                                        <p:tgtEl>
                                          <p:spTgt spid="21713"/>
                                        </p:tgtEl>
                                        <p:attrNameLst>
                                          <p:attrName>style.visibility</p:attrName>
                                        </p:attrNameLst>
                                      </p:cBhvr>
                                      <p:to>
                                        <p:strVal val="visible"/>
                                      </p:to>
                                    </p:set>
                                  </p:childTnLst>
                                  <p:subTnLst>
                                    <p:audio>
                                      <p:cMediaNode>
                                        <p:cTn display="0" masterRel="sameClick">
                                          <p:stCondLst>
                                            <p:cond evt="begin" delay="0">
                                              <p:tn val="124"/>
                                            </p:cond>
                                          </p:stCondLst>
                                          <p:endCondLst>
                                            <p:cond evt="onStopAudio" delay="0">
                                              <p:tgtEl>
                                                <p:sldTgt/>
                                              </p:tgtEl>
                                            </p:cond>
                                          </p:endCondLst>
                                        </p:cTn>
                                        <p:tgtEl>
                                          <p:sndTgt r:embed="rId3" name="explode.wav"/>
                                        </p:tgtEl>
                                      </p:cMediaNode>
                                    </p:audio>
                                  </p:subTnLst>
                                </p:cTn>
                              </p:par>
                              <p:par>
                                <p:cTn id="126" presetID="3" presetClass="exit" presetSubtype="10" fill="hold" grpId="1" nodeType="withEffect">
                                  <p:stCondLst>
                                    <p:cond delay="0"/>
                                  </p:stCondLst>
                                  <p:childTnLst>
                                    <p:animEffect transition="out" filter="blinds(horizontal)">
                                      <p:cBhvr>
                                        <p:cTn id="127" dur="500"/>
                                        <p:tgtEl>
                                          <p:spTgt spid="21713"/>
                                        </p:tgtEl>
                                      </p:cBhvr>
                                    </p:animEffect>
                                    <p:set>
                                      <p:cBhvr>
                                        <p:cTn id="128" dur="1" fill="hold">
                                          <p:stCondLst>
                                            <p:cond delay="499"/>
                                          </p:stCondLst>
                                        </p:cTn>
                                        <p:tgtEl>
                                          <p:spTgt spid="21713"/>
                                        </p:tgtEl>
                                        <p:attrNameLst>
                                          <p:attrName>style.visibility</p:attrName>
                                        </p:attrNameLst>
                                      </p:cBhvr>
                                      <p:to>
                                        <p:strVal val="hidden"/>
                                      </p:to>
                                    </p:set>
                                  </p:childTnLst>
                                </p:cTn>
                              </p:par>
                            </p:childTnLst>
                          </p:cTn>
                        </p:par>
                        <p:par>
                          <p:cTn id="129" fill="hold" nodeType="afterGroup">
                            <p:stCondLst>
                              <p:cond delay="500"/>
                            </p:stCondLst>
                            <p:childTnLst>
                              <p:par>
                                <p:cTn id="130" presetID="9" presetClass="exit" presetSubtype="0" fill="hold" grpId="0" nodeType="afterEffect">
                                  <p:stCondLst>
                                    <p:cond delay="0"/>
                                  </p:stCondLst>
                                  <p:childTnLst>
                                    <p:animEffect transition="out" filter="dissolve">
                                      <p:cBhvr>
                                        <p:cTn id="131" dur="1000"/>
                                        <p:tgtEl>
                                          <p:spTgt spid="21675"/>
                                        </p:tgtEl>
                                      </p:cBhvr>
                                    </p:animEffect>
                                    <p:set>
                                      <p:cBhvr>
                                        <p:cTn id="132" dur="1" fill="hold">
                                          <p:stCondLst>
                                            <p:cond delay="999"/>
                                          </p:stCondLst>
                                        </p:cTn>
                                        <p:tgtEl>
                                          <p:spTgt spid="21675"/>
                                        </p:tgtEl>
                                        <p:attrNameLst>
                                          <p:attrName>style.visibility</p:attrName>
                                        </p:attrNameLst>
                                      </p:cBhvr>
                                      <p:to>
                                        <p:strVal val="hidden"/>
                                      </p:to>
                                    </p:set>
                                  </p:childTnLst>
                                </p:cTn>
                              </p:par>
                              <p:par>
                                <p:cTn id="133" presetID="9" presetClass="exit" presetSubtype="0" fill="hold" grpId="0" nodeType="withEffect">
                                  <p:stCondLst>
                                    <p:cond delay="0"/>
                                  </p:stCondLst>
                                  <p:childTnLst>
                                    <p:animEffect transition="out" filter="dissolve">
                                      <p:cBhvr>
                                        <p:cTn id="134" dur="1000"/>
                                        <p:tgtEl>
                                          <p:spTgt spid="21700"/>
                                        </p:tgtEl>
                                      </p:cBhvr>
                                    </p:animEffect>
                                    <p:set>
                                      <p:cBhvr>
                                        <p:cTn id="135" dur="1" fill="hold">
                                          <p:stCondLst>
                                            <p:cond delay="999"/>
                                          </p:stCondLst>
                                        </p:cTn>
                                        <p:tgtEl>
                                          <p:spTgt spid="21700"/>
                                        </p:tgtEl>
                                        <p:attrNameLst>
                                          <p:attrName>style.visibility</p:attrName>
                                        </p:attrNameLst>
                                      </p:cBhvr>
                                      <p:to>
                                        <p:strVal val="hidden"/>
                                      </p:to>
                                    </p:set>
                                  </p:childTnLst>
                                </p:cTn>
                              </p:par>
                            </p:childTnLst>
                          </p:cTn>
                        </p:par>
                        <p:par>
                          <p:cTn id="136" fill="hold" nodeType="afterGroup">
                            <p:stCondLst>
                              <p:cond delay="1500"/>
                            </p:stCondLst>
                            <p:childTnLst>
                              <p:par>
                                <p:cTn id="137" presetID="9" presetClass="entr" presetSubtype="0" fill="hold" nodeType="afterEffect">
                                  <p:stCondLst>
                                    <p:cond delay="0"/>
                                  </p:stCondLst>
                                  <p:childTnLst>
                                    <p:set>
                                      <p:cBhvr>
                                        <p:cTn id="138" dur="1" fill="hold">
                                          <p:stCondLst>
                                            <p:cond delay="0"/>
                                          </p:stCondLst>
                                        </p:cTn>
                                        <p:tgtEl>
                                          <p:spTgt spid="21715"/>
                                        </p:tgtEl>
                                        <p:attrNameLst>
                                          <p:attrName>style.visibility</p:attrName>
                                        </p:attrNameLst>
                                      </p:cBhvr>
                                      <p:to>
                                        <p:strVal val="visible"/>
                                      </p:to>
                                    </p:set>
                                    <p:animEffect transition="in" filter="dissolve">
                                      <p:cBhvr>
                                        <p:cTn id="139" dur="1000"/>
                                        <p:tgtEl>
                                          <p:spTgt spid="21715"/>
                                        </p:tgtEl>
                                      </p:cBhvr>
                                    </p:animEffect>
                                  </p:childTnLst>
                                </p:cTn>
                              </p:par>
                              <p:par>
                                <p:cTn id="140" presetID="9" presetClass="exit" presetSubtype="0" fill="hold" grpId="1" nodeType="withEffect">
                                  <p:stCondLst>
                                    <p:cond delay="0"/>
                                  </p:stCondLst>
                                  <p:childTnLst>
                                    <p:animEffect transition="out" filter="dissolve">
                                      <p:cBhvr>
                                        <p:cTn id="141" dur="500"/>
                                        <p:tgtEl>
                                          <p:spTgt spid="21761"/>
                                        </p:tgtEl>
                                      </p:cBhvr>
                                    </p:animEffect>
                                    <p:set>
                                      <p:cBhvr>
                                        <p:cTn id="142" dur="1" fill="hold">
                                          <p:stCondLst>
                                            <p:cond delay="499"/>
                                          </p:stCondLst>
                                        </p:cTn>
                                        <p:tgtEl>
                                          <p:spTgt spid="21761"/>
                                        </p:tgtEl>
                                        <p:attrNameLst>
                                          <p:attrName>style.visibility</p:attrName>
                                        </p:attrNameLst>
                                      </p:cBhvr>
                                      <p:to>
                                        <p:strVal val="hidden"/>
                                      </p:to>
                                    </p:set>
                                  </p:childTnLst>
                                </p:cTn>
                              </p:par>
                              <p:par>
                                <p:cTn id="143" presetID="9" presetClass="exit" presetSubtype="0" fill="hold" grpId="2" nodeType="withEffect">
                                  <p:stCondLst>
                                    <p:cond delay="0"/>
                                  </p:stCondLst>
                                  <p:childTnLst>
                                    <p:animEffect transition="out" filter="dissolve">
                                      <p:cBhvr>
                                        <p:cTn id="144" dur="500"/>
                                        <p:tgtEl>
                                          <p:spTgt spid="21713"/>
                                        </p:tgtEl>
                                      </p:cBhvr>
                                    </p:animEffect>
                                    <p:set>
                                      <p:cBhvr>
                                        <p:cTn id="145" dur="1" fill="hold">
                                          <p:stCondLst>
                                            <p:cond delay="499"/>
                                          </p:stCondLst>
                                        </p:cTn>
                                        <p:tgtEl>
                                          <p:spTgt spid="21713"/>
                                        </p:tgtEl>
                                        <p:attrNameLst>
                                          <p:attrName>style.visibility</p:attrName>
                                        </p:attrNameLst>
                                      </p:cBhvr>
                                      <p:to>
                                        <p:strVal val="hidden"/>
                                      </p:to>
                                    </p:set>
                                  </p:childTnLst>
                                </p:cTn>
                              </p:par>
                            </p:childTnLst>
                          </p:cTn>
                        </p:par>
                        <p:par>
                          <p:cTn id="146" fill="hold" nodeType="afterGroup">
                            <p:stCondLst>
                              <p:cond delay="2500"/>
                            </p:stCondLst>
                            <p:childTnLst>
                              <p:par>
                                <p:cTn id="147" presetID="1" presetClass="entr" presetSubtype="0" fill="hold" grpId="0" nodeType="afterEffect">
                                  <p:stCondLst>
                                    <p:cond delay="0"/>
                                  </p:stCondLst>
                                  <p:childTnLst>
                                    <p:set>
                                      <p:cBhvr>
                                        <p:cTn id="148" dur="1" fill="hold">
                                          <p:stCondLst>
                                            <p:cond delay="0"/>
                                          </p:stCondLst>
                                        </p:cTn>
                                        <p:tgtEl>
                                          <p:spTgt spid="21720"/>
                                        </p:tgtEl>
                                        <p:attrNameLst>
                                          <p:attrName>style.visibility</p:attrName>
                                        </p:attrNameLst>
                                      </p:cBhvr>
                                      <p:to>
                                        <p:strVal val="visible"/>
                                      </p:to>
                                    </p:set>
                                  </p:childTnLst>
                                  <p:subTnLst>
                                    <p:audio>
                                      <p:cMediaNode>
                                        <p:cTn display="0" masterRel="sameClick">
                                          <p:stCondLst>
                                            <p:cond evt="begin" delay="0">
                                              <p:tn val="147"/>
                                            </p:cond>
                                          </p:stCondLst>
                                          <p:endCondLst>
                                            <p:cond evt="onStopAudio" delay="0">
                                              <p:tgtEl>
                                                <p:sldTgt/>
                                              </p:tgtEl>
                                            </p:cond>
                                          </p:endCondLst>
                                        </p:cTn>
                                        <p:tgtEl>
                                          <p:sndTgt r:embed="rId3" name="explode.wav"/>
                                        </p:tgtEl>
                                      </p:cMediaNode>
                                    </p:audio>
                                  </p:subTnLst>
                                </p:cTn>
                              </p:par>
                              <p:par>
                                <p:cTn id="149" presetID="3" presetClass="exit" presetSubtype="10" fill="hold" grpId="1" nodeType="withEffect">
                                  <p:stCondLst>
                                    <p:cond delay="0"/>
                                  </p:stCondLst>
                                  <p:childTnLst>
                                    <p:animEffect transition="out" filter="blinds(horizontal)">
                                      <p:cBhvr>
                                        <p:cTn id="150" dur="500"/>
                                        <p:tgtEl>
                                          <p:spTgt spid="21720"/>
                                        </p:tgtEl>
                                      </p:cBhvr>
                                    </p:animEffect>
                                    <p:set>
                                      <p:cBhvr>
                                        <p:cTn id="151" dur="1" fill="hold">
                                          <p:stCondLst>
                                            <p:cond delay="499"/>
                                          </p:stCondLst>
                                        </p:cTn>
                                        <p:tgtEl>
                                          <p:spTgt spid="21720"/>
                                        </p:tgtEl>
                                        <p:attrNameLst>
                                          <p:attrName>style.visibility</p:attrName>
                                        </p:attrNameLst>
                                      </p:cBhvr>
                                      <p:to>
                                        <p:strVal val="hidden"/>
                                      </p:to>
                                    </p:set>
                                  </p:childTnLst>
                                </p:cTn>
                              </p:par>
                            </p:childTnLst>
                          </p:cTn>
                        </p:par>
                        <p:par>
                          <p:cTn id="152" fill="hold" nodeType="afterGroup">
                            <p:stCondLst>
                              <p:cond delay="3000"/>
                            </p:stCondLst>
                            <p:childTnLst>
                              <p:par>
                                <p:cTn id="153" presetID="9" presetClass="exit" presetSubtype="0" fill="hold" grpId="0" nodeType="afterEffect">
                                  <p:stCondLst>
                                    <p:cond delay="0"/>
                                  </p:stCondLst>
                                  <p:childTnLst>
                                    <p:animEffect transition="out" filter="dissolve">
                                      <p:cBhvr>
                                        <p:cTn id="154" dur="1000"/>
                                        <p:tgtEl>
                                          <p:spTgt spid="21667"/>
                                        </p:tgtEl>
                                      </p:cBhvr>
                                    </p:animEffect>
                                    <p:set>
                                      <p:cBhvr>
                                        <p:cTn id="155" dur="1" fill="hold">
                                          <p:stCondLst>
                                            <p:cond delay="999"/>
                                          </p:stCondLst>
                                        </p:cTn>
                                        <p:tgtEl>
                                          <p:spTgt spid="21667"/>
                                        </p:tgtEl>
                                        <p:attrNameLst>
                                          <p:attrName>style.visibility</p:attrName>
                                        </p:attrNameLst>
                                      </p:cBhvr>
                                      <p:to>
                                        <p:strVal val="hidden"/>
                                      </p:to>
                                    </p:set>
                                  </p:childTnLst>
                                </p:cTn>
                              </p:par>
                            </p:childTnLst>
                          </p:cTn>
                        </p:par>
                        <p:par>
                          <p:cTn id="156" fill="hold" nodeType="afterGroup">
                            <p:stCondLst>
                              <p:cond delay="4000"/>
                            </p:stCondLst>
                            <p:childTnLst>
                              <p:par>
                                <p:cTn id="157" presetID="9" presetClass="entr" presetSubtype="0" fill="hold" nodeType="afterEffect">
                                  <p:stCondLst>
                                    <p:cond delay="0"/>
                                  </p:stCondLst>
                                  <p:childTnLst>
                                    <p:set>
                                      <p:cBhvr>
                                        <p:cTn id="158" dur="1" fill="hold">
                                          <p:stCondLst>
                                            <p:cond delay="0"/>
                                          </p:stCondLst>
                                        </p:cTn>
                                        <p:tgtEl>
                                          <p:spTgt spid="21721"/>
                                        </p:tgtEl>
                                        <p:attrNameLst>
                                          <p:attrName>style.visibility</p:attrName>
                                        </p:attrNameLst>
                                      </p:cBhvr>
                                      <p:to>
                                        <p:strVal val="visible"/>
                                      </p:to>
                                    </p:set>
                                    <p:animEffect transition="in" filter="dissolve">
                                      <p:cBhvr>
                                        <p:cTn id="159" dur="1000"/>
                                        <p:tgtEl>
                                          <p:spTgt spid="21721"/>
                                        </p:tgtEl>
                                      </p:cBhvr>
                                    </p:animEffect>
                                  </p:childTnLst>
                                </p:cTn>
                              </p:par>
                              <p:par>
                                <p:cTn id="160" presetID="9" presetClass="exit" presetSubtype="0" fill="hold" grpId="1" nodeType="withEffect">
                                  <p:stCondLst>
                                    <p:cond delay="0"/>
                                  </p:stCondLst>
                                  <p:childTnLst>
                                    <p:animEffect transition="out" filter="dissolve">
                                      <p:cBhvr>
                                        <p:cTn id="161" dur="500"/>
                                        <p:tgtEl>
                                          <p:spTgt spid="21762"/>
                                        </p:tgtEl>
                                      </p:cBhvr>
                                    </p:animEffect>
                                    <p:set>
                                      <p:cBhvr>
                                        <p:cTn id="162" dur="1" fill="hold">
                                          <p:stCondLst>
                                            <p:cond delay="499"/>
                                          </p:stCondLst>
                                        </p:cTn>
                                        <p:tgtEl>
                                          <p:spTgt spid="21762"/>
                                        </p:tgtEl>
                                        <p:attrNameLst>
                                          <p:attrName>style.visibility</p:attrName>
                                        </p:attrNameLst>
                                      </p:cBhvr>
                                      <p:to>
                                        <p:strVal val="hidden"/>
                                      </p:to>
                                    </p:set>
                                  </p:childTnLst>
                                </p:cTn>
                              </p:par>
                            </p:childTnLst>
                          </p:cTn>
                        </p:par>
                      </p:childTnLst>
                    </p:cTn>
                  </p:par>
                  <p:par>
                    <p:cTn id="163" fill="hold" nodeType="clickPar">
                      <p:stCondLst>
                        <p:cond delay="indefinite"/>
                      </p:stCondLst>
                      <p:childTnLst>
                        <p:par>
                          <p:cTn id="164" fill="hold" nodeType="withGroup">
                            <p:stCondLst>
                              <p:cond delay="0"/>
                            </p:stCondLst>
                            <p:childTnLst>
                              <p:par>
                                <p:cTn id="165" presetID="16" presetClass="entr" presetSubtype="26" fill="hold" grpId="0" nodeType="clickEffect">
                                  <p:stCondLst>
                                    <p:cond delay="0"/>
                                  </p:stCondLst>
                                  <p:childTnLst>
                                    <p:set>
                                      <p:cBhvr>
                                        <p:cTn id="166" dur="1" fill="hold">
                                          <p:stCondLst>
                                            <p:cond delay="0"/>
                                          </p:stCondLst>
                                        </p:cTn>
                                        <p:tgtEl>
                                          <p:spTgt spid="21729"/>
                                        </p:tgtEl>
                                        <p:attrNameLst>
                                          <p:attrName>style.visibility</p:attrName>
                                        </p:attrNameLst>
                                      </p:cBhvr>
                                      <p:to>
                                        <p:strVal val="visible"/>
                                      </p:to>
                                    </p:set>
                                    <p:animEffect transition="in" filter="barn(inHorizontal)">
                                      <p:cBhvr>
                                        <p:cTn id="167" dur="2000"/>
                                        <p:tgtEl>
                                          <p:spTgt spid="21729"/>
                                        </p:tgtEl>
                                      </p:cBhvr>
                                    </p:animEffect>
                                  </p:childTnLst>
                                </p:cTn>
                              </p:par>
                            </p:childTnLst>
                          </p:cTn>
                        </p:par>
                        <p:par>
                          <p:cTn id="168" fill="hold" nodeType="afterGroup">
                            <p:stCondLst>
                              <p:cond delay="2000"/>
                            </p:stCondLst>
                            <p:childTnLst>
                              <p:par>
                                <p:cTn id="169" presetID="0" presetClass="path" presetSubtype="0" accel="50000" decel="50000" fill="hold" grpId="0" nodeType="afterEffect">
                                  <p:stCondLst>
                                    <p:cond delay="0"/>
                                  </p:stCondLst>
                                  <p:childTnLst>
                                    <p:animMotion origin="layout" path="M -1.11111E-6 1.85185E-6 L 0.05972 0.0199 L 0.125 0.00185 " pathEditMode="relative" ptsTypes="AAA">
                                      <p:cBhvr>
                                        <p:cTn id="170" dur="2000" fill="hold"/>
                                        <p:tgtEl>
                                          <p:spTgt spid="21702"/>
                                        </p:tgtEl>
                                        <p:attrNameLst>
                                          <p:attrName>ppt_x</p:attrName>
                                          <p:attrName>ppt_y</p:attrName>
                                        </p:attrNameLst>
                                      </p:cBhvr>
                                    </p:animMotion>
                                  </p:childTnLst>
                                </p:cTn>
                              </p:par>
                              <p:par>
                                <p:cTn id="171" presetID="0" presetClass="path" presetSubtype="0" accel="50000" decel="50000" fill="hold" grpId="1" nodeType="withEffect">
                                  <p:stCondLst>
                                    <p:cond delay="0"/>
                                  </p:stCondLst>
                                  <p:childTnLst>
                                    <p:animMotion origin="layout" path="M 0.00694 -0.02824 L 1.66667E-6 -0.00046 L 0.025 -0.00463 L 0.04097 -0.00092 " pathEditMode="relative" rAng="0" ptsTypes="AAAA">
                                      <p:cBhvr>
                                        <p:cTn id="172" dur="2000" fill="hold"/>
                                        <p:tgtEl>
                                          <p:spTgt spid="21673"/>
                                        </p:tgtEl>
                                        <p:attrNameLst>
                                          <p:attrName>ppt_x</p:attrName>
                                          <p:attrName>ppt_y</p:attrName>
                                        </p:attrNameLst>
                                      </p:cBhvr>
                                      <p:rCtr x="1354" y="1389"/>
                                    </p:animMotion>
                                  </p:childTnLst>
                                </p:cTn>
                              </p:par>
                            </p:childTnLst>
                          </p:cTn>
                        </p:par>
                      </p:childTnLst>
                    </p:cTn>
                  </p:par>
                  <p:par>
                    <p:cTn id="173" fill="hold" nodeType="clickPar">
                      <p:stCondLst>
                        <p:cond delay="indefinite"/>
                      </p:stCondLst>
                      <p:childTnLst>
                        <p:par>
                          <p:cTn id="174" fill="hold" nodeType="withGroup">
                            <p:stCondLst>
                              <p:cond delay="0"/>
                            </p:stCondLst>
                            <p:childTnLst>
                              <p:par>
                                <p:cTn id="175" presetID="1" presetClass="entr" presetSubtype="0" fill="hold" grpId="0" nodeType="clickEffect">
                                  <p:stCondLst>
                                    <p:cond delay="0"/>
                                  </p:stCondLst>
                                  <p:childTnLst>
                                    <p:set>
                                      <p:cBhvr>
                                        <p:cTn id="176" dur="1" fill="hold">
                                          <p:stCondLst>
                                            <p:cond delay="0"/>
                                          </p:stCondLst>
                                        </p:cTn>
                                        <p:tgtEl>
                                          <p:spTgt spid="21726"/>
                                        </p:tgtEl>
                                        <p:attrNameLst>
                                          <p:attrName>style.visibility</p:attrName>
                                        </p:attrNameLst>
                                      </p:cBhvr>
                                      <p:to>
                                        <p:strVal val="visible"/>
                                      </p:to>
                                    </p:set>
                                  </p:childTnLst>
                                  <p:subTnLst>
                                    <p:audio>
                                      <p:cMediaNode>
                                        <p:cTn display="0" masterRel="sameClick">
                                          <p:stCondLst>
                                            <p:cond evt="begin" delay="0">
                                              <p:tn val="175"/>
                                            </p:cond>
                                          </p:stCondLst>
                                          <p:endCondLst>
                                            <p:cond evt="onStopAudio" delay="0">
                                              <p:tgtEl>
                                                <p:sldTgt/>
                                              </p:tgtEl>
                                            </p:cond>
                                          </p:endCondLst>
                                        </p:cTn>
                                        <p:tgtEl>
                                          <p:sndTgt r:embed="rId3" name="explode.wav"/>
                                        </p:tgtEl>
                                      </p:cMediaNode>
                                    </p:audio>
                                  </p:subTnLst>
                                </p:cTn>
                              </p:par>
                              <p:par>
                                <p:cTn id="177" presetID="3" presetClass="exit" presetSubtype="10" fill="hold" grpId="1" nodeType="withEffect">
                                  <p:stCondLst>
                                    <p:cond delay="0"/>
                                  </p:stCondLst>
                                  <p:childTnLst>
                                    <p:animEffect transition="out" filter="blinds(horizontal)">
                                      <p:cBhvr>
                                        <p:cTn id="178" dur="500"/>
                                        <p:tgtEl>
                                          <p:spTgt spid="21726"/>
                                        </p:tgtEl>
                                      </p:cBhvr>
                                    </p:animEffect>
                                    <p:set>
                                      <p:cBhvr>
                                        <p:cTn id="179" dur="1" fill="hold">
                                          <p:stCondLst>
                                            <p:cond delay="499"/>
                                          </p:stCondLst>
                                        </p:cTn>
                                        <p:tgtEl>
                                          <p:spTgt spid="21726"/>
                                        </p:tgtEl>
                                        <p:attrNameLst>
                                          <p:attrName>style.visibility</p:attrName>
                                        </p:attrNameLst>
                                      </p:cBhvr>
                                      <p:to>
                                        <p:strVal val="hidden"/>
                                      </p:to>
                                    </p:set>
                                  </p:childTnLst>
                                </p:cTn>
                              </p:par>
                            </p:childTnLst>
                          </p:cTn>
                        </p:par>
                        <p:par>
                          <p:cTn id="180" fill="hold" nodeType="afterGroup">
                            <p:stCondLst>
                              <p:cond delay="500"/>
                            </p:stCondLst>
                            <p:childTnLst>
                              <p:par>
                                <p:cTn id="181" presetID="0" presetClass="path" presetSubtype="0" accel="50000" decel="50000" fill="hold" grpId="0" nodeType="afterEffect">
                                  <p:stCondLst>
                                    <p:cond delay="0"/>
                                  </p:stCondLst>
                                  <p:childTnLst>
                                    <p:animMotion origin="layout" path="M 5.55556E-7 -3.7037E-7 L 0.01562 0.01991 L 0.04618 0.02963 " pathEditMode="relative" rAng="0" ptsTypes="AAA">
                                      <p:cBhvr>
                                        <p:cTn id="182" dur="2000" fill="hold"/>
                                        <p:tgtEl>
                                          <p:spTgt spid="21685"/>
                                        </p:tgtEl>
                                        <p:attrNameLst>
                                          <p:attrName>ppt_x</p:attrName>
                                          <p:attrName>ppt_y</p:attrName>
                                        </p:attrNameLst>
                                      </p:cBhvr>
                                      <p:rCtr x="2309" y="1481"/>
                                    </p:animMotion>
                                  </p:childTnLst>
                                </p:cTn>
                              </p:par>
                              <p:par>
                                <p:cTn id="183" presetID="9" presetClass="exit" presetSubtype="0" fill="hold" grpId="0" nodeType="withEffect">
                                  <p:stCondLst>
                                    <p:cond delay="0"/>
                                  </p:stCondLst>
                                  <p:childTnLst>
                                    <p:animEffect transition="out" filter="dissolve">
                                      <p:cBhvr>
                                        <p:cTn id="184" dur="2000"/>
                                        <p:tgtEl>
                                          <p:spTgt spid="21652"/>
                                        </p:tgtEl>
                                      </p:cBhvr>
                                    </p:animEffect>
                                    <p:set>
                                      <p:cBhvr>
                                        <p:cTn id="185" dur="1" fill="hold">
                                          <p:stCondLst>
                                            <p:cond delay="1999"/>
                                          </p:stCondLst>
                                        </p:cTn>
                                        <p:tgtEl>
                                          <p:spTgt spid="21652"/>
                                        </p:tgtEl>
                                        <p:attrNameLst>
                                          <p:attrName>style.visibility</p:attrName>
                                        </p:attrNameLst>
                                      </p:cBhvr>
                                      <p:to>
                                        <p:strVal val="hidden"/>
                                      </p:to>
                                    </p:set>
                                  </p:childTnLst>
                                </p:cTn>
                              </p:par>
                              <p:par>
                                <p:cTn id="186" presetID="9" presetClass="entr" presetSubtype="0" fill="hold" grpId="0" nodeType="withEffect">
                                  <p:stCondLst>
                                    <p:cond delay="0"/>
                                  </p:stCondLst>
                                  <p:childTnLst>
                                    <p:set>
                                      <p:cBhvr>
                                        <p:cTn id="187" dur="1" fill="hold">
                                          <p:stCondLst>
                                            <p:cond delay="0"/>
                                          </p:stCondLst>
                                        </p:cTn>
                                        <p:tgtEl>
                                          <p:spTgt spid="21727"/>
                                        </p:tgtEl>
                                        <p:attrNameLst>
                                          <p:attrName>style.visibility</p:attrName>
                                        </p:attrNameLst>
                                      </p:cBhvr>
                                      <p:to>
                                        <p:strVal val="visible"/>
                                      </p:to>
                                    </p:set>
                                    <p:animEffect transition="in" filter="dissolve">
                                      <p:cBhvr>
                                        <p:cTn id="188" dur="2000"/>
                                        <p:tgtEl>
                                          <p:spTgt spid="21727"/>
                                        </p:tgtEl>
                                      </p:cBhvr>
                                    </p:animEffect>
                                  </p:childTnLst>
                                </p:cTn>
                              </p:par>
                            </p:childTnLst>
                          </p:cTn>
                        </p:par>
                      </p:childTnLst>
                    </p:cTn>
                  </p:par>
                  <p:par>
                    <p:cTn id="189" fill="hold" nodeType="clickPar">
                      <p:stCondLst>
                        <p:cond delay="indefinite"/>
                      </p:stCondLst>
                      <p:childTnLst>
                        <p:par>
                          <p:cTn id="190" fill="hold" nodeType="withGroup">
                            <p:stCondLst>
                              <p:cond delay="0"/>
                            </p:stCondLst>
                            <p:childTnLst>
                              <p:par>
                                <p:cTn id="191" presetID="9" presetClass="entr" presetSubtype="0" fill="hold" grpId="0" nodeType="clickEffect">
                                  <p:stCondLst>
                                    <p:cond delay="0"/>
                                  </p:stCondLst>
                                  <p:childTnLst>
                                    <p:set>
                                      <p:cBhvr>
                                        <p:cTn id="192" dur="1" fill="hold">
                                          <p:stCondLst>
                                            <p:cond delay="0"/>
                                          </p:stCondLst>
                                        </p:cTn>
                                        <p:tgtEl>
                                          <p:spTgt spid="21730"/>
                                        </p:tgtEl>
                                        <p:attrNameLst>
                                          <p:attrName>style.visibility</p:attrName>
                                        </p:attrNameLst>
                                      </p:cBhvr>
                                      <p:to>
                                        <p:strVal val="visible"/>
                                      </p:to>
                                    </p:set>
                                    <p:animEffect transition="in" filter="dissolve">
                                      <p:cBhvr>
                                        <p:cTn id="193" dur="500"/>
                                        <p:tgtEl>
                                          <p:spTgt spid="21730"/>
                                        </p:tgtEl>
                                      </p:cBhvr>
                                    </p:animEffect>
                                  </p:childTnLst>
                                </p:cTn>
                              </p:par>
                            </p:childTnLst>
                          </p:cTn>
                        </p:par>
                        <p:par>
                          <p:cTn id="194" fill="hold" nodeType="afterGroup">
                            <p:stCondLst>
                              <p:cond delay="500"/>
                            </p:stCondLst>
                            <p:childTnLst>
                              <p:par>
                                <p:cTn id="195" presetID="0" presetClass="path" presetSubtype="0" accel="50000" decel="50000" fill="hold" grpId="1" nodeType="afterEffect">
                                  <p:stCondLst>
                                    <p:cond delay="0"/>
                                  </p:stCondLst>
                                  <p:childTnLst>
                                    <p:animMotion origin="layout" path="M -3.61111E-6 -3.33333E-6 C 0.00938 0.00533 0.05 0.0176 0.05608 0.03241 C 0.06216 0.04723 0.04063 0.07709 0.03664 0.08866 " pathEditMode="relative" rAng="0" ptsTypes="aaa">
                                      <p:cBhvr>
                                        <p:cTn id="196" dur="2000" fill="hold"/>
                                        <p:tgtEl>
                                          <p:spTgt spid="21730"/>
                                        </p:tgtEl>
                                        <p:attrNameLst>
                                          <p:attrName>ppt_x</p:attrName>
                                          <p:attrName>ppt_y</p:attrName>
                                        </p:attrNameLst>
                                      </p:cBhvr>
                                      <p:rCtr x="3108" y="4421"/>
                                    </p:animMotion>
                                  </p:childTnLst>
                                </p:cTn>
                              </p:par>
                              <p:par>
                                <p:cTn id="197" presetID="9" presetClass="exit" presetSubtype="0" fill="hold" grpId="0" nodeType="withEffect">
                                  <p:stCondLst>
                                    <p:cond delay="0"/>
                                  </p:stCondLst>
                                  <p:childTnLst>
                                    <p:animEffect transition="out" filter="dissolve">
                                      <p:cBhvr>
                                        <p:cTn id="198" dur="2000"/>
                                        <p:tgtEl>
                                          <p:spTgt spid="21692"/>
                                        </p:tgtEl>
                                      </p:cBhvr>
                                    </p:animEffect>
                                    <p:set>
                                      <p:cBhvr>
                                        <p:cTn id="199" dur="1" fill="hold">
                                          <p:stCondLst>
                                            <p:cond delay="1999"/>
                                          </p:stCondLst>
                                        </p:cTn>
                                        <p:tgtEl>
                                          <p:spTgt spid="21692"/>
                                        </p:tgtEl>
                                        <p:attrNameLst>
                                          <p:attrName>style.visibility</p:attrName>
                                        </p:attrNameLst>
                                      </p:cBhvr>
                                      <p:to>
                                        <p:strVal val="hidden"/>
                                      </p:to>
                                    </p:set>
                                  </p:childTnLst>
                                </p:cTn>
                              </p:par>
                              <p:par>
                                <p:cTn id="200" presetID="9" presetClass="entr" presetSubtype="0" fill="hold" grpId="0" nodeType="withEffect">
                                  <p:stCondLst>
                                    <p:cond delay="0"/>
                                  </p:stCondLst>
                                  <p:childTnLst>
                                    <p:set>
                                      <p:cBhvr>
                                        <p:cTn id="201" dur="1" fill="hold">
                                          <p:stCondLst>
                                            <p:cond delay="0"/>
                                          </p:stCondLst>
                                        </p:cTn>
                                        <p:tgtEl>
                                          <p:spTgt spid="21731"/>
                                        </p:tgtEl>
                                        <p:attrNameLst>
                                          <p:attrName>style.visibility</p:attrName>
                                        </p:attrNameLst>
                                      </p:cBhvr>
                                      <p:to>
                                        <p:strVal val="visible"/>
                                      </p:to>
                                    </p:set>
                                    <p:animEffect transition="in" filter="dissolve">
                                      <p:cBhvr>
                                        <p:cTn id="202" dur="2000"/>
                                        <p:tgtEl>
                                          <p:spTgt spid="21731"/>
                                        </p:tgtEl>
                                      </p:cBhvr>
                                    </p:animEffect>
                                  </p:childTnLst>
                                </p:cTn>
                              </p:par>
                            </p:childTnLst>
                          </p:cTn>
                        </p:par>
                      </p:childTnLst>
                    </p:cTn>
                  </p:par>
                  <p:par>
                    <p:cTn id="203" fill="hold" nodeType="clickPar">
                      <p:stCondLst>
                        <p:cond delay="indefinite"/>
                      </p:stCondLst>
                      <p:childTnLst>
                        <p:par>
                          <p:cTn id="204" fill="hold" nodeType="withGroup">
                            <p:stCondLst>
                              <p:cond delay="0"/>
                            </p:stCondLst>
                            <p:childTnLst>
                              <p:par>
                                <p:cTn id="205" presetID="0" presetClass="path" presetSubtype="0" accel="50000" decel="50000" fill="hold" grpId="2" nodeType="clickEffect">
                                  <p:stCondLst>
                                    <p:cond delay="0"/>
                                  </p:stCondLst>
                                  <p:childTnLst>
                                    <p:animMotion origin="layout" path="M 0.02413 0.02523 L 0.03541 0.04027 L 0.0434 0.06203 " pathEditMode="relative" rAng="0" ptsTypes="AAA">
                                      <p:cBhvr>
                                        <p:cTn id="206" dur="2000" fill="hold"/>
                                        <p:tgtEl>
                                          <p:spTgt spid="21710"/>
                                        </p:tgtEl>
                                        <p:attrNameLst>
                                          <p:attrName>ppt_x</p:attrName>
                                          <p:attrName>ppt_y</p:attrName>
                                        </p:attrNameLst>
                                      </p:cBhvr>
                                      <p:rCtr x="955" y="1829"/>
                                    </p:animMotion>
                                  </p:childTnLst>
                                </p:cTn>
                              </p:par>
                              <p:par>
                                <p:cTn id="207" presetID="0" presetClass="path" presetSubtype="0" accel="50000" decel="50000" fill="hold" grpId="2" nodeType="withEffect">
                                  <p:stCondLst>
                                    <p:cond delay="0"/>
                                  </p:stCondLst>
                                  <p:childTnLst>
                                    <p:animMotion origin="layout" path="M 0.01875 0.01783 L 0.02708 0.03334 L 0.02986 0.05 L 0.04896 0.0757 " pathEditMode="relative" rAng="0" ptsTypes="AAAA">
                                      <p:cBhvr>
                                        <p:cTn id="208" dur="2000" fill="hold"/>
                                        <p:tgtEl>
                                          <p:spTgt spid="21709"/>
                                        </p:tgtEl>
                                        <p:attrNameLst>
                                          <p:attrName>ppt_x</p:attrName>
                                          <p:attrName>ppt_y</p:attrName>
                                        </p:attrNameLst>
                                      </p:cBhvr>
                                      <p:rCtr x="1510" y="2894"/>
                                    </p:animMotion>
                                  </p:childTnLst>
                                </p:cTn>
                              </p:par>
                              <p:par>
                                <p:cTn id="209" presetID="0" presetClass="path" presetSubtype="0" accel="50000" decel="50000" fill="hold" grpId="2" nodeType="withEffect">
                                  <p:stCondLst>
                                    <p:cond delay="0"/>
                                  </p:stCondLst>
                                  <p:childTnLst>
                                    <p:animMotion origin="layout" path="M 0.01199 0.01828 L 0.02709 0.05185 L 0.0415 0.08379 L 0.05765 0.08842 " pathEditMode="relative" ptsTypes="AAAA">
                                      <p:cBhvr>
                                        <p:cTn id="210" dur="2000" fill="hold"/>
                                        <p:tgtEl>
                                          <p:spTgt spid="21678"/>
                                        </p:tgtEl>
                                        <p:attrNameLst>
                                          <p:attrName>ppt_x</p:attrName>
                                          <p:attrName>ppt_y</p:attrName>
                                        </p:attrNameLst>
                                      </p:cBhvr>
                                    </p:animMotion>
                                  </p:childTnLst>
                                </p:cTn>
                              </p:par>
                              <p:par>
                                <p:cTn id="211" presetID="9" presetClass="entr" presetSubtype="0" fill="hold" grpId="0" nodeType="withEffect">
                                  <p:stCondLst>
                                    <p:cond delay="0"/>
                                  </p:stCondLst>
                                  <p:childTnLst>
                                    <p:set>
                                      <p:cBhvr>
                                        <p:cTn id="212" dur="1" fill="hold">
                                          <p:stCondLst>
                                            <p:cond delay="0"/>
                                          </p:stCondLst>
                                        </p:cTn>
                                        <p:tgtEl>
                                          <p:spTgt spid="21740"/>
                                        </p:tgtEl>
                                        <p:attrNameLst>
                                          <p:attrName>style.visibility</p:attrName>
                                        </p:attrNameLst>
                                      </p:cBhvr>
                                      <p:to>
                                        <p:strVal val="visible"/>
                                      </p:to>
                                    </p:set>
                                    <p:animEffect transition="in" filter="dissolve">
                                      <p:cBhvr>
                                        <p:cTn id="213" dur="2000"/>
                                        <p:tgtEl>
                                          <p:spTgt spid="21740"/>
                                        </p:tgtEl>
                                      </p:cBhvr>
                                    </p:animEffect>
                                  </p:childTnLst>
                                </p:cTn>
                              </p:par>
                              <p:par>
                                <p:cTn id="214" presetID="9" presetClass="exit" presetSubtype="0" fill="hold" grpId="0" nodeType="withEffect">
                                  <p:stCondLst>
                                    <p:cond delay="0"/>
                                  </p:stCondLst>
                                  <p:childTnLst>
                                    <p:animEffect transition="out" filter="dissolve">
                                      <p:cBhvr>
                                        <p:cTn id="215" dur="2000"/>
                                        <p:tgtEl>
                                          <p:spTgt spid="21653"/>
                                        </p:tgtEl>
                                      </p:cBhvr>
                                    </p:animEffect>
                                    <p:set>
                                      <p:cBhvr>
                                        <p:cTn id="216" dur="1" fill="hold">
                                          <p:stCondLst>
                                            <p:cond delay="1999"/>
                                          </p:stCondLst>
                                        </p:cTn>
                                        <p:tgtEl>
                                          <p:spTgt spid="21653"/>
                                        </p:tgtEl>
                                        <p:attrNameLst>
                                          <p:attrName>style.visibility</p:attrName>
                                        </p:attrNameLst>
                                      </p:cBhvr>
                                      <p:to>
                                        <p:strVal val="hidden"/>
                                      </p:to>
                                    </p:set>
                                  </p:childTnLst>
                                </p:cTn>
                              </p:par>
                            </p:childTnLst>
                          </p:cTn>
                        </p:par>
                        <p:par>
                          <p:cTn id="217" fill="hold" nodeType="afterGroup">
                            <p:stCondLst>
                              <p:cond delay="2000"/>
                            </p:stCondLst>
                            <p:childTnLst>
                              <p:par>
                                <p:cTn id="218" presetID="0" presetClass="path" presetSubtype="0" accel="50000" decel="50000" fill="hold" grpId="1" nodeType="afterEffect">
                                  <p:stCondLst>
                                    <p:cond delay="0"/>
                                  </p:stCondLst>
                                  <p:childTnLst>
                                    <p:animMotion origin="layout" path="M 0.04619 0.02964 L 0.05087 0.04445 " pathEditMode="relative" ptsTypes="AA">
                                      <p:cBhvr>
                                        <p:cTn id="219" dur="2000" fill="hold"/>
                                        <p:tgtEl>
                                          <p:spTgt spid="21685"/>
                                        </p:tgtEl>
                                        <p:attrNameLst>
                                          <p:attrName>ppt_x</p:attrName>
                                          <p:attrName>ppt_y</p:attrName>
                                        </p:attrNameLst>
                                      </p:cBhvr>
                                    </p:animMotion>
                                  </p:childTnLst>
                                </p:cTn>
                              </p:par>
                            </p:childTnLst>
                          </p:cTn>
                        </p:par>
                      </p:childTnLst>
                    </p:cTn>
                  </p:par>
                  <p:par>
                    <p:cTn id="220" fill="hold" nodeType="clickPar">
                      <p:stCondLst>
                        <p:cond delay="indefinite"/>
                      </p:stCondLst>
                      <p:childTnLst>
                        <p:par>
                          <p:cTn id="221" fill="hold" nodeType="withGroup">
                            <p:stCondLst>
                              <p:cond delay="0"/>
                            </p:stCondLst>
                            <p:childTnLst>
                              <p:par>
                                <p:cTn id="222" presetID="22" presetClass="entr" presetSubtype="2" fill="hold" grpId="0" nodeType="clickEffect">
                                  <p:stCondLst>
                                    <p:cond delay="0"/>
                                  </p:stCondLst>
                                  <p:childTnLst>
                                    <p:set>
                                      <p:cBhvr>
                                        <p:cTn id="223" dur="1" fill="hold">
                                          <p:stCondLst>
                                            <p:cond delay="0"/>
                                          </p:stCondLst>
                                        </p:cTn>
                                        <p:tgtEl>
                                          <p:spTgt spid="21733"/>
                                        </p:tgtEl>
                                        <p:attrNameLst>
                                          <p:attrName>style.visibility</p:attrName>
                                        </p:attrNameLst>
                                      </p:cBhvr>
                                      <p:to>
                                        <p:strVal val="visible"/>
                                      </p:to>
                                    </p:set>
                                    <p:animEffect transition="in" filter="wipe(right)">
                                      <p:cBhvr>
                                        <p:cTn id="224" dur="2000"/>
                                        <p:tgtEl>
                                          <p:spTgt spid="21733"/>
                                        </p:tgtEl>
                                      </p:cBhvr>
                                    </p:animEffect>
                                  </p:childTnLst>
                                </p:cTn>
                              </p:par>
                              <p:par>
                                <p:cTn id="225" presetID="9" presetClass="entr" presetSubtype="0" fill="hold" grpId="0" nodeType="withEffect">
                                  <p:stCondLst>
                                    <p:cond delay="0"/>
                                  </p:stCondLst>
                                  <p:childTnLst>
                                    <p:set>
                                      <p:cBhvr>
                                        <p:cTn id="226" dur="1" fill="hold">
                                          <p:stCondLst>
                                            <p:cond delay="0"/>
                                          </p:stCondLst>
                                        </p:cTn>
                                        <p:tgtEl>
                                          <p:spTgt spid="21732"/>
                                        </p:tgtEl>
                                        <p:attrNameLst>
                                          <p:attrName>style.visibility</p:attrName>
                                        </p:attrNameLst>
                                      </p:cBhvr>
                                      <p:to>
                                        <p:strVal val="visible"/>
                                      </p:to>
                                    </p:set>
                                    <p:animEffect transition="in" filter="dissolve">
                                      <p:cBhvr>
                                        <p:cTn id="227" dur="2000"/>
                                        <p:tgtEl>
                                          <p:spTgt spid="21732"/>
                                        </p:tgtEl>
                                      </p:cBhvr>
                                    </p:animEffect>
                                  </p:childTnLst>
                                </p:cTn>
                              </p:par>
                              <p:par>
                                <p:cTn id="228" presetID="9" presetClass="entr" presetSubtype="0" fill="hold" grpId="1" nodeType="withEffect">
                                  <p:stCondLst>
                                    <p:cond delay="0"/>
                                  </p:stCondLst>
                                  <p:childTnLst>
                                    <p:set>
                                      <p:cBhvr>
                                        <p:cTn id="229" dur="1" fill="hold">
                                          <p:stCondLst>
                                            <p:cond delay="0"/>
                                          </p:stCondLst>
                                        </p:cTn>
                                        <p:tgtEl>
                                          <p:spTgt spid="21734"/>
                                        </p:tgtEl>
                                        <p:attrNameLst>
                                          <p:attrName>style.visibility</p:attrName>
                                        </p:attrNameLst>
                                      </p:cBhvr>
                                      <p:to>
                                        <p:strVal val="visible"/>
                                      </p:to>
                                    </p:set>
                                    <p:animEffect transition="in" filter="dissolve">
                                      <p:cBhvr>
                                        <p:cTn id="230" dur="2000"/>
                                        <p:tgtEl>
                                          <p:spTgt spid="21734"/>
                                        </p:tgtEl>
                                      </p:cBhvr>
                                    </p:animEffect>
                                  </p:childTnLst>
                                </p:cTn>
                              </p:par>
                            </p:childTnLst>
                          </p:cTn>
                        </p:par>
                      </p:childTnLst>
                    </p:cTn>
                  </p:par>
                  <p:par>
                    <p:cTn id="231" fill="hold" nodeType="clickPar">
                      <p:stCondLst>
                        <p:cond delay="indefinite"/>
                      </p:stCondLst>
                      <p:childTnLst>
                        <p:par>
                          <p:cTn id="232" fill="hold" nodeType="withGroup">
                            <p:stCondLst>
                              <p:cond delay="0"/>
                            </p:stCondLst>
                            <p:childTnLst>
                              <p:par>
                                <p:cTn id="233" presetID="0" presetClass="path" presetSubtype="0" accel="50000" decel="50000" fill="hold" grpId="1" nodeType="clickEffect">
                                  <p:stCondLst>
                                    <p:cond delay="0"/>
                                  </p:stCondLst>
                                  <p:childTnLst>
                                    <p:animMotion origin="layout" path="M -3.61111E-6 -2.96296E-6 L 0.00139 0.02223 L 0.00834 0.0463 L 0.00834 0.08519 L 0.00417 0.13241 L -0.00555 0.18982 L -0.0118 0.26019 L -0.00694 0.3 L -0.01597 0.30278 L -0.03472 0.29537 L -0.09514 0.30463 L -0.11458 0.32593 L -0.14097 0.34074 L -0.14444 0.35926 L -0.13541 0.37593 L -0.14097 0.3926 L -0.1625 0.3713 L -0.18125 0.36574 L -0.19514 0.35463 L -0.21319 0.36945 L -0.22916 0.375 L -0.25902 0.36204 L -0.27916 0.36852 L -0.30069 0.36574 L -0.31527 0.35278 L -0.32847 0.36482 L -0.33194 0.34074 L -0.34652 0.32963 L -0.35416 0.31111 L -0.35833 0.28797 L -0.35625 0.28056 " pathEditMode="relative" rAng="0" ptsTypes="AAAAAAAAAAAAAAAAAAAAAAAAAAAAAAA">
                                      <p:cBhvr>
                                        <p:cTn id="234" dur="5000" fill="hold"/>
                                        <p:tgtEl>
                                          <p:spTgt spid="21732"/>
                                        </p:tgtEl>
                                        <p:attrNameLst>
                                          <p:attrName>ppt_x</p:attrName>
                                          <p:attrName>ppt_y</p:attrName>
                                        </p:attrNameLst>
                                      </p:cBhvr>
                                      <p:rCtr x="-17500" y="19630"/>
                                    </p:animMotion>
                                  </p:childTnLst>
                                  <p:subTnLst>
                                    <p:audio>
                                      <p:cMediaNode>
                                        <p:cTn display="0" masterRel="sameClick">
                                          <p:stCondLst>
                                            <p:cond evt="begin" delay="0">
                                              <p:tn val="233"/>
                                            </p:cond>
                                          </p:stCondLst>
                                          <p:endCondLst>
                                            <p:cond evt="onStopAudio" delay="0">
                                              <p:tgtEl>
                                                <p:sldTgt/>
                                              </p:tgtEl>
                                            </p:cond>
                                          </p:endCondLst>
                                        </p:cTn>
                                        <p:tgtEl>
                                          <p:sndTgt r:embed="rId4" name="train.wav"/>
                                        </p:tgtEl>
                                      </p:cMediaNode>
                                    </p:audio>
                                  </p:subTnLst>
                                </p:cTn>
                              </p:par>
                            </p:childTnLst>
                          </p:cTn>
                        </p:par>
                        <p:par>
                          <p:cTn id="235" fill="hold" nodeType="afterGroup">
                            <p:stCondLst>
                              <p:cond delay="5000"/>
                            </p:stCondLst>
                            <p:childTnLst>
                              <p:par>
                                <p:cTn id="236" presetID="9" presetClass="exit" presetSubtype="0" fill="hold" grpId="2" nodeType="afterEffect">
                                  <p:stCondLst>
                                    <p:cond delay="0"/>
                                  </p:stCondLst>
                                  <p:childTnLst>
                                    <p:animEffect transition="out" filter="dissolve">
                                      <p:cBhvr>
                                        <p:cTn id="237" dur="1000"/>
                                        <p:tgtEl>
                                          <p:spTgt spid="21732"/>
                                        </p:tgtEl>
                                      </p:cBhvr>
                                    </p:animEffect>
                                    <p:set>
                                      <p:cBhvr>
                                        <p:cTn id="238" dur="1" fill="hold">
                                          <p:stCondLst>
                                            <p:cond delay="999"/>
                                          </p:stCondLst>
                                        </p:cTn>
                                        <p:tgtEl>
                                          <p:spTgt spid="21732"/>
                                        </p:tgtEl>
                                        <p:attrNameLst>
                                          <p:attrName>style.visibility</p:attrName>
                                        </p:attrNameLst>
                                      </p:cBhvr>
                                      <p:to>
                                        <p:strVal val="hidden"/>
                                      </p:to>
                                    </p:set>
                                  </p:childTnLst>
                                </p:cTn>
                              </p:par>
                              <p:par>
                                <p:cTn id="239" presetID="9" presetClass="exit" presetSubtype="0" fill="hold" grpId="0" nodeType="withEffect">
                                  <p:stCondLst>
                                    <p:cond delay="0"/>
                                  </p:stCondLst>
                                  <p:childTnLst>
                                    <p:animEffect transition="out" filter="dissolve">
                                      <p:cBhvr>
                                        <p:cTn id="240" dur="1000"/>
                                        <p:tgtEl>
                                          <p:spTgt spid="21734"/>
                                        </p:tgtEl>
                                      </p:cBhvr>
                                    </p:animEffect>
                                    <p:set>
                                      <p:cBhvr>
                                        <p:cTn id="241" dur="1" fill="hold">
                                          <p:stCondLst>
                                            <p:cond delay="999"/>
                                          </p:stCondLst>
                                        </p:cTn>
                                        <p:tgtEl>
                                          <p:spTgt spid="21734"/>
                                        </p:tgtEl>
                                        <p:attrNameLst>
                                          <p:attrName>style.visibility</p:attrName>
                                        </p:attrNameLst>
                                      </p:cBhvr>
                                      <p:to>
                                        <p:strVal val="hidden"/>
                                      </p:to>
                                    </p:set>
                                  </p:childTnLst>
                                </p:cTn>
                              </p:par>
                              <p:par>
                                <p:cTn id="242" presetID="9" presetClass="exit" presetSubtype="0" fill="hold" grpId="1" nodeType="withEffect">
                                  <p:stCondLst>
                                    <p:cond delay="0"/>
                                  </p:stCondLst>
                                  <p:childTnLst>
                                    <p:animEffect transition="out" filter="dissolve">
                                      <p:cBhvr>
                                        <p:cTn id="243" dur="1000"/>
                                        <p:tgtEl>
                                          <p:spTgt spid="21733"/>
                                        </p:tgtEl>
                                      </p:cBhvr>
                                    </p:animEffect>
                                    <p:set>
                                      <p:cBhvr>
                                        <p:cTn id="244" dur="1" fill="hold">
                                          <p:stCondLst>
                                            <p:cond delay="999"/>
                                          </p:stCondLst>
                                        </p:cTn>
                                        <p:tgtEl>
                                          <p:spTgt spid="21733"/>
                                        </p:tgtEl>
                                        <p:attrNameLst>
                                          <p:attrName>style.visibility</p:attrName>
                                        </p:attrNameLst>
                                      </p:cBhvr>
                                      <p:to>
                                        <p:strVal val="hidden"/>
                                      </p:to>
                                    </p:set>
                                  </p:childTnLst>
                                </p:cTn>
                              </p:par>
                            </p:childTnLst>
                          </p:cTn>
                        </p:par>
                        <p:par>
                          <p:cTn id="245" fill="hold" nodeType="afterGroup">
                            <p:stCondLst>
                              <p:cond delay="6000"/>
                            </p:stCondLst>
                            <p:childTnLst>
                              <p:par>
                                <p:cTn id="246" presetID="6" presetClass="emph" presetSubtype="0" fill="hold" grpId="2" nodeType="afterEffect">
                                  <p:stCondLst>
                                    <p:cond delay="0"/>
                                  </p:stCondLst>
                                  <p:childTnLst>
                                    <p:animScale>
                                      <p:cBhvr>
                                        <p:cTn id="247" dur="1000" fill="hold"/>
                                        <p:tgtEl>
                                          <p:spTgt spid="21685"/>
                                        </p:tgtEl>
                                      </p:cBhvr>
                                      <p:by x="120000" y="120000"/>
                                    </p:animScale>
                                  </p:childTnLst>
                                </p:cTn>
                              </p:par>
                            </p:childTnLst>
                          </p:cTn>
                        </p:par>
                        <p:par>
                          <p:cTn id="248" fill="hold" nodeType="afterGroup">
                            <p:stCondLst>
                              <p:cond delay="7000"/>
                            </p:stCondLst>
                            <p:childTnLst>
                              <p:par>
                                <p:cTn id="249" presetID="9" presetClass="exit" presetSubtype="0" fill="hold" grpId="3" nodeType="afterEffect">
                                  <p:stCondLst>
                                    <p:cond delay="0"/>
                                  </p:stCondLst>
                                  <p:childTnLst>
                                    <p:animEffect transition="out" filter="dissolve">
                                      <p:cBhvr>
                                        <p:cTn id="250" dur="500"/>
                                        <p:tgtEl>
                                          <p:spTgt spid="21710"/>
                                        </p:tgtEl>
                                      </p:cBhvr>
                                    </p:animEffect>
                                    <p:set>
                                      <p:cBhvr>
                                        <p:cTn id="251" dur="1" fill="hold">
                                          <p:stCondLst>
                                            <p:cond delay="499"/>
                                          </p:stCondLst>
                                        </p:cTn>
                                        <p:tgtEl>
                                          <p:spTgt spid="21710"/>
                                        </p:tgtEl>
                                        <p:attrNameLst>
                                          <p:attrName>style.visibility</p:attrName>
                                        </p:attrNameLst>
                                      </p:cBhvr>
                                      <p:to>
                                        <p:strVal val="hidden"/>
                                      </p:to>
                                    </p:set>
                                  </p:childTnLst>
                                </p:cTn>
                              </p:par>
                              <p:par>
                                <p:cTn id="252" presetID="9" presetClass="exit" presetSubtype="0" fill="hold" grpId="3" nodeType="withEffect">
                                  <p:stCondLst>
                                    <p:cond delay="0"/>
                                  </p:stCondLst>
                                  <p:childTnLst>
                                    <p:animEffect transition="out" filter="dissolve">
                                      <p:cBhvr>
                                        <p:cTn id="253" dur="500"/>
                                        <p:tgtEl>
                                          <p:spTgt spid="21709"/>
                                        </p:tgtEl>
                                      </p:cBhvr>
                                    </p:animEffect>
                                    <p:set>
                                      <p:cBhvr>
                                        <p:cTn id="254" dur="1" fill="hold">
                                          <p:stCondLst>
                                            <p:cond delay="499"/>
                                          </p:stCondLst>
                                        </p:cTn>
                                        <p:tgtEl>
                                          <p:spTgt spid="21709"/>
                                        </p:tgtEl>
                                        <p:attrNameLst>
                                          <p:attrName>style.visibility</p:attrName>
                                        </p:attrNameLst>
                                      </p:cBhvr>
                                      <p:to>
                                        <p:strVal val="hidden"/>
                                      </p:to>
                                    </p:set>
                                  </p:childTnLst>
                                </p:cTn>
                              </p:par>
                              <p:par>
                                <p:cTn id="255" presetID="9" presetClass="exit" presetSubtype="0" fill="hold" grpId="3" nodeType="withEffect">
                                  <p:stCondLst>
                                    <p:cond delay="0"/>
                                  </p:stCondLst>
                                  <p:childTnLst>
                                    <p:animEffect transition="out" filter="dissolve">
                                      <p:cBhvr>
                                        <p:cTn id="256" dur="500"/>
                                        <p:tgtEl>
                                          <p:spTgt spid="21678"/>
                                        </p:tgtEl>
                                      </p:cBhvr>
                                    </p:animEffect>
                                    <p:set>
                                      <p:cBhvr>
                                        <p:cTn id="257" dur="1" fill="hold">
                                          <p:stCondLst>
                                            <p:cond delay="499"/>
                                          </p:stCondLst>
                                        </p:cTn>
                                        <p:tgtEl>
                                          <p:spTgt spid="21678"/>
                                        </p:tgtEl>
                                        <p:attrNameLst>
                                          <p:attrName>style.visibility</p:attrName>
                                        </p:attrNameLst>
                                      </p:cBhvr>
                                      <p:to>
                                        <p:strVal val="hidden"/>
                                      </p:to>
                                    </p:set>
                                  </p:childTnLst>
                                </p:cTn>
                              </p:par>
                              <p:par>
                                <p:cTn id="258" presetID="9" presetClass="entr" presetSubtype="0" fill="hold" grpId="0" nodeType="withEffect">
                                  <p:stCondLst>
                                    <p:cond delay="0"/>
                                  </p:stCondLst>
                                  <p:childTnLst>
                                    <p:set>
                                      <p:cBhvr>
                                        <p:cTn id="259" dur="1" fill="hold">
                                          <p:stCondLst>
                                            <p:cond delay="0"/>
                                          </p:stCondLst>
                                        </p:cTn>
                                        <p:tgtEl>
                                          <p:spTgt spid="21735"/>
                                        </p:tgtEl>
                                        <p:attrNameLst>
                                          <p:attrName>style.visibility</p:attrName>
                                        </p:attrNameLst>
                                      </p:cBhvr>
                                      <p:to>
                                        <p:strVal val="visible"/>
                                      </p:to>
                                    </p:set>
                                    <p:animEffect transition="in" filter="dissolve">
                                      <p:cBhvr>
                                        <p:cTn id="260" dur="500"/>
                                        <p:tgtEl>
                                          <p:spTgt spid="21735"/>
                                        </p:tgtEl>
                                      </p:cBhvr>
                                    </p:animEffect>
                                  </p:childTnLst>
                                </p:cTn>
                              </p:par>
                              <p:par>
                                <p:cTn id="261" presetID="12" presetClass="entr" presetSubtype="8" fill="hold" grpId="0" nodeType="withEffect">
                                  <p:stCondLst>
                                    <p:cond delay="0"/>
                                  </p:stCondLst>
                                  <p:childTnLst>
                                    <p:set>
                                      <p:cBhvr>
                                        <p:cTn id="262" dur="1" fill="hold">
                                          <p:stCondLst>
                                            <p:cond delay="0"/>
                                          </p:stCondLst>
                                        </p:cTn>
                                        <p:tgtEl>
                                          <p:spTgt spid="21736"/>
                                        </p:tgtEl>
                                        <p:attrNameLst>
                                          <p:attrName>style.visibility</p:attrName>
                                        </p:attrNameLst>
                                      </p:cBhvr>
                                      <p:to>
                                        <p:strVal val="visible"/>
                                      </p:to>
                                    </p:set>
                                    <p:animEffect transition="in" filter="slide(fromLeft)">
                                      <p:cBhvr>
                                        <p:cTn id="263" dur="1000"/>
                                        <p:tgtEl>
                                          <p:spTgt spid="21736"/>
                                        </p:tgtEl>
                                      </p:cBhvr>
                                    </p:animEffect>
                                  </p:childTnLst>
                                </p:cTn>
                              </p:par>
                              <p:par>
                                <p:cTn id="264" presetID="22" presetClass="entr" presetSubtype="4" fill="hold" grpId="0" nodeType="withEffect">
                                  <p:stCondLst>
                                    <p:cond delay="0"/>
                                  </p:stCondLst>
                                  <p:childTnLst>
                                    <p:set>
                                      <p:cBhvr>
                                        <p:cTn id="265" dur="1" fill="hold">
                                          <p:stCondLst>
                                            <p:cond delay="0"/>
                                          </p:stCondLst>
                                        </p:cTn>
                                        <p:tgtEl>
                                          <p:spTgt spid="21738"/>
                                        </p:tgtEl>
                                        <p:attrNameLst>
                                          <p:attrName>style.visibility</p:attrName>
                                        </p:attrNameLst>
                                      </p:cBhvr>
                                      <p:to>
                                        <p:strVal val="visible"/>
                                      </p:to>
                                    </p:set>
                                    <p:animEffect transition="in" filter="wipe(down)">
                                      <p:cBhvr>
                                        <p:cTn id="266" dur="1000"/>
                                        <p:tgtEl>
                                          <p:spTgt spid="21738"/>
                                        </p:tgtEl>
                                      </p:cBhvr>
                                    </p:animEffect>
                                  </p:childTnLst>
                                </p:cTn>
                              </p:par>
                            </p:childTnLst>
                          </p:cTn>
                        </p:par>
                        <p:par>
                          <p:cTn id="267" fill="hold" nodeType="afterGroup">
                            <p:stCondLst>
                              <p:cond delay="8000"/>
                            </p:stCondLst>
                            <p:childTnLst>
                              <p:par>
                                <p:cTn id="268" presetID="22" presetClass="entr" presetSubtype="4" fill="hold" grpId="0" nodeType="afterEffect">
                                  <p:stCondLst>
                                    <p:cond delay="0"/>
                                  </p:stCondLst>
                                  <p:childTnLst>
                                    <p:set>
                                      <p:cBhvr>
                                        <p:cTn id="269" dur="1" fill="hold">
                                          <p:stCondLst>
                                            <p:cond delay="0"/>
                                          </p:stCondLst>
                                        </p:cTn>
                                        <p:tgtEl>
                                          <p:spTgt spid="21739"/>
                                        </p:tgtEl>
                                        <p:attrNameLst>
                                          <p:attrName>style.visibility</p:attrName>
                                        </p:attrNameLst>
                                      </p:cBhvr>
                                      <p:to>
                                        <p:strVal val="visible"/>
                                      </p:to>
                                    </p:set>
                                    <p:animEffect transition="in" filter="wipe(down)">
                                      <p:cBhvr>
                                        <p:cTn id="270" dur="1000"/>
                                        <p:tgtEl>
                                          <p:spTgt spid="21739"/>
                                        </p:tgtEl>
                                      </p:cBhvr>
                                    </p:animEffect>
                                  </p:childTnLst>
                                </p:cTn>
                              </p:par>
                            </p:childTnLst>
                          </p:cTn>
                        </p:par>
                      </p:childTnLst>
                    </p:cTn>
                  </p:par>
                  <p:par>
                    <p:cTn id="271" fill="hold" nodeType="clickPar">
                      <p:stCondLst>
                        <p:cond delay="indefinite"/>
                      </p:stCondLst>
                      <p:childTnLst>
                        <p:par>
                          <p:cTn id="272" fill="hold" nodeType="withGroup">
                            <p:stCondLst>
                              <p:cond delay="0"/>
                            </p:stCondLst>
                            <p:childTnLst>
                              <p:par>
                                <p:cTn id="273" presetID="1" presetClass="entr" presetSubtype="0" fill="hold" grpId="0" nodeType="clickEffect">
                                  <p:stCondLst>
                                    <p:cond delay="0"/>
                                  </p:stCondLst>
                                  <p:childTnLst>
                                    <p:set>
                                      <p:cBhvr>
                                        <p:cTn id="274" dur="1" fill="hold">
                                          <p:stCondLst>
                                            <p:cond delay="0"/>
                                          </p:stCondLst>
                                        </p:cTn>
                                        <p:tgtEl>
                                          <p:spTgt spid="21737"/>
                                        </p:tgtEl>
                                        <p:attrNameLst>
                                          <p:attrName>style.visibility</p:attrName>
                                        </p:attrNameLst>
                                      </p:cBhvr>
                                      <p:to>
                                        <p:strVal val="visible"/>
                                      </p:to>
                                    </p:set>
                                  </p:childTnLst>
                                  <p:subTnLst>
                                    <p:audio>
                                      <p:cMediaNode>
                                        <p:cTn display="0" masterRel="sameClick">
                                          <p:stCondLst>
                                            <p:cond evt="begin" delay="0">
                                              <p:tn val="273"/>
                                            </p:cond>
                                          </p:stCondLst>
                                          <p:endCondLst>
                                            <p:cond evt="onStopAudio" delay="0">
                                              <p:tgtEl>
                                                <p:sldTgt/>
                                              </p:tgtEl>
                                            </p:cond>
                                          </p:endCondLst>
                                        </p:cTn>
                                        <p:tgtEl>
                                          <p:sndTgt r:embed="rId3" name="explode.wav"/>
                                        </p:tgtEl>
                                      </p:cMediaNode>
                                    </p:audio>
                                  </p:subTnLst>
                                </p:cTn>
                              </p:par>
                              <p:par>
                                <p:cTn id="275" presetID="3" presetClass="exit" presetSubtype="10" fill="hold" grpId="1" nodeType="withEffect">
                                  <p:stCondLst>
                                    <p:cond delay="0"/>
                                  </p:stCondLst>
                                  <p:childTnLst>
                                    <p:animEffect transition="out" filter="blinds(horizontal)">
                                      <p:cBhvr>
                                        <p:cTn id="276" dur="500"/>
                                        <p:tgtEl>
                                          <p:spTgt spid="21737"/>
                                        </p:tgtEl>
                                      </p:cBhvr>
                                    </p:animEffect>
                                    <p:set>
                                      <p:cBhvr>
                                        <p:cTn id="277" dur="1" fill="hold">
                                          <p:stCondLst>
                                            <p:cond delay="499"/>
                                          </p:stCondLst>
                                        </p:cTn>
                                        <p:tgtEl>
                                          <p:spTgt spid="21737"/>
                                        </p:tgtEl>
                                        <p:attrNameLst>
                                          <p:attrName>style.visibility</p:attrName>
                                        </p:attrNameLst>
                                      </p:cBhvr>
                                      <p:to>
                                        <p:strVal val="hidden"/>
                                      </p:to>
                                    </p:set>
                                  </p:childTnLst>
                                </p:cTn>
                              </p:par>
                            </p:childTnLst>
                          </p:cTn>
                        </p:par>
                        <p:par>
                          <p:cTn id="278" fill="hold" nodeType="afterGroup">
                            <p:stCondLst>
                              <p:cond delay="500"/>
                            </p:stCondLst>
                            <p:childTnLst>
                              <p:par>
                                <p:cTn id="279" presetID="12" presetClass="exit" presetSubtype="4" fill="hold" grpId="1" nodeType="afterEffect">
                                  <p:stCondLst>
                                    <p:cond delay="0"/>
                                  </p:stCondLst>
                                  <p:childTnLst>
                                    <p:animEffect transition="out" filter="slide(fromBottom)">
                                      <p:cBhvr>
                                        <p:cTn id="280" dur="500"/>
                                        <p:tgtEl>
                                          <p:spTgt spid="21736"/>
                                        </p:tgtEl>
                                      </p:cBhvr>
                                    </p:animEffect>
                                    <p:set>
                                      <p:cBhvr>
                                        <p:cTn id="281" dur="1" fill="hold">
                                          <p:stCondLst>
                                            <p:cond delay="499"/>
                                          </p:stCondLst>
                                        </p:cTn>
                                        <p:tgtEl>
                                          <p:spTgt spid="21736"/>
                                        </p:tgtEl>
                                        <p:attrNameLst>
                                          <p:attrName>style.visibility</p:attrName>
                                        </p:attrNameLst>
                                      </p:cBhvr>
                                      <p:to>
                                        <p:strVal val="hidden"/>
                                      </p:to>
                                    </p:set>
                                  </p:childTnLst>
                                </p:cTn>
                              </p:par>
                              <p:par>
                                <p:cTn id="282" presetID="9" presetClass="exit" presetSubtype="0" fill="hold" grpId="1" nodeType="withEffect">
                                  <p:stCondLst>
                                    <p:cond delay="0"/>
                                  </p:stCondLst>
                                  <p:childTnLst>
                                    <p:animEffect transition="out" filter="dissolve">
                                      <p:cBhvr>
                                        <p:cTn id="283" dur="500"/>
                                        <p:tgtEl>
                                          <p:spTgt spid="21738"/>
                                        </p:tgtEl>
                                      </p:cBhvr>
                                    </p:animEffect>
                                    <p:set>
                                      <p:cBhvr>
                                        <p:cTn id="284" dur="1" fill="hold">
                                          <p:stCondLst>
                                            <p:cond delay="499"/>
                                          </p:stCondLst>
                                        </p:cTn>
                                        <p:tgtEl>
                                          <p:spTgt spid="21738"/>
                                        </p:tgtEl>
                                        <p:attrNameLst>
                                          <p:attrName>style.visibility</p:attrName>
                                        </p:attrNameLst>
                                      </p:cBhvr>
                                      <p:to>
                                        <p:strVal val="hidden"/>
                                      </p:to>
                                    </p:set>
                                  </p:childTnLst>
                                </p:cTn>
                              </p:par>
                              <p:par>
                                <p:cTn id="285" presetID="9" presetClass="exit" presetSubtype="0" fill="hold" grpId="1" nodeType="withEffect">
                                  <p:stCondLst>
                                    <p:cond delay="0"/>
                                  </p:stCondLst>
                                  <p:childTnLst>
                                    <p:animEffect transition="out" filter="dissolve">
                                      <p:cBhvr>
                                        <p:cTn id="286" dur="500"/>
                                        <p:tgtEl>
                                          <p:spTgt spid="21739"/>
                                        </p:tgtEl>
                                      </p:cBhvr>
                                    </p:animEffect>
                                    <p:set>
                                      <p:cBhvr>
                                        <p:cTn id="287" dur="1" fill="hold">
                                          <p:stCondLst>
                                            <p:cond delay="499"/>
                                          </p:stCondLst>
                                        </p:cTn>
                                        <p:tgtEl>
                                          <p:spTgt spid="21739"/>
                                        </p:tgtEl>
                                        <p:attrNameLst>
                                          <p:attrName>style.visibility</p:attrName>
                                        </p:attrNameLst>
                                      </p:cBhvr>
                                      <p:to>
                                        <p:strVal val="hidden"/>
                                      </p:to>
                                    </p:set>
                                  </p:childTnLst>
                                </p:cTn>
                              </p:par>
                              <p:par>
                                <p:cTn id="288" presetID="9" presetClass="exit" presetSubtype="0" fill="hold" nodeType="withEffect">
                                  <p:stCondLst>
                                    <p:cond delay="0"/>
                                  </p:stCondLst>
                                  <p:childTnLst>
                                    <p:animEffect transition="out" filter="dissolve">
                                      <p:cBhvr>
                                        <p:cTn id="289" dur="500"/>
                                        <p:tgtEl>
                                          <p:spTgt spid="21509"/>
                                        </p:tgtEl>
                                      </p:cBhvr>
                                    </p:animEffect>
                                    <p:set>
                                      <p:cBhvr>
                                        <p:cTn id="290" dur="1" fill="hold">
                                          <p:stCondLst>
                                            <p:cond delay="499"/>
                                          </p:stCondLst>
                                        </p:cTn>
                                        <p:tgtEl>
                                          <p:spTgt spid="21509"/>
                                        </p:tgtEl>
                                        <p:attrNameLst>
                                          <p:attrName>style.visibility</p:attrName>
                                        </p:attrNameLst>
                                      </p:cBhvr>
                                      <p:to>
                                        <p:strVal val="hidden"/>
                                      </p:to>
                                    </p:set>
                                  </p:childTnLst>
                                </p:cTn>
                              </p:par>
                            </p:childTnLst>
                          </p:cTn>
                        </p:par>
                        <p:par>
                          <p:cTn id="291" fill="hold" nodeType="afterGroup">
                            <p:stCondLst>
                              <p:cond delay="1000"/>
                            </p:stCondLst>
                            <p:childTnLst>
                              <p:par>
                                <p:cTn id="292" presetID="0" presetClass="path" presetSubtype="0" accel="50000" decel="50000" fill="hold" grpId="1" nodeType="afterEffect">
                                  <p:stCondLst>
                                    <p:cond delay="0"/>
                                  </p:stCondLst>
                                  <p:childTnLst>
                                    <p:animMotion origin="layout" path="M -1.66667E-6 4.81481E-6 L 0.00365 -0.01737 " pathEditMode="relative" rAng="0" ptsTypes="AA">
                                      <p:cBhvr>
                                        <p:cTn id="293" dur="2000" fill="hold"/>
                                        <p:tgtEl>
                                          <p:spTgt spid="21735"/>
                                        </p:tgtEl>
                                        <p:attrNameLst>
                                          <p:attrName>ppt_x</p:attrName>
                                          <p:attrName>ppt_y</p:attrName>
                                        </p:attrNameLst>
                                      </p:cBhvr>
                                      <p:rCtr x="174" y="-880"/>
                                    </p:animMotion>
                                  </p:childTnLst>
                                </p:cTn>
                              </p:par>
                            </p:childTnLst>
                          </p:cTn>
                        </p:par>
                      </p:childTnLst>
                    </p:cTn>
                  </p:par>
                  <p:par>
                    <p:cTn id="294" fill="hold" nodeType="clickPar">
                      <p:stCondLst>
                        <p:cond delay="indefinite"/>
                      </p:stCondLst>
                      <p:childTnLst>
                        <p:par>
                          <p:cTn id="295" fill="hold" nodeType="withGroup">
                            <p:stCondLst>
                              <p:cond delay="0"/>
                            </p:stCondLst>
                            <p:childTnLst>
                              <p:par>
                                <p:cTn id="296" presetID="9" presetClass="entr" presetSubtype="0" fill="hold" grpId="0" nodeType="clickEffect">
                                  <p:stCondLst>
                                    <p:cond delay="0"/>
                                  </p:stCondLst>
                                  <p:childTnLst>
                                    <p:set>
                                      <p:cBhvr>
                                        <p:cTn id="297" dur="1" fill="hold">
                                          <p:stCondLst>
                                            <p:cond delay="0"/>
                                          </p:stCondLst>
                                        </p:cTn>
                                        <p:tgtEl>
                                          <p:spTgt spid="21741"/>
                                        </p:tgtEl>
                                        <p:attrNameLst>
                                          <p:attrName>style.visibility</p:attrName>
                                        </p:attrNameLst>
                                      </p:cBhvr>
                                      <p:to>
                                        <p:strVal val="visible"/>
                                      </p:to>
                                    </p:set>
                                    <p:animEffect transition="in" filter="dissolve">
                                      <p:cBhvr>
                                        <p:cTn id="298" dur="1000"/>
                                        <p:tgtEl>
                                          <p:spTgt spid="21741"/>
                                        </p:tgtEl>
                                      </p:cBhvr>
                                    </p:animEffect>
                                  </p:childTnLst>
                                </p:cTn>
                              </p:par>
                              <p:par>
                                <p:cTn id="299" presetID="9" presetClass="entr" presetSubtype="0" fill="hold" grpId="1" nodeType="withEffect">
                                  <p:stCondLst>
                                    <p:cond delay="0"/>
                                  </p:stCondLst>
                                  <p:childTnLst>
                                    <p:set>
                                      <p:cBhvr>
                                        <p:cTn id="300" dur="1" fill="hold">
                                          <p:stCondLst>
                                            <p:cond delay="0"/>
                                          </p:stCondLst>
                                        </p:cTn>
                                        <p:tgtEl>
                                          <p:spTgt spid="21742"/>
                                        </p:tgtEl>
                                        <p:attrNameLst>
                                          <p:attrName>style.visibility</p:attrName>
                                        </p:attrNameLst>
                                      </p:cBhvr>
                                      <p:to>
                                        <p:strVal val="visible"/>
                                      </p:to>
                                    </p:set>
                                    <p:animEffect transition="in" filter="dissolve">
                                      <p:cBhvr>
                                        <p:cTn id="301" dur="1000"/>
                                        <p:tgtEl>
                                          <p:spTgt spid="21742"/>
                                        </p:tgtEl>
                                      </p:cBhvr>
                                    </p:animEffect>
                                  </p:childTnLst>
                                </p:cTn>
                              </p:par>
                              <p:par>
                                <p:cTn id="302" presetID="9" presetClass="exit" presetSubtype="0" fill="hold" grpId="2" nodeType="withEffect">
                                  <p:stCondLst>
                                    <p:cond delay="0"/>
                                  </p:stCondLst>
                                  <p:childTnLst>
                                    <p:animEffect transition="out" filter="dissolve">
                                      <p:cBhvr>
                                        <p:cTn id="303" dur="500"/>
                                        <p:tgtEl>
                                          <p:spTgt spid="21696"/>
                                        </p:tgtEl>
                                      </p:cBhvr>
                                    </p:animEffect>
                                    <p:set>
                                      <p:cBhvr>
                                        <p:cTn id="304" dur="1" fill="hold">
                                          <p:stCondLst>
                                            <p:cond delay="499"/>
                                          </p:stCondLst>
                                        </p:cTn>
                                        <p:tgtEl>
                                          <p:spTgt spid="21696"/>
                                        </p:tgtEl>
                                        <p:attrNameLst>
                                          <p:attrName>style.visibility</p:attrName>
                                        </p:attrNameLst>
                                      </p:cBhvr>
                                      <p:to>
                                        <p:strVal val="hidden"/>
                                      </p:to>
                                    </p:set>
                                  </p:childTnLst>
                                </p:cTn>
                              </p:par>
                              <p:par>
                                <p:cTn id="305" presetID="9" presetClass="entr" presetSubtype="0" fill="hold" grpId="0" nodeType="withEffect">
                                  <p:stCondLst>
                                    <p:cond delay="0"/>
                                  </p:stCondLst>
                                  <p:childTnLst>
                                    <p:set>
                                      <p:cBhvr>
                                        <p:cTn id="306" dur="1" fill="hold">
                                          <p:stCondLst>
                                            <p:cond delay="0"/>
                                          </p:stCondLst>
                                        </p:cTn>
                                        <p:tgtEl>
                                          <p:spTgt spid="21744"/>
                                        </p:tgtEl>
                                        <p:attrNameLst>
                                          <p:attrName>style.visibility</p:attrName>
                                        </p:attrNameLst>
                                      </p:cBhvr>
                                      <p:to>
                                        <p:strVal val="visible"/>
                                      </p:to>
                                    </p:set>
                                    <p:animEffect transition="in" filter="dissolve">
                                      <p:cBhvr>
                                        <p:cTn id="307" dur="1000"/>
                                        <p:tgtEl>
                                          <p:spTgt spid="21744"/>
                                        </p:tgtEl>
                                      </p:cBhvr>
                                    </p:animEffect>
                                  </p:childTnLst>
                                </p:cTn>
                              </p:par>
                              <p:par>
                                <p:cTn id="308" presetID="9" presetClass="entr" presetSubtype="0" fill="hold" grpId="1" nodeType="withEffect">
                                  <p:stCondLst>
                                    <p:cond delay="0"/>
                                  </p:stCondLst>
                                  <p:childTnLst>
                                    <p:set>
                                      <p:cBhvr>
                                        <p:cTn id="309" dur="1" fill="hold">
                                          <p:stCondLst>
                                            <p:cond delay="0"/>
                                          </p:stCondLst>
                                        </p:cTn>
                                        <p:tgtEl>
                                          <p:spTgt spid="21746"/>
                                        </p:tgtEl>
                                        <p:attrNameLst>
                                          <p:attrName>style.visibility</p:attrName>
                                        </p:attrNameLst>
                                      </p:cBhvr>
                                      <p:to>
                                        <p:strVal val="visible"/>
                                      </p:to>
                                    </p:set>
                                    <p:animEffect transition="in" filter="dissolve">
                                      <p:cBhvr>
                                        <p:cTn id="310" dur="1000"/>
                                        <p:tgtEl>
                                          <p:spTgt spid="21746"/>
                                        </p:tgtEl>
                                      </p:cBhvr>
                                    </p:animEffect>
                                  </p:childTnLst>
                                </p:cTn>
                              </p:par>
                            </p:childTnLst>
                          </p:cTn>
                        </p:par>
                        <p:par>
                          <p:cTn id="311" fill="hold" nodeType="afterGroup">
                            <p:stCondLst>
                              <p:cond delay="1000"/>
                            </p:stCondLst>
                            <p:childTnLst>
                              <p:par>
                                <p:cTn id="312" presetID="0" presetClass="path" presetSubtype="0" accel="50000" decel="50000" fill="hold" grpId="1" nodeType="afterEffect">
                                  <p:stCondLst>
                                    <p:cond delay="0"/>
                                  </p:stCondLst>
                                  <p:childTnLst>
                                    <p:animMotion origin="layout" path="M -3.61111E-6 -1.11111E-6 C 0.00261 -0.00903 0.01111 -0.04028 0.01528 -0.05347 C 0.01945 -0.06713 0.02952 -0.07824 0.02518 -0.0794 C 0.02084 -0.08055 -0.00208 -0.06435 -0.01059 -0.06111 C -0.01909 -0.0581 -0.02187 -0.05995 -0.02586 -0.06157 C -0.02986 -0.06296 -0.03281 -0.06713 -0.03507 -0.06921 C -0.03732 -0.07153 -0.03732 -0.07361 -0.03975 -0.07616 L -0.0493 -0.08194 C -0.05416 -0.08125 -0.06354 -0.07014 -0.06892 -0.07106 C -0.0743 -0.07176 -0.07829 -0.08773 -0.08159 -0.08704 C -0.08489 -0.08657 -0.08611 -0.0706 -0.08836 -0.06759 C -0.09062 -0.06458 -0.08767 -0.07153 -0.09548 -0.06921 C -0.10329 -0.06736 -0.12482 -0.05417 -0.13576 -0.05417 C -0.1467 -0.05417 -0.15642 -0.06296 -0.16128 -0.06875 C -0.16614 -0.07477 -0.16284 -0.08565 -0.16527 -0.09028 C -0.1677 -0.09491 -0.17413 -0.09398 -0.17621 -0.09676 C -0.17829 -0.09954 -0.17361 -0.10625 -0.17829 -0.10764 C -0.18298 -0.10903 -0.19774 -0.10833 -0.20486 -0.10579 C -0.21198 -0.10324 -0.21493 -0.09305 -0.22152 -0.09236 C -0.22812 -0.09167 -0.21961 -0.09329 -0.24409 -0.10092 C -0.26857 -0.10856 -0.3401 -0.13287 -0.36892 -0.13819 C -0.39774 -0.14352 -0.40902 -0.14421 -0.41753 -0.13333 C -0.42604 -0.12245 -0.421 -0.08773 -0.42014 -0.07338 C -0.41927 -0.05856 -0.41423 -0.05995 -0.41232 -0.04514 C -0.41041 -0.03032 -0.41128 -1.11111E-6 -0.40868 0.01574 L -0.39652 0.05116 C -0.39548 0.0632 -0.39965 0.07801 -0.40277 0.08681 C -0.4059 0.09537 -0.41336 0.09607 -0.41527 0.10463 C -0.41718 0.1132 -0.41232 0.12963 -0.41475 0.1382 C -0.41718 0.14676 -0.42448 0.14283 -0.43038 0.15648 C -0.43628 0.1706 -0.45052 0.20301 -0.44982 0.22222 C -0.44913 0.24144 -0.43142 0.25741 -0.42569 0.27153 C -0.41996 0.28519 -0.42014 0.29792 -0.41527 0.30625 C -0.41041 0.31458 -0.4 0.31829 -0.396 0.32153 " pathEditMode="relative" rAng="0" ptsTypes="aaaaaaAaaaaaaaaaaaaaaaaaAaaaaaaaaa">
                                      <p:cBhvr>
                                        <p:cTn id="313" dur="3000" fill="hold"/>
                                        <p:tgtEl>
                                          <p:spTgt spid="21741"/>
                                        </p:tgtEl>
                                        <p:attrNameLst>
                                          <p:attrName>ppt_x</p:attrName>
                                          <p:attrName>ppt_y</p:attrName>
                                        </p:attrNameLst>
                                      </p:cBhvr>
                                      <p:rCtr x="-21059" y="8866"/>
                                    </p:animMotion>
                                  </p:childTnLst>
                                  <p:subTnLst>
                                    <p:audio>
                                      <p:cMediaNode>
                                        <p:cTn display="0" masterRel="sameClick">
                                          <p:stCondLst>
                                            <p:cond evt="begin" delay="0">
                                              <p:tn val="312"/>
                                            </p:cond>
                                          </p:stCondLst>
                                          <p:endCondLst>
                                            <p:cond evt="onStopAudio" delay="0">
                                              <p:tgtEl>
                                                <p:sldTgt/>
                                              </p:tgtEl>
                                            </p:cond>
                                          </p:endCondLst>
                                        </p:cTn>
                                        <p:tgtEl>
                                          <p:sndTgt r:embed="rId4" name="train.wav"/>
                                        </p:tgtEl>
                                      </p:cMediaNode>
                                    </p:audio>
                                  </p:subTnLst>
                                </p:cTn>
                              </p:par>
                              <p:par>
                                <p:cTn id="314" presetID="9" presetClass="exit" presetSubtype="0" fill="hold" grpId="0" nodeType="withEffect">
                                  <p:stCondLst>
                                    <p:cond delay="0"/>
                                  </p:stCondLst>
                                  <p:childTnLst>
                                    <p:animEffect transition="out" filter="dissolve">
                                      <p:cBhvr>
                                        <p:cTn id="315" dur="2000"/>
                                        <p:tgtEl>
                                          <p:spTgt spid="21742"/>
                                        </p:tgtEl>
                                      </p:cBhvr>
                                    </p:animEffect>
                                    <p:set>
                                      <p:cBhvr>
                                        <p:cTn id="316" dur="1" fill="hold">
                                          <p:stCondLst>
                                            <p:cond delay="1999"/>
                                          </p:stCondLst>
                                        </p:cTn>
                                        <p:tgtEl>
                                          <p:spTgt spid="21742"/>
                                        </p:tgtEl>
                                        <p:attrNameLst>
                                          <p:attrName>style.visibility</p:attrName>
                                        </p:attrNameLst>
                                      </p:cBhvr>
                                      <p:to>
                                        <p:strVal val="hidden"/>
                                      </p:to>
                                    </p:set>
                                  </p:childTnLst>
                                </p:cTn>
                              </p:par>
                              <p:par>
                                <p:cTn id="317" presetID="9" presetClass="entr" presetSubtype="0" fill="hold" grpId="1" nodeType="withEffect">
                                  <p:stCondLst>
                                    <p:cond delay="0"/>
                                  </p:stCondLst>
                                  <p:childTnLst>
                                    <p:set>
                                      <p:cBhvr>
                                        <p:cTn id="318" dur="1" fill="hold">
                                          <p:stCondLst>
                                            <p:cond delay="0"/>
                                          </p:stCondLst>
                                        </p:cTn>
                                        <p:tgtEl>
                                          <p:spTgt spid="21743"/>
                                        </p:tgtEl>
                                        <p:attrNameLst>
                                          <p:attrName>style.visibility</p:attrName>
                                        </p:attrNameLst>
                                      </p:cBhvr>
                                      <p:to>
                                        <p:strVal val="visible"/>
                                      </p:to>
                                    </p:set>
                                    <p:animEffect transition="in" filter="dissolve">
                                      <p:cBhvr>
                                        <p:cTn id="319" dur="2000"/>
                                        <p:tgtEl>
                                          <p:spTgt spid="21743"/>
                                        </p:tgtEl>
                                      </p:cBhvr>
                                    </p:animEffect>
                                  </p:childTnLst>
                                </p:cTn>
                              </p:par>
                            </p:childTnLst>
                          </p:cTn>
                        </p:par>
                        <p:par>
                          <p:cTn id="320" fill="hold" nodeType="afterGroup">
                            <p:stCondLst>
                              <p:cond delay="4000"/>
                            </p:stCondLst>
                            <p:childTnLst>
                              <p:par>
                                <p:cTn id="321" presetID="0" presetClass="path" presetSubtype="0" accel="50000" decel="50000" fill="hold" grpId="1" nodeType="afterEffect">
                                  <p:stCondLst>
                                    <p:cond delay="0"/>
                                  </p:stCondLst>
                                  <p:childTnLst>
                                    <p:animMotion origin="layout" path="M -3.05556E-6 -7.40741E-7 L -0.00104 -0.02917 L 0.00417 -0.05208 L 0.00417 -0.07917 L 0.00573 -0.10555 L 0.0099 -0.13194 L 0.02865 -0.15278 L 0.03802 -0.1875 L 0.05521 -0.2125 " pathEditMode="relative" rAng="0" ptsTypes="AAAAAAAAA">
                                      <p:cBhvr>
                                        <p:cTn id="322" dur="2000" fill="hold"/>
                                        <p:tgtEl>
                                          <p:spTgt spid="21744"/>
                                        </p:tgtEl>
                                        <p:attrNameLst>
                                          <p:attrName>ppt_x</p:attrName>
                                          <p:attrName>ppt_y</p:attrName>
                                        </p:attrNameLst>
                                      </p:cBhvr>
                                      <p:rCtr x="2708" y="-10625"/>
                                    </p:animMotion>
                                  </p:childTnLst>
                                  <p:subTnLst>
                                    <p:audio>
                                      <p:cMediaNode>
                                        <p:cTn display="0" masterRel="sameClick">
                                          <p:stCondLst>
                                            <p:cond evt="begin" delay="0">
                                              <p:tn val="321"/>
                                            </p:cond>
                                          </p:stCondLst>
                                          <p:endCondLst>
                                            <p:cond evt="onStopAudio" delay="0">
                                              <p:tgtEl>
                                                <p:sldTgt/>
                                              </p:tgtEl>
                                            </p:cond>
                                          </p:endCondLst>
                                        </p:cTn>
                                        <p:tgtEl>
                                          <p:sndTgt r:embed="rId5" name="shiphorn.wav"/>
                                        </p:tgtEl>
                                      </p:cMediaNode>
                                    </p:audio>
                                  </p:subTnLst>
                                </p:cTn>
                              </p:par>
                              <p:par>
                                <p:cTn id="323" presetID="9" presetClass="exit" presetSubtype="0" fill="hold" grpId="0" nodeType="withEffect">
                                  <p:stCondLst>
                                    <p:cond delay="0"/>
                                  </p:stCondLst>
                                  <p:childTnLst>
                                    <p:animEffect transition="out" filter="dissolve">
                                      <p:cBhvr>
                                        <p:cTn id="324" dur="2000"/>
                                        <p:tgtEl>
                                          <p:spTgt spid="21746"/>
                                        </p:tgtEl>
                                      </p:cBhvr>
                                    </p:animEffect>
                                    <p:set>
                                      <p:cBhvr>
                                        <p:cTn id="325" dur="1" fill="hold">
                                          <p:stCondLst>
                                            <p:cond delay="1999"/>
                                          </p:stCondLst>
                                        </p:cTn>
                                        <p:tgtEl>
                                          <p:spTgt spid="21746"/>
                                        </p:tgtEl>
                                        <p:attrNameLst>
                                          <p:attrName>style.visibility</p:attrName>
                                        </p:attrNameLst>
                                      </p:cBhvr>
                                      <p:to>
                                        <p:strVal val="hidden"/>
                                      </p:to>
                                    </p:set>
                                  </p:childTnLst>
                                </p:cTn>
                              </p:par>
                            </p:childTnLst>
                          </p:cTn>
                        </p:par>
                        <p:par>
                          <p:cTn id="326" fill="hold" nodeType="afterGroup">
                            <p:stCondLst>
                              <p:cond delay="6000"/>
                            </p:stCondLst>
                            <p:childTnLst>
                              <p:par>
                                <p:cTn id="327" presetID="0" presetClass="path" presetSubtype="0" accel="50000" decel="50000" fill="hold" grpId="2" nodeType="afterEffect">
                                  <p:stCondLst>
                                    <p:cond delay="0"/>
                                  </p:stCondLst>
                                  <p:childTnLst>
                                    <p:animMotion origin="layout" path="M 0.05521 -0.2125 L 0.08021 -0.20278 L 0.08907 -0.20347 L 0.11302 -0.20486 L 0.12448 -0.19444 L 0.14375 -0.175 L 0.17292 -0.16458 L 0.19063 -0.16389 L 0.23802 -0.16319 L 0.25782 -0.17778 L 0.26511 -0.19236 L 0.28351 -0.20602 " pathEditMode="relative" rAng="0" ptsTypes="AAAAAAAAAAAA">
                                      <p:cBhvr>
                                        <p:cTn id="328" dur="2000" fill="hold"/>
                                        <p:tgtEl>
                                          <p:spTgt spid="21744"/>
                                        </p:tgtEl>
                                        <p:attrNameLst>
                                          <p:attrName>ppt_x</p:attrName>
                                          <p:attrName>ppt_y</p:attrName>
                                        </p:attrNameLst>
                                      </p:cBhvr>
                                      <p:rCtr x="11406" y="2454"/>
                                    </p:animMotion>
                                  </p:childTnLst>
                                  <p:subTnLst>
                                    <p:audio>
                                      <p:cMediaNode>
                                        <p:cTn display="0" masterRel="sameClick">
                                          <p:stCondLst>
                                            <p:cond evt="begin" delay="0">
                                              <p:tn val="327"/>
                                            </p:cond>
                                          </p:stCondLst>
                                          <p:endCondLst>
                                            <p:cond evt="onStopAudio" delay="0">
                                              <p:tgtEl>
                                                <p:sldTgt/>
                                              </p:tgtEl>
                                            </p:cond>
                                          </p:endCondLst>
                                        </p:cTn>
                                        <p:tgtEl>
                                          <p:sndTgt r:embed="rId4" name="train.wav"/>
                                        </p:tgtEl>
                                      </p:cMediaNode>
                                    </p:audio>
                                  </p:subTnLst>
                                </p:cTn>
                              </p:par>
                              <p:par>
                                <p:cTn id="329" presetID="9" presetClass="entr" presetSubtype="0" fill="hold" grpId="1" nodeType="withEffect">
                                  <p:stCondLst>
                                    <p:cond delay="0"/>
                                  </p:stCondLst>
                                  <p:childTnLst>
                                    <p:set>
                                      <p:cBhvr>
                                        <p:cTn id="330" dur="1" fill="hold">
                                          <p:stCondLst>
                                            <p:cond delay="0"/>
                                          </p:stCondLst>
                                        </p:cTn>
                                        <p:tgtEl>
                                          <p:spTgt spid="21745"/>
                                        </p:tgtEl>
                                        <p:attrNameLst>
                                          <p:attrName>style.visibility</p:attrName>
                                        </p:attrNameLst>
                                      </p:cBhvr>
                                      <p:to>
                                        <p:strVal val="visible"/>
                                      </p:to>
                                    </p:set>
                                    <p:animEffect transition="in" filter="dissolve">
                                      <p:cBhvr>
                                        <p:cTn id="331" dur="2000"/>
                                        <p:tgtEl>
                                          <p:spTgt spid="21745"/>
                                        </p:tgtEl>
                                      </p:cBhvr>
                                    </p:animEffect>
                                  </p:childTnLst>
                                </p:cTn>
                              </p:par>
                            </p:childTnLst>
                          </p:cTn>
                        </p:par>
                      </p:childTnLst>
                    </p:cTn>
                  </p:par>
                  <p:par>
                    <p:cTn id="332" fill="hold" nodeType="clickPar">
                      <p:stCondLst>
                        <p:cond delay="indefinite"/>
                      </p:stCondLst>
                      <p:childTnLst>
                        <p:par>
                          <p:cTn id="333" fill="hold" nodeType="withGroup">
                            <p:stCondLst>
                              <p:cond delay="0"/>
                            </p:stCondLst>
                            <p:childTnLst>
                              <p:par>
                                <p:cTn id="334" presetID="0" presetClass="path" presetSubtype="0" accel="50000" decel="50000" fill="hold" grpId="0" nodeType="clickEffect">
                                  <p:stCondLst>
                                    <p:cond delay="0"/>
                                  </p:stCondLst>
                                  <p:childTnLst>
                                    <p:animMotion origin="layout" path="M -1.66667E-6 2.22222E-6 L 0.02552 -0.13125 L 0.07761 -0.23264 L 0.14427 -0.25139 " pathEditMode="relative" rAng="0" ptsTypes="AAAA">
                                      <p:cBhvr>
                                        <p:cTn id="335" dur="2000" fill="hold"/>
                                        <p:tgtEl>
                                          <p:spTgt spid="21699"/>
                                        </p:tgtEl>
                                        <p:attrNameLst>
                                          <p:attrName>ppt_x</p:attrName>
                                          <p:attrName>ppt_y</p:attrName>
                                        </p:attrNameLst>
                                      </p:cBhvr>
                                      <p:rCtr x="7205" y="-12569"/>
                                    </p:animMotion>
                                  </p:childTnLst>
                                </p:cTn>
                              </p:par>
                            </p:childTnLst>
                          </p:cTn>
                        </p:par>
                        <p:par>
                          <p:cTn id="336" fill="hold" nodeType="afterGroup">
                            <p:stCondLst>
                              <p:cond delay="2000"/>
                            </p:stCondLst>
                            <p:childTnLst>
                              <p:par>
                                <p:cTn id="337" presetID="9" presetClass="exit" presetSubtype="0" fill="hold" grpId="1" nodeType="afterEffect">
                                  <p:stCondLst>
                                    <p:cond delay="0"/>
                                  </p:stCondLst>
                                  <p:childTnLst>
                                    <p:animEffect transition="out" filter="dissolve">
                                      <p:cBhvr>
                                        <p:cTn id="338" dur="500"/>
                                        <p:tgtEl>
                                          <p:spTgt spid="21740"/>
                                        </p:tgtEl>
                                      </p:cBhvr>
                                    </p:animEffect>
                                    <p:set>
                                      <p:cBhvr>
                                        <p:cTn id="339" dur="1" fill="hold">
                                          <p:stCondLst>
                                            <p:cond delay="499"/>
                                          </p:stCondLst>
                                        </p:cTn>
                                        <p:tgtEl>
                                          <p:spTgt spid="21740"/>
                                        </p:tgtEl>
                                        <p:attrNameLst>
                                          <p:attrName>style.visibility</p:attrName>
                                        </p:attrNameLst>
                                      </p:cBhvr>
                                      <p:to>
                                        <p:strVal val="hidden"/>
                                      </p:to>
                                    </p:set>
                                  </p:childTnLst>
                                </p:cTn>
                              </p:par>
                              <p:par>
                                <p:cTn id="340" presetID="9" presetClass="entr" presetSubtype="0" fill="hold" grpId="1" nodeType="withEffect">
                                  <p:stCondLst>
                                    <p:cond delay="0"/>
                                  </p:stCondLst>
                                  <p:childTnLst>
                                    <p:set>
                                      <p:cBhvr>
                                        <p:cTn id="341" dur="1" fill="hold">
                                          <p:stCondLst>
                                            <p:cond delay="0"/>
                                          </p:stCondLst>
                                        </p:cTn>
                                        <p:tgtEl>
                                          <p:spTgt spid="21747"/>
                                        </p:tgtEl>
                                        <p:attrNameLst>
                                          <p:attrName>style.visibility</p:attrName>
                                        </p:attrNameLst>
                                      </p:cBhvr>
                                      <p:to>
                                        <p:strVal val="visible"/>
                                      </p:to>
                                    </p:set>
                                    <p:animEffect transition="in" filter="dissolve">
                                      <p:cBhvr>
                                        <p:cTn id="342" dur="1000"/>
                                        <p:tgtEl>
                                          <p:spTgt spid="21747"/>
                                        </p:tgtEl>
                                      </p:cBhvr>
                                    </p:animEffect>
                                  </p:childTnLst>
                                </p:cTn>
                              </p:par>
                            </p:childTnLst>
                          </p:cTn>
                        </p:par>
                      </p:childTnLst>
                    </p:cTn>
                  </p:par>
                  <p:par>
                    <p:cTn id="343" fill="hold" nodeType="clickPar">
                      <p:stCondLst>
                        <p:cond delay="indefinite"/>
                      </p:stCondLst>
                      <p:childTnLst>
                        <p:par>
                          <p:cTn id="344" fill="hold" nodeType="withGroup">
                            <p:stCondLst>
                              <p:cond delay="0"/>
                            </p:stCondLst>
                            <p:childTnLst>
                              <p:par>
                                <p:cTn id="345" presetID="9" presetClass="entr" presetSubtype="0" fill="hold" grpId="0" nodeType="clickEffect">
                                  <p:stCondLst>
                                    <p:cond delay="0"/>
                                  </p:stCondLst>
                                  <p:childTnLst>
                                    <p:set>
                                      <p:cBhvr>
                                        <p:cTn id="346" dur="1" fill="hold">
                                          <p:stCondLst>
                                            <p:cond delay="0"/>
                                          </p:stCondLst>
                                        </p:cTn>
                                        <p:tgtEl>
                                          <p:spTgt spid="21748"/>
                                        </p:tgtEl>
                                        <p:attrNameLst>
                                          <p:attrName>style.visibility</p:attrName>
                                        </p:attrNameLst>
                                      </p:cBhvr>
                                      <p:to>
                                        <p:strVal val="visible"/>
                                      </p:to>
                                    </p:set>
                                    <p:animEffect transition="in" filter="dissolve">
                                      <p:cBhvr>
                                        <p:cTn id="347" dur="2000"/>
                                        <p:tgtEl>
                                          <p:spTgt spid="21748"/>
                                        </p:tgtEl>
                                      </p:cBhvr>
                                    </p:animEffect>
                                  </p:childTnLst>
                                </p:cTn>
                              </p:par>
                            </p:childTnLst>
                          </p:cTn>
                        </p:par>
                        <p:par>
                          <p:cTn id="348" fill="hold" nodeType="afterGroup">
                            <p:stCondLst>
                              <p:cond delay="2000"/>
                            </p:stCondLst>
                            <p:childTnLst>
                              <p:par>
                                <p:cTn id="349" presetID="0" presetClass="path" presetSubtype="0" accel="50000" decel="50000" fill="hold" grpId="1" nodeType="afterEffect">
                                  <p:stCondLst>
                                    <p:cond delay="0"/>
                                  </p:stCondLst>
                                  <p:childTnLst>
                                    <p:animMotion origin="layout" path="M -2.77778E-6 -2.59259E-6 L 0.00782 -0.02708 L 0.03594 -0.0743 " pathEditMode="relative" rAng="0" ptsTypes="AAA">
                                      <p:cBhvr>
                                        <p:cTn id="350" dur="2000" fill="hold"/>
                                        <p:tgtEl>
                                          <p:spTgt spid="21748"/>
                                        </p:tgtEl>
                                        <p:attrNameLst>
                                          <p:attrName>ppt_x</p:attrName>
                                          <p:attrName>ppt_y</p:attrName>
                                        </p:attrNameLst>
                                      </p:cBhvr>
                                      <p:rCtr x="1788" y="-3727"/>
                                    </p:animMotion>
                                  </p:childTnLst>
                                </p:cTn>
                              </p:par>
                              <p:par>
                                <p:cTn id="351" presetID="9" presetClass="entr" presetSubtype="0" fill="hold" grpId="1" nodeType="withEffect">
                                  <p:stCondLst>
                                    <p:cond delay="0"/>
                                  </p:stCondLst>
                                  <p:childTnLst>
                                    <p:set>
                                      <p:cBhvr>
                                        <p:cTn id="352" dur="1" fill="hold">
                                          <p:stCondLst>
                                            <p:cond delay="0"/>
                                          </p:stCondLst>
                                        </p:cTn>
                                        <p:tgtEl>
                                          <p:spTgt spid="21749"/>
                                        </p:tgtEl>
                                        <p:attrNameLst>
                                          <p:attrName>style.visibility</p:attrName>
                                        </p:attrNameLst>
                                      </p:cBhvr>
                                      <p:to>
                                        <p:strVal val="visible"/>
                                      </p:to>
                                    </p:set>
                                    <p:animEffect transition="in" filter="dissolve">
                                      <p:cBhvr>
                                        <p:cTn id="353" dur="2000"/>
                                        <p:tgtEl>
                                          <p:spTgt spid="21749"/>
                                        </p:tgtEl>
                                      </p:cBhvr>
                                    </p:animEffect>
                                  </p:childTnLst>
                                </p:cTn>
                              </p:par>
                            </p:childTnLst>
                          </p:cTn>
                        </p:par>
                      </p:childTnLst>
                    </p:cTn>
                  </p:par>
                  <p:par>
                    <p:cTn id="354" fill="hold" nodeType="clickPar">
                      <p:stCondLst>
                        <p:cond delay="indefinite"/>
                      </p:stCondLst>
                      <p:childTnLst>
                        <p:par>
                          <p:cTn id="355" fill="hold" nodeType="withGroup">
                            <p:stCondLst>
                              <p:cond delay="0"/>
                            </p:stCondLst>
                            <p:childTnLst>
                              <p:par>
                                <p:cTn id="356" presetID="1" presetClass="entr" presetSubtype="0" fill="hold" grpId="0" nodeType="clickEffect">
                                  <p:stCondLst>
                                    <p:cond delay="0"/>
                                  </p:stCondLst>
                                  <p:childTnLst>
                                    <p:set>
                                      <p:cBhvr>
                                        <p:cTn id="357" dur="1" fill="hold">
                                          <p:stCondLst>
                                            <p:cond delay="0"/>
                                          </p:stCondLst>
                                        </p:cTn>
                                        <p:tgtEl>
                                          <p:spTgt spid="21750"/>
                                        </p:tgtEl>
                                        <p:attrNameLst>
                                          <p:attrName>style.visibility</p:attrName>
                                        </p:attrNameLst>
                                      </p:cBhvr>
                                      <p:to>
                                        <p:strVal val="visible"/>
                                      </p:to>
                                    </p:set>
                                  </p:childTnLst>
                                  <p:subTnLst>
                                    <p:audio>
                                      <p:cMediaNode>
                                        <p:cTn display="0" masterRel="sameClick">
                                          <p:stCondLst>
                                            <p:cond evt="begin" delay="0">
                                              <p:tn val="356"/>
                                            </p:cond>
                                          </p:stCondLst>
                                          <p:endCondLst>
                                            <p:cond evt="onStopAudio" delay="0">
                                              <p:tgtEl>
                                                <p:sldTgt/>
                                              </p:tgtEl>
                                            </p:cond>
                                          </p:endCondLst>
                                        </p:cTn>
                                        <p:tgtEl>
                                          <p:sndTgt r:embed="rId3" name="explode.wav"/>
                                        </p:tgtEl>
                                      </p:cMediaNode>
                                    </p:audio>
                                  </p:subTnLst>
                                </p:cTn>
                              </p:par>
                              <p:par>
                                <p:cTn id="358" presetID="3" presetClass="exit" presetSubtype="10" fill="hold" grpId="1" nodeType="withEffect">
                                  <p:stCondLst>
                                    <p:cond delay="0"/>
                                  </p:stCondLst>
                                  <p:childTnLst>
                                    <p:animEffect transition="out" filter="blinds(horizontal)">
                                      <p:cBhvr>
                                        <p:cTn id="359" dur="500"/>
                                        <p:tgtEl>
                                          <p:spTgt spid="21750"/>
                                        </p:tgtEl>
                                      </p:cBhvr>
                                    </p:animEffect>
                                    <p:set>
                                      <p:cBhvr>
                                        <p:cTn id="360" dur="1" fill="hold">
                                          <p:stCondLst>
                                            <p:cond delay="499"/>
                                          </p:stCondLst>
                                        </p:cTn>
                                        <p:tgtEl>
                                          <p:spTgt spid="21750"/>
                                        </p:tgtEl>
                                        <p:attrNameLst>
                                          <p:attrName>style.visibility</p:attrName>
                                        </p:attrNameLst>
                                      </p:cBhvr>
                                      <p:to>
                                        <p:strVal val="hidden"/>
                                      </p:to>
                                    </p:set>
                                  </p:childTnLst>
                                </p:cTn>
                              </p:par>
                            </p:childTnLst>
                          </p:cTn>
                        </p:par>
                        <p:par>
                          <p:cTn id="361" fill="hold" nodeType="afterGroup">
                            <p:stCondLst>
                              <p:cond delay="500"/>
                            </p:stCondLst>
                            <p:childTnLst>
                              <p:par>
                                <p:cTn id="362" presetID="0" presetClass="path" presetSubtype="0" accel="50000" decel="50000" fill="hold" grpId="3" nodeType="afterEffect">
                                  <p:stCondLst>
                                    <p:cond delay="0"/>
                                  </p:stCondLst>
                                  <p:childTnLst>
                                    <p:animMotion origin="layout" path="M 0.05052 0.04398 L 0.05329 0.05023 L 0.05625 0.05509 " pathEditMode="relative" rAng="0" ptsTypes="AAA">
                                      <p:cBhvr>
                                        <p:cTn id="363" dur="2000" fill="hold"/>
                                        <p:tgtEl>
                                          <p:spTgt spid="21685"/>
                                        </p:tgtEl>
                                        <p:attrNameLst>
                                          <p:attrName>ppt_x</p:attrName>
                                          <p:attrName>ppt_y</p:attrName>
                                        </p:attrNameLst>
                                      </p:cBhvr>
                                      <p:rCtr x="278" y="556"/>
                                    </p:animMotion>
                                  </p:childTnLst>
                                </p:cTn>
                              </p:par>
                            </p:childTnLst>
                          </p:cTn>
                        </p:par>
                        <p:par>
                          <p:cTn id="364" fill="hold" nodeType="afterGroup">
                            <p:stCondLst>
                              <p:cond delay="2500"/>
                            </p:stCondLst>
                            <p:childTnLst>
                              <p:par>
                                <p:cTn id="365" presetID="0" presetClass="path" presetSubtype="0" accel="50000" decel="50000" fill="hold" grpId="2" nodeType="afterEffect">
                                  <p:stCondLst>
                                    <p:cond delay="0"/>
                                  </p:stCondLst>
                                  <p:childTnLst>
                                    <p:animMotion origin="layout" path="M 0.03559 -0.07292 L 0.11215 -0.12014 L 0.19704 -0.19167 L 0.27725 -0.21736 L 0.34236 -0.22986 L 0.34288 -0.27986 " pathEditMode="relative" rAng="0" ptsTypes="AAAAAA">
                                      <p:cBhvr>
                                        <p:cTn id="366" dur="2000" fill="hold"/>
                                        <p:tgtEl>
                                          <p:spTgt spid="21748"/>
                                        </p:tgtEl>
                                        <p:attrNameLst>
                                          <p:attrName>ppt_x</p:attrName>
                                          <p:attrName>ppt_y</p:attrName>
                                        </p:attrNameLst>
                                      </p:cBhvr>
                                      <p:rCtr x="15365" y="-10347"/>
                                    </p:animMotion>
                                  </p:childTnLst>
                                </p:cTn>
                              </p:par>
                              <p:par>
                                <p:cTn id="367" presetID="9" presetClass="exit" presetSubtype="0" fill="hold" grpId="2" nodeType="withEffect">
                                  <p:stCondLst>
                                    <p:cond delay="0"/>
                                  </p:stCondLst>
                                  <p:childTnLst>
                                    <p:animEffect transition="out" filter="dissolve">
                                      <p:cBhvr>
                                        <p:cTn id="368" dur="500"/>
                                        <p:tgtEl>
                                          <p:spTgt spid="21749"/>
                                        </p:tgtEl>
                                      </p:cBhvr>
                                    </p:animEffect>
                                    <p:set>
                                      <p:cBhvr>
                                        <p:cTn id="369" dur="1" fill="hold">
                                          <p:stCondLst>
                                            <p:cond delay="499"/>
                                          </p:stCondLst>
                                        </p:cTn>
                                        <p:tgtEl>
                                          <p:spTgt spid="21749"/>
                                        </p:tgtEl>
                                        <p:attrNameLst>
                                          <p:attrName>style.visibility</p:attrName>
                                        </p:attrNameLst>
                                      </p:cBhvr>
                                      <p:to>
                                        <p:strVal val="hidden"/>
                                      </p:to>
                                    </p:set>
                                  </p:childTnLst>
                                </p:cTn>
                              </p:par>
                            </p:childTnLst>
                          </p:cTn>
                        </p:par>
                        <p:par>
                          <p:cTn id="370" fill="hold" nodeType="afterGroup">
                            <p:stCondLst>
                              <p:cond delay="4500"/>
                            </p:stCondLst>
                            <p:childTnLst>
                              <p:par>
                                <p:cTn id="371" presetID="9" presetClass="exit" presetSubtype="0" fill="hold" grpId="3" nodeType="afterEffect">
                                  <p:stCondLst>
                                    <p:cond delay="0"/>
                                  </p:stCondLst>
                                  <p:childTnLst>
                                    <p:animEffect transition="out" filter="dissolve">
                                      <p:cBhvr>
                                        <p:cTn id="372" dur="500"/>
                                        <p:tgtEl>
                                          <p:spTgt spid="21748"/>
                                        </p:tgtEl>
                                      </p:cBhvr>
                                    </p:animEffect>
                                    <p:set>
                                      <p:cBhvr>
                                        <p:cTn id="373" dur="1" fill="hold">
                                          <p:stCondLst>
                                            <p:cond delay="499"/>
                                          </p:stCondLst>
                                        </p:cTn>
                                        <p:tgtEl>
                                          <p:spTgt spid="21748"/>
                                        </p:tgtEl>
                                        <p:attrNameLst>
                                          <p:attrName>style.visibility</p:attrName>
                                        </p:attrNameLst>
                                      </p:cBhvr>
                                      <p:to>
                                        <p:strVal val="hidden"/>
                                      </p:to>
                                    </p:set>
                                  </p:childTnLst>
                                </p:cTn>
                              </p:par>
                            </p:childTnLst>
                          </p:cTn>
                        </p:par>
                      </p:childTnLst>
                    </p:cTn>
                  </p:par>
                  <p:par>
                    <p:cTn id="374" fill="hold" nodeType="clickPar">
                      <p:stCondLst>
                        <p:cond delay="indefinite"/>
                      </p:stCondLst>
                      <p:childTnLst>
                        <p:par>
                          <p:cTn id="375" fill="hold" nodeType="withGroup">
                            <p:stCondLst>
                              <p:cond delay="0"/>
                            </p:stCondLst>
                            <p:childTnLst>
                              <p:par>
                                <p:cTn id="376" presetID="0" presetClass="path" presetSubtype="0" accel="50000" decel="50000" fill="hold" grpId="1" nodeType="clickEffect">
                                  <p:stCondLst>
                                    <p:cond delay="0"/>
                                  </p:stCondLst>
                                  <p:childTnLst>
                                    <p:animMotion origin="layout" path="M 0.14392 -0.25208 C 0.15191 -0.28287 0.15503 -0.37546 0.19184 -0.43472 C 0.22865 -0.49398 0.2934 -0.57338 0.36476 -0.60764 C 0.43611 -0.6419 0.56684 -0.63357 0.61997 -0.64028 " pathEditMode="relative" rAng="0" ptsTypes="aaaa">
                                      <p:cBhvr>
                                        <p:cTn id="377" dur="2000" fill="hold"/>
                                        <p:tgtEl>
                                          <p:spTgt spid="21699"/>
                                        </p:tgtEl>
                                        <p:attrNameLst>
                                          <p:attrName>ppt_x</p:attrName>
                                          <p:attrName>ppt_y</p:attrName>
                                        </p:attrNameLst>
                                      </p:cBhvr>
                                      <p:rCtr x="23802" y="-19491"/>
                                    </p:animMotion>
                                  </p:childTnLst>
                                </p:cTn>
                              </p:par>
                            </p:childTnLst>
                          </p:cTn>
                        </p:par>
                        <p:par>
                          <p:cTn id="378" fill="hold" nodeType="afterGroup">
                            <p:stCondLst>
                              <p:cond delay="2000"/>
                            </p:stCondLst>
                            <p:childTnLst>
                              <p:par>
                                <p:cTn id="379" presetID="9" presetClass="exit" presetSubtype="0" fill="hold" grpId="2" nodeType="afterEffect">
                                  <p:stCondLst>
                                    <p:cond delay="0"/>
                                  </p:stCondLst>
                                  <p:childTnLst>
                                    <p:animEffect transition="out" filter="dissolve">
                                      <p:cBhvr>
                                        <p:cTn id="380" dur="1000"/>
                                        <p:tgtEl>
                                          <p:spTgt spid="21699"/>
                                        </p:tgtEl>
                                      </p:cBhvr>
                                    </p:animEffect>
                                    <p:set>
                                      <p:cBhvr>
                                        <p:cTn id="381" dur="1" fill="hold">
                                          <p:stCondLst>
                                            <p:cond delay="999"/>
                                          </p:stCondLst>
                                        </p:cTn>
                                        <p:tgtEl>
                                          <p:spTgt spid="21699"/>
                                        </p:tgtEl>
                                        <p:attrNameLst>
                                          <p:attrName>style.visibility</p:attrName>
                                        </p:attrNameLst>
                                      </p:cBhvr>
                                      <p:to>
                                        <p:strVal val="hidden"/>
                                      </p:to>
                                    </p:set>
                                  </p:childTnLst>
                                </p:cTn>
                              </p:par>
                              <p:par>
                                <p:cTn id="382" presetID="9" presetClass="exit" presetSubtype="0" fill="hold" grpId="0" nodeType="withEffect">
                                  <p:stCondLst>
                                    <p:cond delay="0"/>
                                  </p:stCondLst>
                                  <p:childTnLst>
                                    <p:animEffect transition="out" filter="dissolve">
                                      <p:cBhvr>
                                        <p:cTn id="383" dur="1000"/>
                                        <p:tgtEl>
                                          <p:spTgt spid="21636"/>
                                        </p:tgtEl>
                                      </p:cBhvr>
                                    </p:animEffect>
                                    <p:set>
                                      <p:cBhvr>
                                        <p:cTn id="384" dur="1" fill="hold">
                                          <p:stCondLst>
                                            <p:cond delay="999"/>
                                          </p:stCondLst>
                                        </p:cTn>
                                        <p:tgtEl>
                                          <p:spTgt spid="21636"/>
                                        </p:tgtEl>
                                        <p:attrNameLst>
                                          <p:attrName>style.visibility</p:attrName>
                                        </p:attrNameLst>
                                      </p:cBhvr>
                                      <p:to>
                                        <p:strVal val="hidden"/>
                                      </p:to>
                                    </p:set>
                                  </p:childTnLst>
                                </p:cTn>
                              </p:par>
                              <p:par>
                                <p:cTn id="385" presetID="9" presetClass="entr" presetSubtype="0" fill="hold" grpId="0" nodeType="withEffect">
                                  <p:stCondLst>
                                    <p:cond delay="0"/>
                                  </p:stCondLst>
                                  <p:childTnLst>
                                    <p:set>
                                      <p:cBhvr>
                                        <p:cTn id="386" dur="1" fill="hold">
                                          <p:stCondLst>
                                            <p:cond delay="0"/>
                                          </p:stCondLst>
                                        </p:cTn>
                                        <p:tgtEl>
                                          <p:spTgt spid="21751"/>
                                        </p:tgtEl>
                                        <p:attrNameLst>
                                          <p:attrName>style.visibility</p:attrName>
                                        </p:attrNameLst>
                                      </p:cBhvr>
                                      <p:to>
                                        <p:strVal val="visible"/>
                                      </p:to>
                                    </p:set>
                                    <p:animEffect transition="in" filter="dissolve">
                                      <p:cBhvr>
                                        <p:cTn id="387" dur="1000"/>
                                        <p:tgtEl>
                                          <p:spTgt spid="21751"/>
                                        </p:tgtEl>
                                      </p:cBhvr>
                                    </p:animEffect>
                                  </p:childTnLst>
                                </p:cTn>
                              </p:par>
                              <p:par>
                                <p:cTn id="388" presetID="9" presetClass="exit" presetSubtype="0" fill="hold" grpId="2" nodeType="withEffect">
                                  <p:stCondLst>
                                    <p:cond delay="0"/>
                                  </p:stCondLst>
                                  <p:childTnLst>
                                    <p:animEffect transition="out" filter="dissolve">
                                      <p:cBhvr>
                                        <p:cTn id="389" dur="1000"/>
                                        <p:tgtEl>
                                          <p:spTgt spid="21743"/>
                                        </p:tgtEl>
                                      </p:cBhvr>
                                    </p:animEffect>
                                    <p:set>
                                      <p:cBhvr>
                                        <p:cTn id="390" dur="1" fill="hold">
                                          <p:stCondLst>
                                            <p:cond delay="999"/>
                                          </p:stCondLst>
                                        </p:cTn>
                                        <p:tgtEl>
                                          <p:spTgt spid="21743"/>
                                        </p:tgtEl>
                                        <p:attrNameLst>
                                          <p:attrName>style.visibility</p:attrName>
                                        </p:attrNameLst>
                                      </p:cBhvr>
                                      <p:to>
                                        <p:strVal val="hidden"/>
                                      </p:to>
                                    </p:set>
                                  </p:childTnLst>
                                </p:cTn>
                              </p:par>
                              <p:par>
                                <p:cTn id="391" presetID="9" presetClass="exit" presetSubtype="0" fill="hold" grpId="2" nodeType="withEffect">
                                  <p:stCondLst>
                                    <p:cond delay="0"/>
                                  </p:stCondLst>
                                  <p:childTnLst>
                                    <p:animEffect transition="out" filter="dissolve">
                                      <p:cBhvr>
                                        <p:cTn id="392" dur="1000"/>
                                        <p:tgtEl>
                                          <p:spTgt spid="21747"/>
                                        </p:tgtEl>
                                      </p:cBhvr>
                                    </p:animEffect>
                                    <p:set>
                                      <p:cBhvr>
                                        <p:cTn id="393" dur="1" fill="hold">
                                          <p:stCondLst>
                                            <p:cond delay="999"/>
                                          </p:stCondLst>
                                        </p:cTn>
                                        <p:tgtEl>
                                          <p:spTgt spid="21747"/>
                                        </p:tgtEl>
                                        <p:attrNameLst>
                                          <p:attrName>style.visibility</p:attrName>
                                        </p:attrNameLst>
                                      </p:cBhvr>
                                      <p:to>
                                        <p:strVal val="hidden"/>
                                      </p:to>
                                    </p:set>
                                  </p:childTnLst>
                                </p:cTn>
                              </p:par>
                              <p:par>
                                <p:cTn id="394" presetID="9" presetClass="exit" presetSubtype="0" fill="hold" grpId="2" nodeType="withEffect">
                                  <p:stCondLst>
                                    <p:cond delay="0"/>
                                  </p:stCondLst>
                                  <p:childTnLst>
                                    <p:animEffect transition="out" filter="dissolve">
                                      <p:cBhvr>
                                        <p:cTn id="395" dur="1000"/>
                                        <p:tgtEl>
                                          <p:spTgt spid="21745"/>
                                        </p:tgtEl>
                                      </p:cBhvr>
                                    </p:animEffect>
                                    <p:set>
                                      <p:cBhvr>
                                        <p:cTn id="396" dur="1" fill="hold">
                                          <p:stCondLst>
                                            <p:cond delay="999"/>
                                          </p:stCondLst>
                                        </p:cTn>
                                        <p:tgtEl>
                                          <p:spTgt spid="21745"/>
                                        </p:tgtEl>
                                        <p:attrNameLst>
                                          <p:attrName>style.visibility</p:attrName>
                                        </p:attrNameLst>
                                      </p:cBhvr>
                                      <p:to>
                                        <p:strVal val="hidden"/>
                                      </p:to>
                                    </p:set>
                                  </p:childTnLst>
                                </p:cTn>
                              </p:par>
                              <p:par>
                                <p:cTn id="397" presetID="9" presetClass="entr" presetSubtype="0" fill="hold" grpId="0" nodeType="withEffect">
                                  <p:stCondLst>
                                    <p:cond delay="0"/>
                                  </p:stCondLst>
                                  <p:childTnLst>
                                    <p:set>
                                      <p:cBhvr>
                                        <p:cTn id="398" dur="1" fill="hold">
                                          <p:stCondLst>
                                            <p:cond delay="0"/>
                                          </p:stCondLst>
                                        </p:cTn>
                                        <p:tgtEl>
                                          <p:spTgt spid="21752"/>
                                        </p:tgtEl>
                                        <p:attrNameLst>
                                          <p:attrName>style.visibility</p:attrName>
                                        </p:attrNameLst>
                                      </p:cBhvr>
                                      <p:to>
                                        <p:strVal val="visible"/>
                                      </p:to>
                                    </p:set>
                                    <p:animEffect transition="in" filter="dissolve">
                                      <p:cBhvr>
                                        <p:cTn id="399" dur="1000"/>
                                        <p:tgtEl>
                                          <p:spTgt spid="21752"/>
                                        </p:tgtEl>
                                      </p:cBhvr>
                                    </p:animEffect>
                                  </p:childTnLst>
                                </p:cTn>
                              </p:par>
                              <p:par>
                                <p:cTn id="400" presetID="9" presetClass="exit" presetSubtype="0" fill="hold" grpId="3" nodeType="withEffect">
                                  <p:stCondLst>
                                    <p:cond delay="0"/>
                                  </p:stCondLst>
                                  <p:childTnLst>
                                    <p:animEffect transition="out" filter="dissolve">
                                      <p:cBhvr>
                                        <p:cTn id="401" dur="1000"/>
                                        <p:tgtEl>
                                          <p:spTgt spid="21744"/>
                                        </p:tgtEl>
                                      </p:cBhvr>
                                    </p:animEffect>
                                    <p:set>
                                      <p:cBhvr>
                                        <p:cTn id="402" dur="1" fill="hold">
                                          <p:stCondLst>
                                            <p:cond delay="999"/>
                                          </p:stCondLst>
                                        </p:cTn>
                                        <p:tgtEl>
                                          <p:spTgt spid="21744"/>
                                        </p:tgtEl>
                                        <p:attrNameLst>
                                          <p:attrName>style.visibility</p:attrName>
                                        </p:attrNameLst>
                                      </p:cBhvr>
                                      <p:to>
                                        <p:strVal val="hidden"/>
                                      </p:to>
                                    </p:set>
                                  </p:childTnLst>
                                </p:cTn>
                              </p:par>
                              <p:par>
                                <p:cTn id="403" presetID="9" presetClass="exit" presetSubtype="0" fill="hold" grpId="2" nodeType="withEffect">
                                  <p:stCondLst>
                                    <p:cond delay="0"/>
                                  </p:stCondLst>
                                  <p:childTnLst>
                                    <p:animEffect transition="out" filter="dissolve">
                                      <p:cBhvr>
                                        <p:cTn id="404" dur="1000"/>
                                        <p:tgtEl>
                                          <p:spTgt spid="21741"/>
                                        </p:tgtEl>
                                      </p:cBhvr>
                                    </p:animEffect>
                                    <p:set>
                                      <p:cBhvr>
                                        <p:cTn id="405" dur="1" fill="hold">
                                          <p:stCondLst>
                                            <p:cond delay="999"/>
                                          </p:stCondLst>
                                        </p:cTn>
                                        <p:tgtEl>
                                          <p:spTgt spid="21741"/>
                                        </p:tgtEl>
                                        <p:attrNameLst>
                                          <p:attrName>style.visibility</p:attrName>
                                        </p:attrNameLst>
                                      </p:cBhvr>
                                      <p:to>
                                        <p:strVal val="hidden"/>
                                      </p:to>
                                    </p:set>
                                  </p:childTnLst>
                                </p:cTn>
                              </p:par>
                              <p:par>
                                <p:cTn id="406" presetID="9" presetClass="exit" presetSubtype="0" fill="hold" grpId="1" nodeType="withEffect">
                                  <p:stCondLst>
                                    <p:cond delay="0"/>
                                  </p:stCondLst>
                                  <p:childTnLst>
                                    <p:animEffect transition="out" filter="dissolve">
                                      <p:cBhvr>
                                        <p:cTn id="407" dur="1000"/>
                                        <p:tgtEl>
                                          <p:spTgt spid="21731"/>
                                        </p:tgtEl>
                                      </p:cBhvr>
                                    </p:animEffect>
                                    <p:set>
                                      <p:cBhvr>
                                        <p:cTn id="408" dur="1" fill="hold">
                                          <p:stCondLst>
                                            <p:cond delay="999"/>
                                          </p:stCondLst>
                                        </p:cTn>
                                        <p:tgtEl>
                                          <p:spTgt spid="21731"/>
                                        </p:tgtEl>
                                        <p:attrNameLst>
                                          <p:attrName>style.visibility</p:attrName>
                                        </p:attrNameLst>
                                      </p:cBhvr>
                                      <p:to>
                                        <p:strVal val="hidden"/>
                                      </p:to>
                                    </p:set>
                                  </p:childTnLst>
                                </p:cTn>
                              </p:par>
                              <p:par>
                                <p:cTn id="409" presetID="9" presetClass="exit" presetSubtype="0" fill="hold" grpId="2" nodeType="withEffect">
                                  <p:stCondLst>
                                    <p:cond delay="0"/>
                                  </p:stCondLst>
                                  <p:childTnLst>
                                    <p:animEffect transition="out" filter="dissolve">
                                      <p:cBhvr>
                                        <p:cTn id="410" dur="1000"/>
                                        <p:tgtEl>
                                          <p:spTgt spid="21730"/>
                                        </p:tgtEl>
                                      </p:cBhvr>
                                    </p:animEffect>
                                    <p:set>
                                      <p:cBhvr>
                                        <p:cTn id="411" dur="1" fill="hold">
                                          <p:stCondLst>
                                            <p:cond delay="999"/>
                                          </p:stCondLst>
                                        </p:cTn>
                                        <p:tgtEl>
                                          <p:spTgt spid="21730"/>
                                        </p:tgtEl>
                                        <p:attrNameLst>
                                          <p:attrName>style.visibility</p:attrName>
                                        </p:attrNameLst>
                                      </p:cBhvr>
                                      <p:to>
                                        <p:strVal val="hidden"/>
                                      </p:to>
                                    </p:set>
                                  </p:childTnLst>
                                </p:cTn>
                              </p:par>
                            </p:childTnLst>
                          </p:cTn>
                        </p:par>
                        <p:par>
                          <p:cTn id="412" fill="hold" nodeType="afterGroup">
                            <p:stCondLst>
                              <p:cond delay="3000"/>
                            </p:stCondLst>
                            <p:childTnLst>
                              <p:par>
                                <p:cTn id="413" presetID="22" presetClass="entr" presetSubtype="8" fill="hold" grpId="0" nodeType="afterEffect">
                                  <p:stCondLst>
                                    <p:cond delay="0"/>
                                  </p:stCondLst>
                                  <p:childTnLst>
                                    <p:set>
                                      <p:cBhvr>
                                        <p:cTn id="414" dur="1" fill="hold">
                                          <p:stCondLst>
                                            <p:cond delay="0"/>
                                          </p:stCondLst>
                                        </p:cTn>
                                        <p:tgtEl>
                                          <p:spTgt spid="21756"/>
                                        </p:tgtEl>
                                        <p:attrNameLst>
                                          <p:attrName>style.visibility</p:attrName>
                                        </p:attrNameLst>
                                      </p:cBhvr>
                                      <p:to>
                                        <p:strVal val="visible"/>
                                      </p:to>
                                    </p:set>
                                    <p:animEffect transition="in" filter="wipe(left)">
                                      <p:cBhvr>
                                        <p:cTn id="415" dur="2000"/>
                                        <p:tgtEl>
                                          <p:spTgt spid="21756"/>
                                        </p:tgtEl>
                                      </p:cBhvr>
                                    </p:animEffect>
                                  </p:childTnLst>
                                </p:cTn>
                              </p:par>
                              <p:par>
                                <p:cTn id="416" presetID="9" presetClass="exit" presetSubtype="0" fill="hold" grpId="0" nodeType="withEffect">
                                  <p:stCondLst>
                                    <p:cond delay="0"/>
                                  </p:stCondLst>
                                  <p:childTnLst>
                                    <p:animEffect transition="out" filter="dissolve">
                                      <p:cBhvr>
                                        <p:cTn id="417" dur="1000"/>
                                        <p:tgtEl>
                                          <p:spTgt spid="21759"/>
                                        </p:tgtEl>
                                      </p:cBhvr>
                                    </p:animEffect>
                                    <p:set>
                                      <p:cBhvr>
                                        <p:cTn id="418" dur="1" fill="hold">
                                          <p:stCondLst>
                                            <p:cond delay="999"/>
                                          </p:stCondLst>
                                        </p:cTn>
                                        <p:tgtEl>
                                          <p:spTgt spid="21759"/>
                                        </p:tgtEl>
                                        <p:attrNameLst>
                                          <p:attrName>style.visibility</p:attrName>
                                        </p:attrNameLst>
                                      </p:cBhvr>
                                      <p:to>
                                        <p:strVal val="hidden"/>
                                      </p:to>
                                    </p:set>
                                  </p:childTnLst>
                                </p:cTn>
                              </p:par>
                              <p:par>
                                <p:cTn id="419" presetID="9" presetClass="exit" presetSubtype="0" fill="hold" grpId="0" nodeType="withEffect">
                                  <p:stCondLst>
                                    <p:cond delay="0"/>
                                  </p:stCondLst>
                                  <p:childTnLst>
                                    <p:animEffect transition="out" filter="dissolve">
                                      <p:cBhvr>
                                        <p:cTn id="420" dur="1000"/>
                                        <p:tgtEl>
                                          <p:spTgt spid="21674"/>
                                        </p:tgtEl>
                                      </p:cBhvr>
                                    </p:animEffect>
                                    <p:set>
                                      <p:cBhvr>
                                        <p:cTn id="421" dur="1" fill="hold">
                                          <p:stCondLst>
                                            <p:cond delay="999"/>
                                          </p:stCondLst>
                                        </p:cTn>
                                        <p:tgtEl>
                                          <p:spTgt spid="21674"/>
                                        </p:tgtEl>
                                        <p:attrNameLst>
                                          <p:attrName>style.visibility</p:attrName>
                                        </p:attrNameLst>
                                      </p:cBhvr>
                                      <p:to>
                                        <p:strVal val="hidden"/>
                                      </p:to>
                                    </p:set>
                                  </p:childTnLst>
                                </p:cTn>
                              </p:par>
                              <p:par>
                                <p:cTn id="422" presetID="9" presetClass="exit" presetSubtype="0" fill="hold" grpId="0" nodeType="withEffect">
                                  <p:stCondLst>
                                    <p:cond delay="0"/>
                                  </p:stCondLst>
                                  <p:childTnLst>
                                    <p:animEffect transition="out" filter="dissolve">
                                      <p:cBhvr>
                                        <p:cTn id="423" dur="1000"/>
                                        <p:tgtEl>
                                          <p:spTgt spid="21668"/>
                                        </p:tgtEl>
                                      </p:cBhvr>
                                    </p:animEffect>
                                    <p:set>
                                      <p:cBhvr>
                                        <p:cTn id="424" dur="1" fill="hold">
                                          <p:stCondLst>
                                            <p:cond delay="999"/>
                                          </p:stCondLst>
                                        </p:cTn>
                                        <p:tgtEl>
                                          <p:spTgt spid="21668"/>
                                        </p:tgtEl>
                                        <p:attrNameLst>
                                          <p:attrName>style.visibility</p:attrName>
                                        </p:attrNameLst>
                                      </p:cBhvr>
                                      <p:to>
                                        <p:strVal val="hidden"/>
                                      </p:to>
                                    </p:set>
                                  </p:childTnLst>
                                </p:cTn>
                              </p:par>
                              <p:par>
                                <p:cTn id="425" presetID="9" presetClass="exit" presetSubtype="0" fill="hold" grpId="0" nodeType="withEffect">
                                  <p:stCondLst>
                                    <p:cond delay="0"/>
                                  </p:stCondLst>
                                  <p:childTnLst>
                                    <p:animEffect transition="out" filter="dissolve">
                                      <p:cBhvr>
                                        <p:cTn id="426" dur="1000"/>
                                        <p:tgtEl>
                                          <p:spTgt spid="21669"/>
                                        </p:tgtEl>
                                      </p:cBhvr>
                                    </p:animEffect>
                                    <p:set>
                                      <p:cBhvr>
                                        <p:cTn id="427" dur="1" fill="hold">
                                          <p:stCondLst>
                                            <p:cond delay="999"/>
                                          </p:stCondLst>
                                        </p:cTn>
                                        <p:tgtEl>
                                          <p:spTgt spid="21669"/>
                                        </p:tgtEl>
                                        <p:attrNameLst>
                                          <p:attrName>style.visibility</p:attrName>
                                        </p:attrNameLst>
                                      </p:cBhvr>
                                      <p:to>
                                        <p:strVal val="hidden"/>
                                      </p:to>
                                    </p:set>
                                  </p:childTnLst>
                                </p:cTn>
                              </p:par>
                              <p:par>
                                <p:cTn id="428" presetID="9" presetClass="exit" presetSubtype="0" fill="hold" grpId="0" nodeType="withEffect">
                                  <p:stCondLst>
                                    <p:cond delay="0"/>
                                  </p:stCondLst>
                                  <p:childTnLst>
                                    <p:animEffect transition="out" filter="dissolve">
                                      <p:cBhvr>
                                        <p:cTn id="429" dur="1000"/>
                                        <p:tgtEl>
                                          <p:spTgt spid="21670"/>
                                        </p:tgtEl>
                                      </p:cBhvr>
                                    </p:animEffect>
                                    <p:set>
                                      <p:cBhvr>
                                        <p:cTn id="430" dur="1" fill="hold">
                                          <p:stCondLst>
                                            <p:cond delay="999"/>
                                          </p:stCondLst>
                                        </p:cTn>
                                        <p:tgtEl>
                                          <p:spTgt spid="21670"/>
                                        </p:tgtEl>
                                        <p:attrNameLst>
                                          <p:attrName>style.visibility</p:attrName>
                                        </p:attrNameLst>
                                      </p:cBhvr>
                                      <p:to>
                                        <p:strVal val="hidden"/>
                                      </p:to>
                                    </p:set>
                                  </p:childTnLst>
                                </p:cTn>
                              </p:par>
                              <p:par>
                                <p:cTn id="431" presetID="9" presetClass="exit" presetSubtype="0" fill="hold" grpId="0" nodeType="withEffect">
                                  <p:stCondLst>
                                    <p:cond delay="0"/>
                                  </p:stCondLst>
                                  <p:childTnLst>
                                    <p:animEffect transition="out" filter="dissolve">
                                      <p:cBhvr>
                                        <p:cTn id="432" dur="1000"/>
                                        <p:tgtEl>
                                          <p:spTgt spid="21671"/>
                                        </p:tgtEl>
                                      </p:cBhvr>
                                    </p:animEffect>
                                    <p:set>
                                      <p:cBhvr>
                                        <p:cTn id="433" dur="1" fill="hold">
                                          <p:stCondLst>
                                            <p:cond delay="999"/>
                                          </p:stCondLst>
                                        </p:cTn>
                                        <p:tgtEl>
                                          <p:spTgt spid="21671"/>
                                        </p:tgtEl>
                                        <p:attrNameLst>
                                          <p:attrName>style.visibility</p:attrName>
                                        </p:attrNameLst>
                                      </p:cBhvr>
                                      <p:to>
                                        <p:strVal val="hidden"/>
                                      </p:to>
                                    </p:set>
                                  </p:childTnLst>
                                </p:cTn>
                              </p:par>
                              <p:par>
                                <p:cTn id="434" presetID="9" presetClass="exit" presetSubtype="0" fill="hold" grpId="0" nodeType="withEffect">
                                  <p:stCondLst>
                                    <p:cond delay="0"/>
                                  </p:stCondLst>
                                  <p:childTnLst>
                                    <p:animEffect transition="out" filter="dissolve">
                                      <p:cBhvr>
                                        <p:cTn id="435" dur="1000"/>
                                        <p:tgtEl>
                                          <p:spTgt spid="21672"/>
                                        </p:tgtEl>
                                      </p:cBhvr>
                                    </p:animEffect>
                                    <p:set>
                                      <p:cBhvr>
                                        <p:cTn id="436" dur="1" fill="hold">
                                          <p:stCondLst>
                                            <p:cond delay="999"/>
                                          </p:stCondLst>
                                        </p:cTn>
                                        <p:tgtEl>
                                          <p:spTgt spid="21672"/>
                                        </p:tgtEl>
                                        <p:attrNameLst>
                                          <p:attrName>style.visibility</p:attrName>
                                        </p:attrNameLst>
                                      </p:cBhvr>
                                      <p:to>
                                        <p:strVal val="hidden"/>
                                      </p:to>
                                    </p:set>
                                  </p:childTnLst>
                                </p:cTn>
                              </p:par>
                            </p:childTnLst>
                          </p:cTn>
                        </p:par>
                      </p:childTnLst>
                    </p:cTn>
                  </p:par>
                  <p:par>
                    <p:cTn id="437" fill="hold" nodeType="clickPar">
                      <p:stCondLst>
                        <p:cond delay="indefinite"/>
                      </p:stCondLst>
                      <p:childTnLst>
                        <p:par>
                          <p:cTn id="438" fill="hold" nodeType="withGroup">
                            <p:stCondLst>
                              <p:cond delay="0"/>
                            </p:stCondLst>
                            <p:childTnLst>
                              <p:par>
                                <p:cTn id="439" presetID="9" presetClass="exit" presetSubtype="0" fill="hold" grpId="1" nodeType="clickEffect">
                                  <p:stCondLst>
                                    <p:cond delay="0"/>
                                  </p:stCondLst>
                                  <p:childTnLst>
                                    <p:animEffect transition="out" filter="dissolve">
                                      <p:cBhvr>
                                        <p:cTn id="440" dur="1000"/>
                                        <p:tgtEl>
                                          <p:spTgt spid="21727"/>
                                        </p:tgtEl>
                                      </p:cBhvr>
                                    </p:animEffect>
                                    <p:set>
                                      <p:cBhvr>
                                        <p:cTn id="441" dur="1" fill="hold">
                                          <p:stCondLst>
                                            <p:cond delay="999"/>
                                          </p:stCondLst>
                                        </p:cTn>
                                        <p:tgtEl>
                                          <p:spTgt spid="21727"/>
                                        </p:tgtEl>
                                        <p:attrNameLst>
                                          <p:attrName>style.visibility</p:attrName>
                                        </p:attrNameLst>
                                      </p:cBhvr>
                                      <p:to>
                                        <p:strVal val="hidden"/>
                                      </p:to>
                                    </p:set>
                                  </p:childTnLst>
                                </p:cTn>
                              </p:par>
                              <p:par>
                                <p:cTn id="442" presetID="9" presetClass="entr" presetSubtype="0" fill="hold" grpId="0" nodeType="withEffect">
                                  <p:stCondLst>
                                    <p:cond delay="0"/>
                                  </p:stCondLst>
                                  <p:childTnLst>
                                    <p:set>
                                      <p:cBhvr>
                                        <p:cTn id="443" dur="1" fill="hold">
                                          <p:stCondLst>
                                            <p:cond delay="0"/>
                                          </p:stCondLst>
                                        </p:cTn>
                                        <p:tgtEl>
                                          <p:spTgt spid="21758"/>
                                        </p:tgtEl>
                                        <p:attrNameLst>
                                          <p:attrName>style.visibility</p:attrName>
                                        </p:attrNameLst>
                                      </p:cBhvr>
                                      <p:to>
                                        <p:strVal val="visible"/>
                                      </p:to>
                                    </p:set>
                                    <p:animEffect transition="in" filter="dissolve">
                                      <p:cBhvr>
                                        <p:cTn id="444" dur="1000"/>
                                        <p:tgtEl>
                                          <p:spTgt spid="21758"/>
                                        </p:tgtEl>
                                      </p:cBhvr>
                                    </p:animEffect>
                                  </p:childTnLst>
                                </p:cTn>
                              </p:par>
                              <p:par>
                                <p:cTn id="445" presetID="9" presetClass="exit" presetSubtype="0" fill="hold" grpId="1" nodeType="withEffect">
                                  <p:stCondLst>
                                    <p:cond delay="0"/>
                                  </p:stCondLst>
                                  <p:childTnLst>
                                    <p:animEffect transition="out" filter="dissolve">
                                      <p:cBhvr>
                                        <p:cTn id="446" dur="500"/>
                                        <p:tgtEl>
                                          <p:spTgt spid="21702"/>
                                        </p:tgtEl>
                                      </p:cBhvr>
                                    </p:animEffect>
                                    <p:set>
                                      <p:cBhvr>
                                        <p:cTn id="447" dur="1" fill="hold">
                                          <p:stCondLst>
                                            <p:cond delay="499"/>
                                          </p:stCondLst>
                                        </p:cTn>
                                        <p:tgtEl>
                                          <p:spTgt spid="2170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29" grpId="0" animBg="1"/>
      <p:bldP spid="21756" grpId="0" animBg="1"/>
      <p:bldP spid="21636" grpId="0" animBg="1"/>
      <p:bldP spid="21637" grpId="0" animBg="1"/>
      <p:bldP spid="21637" grpId="1" animBg="1"/>
      <p:bldP spid="21652" grpId="0" animBg="1"/>
      <p:bldP spid="21653" grpId="0" animBg="1"/>
      <p:bldP spid="21654" grpId="0" animBg="1"/>
      <p:bldP spid="21654" grpId="1" animBg="1"/>
      <p:bldP spid="21656" grpId="0" animBg="1"/>
      <p:bldP spid="21656" grpId="1" animBg="1"/>
      <p:bldP spid="21667" grpId="0" animBg="1"/>
      <p:bldP spid="21668" grpId="0" animBg="1"/>
      <p:bldP spid="21669" grpId="0" animBg="1"/>
      <p:bldP spid="21670" grpId="0" animBg="1"/>
      <p:bldP spid="21671" grpId="0" animBg="1"/>
      <p:bldP spid="21672" grpId="0" animBg="1"/>
      <p:bldP spid="21673" grpId="0" animBg="1"/>
      <p:bldP spid="21673" grpId="1" animBg="1"/>
      <p:bldP spid="21674" grpId="0" animBg="1"/>
      <p:bldP spid="21675" grpId="0" animBg="1"/>
      <p:bldP spid="21684" grpId="0" animBg="1"/>
      <p:bldP spid="21685" grpId="0" animBg="1"/>
      <p:bldP spid="21685" grpId="1" animBg="1"/>
      <p:bldP spid="21685" grpId="2" animBg="1"/>
      <p:bldP spid="21685" grpId="3" animBg="1"/>
      <p:bldP spid="21691" grpId="0" animBg="1"/>
      <p:bldP spid="21692" grpId="0" animBg="1"/>
      <p:bldP spid="21693" grpId="0" animBg="1"/>
      <p:bldP spid="21693" grpId="1" animBg="1"/>
      <p:bldP spid="21694" grpId="0" animBg="1"/>
      <p:bldP spid="21694" grpId="1" animBg="1"/>
      <p:bldP spid="21695" grpId="0" animBg="1"/>
      <p:bldP spid="21695" grpId="1" animBg="1"/>
      <p:bldP spid="21700" grpId="0" animBg="1"/>
      <p:bldP spid="21702" grpId="0" animBg="1"/>
      <p:bldP spid="21702" grpId="1" animBg="1"/>
      <p:bldP spid="21704" grpId="0" animBg="1"/>
      <p:bldP spid="21704" grpId="1" animBg="1"/>
      <p:bldP spid="21705" grpId="0" animBg="1"/>
      <p:bldP spid="21705" grpId="1" animBg="1"/>
      <p:bldP spid="21678" grpId="0" animBg="1"/>
      <p:bldP spid="21678" grpId="1" animBg="1"/>
      <p:bldP spid="21678" grpId="2" animBg="1"/>
      <p:bldP spid="21678" grpId="3" animBg="1"/>
      <p:bldP spid="21709" grpId="0" animBg="1"/>
      <p:bldP spid="21709" grpId="1" animBg="1"/>
      <p:bldP spid="21709" grpId="2" animBg="1"/>
      <p:bldP spid="21709" grpId="3" animBg="1"/>
      <p:bldP spid="21710" grpId="0" animBg="1"/>
      <p:bldP spid="21710" grpId="1" animBg="1"/>
      <p:bldP spid="21710" grpId="2" animBg="1"/>
      <p:bldP spid="21710" grpId="3" animBg="1"/>
      <p:bldP spid="21712" grpId="0" animBg="1"/>
      <p:bldP spid="21711" grpId="0" animBg="1"/>
      <p:bldP spid="21711" grpId="1" animBg="1"/>
      <p:bldP spid="21726" grpId="0" animBg="1"/>
      <p:bldP spid="21726" grpId="1" animBg="1"/>
      <p:bldP spid="21727" grpId="0" animBg="1"/>
      <p:bldP spid="21727" grpId="1" animBg="1"/>
      <p:bldP spid="21731" grpId="0" animBg="1"/>
      <p:bldP spid="21731" grpId="1" animBg="1"/>
      <p:bldP spid="21732" grpId="0" animBg="1"/>
      <p:bldP spid="21732" grpId="1" animBg="1"/>
      <p:bldP spid="21732" grpId="2" animBg="1"/>
      <p:bldP spid="21733" grpId="0" animBg="1"/>
      <p:bldP spid="21733" grpId="1" animBg="1"/>
      <p:bldP spid="21730" grpId="0" animBg="1"/>
      <p:bldP spid="21730" grpId="1" animBg="1"/>
      <p:bldP spid="21730" grpId="2" animBg="1"/>
      <p:bldP spid="21734" grpId="0" animBg="1"/>
      <p:bldP spid="21734" grpId="1" animBg="1"/>
      <p:bldP spid="21735" grpId="0" animBg="1"/>
      <p:bldP spid="21735" grpId="1" animBg="1"/>
      <p:bldP spid="21736" grpId="0" animBg="1"/>
      <p:bldP spid="21736" grpId="1" animBg="1"/>
      <p:bldP spid="21737" grpId="0" animBg="1"/>
      <p:bldP spid="21737" grpId="1" animBg="1"/>
      <p:bldP spid="21738" grpId="0" animBg="1"/>
      <p:bldP spid="21738" grpId="1" animBg="1"/>
      <p:bldP spid="21739" grpId="0" animBg="1"/>
      <p:bldP spid="21739" grpId="1" animBg="1"/>
      <p:bldP spid="21740" grpId="0" animBg="1"/>
      <p:bldP spid="21740" grpId="1" animBg="1"/>
      <p:bldP spid="21741" grpId="0" animBg="1"/>
      <p:bldP spid="21741" grpId="1" animBg="1"/>
      <p:bldP spid="21741" grpId="2" animBg="1"/>
      <p:bldP spid="21742" grpId="0" animBg="1"/>
      <p:bldP spid="21742" grpId="1" animBg="1"/>
      <p:bldP spid="21743" grpId="1" animBg="1"/>
      <p:bldP spid="21743" grpId="2" animBg="1"/>
      <p:bldP spid="21744" grpId="0" animBg="1"/>
      <p:bldP spid="21744" grpId="1" animBg="1"/>
      <p:bldP spid="21744" grpId="2" animBg="1"/>
      <p:bldP spid="21744" grpId="3" animBg="1"/>
      <p:bldP spid="21745" grpId="1" animBg="1"/>
      <p:bldP spid="21745" grpId="2" animBg="1"/>
      <p:bldP spid="21746" grpId="0" animBg="1"/>
      <p:bldP spid="21746" grpId="1" animBg="1"/>
      <p:bldP spid="21747" grpId="1" animBg="1"/>
      <p:bldP spid="21747" grpId="2" animBg="1"/>
      <p:bldP spid="21699" grpId="0" animBg="1"/>
      <p:bldP spid="21699" grpId="1" animBg="1"/>
      <p:bldP spid="21699" grpId="2" animBg="1"/>
      <p:bldP spid="21748" grpId="0" animBg="1"/>
      <p:bldP spid="21748" grpId="1" animBg="1"/>
      <p:bldP spid="21748" grpId="2" animBg="1"/>
      <p:bldP spid="21748" grpId="3" animBg="1"/>
      <p:bldP spid="21749" grpId="1" animBg="1"/>
      <p:bldP spid="21749" grpId="2" animBg="1"/>
      <p:bldP spid="21750" grpId="0" animBg="1"/>
      <p:bldP spid="21750" grpId="1" animBg="1"/>
      <p:bldP spid="21751" grpId="0" animBg="1"/>
      <p:bldP spid="21752" grpId="0" animBg="1"/>
      <p:bldP spid="21758" grpId="0" animBg="1"/>
      <p:bldP spid="21759" grpId="0" animBg="1"/>
      <p:bldP spid="21761" grpId="0" animBg="1"/>
      <p:bldP spid="21761" grpId="1" animBg="1"/>
      <p:bldP spid="21762" grpId="0" animBg="1"/>
      <p:bldP spid="21762" grpId="1" animBg="1"/>
      <p:bldP spid="21676" grpId="0" animBg="1"/>
      <p:bldP spid="21696" grpId="0" animBg="1"/>
      <p:bldP spid="21696" grpId="1" animBg="1"/>
      <p:bldP spid="21696" grpId="2" animBg="1"/>
      <p:bldP spid="21698" grpId="0" animBg="1"/>
      <p:bldP spid="21698" grpId="1" animBg="1"/>
      <p:bldP spid="21703" grpId="0" animBg="1"/>
      <p:bldP spid="21703" grpId="1" animBg="1"/>
      <p:bldP spid="21713" grpId="0" animBg="1"/>
      <p:bldP spid="21713" grpId="1" animBg="1"/>
      <p:bldP spid="21713" grpId="2" animBg="1"/>
      <p:bldP spid="21720" grpId="0" animBg="1"/>
      <p:bldP spid="21720"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05" name="Freeform 253"/>
          <p:cNvSpPr>
            <a:spLocks/>
          </p:cNvSpPr>
          <p:nvPr/>
        </p:nvSpPr>
        <p:spPr bwMode="auto">
          <a:xfrm>
            <a:off x="3441700" y="2489200"/>
            <a:ext cx="2511425" cy="942975"/>
          </a:xfrm>
          <a:custGeom>
            <a:avLst/>
            <a:gdLst>
              <a:gd name="T0" fmla="*/ 0 w 1582"/>
              <a:gd name="T1" fmla="*/ 570 h 594"/>
              <a:gd name="T2" fmla="*/ 170 w 1582"/>
              <a:gd name="T3" fmla="*/ 218 h 594"/>
              <a:gd name="T4" fmla="*/ 296 w 1582"/>
              <a:gd name="T5" fmla="*/ 0 h 594"/>
              <a:gd name="T6" fmla="*/ 1582 w 1582"/>
              <a:gd name="T7" fmla="*/ 2 h 594"/>
              <a:gd name="T8" fmla="*/ 1564 w 1582"/>
              <a:gd name="T9" fmla="*/ 28 h 594"/>
              <a:gd name="T10" fmla="*/ 1548 w 1582"/>
              <a:gd name="T11" fmla="*/ 48 h 594"/>
              <a:gd name="T12" fmla="*/ 1520 w 1582"/>
              <a:gd name="T13" fmla="*/ 66 h 594"/>
              <a:gd name="T14" fmla="*/ 1496 w 1582"/>
              <a:gd name="T15" fmla="*/ 104 h 594"/>
              <a:gd name="T16" fmla="*/ 1422 w 1582"/>
              <a:gd name="T17" fmla="*/ 116 h 594"/>
              <a:gd name="T18" fmla="*/ 1390 w 1582"/>
              <a:gd name="T19" fmla="*/ 162 h 594"/>
              <a:gd name="T20" fmla="*/ 1298 w 1582"/>
              <a:gd name="T21" fmla="*/ 180 h 594"/>
              <a:gd name="T22" fmla="*/ 1248 w 1582"/>
              <a:gd name="T23" fmla="*/ 226 h 594"/>
              <a:gd name="T24" fmla="*/ 1214 w 1582"/>
              <a:gd name="T25" fmla="*/ 268 h 594"/>
              <a:gd name="T26" fmla="*/ 1098 w 1582"/>
              <a:gd name="T27" fmla="*/ 304 h 594"/>
              <a:gd name="T28" fmla="*/ 1020 w 1582"/>
              <a:gd name="T29" fmla="*/ 368 h 594"/>
              <a:gd name="T30" fmla="*/ 928 w 1582"/>
              <a:gd name="T31" fmla="*/ 440 h 594"/>
              <a:gd name="T32" fmla="*/ 908 w 1582"/>
              <a:gd name="T33" fmla="*/ 512 h 594"/>
              <a:gd name="T34" fmla="*/ 852 w 1582"/>
              <a:gd name="T35" fmla="*/ 502 h 594"/>
              <a:gd name="T36" fmla="*/ 846 w 1582"/>
              <a:gd name="T37" fmla="*/ 544 h 594"/>
              <a:gd name="T38" fmla="*/ 840 w 1582"/>
              <a:gd name="T39" fmla="*/ 574 h 594"/>
              <a:gd name="T40" fmla="*/ 836 w 1582"/>
              <a:gd name="T41" fmla="*/ 594 h 594"/>
              <a:gd name="T42" fmla="*/ 482 w 1582"/>
              <a:gd name="T43" fmla="*/ 594 h 594"/>
              <a:gd name="T44" fmla="*/ 0 w 1582"/>
              <a:gd name="T45" fmla="*/ 570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82" h="594">
                <a:moveTo>
                  <a:pt x="0" y="570"/>
                </a:moveTo>
                <a:lnTo>
                  <a:pt x="170" y="218"/>
                </a:lnTo>
                <a:lnTo>
                  <a:pt x="296" y="0"/>
                </a:lnTo>
                <a:lnTo>
                  <a:pt x="1582" y="2"/>
                </a:lnTo>
                <a:lnTo>
                  <a:pt x="1564" y="28"/>
                </a:lnTo>
                <a:cubicBezTo>
                  <a:pt x="1558" y="36"/>
                  <a:pt x="1555" y="42"/>
                  <a:pt x="1548" y="48"/>
                </a:cubicBezTo>
                <a:cubicBezTo>
                  <a:pt x="1541" y="54"/>
                  <a:pt x="1529" y="57"/>
                  <a:pt x="1520" y="66"/>
                </a:cubicBezTo>
                <a:cubicBezTo>
                  <a:pt x="1511" y="75"/>
                  <a:pt x="1512" y="96"/>
                  <a:pt x="1496" y="104"/>
                </a:cubicBezTo>
                <a:cubicBezTo>
                  <a:pt x="1480" y="112"/>
                  <a:pt x="1440" y="106"/>
                  <a:pt x="1422" y="116"/>
                </a:cubicBezTo>
                <a:cubicBezTo>
                  <a:pt x="1404" y="126"/>
                  <a:pt x="1411" y="151"/>
                  <a:pt x="1390" y="162"/>
                </a:cubicBezTo>
                <a:cubicBezTo>
                  <a:pt x="1369" y="173"/>
                  <a:pt x="1322" y="169"/>
                  <a:pt x="1298" y="180"/>
                </a:cubicBezTo>
                <a:cubicBezTo>
                  <a:pt x="1274" y="191"/>
                  <a:pt x="1262" y="211"/>
                  <a:pt x="1248" y="226"/>
                </a:cubicBezTo>
                <a:cubicBezTo>
                  <a:pt x="1234" y="241"/>
                  <a:pt x="1239" y="255"/>
                  <a:pt x="1214" y="268"/>
                </a:cubicBezTo>
                <a:cubicBezTo>
                  <a:pt x="1189" y="281"/>
                  <a:pt x="1130" y="287"/>
                  <a:pt x="1098" y="304"/>
                </a:cubicBezTo>
                <a:cubicBezTo>
                  <a:pt x="1066" y="321"/>
                  <a:pt x="1048" y="345"/>
                  <a:pt x="1020" y="368"/>
                </a:cubicBezTo>
                <a:cubicBezTo>
                  <a:pt x="992" y="391"/>
                  <a:pt x="947" y="416"/>
                  <a:pt x="928" y="440"/>
                </a:cubicBezTo>
                <a:cubicBezTo>
                  <a:pt x="909" y="464"/>
                  <a:pt x="921" y="502"/>
                  <a:pt x="908" y="512"/>
                </a:cubicBezTo>
                <a:cubicBezTo>
                  <a:pt x="895" y="522"/>
                  <a:pt x="862" y="497"/>
                  <a:pt x="852" y="502"/>
                </a:cubicBezTo>
                <a:cubicBezTo>
                  <a:pt x="842" y="507"/>
                  <a:pt x="848" y="532"/>
                  <a:pt x="846" y="544"/>
                </a:cubicBezTo>
                <a:cubicBezTo>
                  <a:pt x="844" y="556"/>
                  <a:pt x="842" y="566"/>
                  <a:pt x="840" y="574"/>
                </a:cubicBezTo>
                <a:lnTo>
                  <a:pt x="836" y="594"/>
                </a:lnTo>
                <a:lnTo>
                  <a:pt x="482" y="594"/>
                </a:lnTo>
                <a:lnTo>
                  <a:pt x="0" y="570"/>
                </a:lnTo>
                <a:close/>
              </a:path>
            </a:pathLst>
          </a:custGeom>
          <a:solidFill>
            <a:srgbClr val="3333FF">
              <a:alpha val="50000"/>
            </a:srgbClr>
          </a:solidFill>
          <a:ln>
            <a:noFill/>
          </a:ln>
          <a:effectLst/>
          <a:extLst>
            <a:ext uri="{91240B29-F687-4F45-9708-019B960494DF}">
              <a14:hiddenLine xmlns:a14="http://schemas.microsoft.com/office/drawing/2010/main" w="952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769" name="Freeform 217"/>
          <p:cNvSpPr>
            <a:spLocks/>
          </p:cNvSpPr>
          <p:nvPr/>
        </p:nvSpPr>
        <p:spPr bwMode="auto">
          <a:xfrm>
            <a:off x="1293813" y="4737100"/>
            <a:ext cx="487362" cy="1041400"/>
          </a:xfrm>
          <a:custGeom>
            <a:avLst/>
            <a:gdLst>
              <a:gd name="T0" fmla="*/ 130 w 307"/>
              <a:gd name="T1" fmla="*/ 655 h 656"/>
              <a:gd name="T2" fmla="*/ 118 w 307"/>
              <a:gd name="T3" fmla="*/ 625 h 656"/>
              <a:gd name="T4" fmla="*/ 29 w 307"/>
              <a:gd name="T5" fmla="*/ 540 h 656"/>
              <a:gd name="T6" fmla="*/ 0 w 307"/>
              <a:gd name="T7" fmla="*/ 424 h 656"/>
              <a:gd name="T8" fmla="*/ 31 w 307"/>
              <a:gd name="T9" fmla="*/ 298 h 656"/>
              <a:gd name="T10" fmla="*/ 127 w 307"/>
              <a:gd name="T11" fmla="*/ 142 h 656"/>
              <a:gd name="T12" fmla="*/ 209 w 307"/>
              <a:gd name="T13" fmla="*/ 64 h 656"/>
              <a:gd name="T14" fmla="*/ 232 w 307"/>
              <a:gd name="T15" fmla="*/ 21 h 656"/>
              <a:gd name="T16" fmla="*/ 234 w 307"/>
              <a:gd name="T17" fmla="*/ 7 h 656"/>
              <a:gd name="T18" fmla="*/ 307 w 307"/>
              <a:gd name="T19" fmla="*/ 0 h 656"/>
              <a:gd name="T20" fmla="*/ 306 w 307"/>
              <a:gd name="T21" fmla="*/ 18 h 656"/>
              <a:gd name="T22" fmla="*/ 269 w 307"/>
              <a:gd name="T23" fmla="*/ 112 h 656"/>
              <a:gd name="T24" fmla="*/ 131 w 307"/>
              <a:gd name="T25" fmla="*/ 304 h 656"/>
              <a:gd name="T26" fmla="*/ 93 w 307"/>
              <a:gd name="T27" fmla="*/ 468 h 656"/>
              <a:gd name="T28" fmla="*/ 187 w 307"/>
              <a:gd name="T29" fmla="*/ 624 h 656"/>
              <a:gd name="T30" fmla="*/ 195 w 307"/>
              <a:gd name="T31" fmla="*/ 656 h 656"/>
              <a:gd name="T32" fmla="*/ 130 w 307"/>
              <a:gd name="T33" fmla="*/ 655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7" h="656">
                <a:moveTo>
                  <a:pt x="130" y="655"/>
                </a:moveTo>
                <a:lnTo>
                  <a:pt x="118" y="625"/>
                </a:lnTo>
                <a:cubicBezTo>
                  <a:pt x="101" y="606"/>
                  <a:pt x="49" y="574"/>
                  <a:pt x="29" y="540"/>
                </a:cubicBezTo>
                <a:cubicBezTo>
                  <a:pt x="9" y="506"/>
                  <a:pt x="0" y="464"/>
                  <a:pt x="0" y="424"/>
                </a:cubicBezTo>
                <a:cubicBezTo>
                  <a:pt x="0" y="384"/>
                  <a:pt x="10" y="345"/>
                  <a:pt x="31" y="298"/>
                </a:cubicBezTo>
                <a:cubicBezTo>
                  <a:pt x="52" y="251"/>
                  <a:pt x="97" y="181"/>
                  <a:pt x="127" y="142"/>
                </a:cubicBezTo>
                <a:cubicBezTo>
                  <a:pt x="157" y="103"/>
                  <a:pt x="192" y="84"/>
                  <a:pt x="209" y="64"/>
                </a:cubicBezTo>
                <a:cubicBezTo>
                  <a:pt x="226" y="44"/>
                  <a:pt x="228" y="30"/>
                  <a:pt x="232" y="21"/>
                </a:cubicBezTo>
                <a:lnTo>
                  <a:pt x="234" y="7"/>
                </a:lnTo>
                <a:lnTo>
                  <a:pt x="307" y="0"/>
                </a:lnTo>
                <a:lnTo>
                  <a:pt x="306" y="18"/>
                </a:lnTo>
                <a:cubicBezTo>
                  <a:pt x="300" y="37"/>
                  <a:pt x="298" y="64"/>
                  <a:pt x="269" y="112"/>
                </a:cubicBezTo>
                <a:cubicBezTo>
                  <a:pt x="240" y="160"/>
                  <a:pt x="160" y="245"/>
                  <a:pt x="131" y="304"/>
                </a:cubicBezTo>
                <a:cubicBezTo>
                  <a:pt x="102" y="363"/>
                  <a:pt x="84" y="415"/>
                  <a:pt x="93" y="468"/>
                </a:cubicBezTo>
                <a:cubicBezTo>
                  <a:pt x="102" y="521"/>
                  <a:pt x="170" y="593"/>
                  <a:pt x="187" y="624"/>
                </a:cubicBezTo>
                <a:lnTo>
                  <a:pt x="195" y="656"/>
                </a:lnTo>
                <a:lnTo>
                  <a:pt x="130" y="655"/>
                </a:lnTo>
                <a:close/>
              </a:path>
            </a:pathLst>
          </a:custGeom>
          <a:solidFill>
            <a:srgbClr val="3333FF">
              <a:alpha val="50000"/>
            </a:srgbClr>
          </a:solidFill>
          <a:ln>
            <a:noFill/>
          </a:ln>
          <a:effectLst/>
          <a:extLst>
            <a:ext uri="{91240B29-F687-4F45-9708-019B960494DF}">
              <a14:hiddenLine xmlns:a14="http://schemas.microsoft.com/office/drawing/2010/main" w="6350">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54" name="Oval 2"/>
          <p:cNvSpPr>
            <a:spLocks noChangeArrowheads="1"/>
          </p:cNvSpPr>
          <p:nvPr/>
        </p:nvSpPr>
        <p:spPr bwMode="auto">
          <a:xfrm rot="2607468">
            <a:off x="8129588" y="1995488"/>
            <a:ext cx="441325" cy="239712"/>
          </a:xfrm>
          <a:prstGeom prst="ellipse">
            <a:avLst/>
          </a:prstGeom>
          <a:solidFill>
            <a:srgbClr val="3333FF">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55" name="Freeform 3"/>
          <p:cNvSpPr>
            <a:spLocks/>
          </p:cNvSpPr>
          <p:nvPr/>
        </p:nvSpPr>
        <p:spPr bwMode="auto">
          <a:xfrm>
            <a:off x="1631950" y="2476500"/>
            <a:ext cx="2278063" cy="2271713"/>
          </a:xfrm>
          <a:custGeom>
            <a:avLst/>
            <a:gdLst>
              <a:gd name="T0" fmla="*/ 585 w 1435"/>
              <a:gd name="T1" fmla="*/ 18 h 1431"/>
              <a:gd name="T2" fmla="*/ 568 w 1435"/>
              <a:gd name="T3" fmla="*/ 50 h 1431"/>
              <a:gd name="T4" fmla="*/ 556 w 1435"/>
              <a:gd name="T5" fmla="*/ 80 h 1431"/>
              <a:gd name="T6" fmla="*/ 537 w 1435"/>
              <a:gd name="T7" fmla="*/ 92 h 1431"/>
              <a:gd name="T8" fmla="*/ 528 w 1435"/>
              <a:gd name="T9" fmla="*/ 111 h 1431"/>
              <a:gd name="T10" fmla="*/ 532 w 1435"/>
              <a:gd name="T11" fmla="*/ 132 h 1431"/>
              <a:gd name="T12" fmla="*/ 526 w 1435"/>
              <a:gd name="T13" fmla="*/ 144 h 1431"/>
              <a:gd name="T14" fmla="*/ 510 w 1435"/>
              <a:gd name="T15" fmla="*/ 164 h 1431"/>
              <a:gd name="T16" fmla="*/ 505 w 1435"/>
              <a:gd name="T17" fmla="*/ 194 h 1431"/>
              <a:gd name="T18" fmla="*/ 445 w 1435"/>
              <a:gd name="T19" fmla="*/ 327 h 1431"/>
              <a:gd name="T20" fmla="*/ 253 w 1435"/>
              <a:gd name="T21" fmla="*/ 573 h 1431"/>
              <a:gd name="T22" fmla="*/ 40 w 1435"/>
              <a:gd name="T23" fmla="*/ 891 h 1431"/>
              <a:gd name="T24" fmla="*/ 13 w 1435"/>
              <a:gd name="T25" fmla="*/ 1191 h 1431"/>
              <a:gd name="T26" fmla="*/ 22 w 1435"/>
              <a:gd name="T27" fmla="*/ 1431 h 1431"/>
              <a:gd name="T28" fmla="*/ 91 w 1435"/>
              <a:gd name="T29" fmla="*/ 1425 h 1431"/>
              <a:gd name="T30" fmla="*/ 88 w 1435"/>
              <a:gd name="T31" fmla="*/ 1203 h 1431"/>
              <a:gd name="T32" fmla="*/ 115 w 1435"/>
              <a:gd name="T33" fmla="*/ 906 h 1431"/>
              <a:gd name="T34" fmla="*/ 322 w 1435"/>
              <a:gd name="T35" fmla="*/ 618 h 1431"/>
              <a:gd name="T36" fmla="*/ 397 w 1435"/>
              <a:gd name="T37" fmla="*/ 528 h 1431"/>
              <a:gd name="T38" fmla="*/ 1141 w 1435"/>
              <a:gd name="T39" fmla="*/ 579 h 1431"/>
              <a:gd name="T40" fmla="*/ 1312 w 1435"/>
              <a:gd name="T41" fmla="*/ 225 h 1431"/>
              <a:gd name="T42" fmla="*/ 1435 w 1435"/>
              <a:gd name="T43" fmla="*/ 9 h 1431"/>
              <a:gd name="T44" fmla="*/ 976 w 1435"/>
              <a:gd name="T45" fmla="*/ 0 h 1431"/>
              <a:gd name="T46" fmla="*/ 973 w 1435"/>
              <a:gd name="T47" fmla="*/ 45 h 1431"/>
              <a:gd name="T48" fmla="*/ 613 w 1435"/>
              <a:gd name="T49" fmla="*/ 51 h 1431"/>
              <a:gd name="T50" fmla="*/ 585 w 1435"/>
              <a:gd name="T51" fmla="*/ 18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35" h="1431">
                <a:moveTo>
                  <a:pt x="585" y="18"/>
                </a:moveTo>
                <a:cubicBezTo>
                  <a:pt x="577" y="20"/>
                  <a:pt x="573" y="40"/>
                  <a:pt x="568" y="50"/>
                </a:cubicBezTo>
                <a:lnTo>
                  <a:pt x="556" y="80"/>
                </a:lnTo>
                <a:cubicBezTo>
                  <a:pt x="551" y="87"/>
                  <a:pt x="542" y="87"/>
                  <a:pt x="537" y="92"/>
                </a:cubicBezTo>
                <a:cubicBezTo>
                  <a:pt x="532" y="97"/>
                  <a:pt x="529" y="104"/>
                  <a:pt x="528" y="111"/>
                </a:cubicBezTo>
                <a:cubicBezTo>
                  <a:pt x="527" y="118"/>
                  <a:pt x="532" y="127"/>
                  <a:pt x="532" y="132"/>
                </a:cubicBezTo>
                <a:cubicBezTo>
                  <a:pt x="532" y="137"/>
                  <a:pt x="530" y="139"/>
                  <a:pt x="526" y="144"/>
                </a:cubicBezTo>
                <a:cubicBezTo>
                  <a:pt x="522" y="149"/>
                  <a:pt x="514" y="156"/>
                  <a:pt x="510" y="164"/>
                </a:cubicBezTo>
                <a:cubicBezTo>
                  <a:pt x="506" y="172"/>
                  <a:pt x="516" y="167"/>
                  <a:pt x="505" y="194"/>
                </a:cubicBezTo>
                <a:cubicBezTo>
                  <a:pt x="494" y="221"/>
                  <a:pt x="487" y="264"/>
                  <a:pt x="445" y="327"/>
                </a:cubicBezTo>
                <a:cubicBezTo>
                  <a:pt x="403" y="390"/>
                  <a:pt x="320" y="479"/>
                  <a:pt x="253" y="573"/>
                </a:cubicBezTo>
                <a:cubicBezTo>
                  <a:pt x="186" y="667"/>
                  <a:pt x="80" y="788"/>
                  <a:pt x="40" y="891"/>
                </a:cubicBezTo>
                <a:cubicBezTo>
                  <a:pt x="0" y="994"/>
                  <a:pt x="16" y="1101"/>
                  <a:pt x="13" y="1191"/>
                </a:cubicBezTo>
                <a:lnTo>
                  <a:pt x="22" y="1431"/>
                </a:lnTo>
                <a:lnTo>
                  <a:pt x="91" y="1425"/>
                </a:lnTo>
                <a:lnTo>
                  <a:pt x="88" y="1203"/>
                </a:lnTo>
                <a:cubicBezTo>
                  <a:pt x="92" y="1117"/>
                  <a:pt x="76" y="1003"/>
                  <a:pt x="115" y="906"/>
                </a:cubicBezTo>
                <a:cubicBezTo>
                  <a:pt x="154" y="809"/>
                  <a:pt x="275" y="681"/>
                  <a:pt x="322" y="618"/>
                </a:cubicBezTo>
                <a:lnTo>
                  <a:pt x="397" y="528"/>
                </a:lnTo>
                <a:lnTo>
                  <a:pt x="1141" y="579"/>
                </a:lnTo>
                <a:lnTo>
                  <a:pt x="1312" y="225"/>
                </a:lnTo>
                <a:lnTo>
                  <a:pt x="1435" y="9"/>
                </a:lnTo>
                <a:lnTo>
                  <a:pt x="976" y="0"/>
                </a:lnTo>
                <a:lnTo>
                  <a:pt x="973" y="45"/>
                </a:lnTo>
                <a:lnTo>
                  <a:pt x="613" y="51"/>
                </a:lnTo>
                <a:lnTo>
                  <a:pt x="585" y="18"/>
                </a:lnTo>
                <a:close/>
              </a:path>
            </a:pathLst>
          </a:custGeom>
          <a:solidFill>
            <a:srgbClr val="3333FF">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56" name="Freeform 4"/>
          <p:cNvSpPr>
            <a:spLocks/>
          </p:cNvSpPr>
          <p:nvPr/>
        </p:nvSpPr>
        <p:spPr bwMode="auto">
          <a:xfrm>
            <a:off x="63500" y="19050"/>
            <a:ext cx="2674938" cy="2774950"/>
          </a:xfrm>
          <a:custGeom>
            <a:avLst/>
            <a:gdLst>
              <a:gd name="T0" fmla="*/ 0 w 1685"/>
              <a:gd name="T1" fmla="*/ 230 h 1748"/>
              <a:gd name="T2" fmla="*/ 75 w 1685"/>
              <a:gd name="T3" fmla="*/ 286 h 1748"/>
              <a:gd name="T4" fmla="*/ 159 w 1685"/>
              <a:gd name="T5" fmla="*/ 272 h 1748"/>
              <a:gd name="T6" fmla="*/ 200 w 1685"/>
              <a:gd name="T7" fmla="*/ 302 h 1748"/>
              <a:gd name="T8" fmla="*/ 167 w 1685"/>
              <a:gd name="T9" fmla="*/ 370 h 1748"/>
              <a:gd name="T10" fmla="*/ 162 w 1685"/>
              <a:gd name="T11" fmla="*/ 469 h 1748"/>
              <a:gd name="T12" fmla="*/ 236 w 1685"/>
              <a:gd name="T13" fmla="*/ 568 h 1748"/>
              <a:gd name="T14" fmla="*/ 140 w 1685"/>
              <a:gd name="T15" fmla="*/ 1477 h 1748"/>
              <a:gd name="T16" fmla="*/ 1394 w 1685"/>
              <a:gd name="T17" fmla="*/ 1633 h 1748"/>
              <a:gd name="T18" fmla="*/ 1308 w 1685"/>
              <a:gd name="T19" fmla="*/ 1745 h 1748"/>
              <a:gd name="T20" fmla="*/ 1500 w 1685"/>
              <a:gd name="T21" fmla="*/ 1714 h 1748"/>
              <a:gd name="T22" fmla="*/ 1517 w 1685"/>
              <a:gd name="T23" fmla="*/ 1657 h 1748"/>
              <a:gd name="T24" fmla="*/ 1542 w 1685"/>
              <a:gd name="T25" fmla="*/ 1637 h 1748"/>
              <a:gd name="T26" fmla="*/ 1566 w 1685"/>
              <a:gd name="T27" fmla="*/ 1598 h 1748"/>
              <a:gd name="T28" fmla="*/ 1595 w 1685"/>
              <a:gd name="T29" fmla="*/ 1579 h 1748"/>
              <a:gd name="T30" fmla="*/ 1643 w 1685"/>
              <a:gd name="T31" fmla="*/ 1532 h 1748"/>
              <a:gd name="T32" fmla="*/ 1655 w 1685"/>
              <a:gd name="T33" fmla="*/ 1499 h 1748"/>
              <a:gd name="T34" fmla="*/ 1670 w 1685"/>
              <a:gd name="T35" fmla="*/ 1468 h 1748"/>
              <a:gd name="T36" fmla="*/ 1676 w 1685"/>
              <a:gd name="T37" fmla="*/ 1390 h 1748"/>
              <a:gd name="T38" fmla="*/ 1581 w 1685"/>
              <a:gd name="T39" fmla="*/ 1408 h 1748"/>
              <a:gd name="T40" fmla="*/ 1562 w 1685"/>
              <a:gd name="T41" fmla="*/ 1354 h 1748"/>
              <a:gd name="T42" fmla="*/ 1577 w 1685"/>
              <a:gd name="T43" fmla="*/ 1265 h 1748"/>
              <a:gd name="T44" fmla="*/ 1554 w 1685"/>
              <a:gd name="T45" fmla="*/ 1162 h 1748"/>
              <a:gd name="T46" fmla="*/ 1478 w 1685"/>
              <a:gd name="T47" fmla="*/ 1090 h 1748"/>
              <a:gd name="T48" fmla="*/ 1425 w 1685"/>
              <a:gd name="T49" fmla="*/ 1039 h 1748"/>
              <a:gd name="T50" fmla="*/ 1374 w 1685"/>
              <a:gd name="T51" fmla="*/ 952 h 1748"/>
              <a:gd name="T52" fmla="*/ 1419 w 1685"/>
              <a:gd name="T53" fmla="*/ 805 h 1748"/>
              <a:gd name="T54" fmla="*/ 1373 w 1685"/>
              <a:gd name="T55" fmla="*/ 724 h 1748"/>
              <a:gd name="T56" fmla="*/ 1289 w 1685"/>
              <a:gd name="T57" fmla="*/ 653 h 1748"/>
              <a:gd name="T58" fmla="*/ 1295 w 1685"/>
              <a:gd name="T59" fmla="*/ 593 h 1748"/>
              <a:gd name="T60" fmla="*/ 1254 w 1685"/>
              <a:gd name="T61" fmla="*/ 556 h 1748"/>
              <a:gd name="T62" fmla="*/ 1208 w 1685"/>
              <a:gd name="T63" fmla="*/ 494 h 1748"/>
              <a:gd name="T64" fmla="*/ 1157 w 1685"/>
              <a:gd name="T65" fmla="*/ 412 h 1748"/>
              <a:gd name="T66" fmla="*/ 1118 w 1685"/>
              <a:gd name="T67" fmla="*/ 334 h 1748"/>
              <a:gd name="T68" fmla="*/ 1179 w 1685"/>
              <a:gd name="T69" fmla="*/ 155 h 1748"/>
              <a:gd name="T70" fmla="*/ 1208 w 1685"/>
              <a:gd name="T71" fmla="*/ 86 h 1748"/>
              <a:gd name="T72" fmla="*/ 1251 w 1685"/>
              <a:gd name="T73" fmla="*/ 67 h 1748"/>
              <a:gd name="T74" fmla="*/ 1269 w 1685"/>
              <a:gd name="T75" fmla="*/ 4 h 1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85" h="1748">
                <a:moveTo>
                  <a:pt x="5" y="0"/>
                </a:moveTo>
                <a:lnTo>
                  <a:pt x="0" y="230"/>
                </a:lnTo>
                <a:lnTo>
                  <a:pt x="18" y="239"/>
                </a:lnTo>
                <a:cubicBezTo>
                  <a:pt x="30" y="248"/>
                  <a:pt x="58" y="277"/>
                  <a:pt x="75" y="286"/>
                </a:cubicBezTo>
                <a:cubicBezTo>
                  <a:pt x="92" y="295"/>
                  <a:pt x="108" y="294"/>
                  <a:pt x="122" y="292"/>
                </a:cubicBezTo>
                <a:cubicBezTo>
                  <a:pt x="136" y="290"/>
                  <a:pt x="149" y="276"/>
                  <a:pt x="159" y="272"/>
                </a:cubicBezTo>
                <a:cubicBezTo>
                  <a:pt x="169" y="268"/>
                  <a:pt x="173" y="264"/>
                  <a:pt x="180" y="269"/>
                </a:cubicBezTo>
                <a:cubicBezTo>
                  <a:pt x="187" y="274"/>
                  <a:pt x="199" y="294"/>
                  <a:pt x="200" y="302"/>
                </a:cubicBezTo>
                <a:cubicBezTo>
                  <a:pt x="201" y="310"/>
                  <a:pt x="190" y="309"/>
                  <a:pt x="185" y="320"/>
                </a:cubicBezTo>
                <a:cubicBezTo>
                  <a:pt x="180" y="331"/>
                  <a:pt x="180" y="353"/>
                  <a:pt x="167" y="370"/>
                </a:cubicBezTo>
                <a:cubicBezTo>
                  <a:pt x="154" y="387"/>
                  <a:pt x="106" y="404"/>
                  <a:pt x="105" y="420"/>
                </a:cubicBezTo>
                <a:cubicBezTo>
                  <a:pt x="104" y="436"/>
                  <a:pt x="150" y="450"/>
                  <a:pt x="162" y="469"/>
                </a:cubicBezTo>
                <a:cubicBezTo>
                  <a:pt x="174" y="488"/>
                  <a:pt x="167" y="516"/>
                  <a:pt x="179" y="532"/>
                </a:cubicBezTo>
                <a:lnTo>
                  <a:pt x="236" y="568"/>
                </a:lnTo>
                <a:lnTo>
                  <a:pt x="153" y="1303"/>
                </a:lnTo>
                <a:lnTo>
                  <a:pt x="140" y="1477"/>
                </a:lnTo>
                <a:lnTo>
                  <a:pt x="1361" y="1572"/>
                </a:lnTo>
                <a:lnTo>
                  <a:pt x="1394" y="1633"/>
                </a:lnTo>
                <a:lnTo>
                  <a:pt x="1353" y="1666"/>
                </a:lnTo>
                <a:lnTo>
                  <a:pt x="1308" y="1745"/>
                </a:lnTo>
                <a:lnTo>
                  <a:pt x="1502" y="1748"/>
                </a:lnTo>
                <a:lnTo>
                  <a:pt x="1500" y="1714"/>
                </a:lnTo>
                <a:cubicBezTo>
                  <a:pt x="1504" y="1702"/>
                  <a:pt x="1523" y="1684"/>
                  <a:pt x="1526" y="1675"/>
                </a:cubicBezTo>
                <a:cubicBezTo>
                  <a:pt x="1529" y="1666"/>
                  <a:pt x="1518" y="1662"/>
                  <a:pt x="1517" y="1657"/>
                </a:cubicBezTo>
                <a:cubicBezTo>
                  <a:pt x="1516" y="1652"/>
                  <a:pt x="1517" y="1649"/>
                  <a:pt x="1521" y="1646"/>
                </a:cubicBezTo>
                <a:cubicBezTo>
                  <a:pt x="1525" y="1643"/>
                  <a:pt x="1537" y="1642"/>
                  <a:pt x="1542" y="1637"/>
                </a:cubicBezTo>
                <a:cubicBezTo>
                  <a:pt x="1547" y="1632"/>
                  <a:pt x="1546" y="1624"/>
                  <a:pt x="1550" y="1618"/>
                </a:cubicBezTo>
                <a:cubicBezTo>
                  <a:pt x="1554" y="1612"/>
                  <a:pt x="1564" y="1609"/>
                  <a:pt x="1566" y="1598"/>
                </a:cubicBezTo>
                <a:cubicBezTo>
                  <a:pt x="1568" y="1587"/>
                  <a:pt x="1558" y="1552"/>
                  <a:pt x="1563" y="1549"/>
                </a:cubicBezTo>
                <a:cubicBezTo>
                  <a:pt x="1568" y="1546"/>
                  <a:pt x="1586" y="1581"/>
                  <a:pt x="1595" y="1579"/>
                </a:cubicBezTo>
                <a:cubicBezTo>
                  <a:pt x="1604" y="1577"/>
                  <a:pt x="1609" y="1546"/>
                  <a:pt x="1617" y="1538"/>
                </a:cubicBezTo>
                <a:cubicBezTo>
                  <a:pt x="1625" y="1530"/>
                  <a:pt x="1638" y="1536"/>
                  <a:pt x="1643" y="1532"/>
                </a:cubicBezTo>
                <a:cubicBezTo>
                  <a:pt x="1648" y="1528"/>
                  <a:pt x="1644" y="1518"/>
                  <a:pt x="1646" y="1513"/>
                </a:cubicBezTo>
                <a:cubicBezTo>
                  <a:pt x="1648" y="1508"/>
                  <a:pt x="1653" y="1504"/>
                  <a:pt x="1655" y="1499"/>
                </a:cubicBezTo>
                <a:cubicBezTo>
                  <a:pt x="1657" y="1494"/>
                  <a:pt x="1657" y="1489"/>
                  <a:pt x="1659" y="1484"/>
                </a:cubicBezTo>
                <a:cubicBezTo>
                  <a:pt x="1661" y="1479"/>
                  <a:pt x="1668" y="1474"/>
                  <a:pt x="1670" y="1468"/>
                </a:cubicBezTo>
                <a:cubicBezTo>
                  <a:pt x="1672" y="1462"/>
                  <a:pt x="1670" y="1460"/>
                  <a:pt x="1671" y="1447"/>
                </a:cubicBezTo>
                <a:cubicBezTo>
                  <a:pt x="1672" y="1434"/>
                  <a:pt x="1685" y="1396"/>
                  <a:pt x="1676" y="1390"/>
                </a:cubicBezTo>
                <a:cubicBezTo>
                  <a:pt x="1667" y="1384"/>
                  <a:pt x="1632" y="1406"/>
                  <a:pt x="1616" y="1409"/>
                </a:cubicBezTo>
                <a:cubicBezTo>
                  <a:pt x="1600" y="1412"/>
                  <a:pt x="1587" y="1413"/>
                  <a:pt x="1581" y="1408"/>
                </a:cubicBezTo>
                <a:lnTo>
                  <a:pt x="1578" y="1378"/>
                </a:lnTo>
                <a:lnTo>
                  <a:pt x="1562" y="1354"/>
                </a:lnTo>
                <a:lnTo>
                  <a:pt x="1562" y="1322"/>
                </a:lnTo>
                <a:lnTo>
                  <a:pt x="1577" y="1265"/>
                </a:lnTo>
                <a:lnTo>
                  <a:pt x="1568" y="1186"/>
                </a:lnTo>
                <a:cubicBezTo>
                  <a:pt x="1564" y="1169"/>
                  <a:pt x="1565" y="1176"/>
                  <a:pt x="1554" y="1162"/>
                </a:cubicBezTo>
                <a:cubicBezTo>
                  <a:pt x="1543" y="1148"/>
                  <a:pt x="1515" y="1114"/>
                  <a:pt x="1502" y="1102"/>
                </a:cubicBezTo>
                <a:cubicBezTo>
                  <a:pt x="1489" y="1090"/>
                  <a:pt x="1486" y="1097"/>
                  <a:pt x="1478" y="1090"/>
                </a:cubicBezTo>
                <a:cubicBezTo>
                  <a:pt x="1470" y="1083"/>
                  <a:pt x="1463" y="1072"/>
                  <a:pt x="1454" y="1063"/>
                </a:cubicBezTo>
                <a:cubicBezTo>
                  <a:pt x="1445" y="1054"/>
                  <a:pt x="1437" y="1049"/>
                  <a:pt x="1425" y="1039"/>
                </a:cubicBezTo>
                <a:cubicBezTo>
                  <a:pt x="1413" y="1029"/>
                  <a:pt x="1387" y="1017"/>
                  <a:pt x="1379" y="1003"/>
                </a:cubicBezTo>
                <a:cubicBezTo>
                  <a:pt x="1371" y="989"/>
                  <a:pt x="1367" y="975"/>
                  <a:pt x="1374" y="952"/>
                </a:cubicBezTo>
                <a:cubicBezTo>
                  <a:pt x="1381" y="929"/>
                  <a:pt x="1415" y="886"/>
                  <a:pt x="1422" y="862"/>
                </a:cubicBezTo>
                <a:cubicBezTo>
                  <a:pt x="1429" y="838"/>
                  <a:pt x="1419" y="823"/>
                  <a:pt x="1419" y="805"/>
                </a:cubicBezTo>
                <a:cubicBezTo>
                  <a:pt x="1419" y="787"/>
                  <a:pt x="1433" y="764"/>
                  <a:pt x="1425" y="751"/>
                </a:cubicBezTo>
                <a:cubicBezTo>
                  <a:pt x="1417" y="738"/>
                  <a:pt x="1389" y="728"/>
                  <a:pt x="1373" y="724"/>
                </a:cubicBezTo>
                <a:cubicBezTo>
                  <a:pt x="1357" y="720"/>
                  <a:pt x="1343" y="740"/>
                  <a:pt x="1329" y="728"/>
                </a:cubicBezTo>
                <a:cubicBezTo>
                  <a:pt x="1315" y="716"/>
                  <a:pt x="1293" y="669"/>
                  <a:pt x="1289" y="653"/>
                </a:cubicBezTo>
                <a:cubicBezTo>
                  <a:pt x="1285" y="637"/>
                  <a:pt x="1301" y="639"/>
                  <a:pt x="1302" y="629"/>
                </a:cubicBezTo>
                <a:cubicBezTo>
                  <a:pt x="1303" y="619"/>
                  <a:pt x="1297" y="601"/>
                  <a:pt x="1295" y="593"/>
                </a:cubicBezTo>
                <a:cubicBezTo>
                  <a:pt x="1293" y="585"/>
                  <a:pt x="1294" y="587"/>
                  <a:pt x="1287" y="581"/>
                </a:cubicBezTo>
                <a:cubicBezTo>
                  <a:pt x="1280" y="575"/>
                  <a:pt x="1262" y="561"/>
                  <a:pt x="1254" y="556"/>
                </a:cubicBezTo>
                <a:cubicBezTo>
                  <a:pt x="1246" y="551"/>
                  <a:pt x="1249" y="560"/>
                  <a:pt x="1241" y="550"/>
                </a:cubicBezTo>
                <a:cubicBezTo>
                  <a:pt x="1233" y="540"/>
                  <a:pt x="1216" y="505"/>
                  <a:pt x="1208" y="494"/>
                </a:cubicBezTo>
                <a:cubicBezTo>
                  <a:pt x="1200" y="483"/>
                  <a:pt x="1199" y="499"/>
                  <a:pt x="1191" y="485"/>
                </a:cubicBezTo>
                <a:cubicBezTo>
                  <a:pt x="1183" y="471"/>
                  <a:pt x="1167" y="432"/>
                  <a:pt x="1157" y="412"/>
                </a:cubicBezTo>
                <a:cubicBezTo>
                  <a:pt x="1147" y="392"/>
                  <a:pt x="1136" y="381"/>
                  <a:pt x="1130" y="368"/>
                </a:cubicBezTo>
                <a:cubicBezTo>
                  <a:pt x="1124" y="355"/>
                  <a:pt x="1115" y="362"/>
                  <a:pt x="1118" y="334"/>
                </a:cubicBezTo>
                <a:cubicBezTo>
                  <a:pt x="1121" y="306"/>
                  <a:pt x="1141" y="229"/>
                  <a:pt x="1151" y="199"/>
                </a:cubicBezTo>
                <a:cubicBezTo>
                  <a:pt x="1161" y="169"/>
                  <a:pt x="1172" y="169"/>
                  <a:pt x="1179" y="155"/>
                </a:cubicBezTo>
                <a:cubicBezTo>
                  <a:pt x="1186" y="141"/>
                  <a:pt x="1186" y="123"/>
                  <a:pt x="1191" y="112"/>
                </a:cubicBezTo>
                <a:cubicBezTo>
                  <a:pt x="1196" y="101"/>
                  <a:pt x="1202" y="92"/>
                  <a:pt x="1208" y="86"/>
                </a:cubicBezTo>
                <a:cubicBezTo>
                  <a:pt x="1214" y="80"/>
                  <a:pt x="1223" y="80"/>
                  <a:pt x="1230" y="77"/>
                </a:cubicBezTo>
                <a:cubicBezTo>
                  <a:pt x="1237" y="74"/>
                  <a:pt x="1245" y="77"/>
                  <a:pt x="1251" y="67"/>
                </a:cubicBezTo>
                <a:cubicBezTo>
                  <a:pt x="1257" y="57"/>
                  <a:pt x="1265" y="29"/>
                  <a:pt x="1268" y="19"/>
                </a:cubicBezTo>
                <a:lnTo>
                  <a:pt x="1269" y="4"/>
                </a:lnTo>
                <a:lnTo>
                  <a:pt x="5" y="0"/>
                </a:lnTo>
                <a:close/>
              </a:path>
            </a:pathLst>
          </a:custGeom>
          <a:solidFill>
            <a:srgbClr val="3333FF">
              <a:alpha val="50000"/>
            </a:srgbClr>
          </a:solidFill>
          <a:ln>
            <a:noFill/>
          </a:ln>
          <a:effectLst/>
          <a:extLst>
            <a:ext uri="{91240B29-F687-4F45-9708-019B960494DF}">
              <a14:hiddenLine xmlns:a14="http://schemas.microsoft.com/office/drawing/2010/main" w="952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3594" name="Group 42"/>
          <p:cNvGrpSpPr>
            <a:grpSpLocks/>
          </p:cNvGrpSpPr>
          <p:nvPr/>
        </p:nvGrpSpPr>
        <p:grpSpPr bwMode="auto">
          <a:xfrm>
            <a:off x="3143250" y="2505075"/>
            <a:ext cx="90488" cy="90488"/>
            <a:chOff x="3805" y="4082"/>
            <a:chExt cx="57" cy="57"/>
          </a:xfrm>
        </p:grpSpPr>
        <p:grpSp>
          <p:nvGrpSpPr>
            <p:cNvPr id="23595" name="Group 43"/>
            <p:cNvGrpSpPr>
              <a:grpSpLocks/>
            </p:cNvGrpSpPr>
            <p:nvPr/>
          </p:nvGrpSpPr>
          <p:grpSpPr bwMode="auto">
            <a:xfrm>
              <a:off x="3805" y="4082"/>
              <a:ext cx="57" cy="57"/>
              <a:chOff x="3805" y="4082"/>
              <a:chExt cx="57" cy="57"/>
            </a:xfrm>
          </p:grpSpPr>
          <p:sp>
            <p:nvSpPr>
              <p:cNvPr id="23596" name="Line 44"/>
              <p:cNvSpPr>
                <a:spLocks noChangeShapeType="1"/>
              </p:cNvSpPr>
              <p:nvPr/>
            </p:nvSpPr>
            <p:spPr bwMode="auto">
              <a:xfrm flipV="1">
                <a:off x="3805" y="4083"/>
                <a:ext cx="57" cy="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97" name="Line 45"/>
              <p:cNvSpPr>
                <a:spLocks noChangeShapeType="1"/>
              </p:cNvSpPr>
              <p:nvPr/>
            </p:nvSpPr>
            <p:spPr bwMode="auto">
              <a:xfrm rot="16200000" flipV="1">
                <a:off x="3804" y="4084"/>
                <a:ext cx="57" cy="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3598" name="Rectangle 46"/>
            <p:cNvSpPr>
              <a:spLocks noChangeArrowheads="1"/>
            </p:cNvSpPr>
            <p:nvPr/>
          </p:nvSpPr>
          <p:spPr bwMode="auto">
            <a:xfrm>
              <a:off x="3820" y="4098"/>
              <a:ext cx="27" cy="27"/>
            </a:xfrm>
            <a:prstGeom prst="rect">
              <a:avLst/>
            </a:prstGeom>
            <a:solidFill>
              <a:srgbClr val="808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3599" name="Group 47"/>
          <p:cNvGrpSpPr>
            <a:grpSpLocks/>
          </p:cNvGrpSpPr>
          <p:nvPr/>
        </p:nvGrpSpPr>
        <p:grpSpPr bwMode="auto">
          <a:xfrm>
            <a:off x="3309938" y="2505075"/>
            <a:ext cx="90487" cy="90488"/>
            <a:chOff x="3805" y="4082"/>
            <a:chExt cx="57" cy="57"/>
          </a:xfrm>
        </p:grpSpPr>
        <p:grpSp>
          <p:nvGrpSpPr>
            <p:cNvPr id="23600" name="Group 48"/>
            <p:cNvGrpSpPr>
              <a:grpSpLocks/>
            </p:cNvGrpSpPr>
            <p:nvPr/>
          </p:nvGrpSpPr>
          <p:grpSpPr bwMode="auto">
            <a:xfrm>
              <a:off x="3805" y="4082"/>
              <a:ext cx="57" cy="57"/>
              <a:chOff x="3805" y="4082"/>
              <a:chExt cx="57" cy="57"/>
            </a:xfrm>
          </p:grpSpPr>
          <p:sp>
            <p:nvSpPr>
              <p:cNvPr id="23601" name="Line 49"/>
              <p:cNvSpPr>
                <a:spLocks noChangeShapeType="1"/>
              </p:cNvSpPr>
              <p:nvPr/>
            </p:nvSpPr>
            <p:spPr bwMode="auto">
              <a:xfrm flipV="1">
                <a:off x="3805" y="4083"/>
                <a:ext cx="57" cy="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602" name="Line 50"/>
              <p:cNvSpPr>
                <a:spLocks noChangeShapeType="1"/>
              </p:cNvSpPr>
              <p:nvPr/>
            </p:nvSpPr>
            <p:spPr bwMode="auto">
              <a:xfrm rot="16200000" flipV="1">
                <a:off x="3804" y="4084"/>
                <a:ext cx="57" cy="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3603" name="Rectangle 51"/>
            <p:cNvSpPr>
              <a:spLocks noChangeArrowheads="1"/>
            </p:cNvSpPr>
            <p:nvPr/>
          </p:nvSpPr>
          <p:spPr bwMode="auto">
            <a:xfrm>
              <a:off x="3820" y="4098"/>
              <a:ext cx="27" cy="27"/>
            </a:xfrm>
            <a:prstGeom prst="rect">
              <a:avLst/>
            </a:prstGeom>
            <a:solidFill>
              <a:srgbClr val="808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3604" name="Group 52"/>
          <p:cNvGrpSpPr>
            <a:grpSpLocks/>
          </p:cNvGrpSpPr>
          <p:nvPr/>
        </p:nvGrpSpPr>
        <p:grpSpPr bwMode="auto">
          <a:xfrm>
            <a:off x="2395538" y="2900363"/>
            <a:ext cx="90487" cy="90487"/>
            <a:chOff x="3805" y="4082"/>
            <a:chExt cx="57" cy="57"/>
          </a:xfrm>
        </p:grpSpPr>
        <p:grpSp>
          <p:nvGrpSpPr>
            <p:cNvPr id="23605" name="Group 53"/>
            <p:cNvGrpSpPr>
              <a:grpSpLocks/>
            </p:cNvGrpSpPr>
            <p:nvPr/>
          </p:nvGrpSpPr>
          <p:grpSpPr bwMode="auto">
            <a:xfrm>
              <a:off x="3805" y="4082"/>
              <a:ext cx="57" cy="57"/>
              <a:chOff x="3805" y="4082"/>
              <a:chExt cx="57" cy="57"/>
            </a:xfrm>
          </p:grpSpPr>
          <p:sp>
            <p:nvSpPr>
              <p:cNvPr id="23606" name="Line 54"/>
              <p:cNvSpPr>
                <a:spLocks noChangeShapeType="1"/>
              </p:cNvSpPr>
              <p:nvPr/>
            </p:nvSpPr>
            <p:spPr bwMode="auto">
              <a:xfrm flipV="1">
                <a:off x="3805" y="4083"/>
                <a:ext cx="57" cy="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607" name="Line 55"/>
              <p:cNvSpPr>
                <a:spLocks noChangeShapeType="1"/>
              </p:cNvSpPr>
              <p:nvPr/>
            </p:nvSpPr>
            <p:spPr bwMode="auto">
              <a:xfrm rot="16200000" flipV="1">
                <a:off x="3804" y="4084"/>
                <a:ext cx="57" cy="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3608" name="Rectangle 56"/>
            <p:cNvSpPr>
              <a:spLocks noChangeArrowheads="1"/>
            </p:cNvSpPr>
            <p:nvPr/>
          </p:nvSpPr>
          <p:spPr bwMode="auto">
            <a:xfrm>
              <a:off x="3820" y="4098"/>
              <a:ext cx="27" cy="27"/>
            </a:xfrm>
            <a:prstGeom prst="rect">
              <a:avLst/>
            </a:prstGeom>
            <a:solidFill>
              <a:srgbClr val="808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3609" name="Group 57"/>
          <p:cNvGrpSpPr>
            <a:grpSpLocks/>
          </p:cNvGrpSpPr>
          <p:nvPr/>
        </p:nvGrpSpPr>
        <p:grpSpPr bwMode="auto">
          <a:xfrm>
            <a:off x="2049463" y="6192838"/>
            <a:ext cx="90487" cy="90487"/>
            <a:chOff x="3805" y="4082"/>
            <a:chExt cx="57" cy="57"/>
          </a:xfrm>
        </p:grpSpPr>
        <p:grpSp>
          <p:nvGrpSpPr>
            <p:cNvPr id="23610" name="Group 58"/>
            <p:cNvGrpSpPr>
              <a:grpSpLocks/>
            </p:cNvGrpSpPr>
            <p:nvPr/>
          </p:nvGrpSpPr>
          <p:grpSpPr bwMode="auto">
            <a:xfrm>
              <a:off x="3805" y="4082"/>
              <a:ext cx="57" cy="57"/>
              <a:chOff x="3805" y="4082"/>
              <a:chExt cx="57" cy="57"/>
            </a:xfrm>
          </p:grpSpPr>
          <p:sp>
            <p:nvSpPr>
              <p:cNvPr id="23611" name="Line 59"/>
              <p:cNvSpPr>
                <a:spLocks noChangeShapeType="1"/>
              </p:cNvSpPr>
              <p:nvPr/>
            </p:nvSpPr>
            <p:spPr bwMode="auto">
              <a:xfrm flipV="1">
                <a:off x="3805" y="4083"/>
                <a:ext cx="57" cy="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612" name="Line 60"/>
              <p:cNvSpPr>
                <a:spLocks noChangeShapeType="1"/>
              </p:cNvSpPr>
              <p:nvPr/>
            </p:nvSpPr>
            <p:spPr bwMode="auto">
              <a:xfrm rot="16200000" flipV="1">
                <a:off x="3804" y="4084"/>
                <a:ext cx="57" cy="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3613" name="Rectangle 61"/>
            <p:cNvSpPr>
              <a:spLocks noChangeArrowheads="1"/>
            </p:cNvSpPr>
            <p:nvPr/>
          </p:nvSpPr>
          <p:spPr bwMode="auto">
            <a:xfrm>
              <a:off x="3820" y="4098"/>
              <a:ext cx="27" cy="27"/>
            </a:xfrm>
            <a:prstGeom prst="rect">
              <a:avLst/>
            </a:prstGeom>
            <a:solidFill>
              <a:srgbClr val="808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3614" name="Group 62"/>
          <p:cNvGrpSpPr>
            <a:grpSpLocks/>
          </p:cNvGrpSpPr>
          <p:nvPr/>
        </p:nvGrpSpPr>
        <p:grpSpPr bwMode="auto">
          <a:xfrm>
            <a:off x="8253413" y="2008188"/>
            <a:ext cx="90487" cy="90487"/>
            <a:chOff x="3805" y="4082"/>
            <a:chExt cx="57" cy="57"/>
          </a:xfrm>
        </p:grpSpPr>
        <p:grpSp>
          <p:nvGrpSpPr>
            <p:cNvPr id="23615" name="Group 63"/>
            <p:cNvGrpSpPr>
              <a:grpSpLocks/>
            </p:cNvGrpSpPr>
            <p:nvPr/>
          </p:nvGrpSpPr>
          <p:grpSpPr bwMode="auto">
            <a:xfrm>
              <a:off x="3805" y="4082"/>
              <a:ext cx="57" cy="57"/>
              <a:chOff x="3805" y="4082"/>
              <a:chExt cx="57" cy="57"/>
            </a:xfrm>
          </p:grpSpPr>
          <p:sp>
            <p:nvSpPr>
              <p:cNvPr id="23616" name="Line 64"/>
              <p:cNvSpPr>
                <a:spLocks noChangeShapeType="1"/>
              </p:cNvSpPr>
              <p:nvPr/>
            </p:nvSpPr>
            <p:spPr bwMode="auto">
              <a:xfrm flipV="1">
                <a:off x="3805" y="4083"/>
                <a:ext cx="57" cy="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617" name="Line 65"/>
              <p:cNvSpPr>
                <a:spLocks noChangeShapeType="1"/>
              </p:cNvSpPr>
              <p:nvPr/>
            </p:nvSpPr>
            <p:spPr bwMode="auto">
              <a:xfrm rot="16200000" flipV="1">
                <a:off x="3804" y="4084"/>
                <a:ext cx="57" cy="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3618" name="Rectangle 66"/>
            <p:cNvSpPr>
              <a:spLocks noChangeArrowheads="1"/>
            </p:cNvSpPr>
            <p:nvPr/>
          </p:nvSpPr>
          <p:spPr bwMode="auto">
            <a:xfrm>
              <a:off x="3820" y="4098"/>
              <a:ext cx="27" cy="27"/>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3619" name="Group 67"/>
          <p:cNvGrpSpPr>
            <a:grpSpLocks/>
          </p:cNvGrpSpPr>
          <p:nvPr/>
        </p:nvGrpSpPr>
        <p:grpSpPr bwMode="auto">
          <a:xfrm>
            <a:off x="6316663" y="5011738"/>
            <a:ext cx="90487" cy="90487"/>
            <a:chOff x="3805" y="4082"/>
            <a:chExt cx="57" cy="57"/>
          </a:xfrm>
        </p:grpSpPr>
        <p:grpSp>
          <p:nvGrpSpPr>
            <p:cNvPr id="23620" name="Group 68"/>
            <p:cNvGrpSpPr>
              <a:grpSpLocks/>
            </p:cNvGrpSpPr>
            <p:nvPr/>
          </p:nvGrpSpPr>
          <p:grpSpPr bwMode="auto">
            <a:xfrm>
              <a:off x="3805" y="4082"/>
              <a:ext cx="57" cy="57"/>
              <a:chOff x="3805" y="4082"/>
              <a:chExt cx="57" cy="57"/>
            </a:xfrm>
          </p:grpSpPr>
          <p:sp>
            <p:nvSpPr>
              <p:cNvPr id="23621" name="Line 69"/>
              <p:cNvSpPr>
                <a:spLocks noChangeShapeType="1"/>
              </p:cNvSpPr>
              <p:nvPr/>
            </p:nvSpPr>
            <p:spPr bwMode="auto">
              <a:xfrm flipV="1">
                <a:off x="3805" y="4083"/>
                <a:ext cx="57" cy="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622" name="Line 70"/>
              <p:cNvSpPr>
                <a:spLocks noChangeShapeType="1"/>
              </p:cNvSpPr>
              <p:nvPr/>
            </p:nvSpPr>
            <p:spPr bwMode="auto">
              <a:xfrm rot="16200000" flipV="1">
                <a:off x="3804" y="4084"/>
                <a:ext cx="57" cy="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3623" name="Rectangle 71"/>
            <p:cNvSpPr>
              <a:spLocks noChangeArrowheads="1"/>
            </p:cNvSpPr>
            <p:nvPr/>
          </p:nvSpPr>
          <p:spPr bwMode="auto">
            <a:xfrm>
              <a:off x="3820" y="4098"/>
              <a:ext cx="27" cy="27"/>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3624" name="Group 72"/>
          <p:cNvGrpSpPr>
            <a:grpSpLocks/>
          </p:cNvGrpSpPr>
          <p:nvPr/>
        </p:nvGrpSpPr>
        <p:grpSpPr bwMode="auto">
          <a:xfrm>
            <a:off x="7624763" y="3792538"/>
            <a:ext cx="90487" cy="90487"/>
            <a:chOff x="3805" y="4082"/>
            <a:chExt cx="57" cy="57"/>
          </a:xfrm>
        </p:grpSpPr>
        <p:grpSp>
          <p:nvGrpSpPr>
            <p:cNvPr id="23625" name="Group 73"/>
            <p:cNvGrpSpPr>
              <a:grpSpLocks/>
            </p:cNvGrpSpPr>
            <p:nvPr/>
          </p:nvGrpSpPr>
          <p:grpSpPr bwMode="auto">
            <a:xfrm>
              <a:off x="3805" y="4082"/>
              <a:ext cx="57" cy="57"/>
              <a:chOff x="3805" y="4082"/>
              <a:chExt cx="57" cy="57"/>
            </a:xfrm>
          </p:grpSpPr>
          <p:sp>
            <p:nvSpPr>
              <p:cNvPr id="23626" name="Line 74"/>
              <p:cNvSpPr>
                <a:spLocks noChangeShapeType="1"/>
              </p:cNvSpPr>
              <p:nvPr/>
            </p:nvSpPr>
            <p:spPr bwMode="auto">
              <a:xfrm flipV="1">
                <a:off x="3805" y="4083"/>
                <a:ext cx="57" cy="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627" name="Line 75"/>
              <p:cNvSpPr>
                <a:spLocks noChangeShapeType="1"/>
              </p:cNvSpPr>
              <p:nvPr/>
            </p:nvSpPr>
            <p:spPr bwMode="auto">
              <a:xfrm rot="16200000" flipV="1">
                <a:off x="3804" y="4084"/>
                <a:ext cx="57" cy="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3628" name="Rectangle 76"/>
            <p:cNvSpPr>
              <a:spLocks noChangeArrowheads="1"/>
            </p:cNvSpPr>
            <p:nvPr/>
          </p:nvSpPr>
          <p:spPr bwMode="auto">
            <a:xfrm>
              <a:off x="3820" y="4098"/>
              <a:ext cx="27" cy="27"/>
            </a:xfrm>
            <a:prstGeom prst="rect">
              <a:avLst/>
            </a:prstGeom>
            <a:solidFill>
              <a:srgbClr val="808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3629" name="Group 77"/>
          <p:cNvGrpSpPr>
            <a:grpSpLocks/>
          </p:cNvGrpSpPr>
          <p:nvPr/>
        </p:nvGrpSpPr>
        <p:grpSpPr bwMode="auto">
          <a:xfrm>
            <a:off x="2189163" y="6167438"/>
            <a:ext cx="90487" cy="90487"/>
            <a:chOff x="3805" y="4082"/>
            <a:chExt cx="57" cy="57"/>
          </a:xfrm>
        </p:grpSpPr>
        <p:grpSp>
          <p:nvGrpSpPr>
            <p:cNvPr id="23630" name="Group 78"/>
            <p:cNvGrpSpPr>
              <a:grpSpLocks/>
            </p:cNvGrpSpPr>
            <p:nvPr/>
          </p:nvGrpSpPr>
          <p:grpSpPr bwMode="auto">
            <a:xfrm>
              <a:off x="3805" y="4082"/>
              <a:ext cx="57" cy="57"/>
              <a:chOff x="3805" y="4082"/>
              <a:chExt cx="57" cy="57"/>
            </a:xfrm>
          </p:grpSpPr>
          <p:sp>
            <p:nvSpPr>
              <p:cNvPr id="23631" name="Line 79"/>
              <p:cNvSpPr>
                <a:spLocks noChangeShapeType="1"/>
              </p:cNvSpPr>
              <p:nvPr/>
            </p:nvSpPr>
            <p:spPr bwMode="auto">
              <a:xfrm flipV="1">
                <a:off x="3805" y="4083"/>
                <a:ext cx="57" cy="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632" name="Line 80"/>
              <p:cNvSpPr>
                <a:spLocks noChangeShapeType="1"/>
              </p:cNvSpPr>
              <p:nvPr/>
            </p:nvSpPr>
            <p:spPr bwMode="auto">
              <a:xfrm rot="16200000" flipV="1">
                <a:off x="3804" y="4084"/>
                <a:ext cx="57" cy="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3633" name="Rectangle 81"/>
            <p:cNvSpPr>
              <a:spLocks noChangeArrowheads="1"/>
            </p:cNvSpPr>
            <p:nvPr/>
          </p:nvSpPr>
          <p:spPr bwMode="auto">
            <a:xfrm>
              <a:off x="3820" y="4098"/>
              <a:ext cx="27" cy="27"/>
            </a:xfrm>
            <a:prstGeom prst="rect">
              <a:avLst/>
            </a:prstGeom>
            <a:solidFill>
              <a:srgbClr val="808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3634" name="Group 82"/>
          <p:cNvGrpSpPr>
            <a:grpSpLocks/>
          </p:cNvGrpSpPr>
          <p:nvPr/>
        </p:nvGrpSpPr>
        <p:grpSpPr bwMode="auto">
          <a:xfrm>
            <a:off x="3143250" y="2498725"/>
            <a:ext cx="90488" cy="90488"/>
            <a:chOff x="3805" y="4082"/>
            <a:chExt cx="57" cy="57"/>
          </a:xfrm>
        </p:grpSpPr>
        <p:grpSp>
          <p:nvGrpSpPr>
            <p:cNvPr id="23635" name="Group 83"/>
            <p:cNvGrpSpPr>
              <a:grpSpLocks/>
            </p:cNvGrpSpPr>
            <p:nvPr/>
          </p:nvGrpSpPr>
          <p:grpSpPr bwMode="auto">
            <a:xfrm>
              <a:off x="3805" y="4082"/>
              <a:ext cx="57" cy="57"/>
              <a:chOff x="3805" y="4082"/>
              <a:chExt cx="57" cy="57"/>
            </a:xfrm>
          </p:grpSpPr>
          <p:sp>
            <p:nvSpPr>
              <p:cNvPr id="23636" name="Line 84"/>
              <p:cNvSpPr>
                <a:spLocks noChangeShapeType="1"/>
              </p:cNvSpPr>
              <p:nvPr/>
            </p:nvSpPr>
            <p:spPr bwMode="auto">
              <a:xfrm flipV="1">
                <a:off x="3805" y="4083"/>
                <a:ext cx="57" cy="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637" name="Line 85"/>
              <p:cNvSpPr>
                <a:spLocks noChangeShapeType="1"/>
              </p:cNvSpPr>
              <p:nvPr/>
            </p:nvSpPr>
            <p:spPr bwMode="auto">
              <a:xfrm rot="16200000" flipV="1">
                <a:off x="3804" y="4084"/>
                <a:ext cx="57" cy="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3638" name="Rectangle 86"/>
            <p:cNvSpPr>
              <a:spLocks noChangeArrowheads="1"/>
            </p:cNvSpPr>
            <p:nvPr/>
          </p:nvSpPr>
          <p:spPr bwMode="auto">
            <a:xfrm>
              <a:off x="3820" y="4098"/>
              <a:ext cx="27" cy="27"/>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3639" name="Group 87"/>
          <p:cNvGrpSpPr>
            <a:grpSpLocks/>
          </p:cNvGrpSpPr>
          <p:nvPr/>
        </p:nvGrpSpPr>
        <p:grpSpPr bwMode="auto">
          <a:xfrm>
            <a:off x="3308350" y="2498725"/>
            <a:ext cx="90488" cy="90488"/>
            <a:chOff x="3805" y="4082"/>
            <a:chExt cx="57" cy="57"/>
          </a:xfrm>
        </p:grpSpPr>
        <p:grpSp>
          <p:nvGrpSpPr>
            <p:cNvPr id="23640" name="Group 88"/>
            <p:cNvGrpSpPr>
              <a:grpSpLocks/>
            </p:cNvGrpSpPr>
            <p:nvPr/>
          </p:nvGrpSpPr>
          <p:grpSpPr bwMode="auto">
            <a:xfrm>
              <a:off x="3805" y="4082"/>
              <a:ext cx="57" cy="57"/>
              <a:chOff x="3805" y="4082"/>
              <a:chExt cx="57" cy="57"/>
            </a:xfrm>
          </p:grpSpPr>
          <p:sp>
            <p:nvSpPr>
              <p:cNvPr id="23641" name="Line 89"/>
              <p:cNvSpPr>
                <a:spLocks noChangeShapeType="1"/>
              </p:cNvSpPr>
              <p:nvPr/>
            </p:nvSpPr>
            <p:spPr bwMode="auto">
              <a:xfrm flipV="1">
                <a:off x="3805" y="4083"/>
                <a:ext cx="57" cy="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642" name="Line 90"/>
              <p:cNvSpPr>
                <a:spLocks noChangeShapeType="1"/>
              </p:cNvSpPr>
              <p:nvPr/>
            </p:nvSpPr>
            <p:spPr bwMode="auto">
              <a:xfrm rot="16200000" flipV="1">
                <a:off x="3804" y="4084"/>
                <a:ext cx="57" cy="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3643" name="Rectangle 91"/>
            <p:cNvSpPr>
              <a:spLocks noChangeArrowheads="1"/>
            </p:cNvSpPr>
            <p:nvPr/>
          </p:nvSpPr>
          <p:spPr bwMode="auto">
            <a:xfrm>
              <a:off x="3820" y="4098"/>
              <a:ext cx="27" cy="27"/>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3644" name="Group 92"/>
          <p:cNvGrpSpPr>
            <a:grpSpLocks/>
          </p:cNvGrpSpPr>
          <p:nvPr/>
        </p:nvGrpSpPr>
        <p:grpSpPr bwMode="auto">
          <a:xfrm>
            <a:off x="7905750" y="3756025"/>
            <a:ext cx="361950" cy="269875"/>
            <a:chOff x="5369" y="3038"/>
            <a:chExt cx="228" cy="170"/>
          </a:xfrm>
        </p:grpSpPr>
        <p:sp>
          <p:nvSpPr>
            <p:cNvPr id="23645" name="Freeform 93"/>
            <p:cNvSpPr>
              <a:spLocks/>
            </p:cNvSpPr>
            <p:nvPr/>
          </p:nvSpPr>
          <p:spPr bwMode="auto">
            <a:xfrm>
              <a:off x="5369" y="3171"/>
              <a:ext cx="216" cy="37"/>
            </a:xfrm>
            <a:custGeom>
              <a:avLst/>
              <a:gdLst>
                <a:gd name="T0" fmla="*/ 32 w 216"/>
                <a:gd name="T1" fmla="*/ 37 h 37"/>
                <a:gd name="T2" fmla="*/ 198 w 216"/>
                <a:gd name="T3" fmla="*/ 37 h 37"/>
                <a:gd name="T4" fmla="*/ 216 w 216"/>
                <a:gd name="T5" fmla="*/ 0 h 37"/>
                <a:gd name="T6" fmla="*/ 126 w 216"/>
                <a:gd name="T7" fmla="*/ 1 h 37"/>
                <a:gd name="T8" fmla="*/ 40 w 216"/>
                <a:gd name="T9" fmla="*/ 1 h 37"/>
                <a:gd name="T10" fmla="*/ 0 w 216"/>
                <a:gd name="T11" fmla="*/ 0 h 37"/>
                <a:gd name="T12" fmla="*/ 32 w 216"/>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216" h="37">
                  <a:moveTo>
                    <a:pt x="32" y="37"/>
                  </a:moveTo>
                  <a:lnTo>
                    <a:pt x="198" y="37"/>
                  </a:lnTo>
                  <a:lnTo>
                    <a:pt x="216" y="0"/>
                  </a:lnTo>
                  <a:lnTo>
                    <a:pt x="126" y="1"/>
                  </a:lnTo>
                  <a:lnTo>
                    <a:pt x="40" y="1"/>
                  </a:lnTo>
                  <a:lnTo>
                    <a:pt x="0" y="0"/>
                  </a:lnTo>
                  <a:lnTo>
                    <a:pt x="32" y="37"/>
                  </a:lnTo>
                  <a:close/>
                </a:path>
              </a:pathLst>
            </a:cu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646" name="Line 94"/>
            <p:cNvSpPr>
              <a:spLocks noChangeShapeType="1"/>
            </p:cNvSpPr>
            <p:nvPr/>
          </p:nvSpPr>
          <p:spPr bwMode="auto">
            <a:xfrm>
              <a:off x="5426" y="3067"/>
              <a:ext cx="3" cy="1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647" name="Freeform 95"/>
            <p:cNvSpPr>
              <a:spLocks/>
            </p:cNvSpPr>
            <p:nvPr/>
          </p:nvSpPr>
          <p:spPr bwMode="auto">
            <a:xfrm>
              <a:off x="5490" y="3038"/>
              <a:ext cx="3" cy="129"/>
            </a:xfrm>
            <a:custGeom>
              <a:avLst/>
              <a:gdLst>
                <a:gd name="T0" fmla="*/ 0 w 3"/>
                <a:gd name="T1" fmla="*/ 0 h 129"/>
                <a:gd name="T2" fmla="*/ 3 w 3"/>
                <a:gd name="T3" fmla="*/ 129 h 129"/>
              </a:gdLst>
              <a:ahLst/>
              <a:cxnLst>
                <a:cxn ang="0">
                  <a:pos x="T0" y="T1"/>
                </a:cxn>
                <a:cxn ang="0">
                  <a:pos x="T2" y="T3"/>
                </a:cxn>
              </a:cxnLst>
              <a:rect l="0" t="0" r="r" b="b"/>
              <a:pathLst>
                <a:path w="3" h="129">
                  <a:moveTo>
                    <a:pt x="0" y="0"/>
                  </a:moveTo>
                  <a:lnTo>
                    <a:pt x="3" y="129"/>
                  </a:lnTo>
                </a:path>
              </a:pathLst>
            </a:custGeom>
            <a:noFill/>
            <a:ln w="9525">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648" name="Line 96"/>
            <p:cNvSpPr>
              <a:spLocks noChangeShapeType="1"/>
            </p:cNvSpPr>
            <p:nvPr/>
          </p:nvSpPr>
          <p:spPr bwMode="auto">
            <a:xfrm>
              <a:off x="5555" y="3094"/>
              <a:ext cx="3" cy="6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649" name="Freeform 97"/>
            <p:cNvSpPr>
              <a:spLocks/>
            </p:cNvSpPr>
            <p:nvPr/>
          </p:nvSpPr>
          <p:spPr bwMode="auto">
            <a:xfrm>
              <a:off x="5451" y="3080"/>
              <a:ext cx="100" cy="91"/>
            </a:xfrm>
            <a:custGeom>
              <a:avLst/>
              <a:gdLst>
                <a:gd name="T0" fmla="*/ 7 w 36"/>
                <a:gd name="T1" fmla="*/ 1 h 33"/>
                <a:gd name="T2" fmla="*/ 0 w 36"/>
                <a:gd name="T3" fmla="*/ 15 h 33"/>
                <a:gd name="T4" fmla="*/ 6 w 36"/>
                <a:gd name="T5" fmla="*/ 33 h 33"/>
                <a:gd name="T6" fmla="*/ 32 w 36"/>
                <a:gd name="T7" fmla="*/ 22 h 33"/>
                <a:gd name="T8" fmla="*/ 27 w 36"/>
                <a:gd name="T9" fmla="*/ 12 h 33"/>
                <a:gd name="T10" fmla="*/ 33 w 36"/>
                <a:gd name="T11" fmla="*/ 0 h 33"/>
                <a:gd name="T12" fmla="*/ 7 w 36"/>
                <a:gd name="T13" fmla="*/ 1 h 33"/>
              </a:gdLst>
              <a:ahLst/>
              <a:cxnLst>
                <a:cxn ang="0">
                  <a:pos x="T0" y="T1"/>
                </a:cxn>
                <a:cxn ang="0">
                  <a:pos x="T2" y="T3"/>
                </a:cxn>
                <a:cxn ang="0">
                  <a:pos x="T4" y="T5"/>
                </a:cxn>
                <a:cxn ang="0">
                  <a:pos x="T6" y="T7"/>
                </a:cxn>
                <a:cxn ang="0">
                  <a:pos x="T8" y="T9"/>
                </a:cxn>
                <a:cxn ang="0">
                  <a:pos x="T10" y="T11"/>
                </a:cxn>
                <a:cxn ang="0">
                  <a:pos x="T12" y="T13"/>
                </a:cxn>
              </a:cxnLst>
              <a:rect l="0" t="0" r="r" b="b"/>
              <a:pathLst>
                <a:path w="36" h="33">
                  <a:moveTo>
                    <a:pt x="7" y="1"/>
                  </a:moveTo>
                  <a:cubicBezTo>
                    <a:pt x="2" y="3"/>
                    <a:pt x="0" y="10"/>
                    <a:pt x="0" y="15"/>
                  </a:cubicBezTo>
                  <a:cubicBezTo>
                    <a:pt x="0" y="20"/>
                    <a:pt x="1" y="32"/>
                    <a:pt x="6" y="33"/>
                  </a:cubicBezTo>
                  <a:lnTo>
                    <a:pt x="32" y="22"/>
                  </a:lnTo>
                  <a:cubicBezTo>
                    <a:pt x="35" y="19"/>
                    <a:pt x="27" y="16"/>
                    <a:pt x="27" y="12"/>
                  </a:cubicBezTo>
                  <a:cubicBezTo>
                    <a:pt x="27" y="8"/>
                    <a:pt x="36" y="2"/>
                    <a:pt x="33" y="0"/>
                  </a:cubicBezTo>
                  <a:lnTo>
                    <a:pt x="7" y="1"/>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650" name="Freeform 98"/>
            <p:cNvSpPr>
              <a:spLocks/>
            </p:cNvSpPr>
            <p:nvPr/>
          </p:nvSpPr>
          <p:spPr bwMode="auto">
            <a:xfrm>
              <a:off x="5379" y="3086"/>
              <a:ext cx="78" cy="81"/>
            </a:xfrm>
            <a:custGeom>
              <a:avLst/>
              <a:gdLst>
                <a:gd name="T0" fmla="*/ 8 w 28"/>
                <a:gd name="T1" fmla="*/ 0 h 29"/>
                <a:gd name="T2" fmla="*/ 0 w 28"/>
                <a:gd name="T3" fmla="*/ 13 h 29"/>
                <a:gd name="T4" fmla="*/ 7 w 28"/>
                <a:gd name="T5" fmla="*/ 29 h 29"/>
                <a:gd name="T6" fmla="*/ 25 w 28"/>
                <a:gd name="T7" fmla="*/ 24 h 29"/>
                <a:gd name="T8" fmla="*/ 20 w 28"/>
                <a:gd name="T9" fmla="*/ 14 h 29"/>
                <a:gd name="T10" fmla="*/ 26 w 28"/>
                <a:gd name="T11" fmla="*/ 0 h 29"/>
                <a:gd name="T12" fmla="*/ 8 w 28"/>
                <a:gd name="T13" fmla="*/ 0 h 29"/>
              </a:gdLst>
              <a:ahLst/>
              <a:cxnLst>
                <a:cxn ang="0">
                  <a:pos x="T0" y="T1"/>
                </a:cxn>
                <a:cxn ang="0">
                  <a:pos x="T2" y="T3"/>
                </a:cxn>
                <a:cxn ang="0">
                  <a:pos x="T4" y="T5"/>
                </a:cxn>
                <a:cxn ang="0">
                  <a:pos x="T6" y="T7"/>
                </a:cxn>
                <a:cxn ang="0">
                  <a:pos x="T8" y="T9"/>
                </a:cxn>
                <a:cxn ang="0">
                  <a:pos x="T10" y="T11"/>
                </a:cxn>
                <a:cxn ang="0">
                  <a:pos x="T12" y="T13"/>
                </a:cxn>
              </a:cxnLst>
              <a:rect l="0" t="0" r="r" b="b"/>
              <a:pathLst>
                <a:path w="28" h="29">
                  <a:moveTo>
                    <a:pt x="8" y="0"/>
                  </a:moveTo>
                  <a:cubicBezTo>
                    <a:pt x="2" y="2"/>
                    <a:pt x="0" y="8"/>
                    <a:pt x="0" y="13"/>
                  </a:cubicBezTo>
                  <a:cubicBezTo>
                    <a:pt x="0" y="17"/>
                    <a:pt x="4" y="27"/>
                    <a:pt x="7" y="29"/>
                  </a:cubicBezTo>
                  <a:lnTo>
                    <a:pt x="25" y="24"/>
                  </a:lnTo>
                  <a:cubicBezTo>
                    <a:pt x="27" y="22"/>
                    <a:pt x="20" y="18"/>
                    <a:pt x="20" y="14"/>
                  </a:cubicBezTo>
                  <a:cubicBezTo>
                    <a:pt x="20" y="10"/>
                    <a:pt x="28" y="2"/>
                    <a:pt x="26" y="0"/>
                  </a:cubicBezTo>
                  <a:lnTo>
                    <a:pt x="8" y="0"/>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651" name="Freeform 99"/>
            <p:cNvSpPr>
              <a:spLocks/>
            </p:cNvSpPr>
            <p:nvPr/>
          </p:nvSpPr>
          <p:spPr bwMode="auto">
            <a:xfrm>
              <a:off x="5520" y="3105"/>
              <a:ext cx="77" cy="61"/>
            </a:xfrm>
            <a:custGeom>
              <a:avLst/>
              <a:gdLst>
                <a:gd name="T0" fmla="*/ 6 w 28"/>
                <a:gd name="T1" fmla="*/ 0 h 22"/>
                <a:gd name="T2" fmla="*/ 0 w 28"/>
                <a:gd name="T3" fmla="*/ 12 h 22"/>
                <a:gd name="T4" fmla="*/ 8 w 28"/>
                <a:gd name="T5" fmla="*/ 22 h 22"/>
                <a:gd name="T6" fmla="*/ 26 w 28"/>
                <a:gd name="T7" fmla="*/ 17 h 22"/>
                <a:gd name="T8" fmla="*/ 21 w 28"/>
                <a:gd name="T9" fmla="*/ 7 h 22"/>
                <a:gd name="T10" fmla="*/ 24 w 28"/>
                <a:gd name="T11" fmla="*/ 0 h 22"/>
                <a:gd name="T12" fmla="*/ 6 w 28"/>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28" h="22">
                  <a:moveTo>
                    <a:pt x="6" y="0"/>
                  </a:moveTo>
                  <a:cubicBezTo>
                    <a:pt x="2" y="3"/>
                    <a:pt x="0" y="8"/>
                    <a:pt x="0" y="12"/>
                  </a:cubicBezTo>
                  <a:cubicBezTo>
                    <a:pt x="0" y="16"/>
                    <a:pt x="4" y="21"/>
                    <a:pt x="8" y="22"/>
                  </a:cubicBezTo>
                  <a:lnTo>
                    <a:pt x="26" y="17"/>
                  </a:lnTo>
                  <a:cubicBezTo>
                    <a:pt x="28" y="15"/>
                    <a:pt x="21" y="10"/>
                    <a:pt x="21" y="7"/>
                  </a:cubicBezTo>
                  <a:cubicBezTo>
                    <a:pt x="21" y="4"/>
                    <a:pt x="26" y="1"/>
                    <a:pt x="24" y="0"/>
                  </a:cubicBezTo>
                  <a:lnTo>
                    <a:pt x="6" y="0"/>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652" name="Freeform 100"/>
            <p:cNvSpPr>
              <a:spLocks/>
            </p:cNvSpPr>
            <p:nvPr/>
          </p:nvSpPr>
          <p:spPr bwMode="auto">
            <a:xfrm>
              <a:off x="5461" y="3051"/>
              <a:ext cx="53" cy="41"/>
            </a:xfrm>
            <a:custGeom>
              <a:avLst/>
              <a:gdLst>
                <a:gd name="T0" fmla="*/ 16 w 53"/>
                <a:gd name="T1" fmla="*/ 0 h 41"/>
                <a:gd name="T2" fmla="*/ 1 w 53"/>
                <a:gd name="T3" fmla="*/ 22 h 41"/>
                <a:gd name="T4" fmla="*/ 23 w 53"/>
                <a:gd name="T5" fmla="*/ 41 h 41"/>
                <a:gd name="T6" fmla="*/ 51 w 53"/>
                <a:gd name="T7" fmla="*/ 30 h 41"/>
                <a:gd name="T8" fmla="*/ 38 w 53"/>
                <a:gd name="T9" fmla="*/ 18 h 41"/>
                <a:gd name="T10" fmla="*/ 43 w 53"/>
                <a:gd name="T11" fmla="*/ 0 h 41"/>
                <a:gd name="T12" fmla="*/ 16 w 5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53" h="41">
                  <a:moveTo>
                    <a:pt x="16" y="0"/>
                  </a:moveTo>
                  <a:cubicBezTo>
                    <a:pt x="9" y="8"/>
                    <a:pt x="0" y="15"/>
                    <a:pt x="1" y="22"/>
                  </a:cubicBezTo>
                  <a:cubicBezTo>
                    <a:pt x="2" y="29"/>
                    <a:pt x="15" y="41"/>
                    <a:pt x="23" y="41"/>
                  </a:cubicBezTo>
                  <a:lnTo>
                    <a:pt x="51" y="30"/>
                  </a:lnTo>
                  <a:cubicBezTo>
                    <a:pt x="53" y="26"/>
                    <a:pt x="39" y="23"/>
                    <a:pt x="38" y="18"/>
                  </a:cubicBezTo>
                  <a:cubicBezTo>
                    <a:pt x="37" y="13"/>
                    <a:pt x="47" y="3"/>
                    <a:pt x="43" y="0"/>
                  </a:cubicBezTo>
                  <a:lnTo>
                    <a:pt x="16" y="0"/>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3653" name="Group 101"/>
          <p:cNvGrpSpPr>
            <a:grpSpLocks/>
          </p:cNvGrpSpPr>
          <p:nvPr/>
        </p:nvGrpSpPr>
        <p:grpSpPr bwMode="auto">
          <a:xfrm>
            <a:off x="7131050" y="4581525"/>
            <a:ext cx="361950" cy="269875"/>
            <a:chOff x="5369" y="3038"/>
            <a:chExt cx="228" cy="170"/>
          </a:xfrm>
        </p:grpSpPr>
        <p:sp>
          <p:nvSpPr>
            <p:cNvPr id="23654" name="Freeform 102"/>
            <p:cNvSpPr>
              <a:spLocks/>
            </p:cNvSpPr>
            <p:nvPr/>
          </p:nvSpPr>
          <p:spPr bwMode="auto">
            <a:xfrm>
              <a:off x="5369" y="3171"/>
              <a:ext cx="216" cy="37"/>
            </a:xfrm>
            <a:custGeom>
              <a:avLst/>
              <a:gdLst>
                <a:gd name="T0" fmla="*/ 32 w 216"/>
                <a:gd name="T1" fmla="*/ 37 h 37"/>
                <a:gd name="T2" fmla="*/ 198 w 216"/>
                <a:gd name="T3" fmla="*/ 37 h 37"/>
                <a:gd name="T4" fmla="*/ 216 w 216"/>
                <a:gd name="T5" fmla="*/ 0 h 37"/>
                <a:gd name="T6" fmla="*/ 126 w 216"/>
                <a:gd name="T7" fmla="*/ 1 h 37"/>
                <a:gd name="T8" fmla="*/ 40 w 216"/>
                <a:gd name="T9" fmla="*/ 1 h 37"/>
                <a:gd name="T10" fmla="*/ 0 w 216"/>
                <a:gd name="T11" fmla="*/ 0 h 37"/>
                <a:gd name="T12" fmla="*/ 32 w 216"/>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216" h="37">
                  <a:moveTo>
                    <a:pt x="32" y="37"/>
                  </a:moveTo>
                  <a:lnTo>
                    <a:pt x="198" y="37"/>
                  </a:lnTo>
                  <a:lnTo>
                    <a:pt x="216" y="0"/>
                  </a:lnTo>
                  <a:lnTo>
                    <a:pt x="126" y="1"/>
                  </a:lnTo>
                  <a:lnTo>
                    <a:pt x="40" y="1"/>
                  </a:lnTo>
                  <a:lnTo>
                    <a:pt x="0" y="0"/>
                  </a:lnTo>
                  <a:lnTo>
                    <a:pt x="32" y="37"/>
                  </a:lnTo>
                  <a:close/>
                </a:path>
              </a:pathLst>
            </a:cu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655" name="Line 103"/>
            <p:cNvSpPr>
              <a:spLocks noChangeShapeType="1"/>
            </p:cNvSpPr>
            <p:nvPr/>
          </p:nvSpPr>
          <p:spPr bwMode="auto">
            <a:xfrm>
              <a:off x="5426" y="3067"/>
              <a:ext cx="3" cy="1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656" name="Freeform 104"/>
            <p:cNvSpPr>
              <a:spLocks/>
            </p:cNvSpPr>
            <p:nvPr/>
          </p:nvSpPr>
          <p:spPr bwMode="auto">
            <a:xfrm>
              <a:off x="5490" y="3038"/>
              <a:ext cx="3" cy="129"/>
            </a:xfrm>
            <a:custGeom>
              <a:avLst/>
              <a:gdLst>
                <a:gd name="T0" fmla="*/ 0 w 3"/>
                <a:gd name="T1" fmla="*/ 0 h 129"/>
                <a:gd name="T2" fmla="*/ 3 w 3"/>
                <a:gd name="T3" fmla="*/ 129 h 129"/>
              </a:gdLst>
              <a:ahLst/>
              <a:cxnLst>
                <a:cxn ang="0">
                  <a:pos x="T0" y="T1"/>
                </a:cxn>
                <a:cxn ang="0">
                  <a:pos x="T2" y="T3"/>
                </a:cxn>
              </a:cxnLst>
              <a:rect l="0" t="0" r="r" b="b"/>
              <a:pathLst>
                <a:path w="3" h="129">
                  <a:moveTo>
                    <a:pt x="0" y="0"/>
                  </a:moveTo>
                  <a:lnTo>
                    <a:pt x="3" y="129"/>
                  </a:lnTo>
                </a:path>
              </a:pathLst>
            </a:custGeom>
            <a:noFill/>
            <a:ln w="9525">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657" name="Line 105"/>
            <p:cNvSpPr>
              <a:spLocks noChangeShapeType="1"/>
            </p:cNvSpPr>
            <p:nvPr/>
          </p:nvSpPr>
          <p:spPr bwMode="auto">
            <a:xfrm>
              <a:off x="5555" y="3094"/>
              <a:ext cx="3" cy="6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658" name="Freeform 106"/>
            <p:cNvSpPr>
              <a:spLocks/>
            </p:cNvSpPr>
            <p:nvPr/>
          </p:nvSpPr>
          <p:spPr bwMode="auto">
            <a:xfrm>
              <a:off x="5451" y="3080"/>
              <a:ext cx="100" cy="91"/>
            </a:xfrm>
            <a:custGeom>
              <a:avLst/>
              <a:gdLst>
                <a:gd name="T0" fmla="*/ 7 w 36"/>
                <a:gd name="T1" fmla="*/ 1 h 33"/>
                <a:gd name="T2" fmla="*/ 0 w 36"/>
                <a:gd name="T3" fmla="*/ 15 h 33"/>
                <a:gd name="T4" fmla="*/ 6 w 36"/>
                <a:gd name="T5" fmla="*/ 33 h 33"/>
                <a:gd name="T6" fmla="*/ 32 w 36"/>
                <a:gd name="T7" fmla="*/ 22 h 33"/>
                <a:gd name="T8" fmla="*/ 27 w 36"/>
                <a:gd name="T9" fmla="*/ 12 h 33"/>
                <a:gd name="T10" fmla="*/ 33 w 36"/>
                <a:gd name="T11" fmla="*/ 0 h 33"/>
                <a:gd name="T12" fmla="*/ 7 w 36"/>
                <a:gd name="T13" fmla="*/ 1 h 33"/>
              </a:gdLst>
              <a:ahLst/>
              <a:cxnLst>
                <a:cxn ang="0">
                  <a:pos x="T0" y="T1"/>
                </a:cxn>
                <a:cxn ang="0">
                  <a:pos x="T2" y="T3"/>
                </a:cxn>
                <a:cxn ang="0">
                  <a:pos x="T4" y="T5"/>
                </a:cxn>
                <a:cxn ang="0">
                  <a:pos x="T6" y="T7"/>
                </a:cxn>
                <a:cxn ang="0">
                  <a:pos x="T8" y="T9"/>
                </a:cxn>
                <a:cxn ang="0">
                  <a:pos x="T10" y="T11"/>
                </a:cxn>
                <a:cxn ang="0">
                  <a:pos x="T12" y="T13"/>
                </a:cxn>
              </a:cxnLst>
              <a:rect l="0" t="0" r="r" b="b"/>
              <a:pathLst>
                <a:path w="36" h="33">
                  <a:moveTo>
                    <a:pt x="7" y="1"/>
                  </a:moveTo>
                  <a:cubicBezTo>
                    <a:pt x="2" y="3"/>
                    <a:pt x="0" y="10"/>
                    <a:pt x="0" y="15"/>
                  </a:cubicBezTo>
                  <a:cubicBezTo>
                    <a:pt x="0" y="20"/>
                    <a:pt x="1" y="32"/>
                    <a:pt x="6" y="33"/>
                  </a:cubicBezTo>
                  <a:lnTo>
                    <a:pt x="32" y="22"/>
                  </a:lnTo>
                  <a:cubicBezTo>
                    <a:pt x="35" y="19"/>
                    <a:pt x="27" y="16"/>
                    <a:pt x="27" y="12"/>
                  </a:cubicBezTo>
                  <a:cubicBezTo>
                    <a:pt x="27" y="8"/>
                    <a:pt x="36" y="2"/>
                    <a:pt x="33" y="0"/>
                  </a:cubicBezTo>
                  <a:lnTo>
                    <a:pt x="7" y="1"/>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659" name="Freeform 107"/>
            <p:cNvSpPr>
              <a:spLocks/>
            </p:cNvSpPr>
            <p:nvPr/>
          </p:nvSpPr>
          <p:spPr bwMode="auto">
            <a:xfrm>
              <a:off x="5379" y="3086"/>
              <a:ext cx="78" cy="81"/>
            </a:xfrm>
            <a:custGeom>
              <a:avLst/>
              <a:gdLst>
                <a:gd name="T0" fmla="*/ 8 w 28"/>
                <a:gd name="T1" fmla="*/ 0 h 29"/>
                <a:gd name="T2" fmla="*/ 0 w 28"/>
                <a:gd name="T3" fmla="*/ 13 h 29"/>
                <a:gd name="T4" fmla="*/ 7 w 28"/>
                <a:gd name="T5" fmla="*/ 29 h 29"/>
                <a:gd name="T6" fmla="*/ 25 w 28"/>
                <a:gd name="T7" fmla="*/ 24 h 29"/>
                <a:gd name="T8" fmla="*/ 20 w 28"/>
                <a:gd name="T9" fmla="*/ 14 h 29"/>
                <a:gd name="T10" fmla="*/ 26 w 28"/>
                <a:gd name="T11" fmla="*/ 0 h 29"/>
                <a:gd name="T12" fmla="*/ 8 w 28"/>
                <a:gd name="T13" fmla="*/ 0 h 29"/>
              </a:gdLst>
              <a:ahLst/>
              <a:cxnLst>
                <a:cxn ang="0">
                  <a:pos x="T0" y="T1"/>
                </a:cxn>
                <a:cxn ang="0">
                  <a:pos x="T2" y="T3"/>
                </a:cxn>
                <a:cxn ang="0">
                  <a:pos x="T4" y="T5"/>
                </a:cxn>
                <a:cxn ang="0">
                  <a:pos x="T6" y="T7"/>
                </a:cxn>
                <a:cxn ang="0">
                  <a:pos x="T8" y="T9"/>
                </a:cxn>
                <a:cxn ang="0">
                  <a:pos x="T10" y="T11"/>
                </a:cxn>
                <a:cxn ang="0">
                  <a:pos x="T12" y="T13"/>
                </a:cxn>
              </a:cxnLst>
              <a:rect l="0" t="0" r="r" b="b"/>
              <a:pathLst>
                <a:path w="28" h="29">
                  <a:moveTo>
                    <a:pt x="8" y="0"/>
                  </a:moveTo>
                  <a:cubicBezTo>
                    <a:pt x="2" y="2"/>
                    <a:pt x="0" y="8"/>
                    <a:pt x="0" y="13"/>
                  </a:cubicBezTo>
                  <a:cubicBezTo>
                    <a:pt x="0" y="17"/>
                    <a:pt x="4" y="27"/>
                    <a:pt x="7" y="29"/>
                  </a:cubicBezTo>
                  <a:lnTo>
                    <a:pt x="25" y="24"/>
                  </a:lnTo>
                  <a:cubicBezTo>
                    <a:pt x="27" y="22"/>
                    <a:pt x="20" y="18"/>
                    <a:pt x="20" y="14"/>
                  </a:cubicBezTo>
                  <a:cubicBezTo>
                    <a:pt x="20" y="10"/>
                    <a:pt x="28" y="2"/>
                    <a:pt x="26" y="0"/>
                  </a:cubicBezTo>
                  <a:lnTo>
                    <a:pt x="8" y="0"/>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660" name="Freeform 108"/>
            <p:cNvSpPr>
              <a:spLocks/>
            </p:cNvSpPr>
            <p:nvPr/>
          </p:nvSpPr>
          <p:spPr bwMode="auto">
            <a:xfrm>
              <a:off x="5520" y="3105"/>
              <a:ext cx="77" cy="61"/>
            </a:xfrm>
            <a:custGeom>
              <a:avLst/>
              <a:gdLst>
                <a:gd name="T0" fmla="*/ 6 w 28"/>
                <a:gd name="T1" fmla="*/ 0 h 22"/>
                <a:gd name="T2" fmla="*/ 0 w 28"/>
                <a:gd name="T3" fmla="*/ 12 h 22"/>
                <a:gd name="T4" fmla="*/ 8 w 28"/>
                <a:gd name="T5" fmla="*/ 22 h 22"/>
                <a:gd name="T6" fmla="*/ 26 w 28"/>
                <a:gd name="T7" fmla="*/ 17 h 22"/>
                <a:gd name="T8" fmla="*/ 21 w 28"/>
                <a:gd name="T9" fmla="*/ 7 h 22"/>
                <a:gd name="T10" fmla="*/ 24 w 28"/>
                <a:gd name="T11" fmla="*/ 0 h 22"/>
                <a:gd name="T12" fmla="*/ 6 w 28"/>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28" h="22">
                  <a:moveTo>
                    <a:pt x="6" y="0"/>
                  </a:moveTo>
                  <a:cubicBezTo>
                    <a:pt x="2" y="3"/>
                    <a:pt x="0" y="8"/>
                    <a:pt x="0" y="12"/>
                  </a:cubicBezTo>
                  <a:cubicBezTo>
                    <a:pt x="0" y="16"/>
                    <a:pt x="4" y="21"/>
                    <a:pt x="8" y="22"/>
                  </a:cubicBezTo>
                  <a:lnTo>
                    <a:pt x="26" y="17"/>
                  </a:lnTo>
                  <a:cubicBezTo>
                    <a:pt x="28" y="15"/>
                    <a:pt x="21" y="10"/>
                    <a:pt x="21" y="7"/>
                  </a:cubicBezTo>
                  <a:cubicBezTo>
                    <a:pt x="21" y="4"/>
                    <a:pt x="26" y="1"/>
                    <a:pt x="24" y="0"/>
                  </a:cubicBezTo>
                  <a:lnTo>
                    <a:pt x="6" y="0"/>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661" name="Freeform 109"/>
            <p:cNvSpPr>
              <a:spLocks/>
            </p:cNvSpPr>
            <p:nvPr/>
          </p:nvSpPr>
          <p:spPr bwMode="auto">
            <a:xfrm>
              <a:off x="5461" y="3051"/>
              <a:ext cx="53" cy="41"/>
            </a:xfrm>
            <a:custGeom>
              <a:avLst/>
              <a:gdLst>
                <a:gd name="T0" fmla="*/ 16 w 53"/>
                <a:gd name="T1" fmla="*/ 0 h 41"/>
                <a:gd name="T2" fmla="*/ 1 w 53"/>
                <a:gd name="T3" fmla="*/ 22 h 41"/>
                <a:gd name="T4" fmla="*/ 23 w 53"/>
                <a:gd name="T5" fmla="*/ 41 h 41"/>
                <a:gd name="T6" fmla="*/ 51 w 53"/>
                <a:gd name="T7" fmla="*/ 30 h 41"/>
                <a:gd name="T8" fmla="*/ 38 w 53"/>
                <a:gd name="T9" fmla="*/ 18 h 41"/>
                <a:gd name="T10" fmla="*/ 43 w 53"/>
                <a:gd name="T11" fmla="*/ 0 h 41"/>
                <a:gd name="T12" fmla="*/ 16 w 5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53" h="41">
                  <a:moveTo>
                    <a:pt x="16" y="0"/>
                  </a:moveTo>
                  <a:cubicBezTo>
                    <a:pt x="9" y="8"/>
                    <a:pt x="0" y="15"/>
                    <a:pt x="1" y="22"/>
                  </a:cubicBezTo>
                  <a:cubicBezTo>
                    <a:pt x="2" y="29"/>
                    <a:pt x="15" y="41"/>
                    <a:pt x="23" y="41"/>
                  </a:cubicBezTo>
                  <a:lnTo>
                    <a:pt x="51" y="30"/>
                  </a:lnTo>
                  <a:cubicBezTo>
                    <a:pt x="53" y="26"/>
                    <a:pt x="39" y="23"/>
                    <a:pt x="38" y="18"/>
                  </a:cubicBezTo>
                  <a:cubicBezTo>
                    <a:pt x="37" y="13"/>
                    <a:pt x="47" y="3"/>
                    <a:pt x="43" y="0"/>
                  </a:cubicBezTo>
                  <a:lnTo>
                    <a:pt x="16" y="0"/>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3662" name="Oval 110"/>
          <p:cNvSpPr>
            <a:spLocks noChangeArrowheads="1"/>
          </p:cNvSpPr>
          <p:nvPr/>
        </p:nvSpPr>
        <p:spPr bwMode="auto">
          <a:xfrm>
            <a:off x="6397625" y="4781550"/>
            <a:ext cx="171450" cy="142875"/>
          </a:xfrm>
          <a:prstGeom prst="ellipse">
            <a:avLst/>
          </a:prstGeom>
          <a:solidFill>
            <a:srgbClr val="3333FF">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663" name="Oval 111"/>
          <p:cNvSpPr>
            <a:spLocks noChangeArrowheads="1"/>
          </p:cNvSpPr>
          <p:nvPr/>
        </p:nvSpPr>
        <p:spPr bwMode="auto">
          <a:xfrm>
            <a:off x="8229600" y="2438400"/>
            <a:ext cx="241300" cy="184150"/>
          </a:xfrm>
          <a:prstGeom prst="ellipse">
            <a:avLst/>
          </a:prstGeom>
          <a:solidFill>
            <a:srgbClr val="3333FF">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664" name="Oval 112"/>
          <p:cNvSpPr>
            <a:spLocks noChangeArrowheads="1"/>
          </p:cNvSpPr>
          <p:nvPr/>
        </p:nvSpPr>
        <p:spPr bwMode="auto">
          <a:xfrm>
            <a:off x="8013700" y="3162300"/>
            <a:ext cx="377825" cy="273050"/>
          </a:xfrm>
          <a:prstGeom prst="ellipse">
            <a:avLst/>
          </a:prstGeom>
          <a:solidFill>
            <a:srgbClr val="3333FF">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666" name="Oval 114"/>
          <p:cNvSpPr>
            <a:spLocks noChangeArrowheads="1"/>
          </p:cNvSpPr>
          <p:nvPr/>
        </p:nvSpPr>
        <p:spPr bwMode="auto">
          <a:xfrm>
            <a:off x="8661400" y="2974975"/>
            <a:ext cx="171450" cy="142875"/>
          </a:xfrm>
          <a:prstGeom prst="ellipse">
            <a:avLst/>
          </a:prstGeom>
          <a:solidFill>
            <a:srgbClr val="3333FF">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3667" name="Group 115"/>
          <p:cNvGrpSpPr>
            <a:grpSpLocks/>
          </p:cNvGrpSpPr>
          <p:nvPr/>
        </p:nvGrpSpPr>
        <p:grpSpPr bwMode="auto">
          <a:xfrm>
            <a:off x="2047875" y="6192838"/>
            <a:ext cx="90488" cy="90487"/>
            <a:chOff x="3805" y="4082"/>
            <a:chExt cx="57" cy="57"/>
          </a:xfrm>
        </p:grpSpPr>
        <p:grpSp>
          <p:nvGrpSpPr>
            <p:cNvPr id="23668" name="Group 116"/>
            <p:cNvGrpSpPr>
              <a:grpSpLocks/>
            </p:cNvGrpSpPr>
            <p:nvPr/>
          </p:nvGrpSpPr>
          <p:grpSpPr bwMode="auto">
            <a:xfrm>
              <a:off x="3805" y="4082"/>
              <a:ext cx="57" cy="57"/>
              <a:chOff x="3805" y="4082"/>
              <a:chExt cx="57" cy="57"/>
            </a:xfrm>
          </p:grpSpPr>
          <p:sp>
            <p:nvSpPr>
              <p:cNvPr id="23669" name="Line 117"/>
              <p:cNvSpPr>
                <a:spLocks noChangeShapeType="1"/>
              </p:cNvSpPr>
              <p:nvPr/>
            </p:nvSpPr>
            <p:spPr bwMode="auto">
              <a:xfrm flipV="1">
                <a:off x="3805" y="4083"/>
                <a:ext cx="57" cy="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670" name="Line 118"/>
              <p:cNvSpPr>
                <a:spLocks noChangeShapeType="1"/>
              </p:cNvSpPr>
              <p:nvPr/>
            </p:nvSpPr>
            <p:spPr bwMode="auto">
              <a:xfrm rot="16200000" flipV="1">
                <a:off x="3804" y="4084"/>
                <a:ext cx="57" cy="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3671" name="Rectangle 119"/>
            <p:cNvSpPr>
              <a:spLocks noChangeArrowheads="1"/>
            </p:cNvSpPr>
            <p:nvPr/>
          </p:nvSpPr>
          <p:spPr bwMode="auto">
            <a:xfrm>
              <a:off x="3820" y="4098"/>
              <a:ext cx="27" cy="27"/>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3672" name="Group 120"/>
          <p:cNvGrpSpPr>
            <a:grpSpLocks/>
          </p:cNvGrpSpPr>
          <p:nvPr/>
        </p:nvGrpSpPr>
        <p:grpSpPr bwMode="auto">
          <a:xfrm>
            <a:off x="2187575" y="6165850"/>
            <a:ext cx="90488" cy="90488"/>
            <a:chOff x="3805" y="4082"/>
            <a:chExt cx="57" cy="57"/>
          </a:xfrm>
        </p:grpSpPr>
        <p:grpSp>
          <p:nvGrpSpPr>
            <p:cNvPr id="23673" name="Group 121"/>
            <p:cNvGrpSpPr>
              <a:grpSpLocks/>
            </p:cNvGrpSpPr>
            <p:nvPr/>
          </p:nvGrpSpPr>
          <p:grpSpPr bwMode="auto">
            <a:xfrm>
              <a:off x="3805" y="4082"/>
              <a:ext cx="57" cy="57"/>
              <a:chOff x="3805" y="4082"/>
              <a:chExt cx="57" cy="57"/>
            </a:xfrm>
          </p:grpSpPr>
          <p:sp>
            <p:nvSpPr>
              <p:cNvPr id="23674" name="Line 122"/>
              <p:cNvSpPr>
                <a:spLocks noChangeShapeType="1"/>
              </p:cNvSpPr>
              <p:nvPr/>
            </p:nvSpPr>
            <p:spPr bwMode="auto">
              <a:xfrm flipV="1">
                <a:off x="3805" y="4083"/>
                <a:ext cx="57" cy="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675" name="Line 123"/>
              <p:cNvSpPr>
                <a:spLocks noChangeShapeType="1"/>
              </p:cNvSpPr>
              <p:nvPr/>
            </p:nvSpPr>
            <p:spPr bwMode="auto">
              <a:xfrm rot="16200000" flipV="1">
                <a:off x="3804" y="4084"/>
                <a:ext cx="57" cy="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3676" name="Rectangle 124"/>
            <p:cNvSpPr>
              <a:spLocks noChangeArrowheads="1"/>
            </p:cNvSpPr>
            <p:nvPr/>
          </p:nvSpPr>
          <p:spPr bwMode="auto">
            <a:xfrm>
              <a:off x="3820" y="4098"/>
              <a:ext cx="27" cy="27"/>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3677" name="Freeform 125"/>
          <p:cNvSpPr>
            <a:spLocks/>
          </p:cNvSpPr>
          <p:nvPr/>
        </p:nvSpPr>
        <p:spPr bwMode="auto">
          <a:xfrm>
            <a:off x="1489075" y="5776913"/>
            <a:ext cx="1055688" cy="901700"/>
          </a:xfrm>
          <a:custGeom>
            <a:avLst/>
            <a:gdLst>
              <a:gd name="T0" fmla="*/ 31 w 665"/>
              <a:gd name="T1" fmla="*/ 336 h 568"/>
              <a:gd name="T2" fmla="*/ 31 w 665"/>
              <a:gd name="T3" fmla="*/ 378 h 568"/>
              <a:gd name="T4" fmla="*/ 3 w 665"/>
              <a:gd name="T5" fmla="*/ 413 h 568"/>
              <a:gd name="T6" fmla="*/ 24 w 665"/>
              <a:gd name="T7" fmla="*/ 450 h 568"/>
              <a:gd name="T8" fmla="*/ 66 w 665"/>
              <a:gd name="T9" fmla="*/ 455 h 568"/>
              <a:gd name="T10" fmla="*/ 105 w 665"/>
              <a:gd name="T11" fmla="*/ 447 h 568"/>
              <a:gd name="T12" fmla="*/ 81 w 665"/>
              <a:gd name="T13" fmla="*/ 482 h 568"/>
              <a:gd name="T14" fmla="*/ 82 w 665"/>
              <a:gd name="T15" fmla="*/ 495 h 568"/>
              <a:gd name="T16" fmla="*/ 100 w 665"/>
              <a:gd name="T17" fmla="*/ 504 h 568"/>
              <a:gd name="T18" fmla="*/ 120 w 665"/>
              <a:gd name="T19" fmla="*/ 516 h 568"/>
              <a:gd name="T20" fmla="*/ 150 w 665"/>
              <a:gd name="T21" fmla="*/ 510 h 568"/>
              <a:gd name="T22" fmla="*/ 201 w 665"/>
              <a:gd name="T23" fmla="*/ 509 h 568"/>
              <a:gd name="T24" fmla="*/ 201 w 665"/>
              <a:gd name="T25" fmla="*/ 473 h 568"/>
              <a:gd name="T26" fmla="*/ 234 w 665"/>
              <a:gd name="T27" fmla="*/ 447 h 568"/>
              <a:gd name="T28" fmla="*/ 225 w 665"/>
              <a:gd name="T29" fmla="*/ 434 h 568"/>
              <a:gd name="T30" fmla="*/ 264 w 665"/>
              <a:gd name="T31" fmla="*/ 411 h 568"/>
              <a:gd name="T32" fmla="*/ 252 w 665"/>
              <a:gd name="T33" fmla="*/ 443 h 568"/>
              <a:gd name="T34" fmla="*/ 264 w 665"/>
              <a:gd name="T35" fmla="*/ 459 h 568"/>
              <a:gd name="T36" fmla="*/ 297 w 665"/>
              <a:gd name="T37" fmla="*/ 494 h 568"/>
              <a:gd name="T38" fmla="*/ 333 w 665"/>
              <a:gd name="T39" fmla="*/ 518 h 568"/>
              <a:gd name="T40" fmla="*/ 354 w 665"/>
              <a:gd name="T41" fmla="*/ 485 h 568"/>
              <a:gd name="T42" fmla="*/ 348 w 665"/>
              <a:gd name="T43" fmla="*/ 455 h 568"/>
              <a:gd name="T44" fmla="*/ 361 w 665"/>
              <a:gd name="T45" fmla="*/ 440 h 568"/>
              <a:gd name="T46" fmla="*/ 355 w 665"/>
              <a:gd name="T47" fmla="*/ 420 h 568"/>
              <a:gd name="T48" fmla="*/ 366 w 665"/>
              <a:gd name="T49" fmla="*/ 414 h 568"/>
              <a:gd name="T50" fmla="*/ 414 w 665"/>
              <a:gd name="T51" fmla="*/ 381 h 568"/>
              <a:gd name="T52" fmla="*/ 420 w 665"/>
              <a:gd name="T53" fmla="*/ 401 h 568"/>
              <a:gd name="T54" fmla="*/ 432 w 665"/>
              <a:gd name="T55" fmla="*/ 411 h 568"/>
              <a:gd name="T56" fmla="*/ 415 w 665"/>
              <a:gd name="T57" fmla="*/ 434 h 568"/>
              <a:gd name="T58" fmla="*/ 406 w 665"/>
              <a:gd name="T59" fmla="*/ 446 h 568"/>
              <a:gd name="T60" fmla="*/ 417 w 665"/>
              <a:gd name="T61" fmla="*/ 462 h 568"/>
              <a:gd name="T62" fmla="*/ 454 w 665"/>
              <a:gd name="T63" fmla="*/ 449 h 568"/>
              <a:gd name="T64" fmla="*/ 508 w 665"/>
              <a:gd name="T65" fmla="*/ 444 h 568"/>
              <a:gd name="T66" fmla="*/ 546 w 665"/>
              <a:gd name="T67" fmla="*/ 462 h 568"/>
              <a:gd name="T68" fmla="*/ 550 w 665"/>
              <a:gd name="T69" fmla="*/ 491 h 568"/>
              <a:gd name="T70" fmla="*/ 567 w 665"/>
              <a:gd name="T71" fmla="*/ 513 h 568"/>
              <a:gd name="T72" fmla="*/ 574 w 665"/>
              <a:gd name="T73" fmla="*/ 554 h 568"/>
              <a:gd name="T74" fmla="*/ 627 w 665"/>
              <a:gd name="T75" fmla="*/ 561 h 568"/>
              <a:gd name="T76" fmla="*/ 663 w 665"/>
              <a:gd name="T77" fmla="*/ 513 h 568"/>
              <a:gd name="T78" fmla="*/ 613 w 665"/>
              <a:gd name="T79" fmla="*/ 471 h 568"/>
              <a:gd name="T80" fmla="*/ 532 w 665"/>
              <a:gd name="T81" fmla="*/ 363 h 568"/>
              <a:gd name="T82" fmla="*/ 510 w 665"/>
              <a:gd name="T83" fmla="*/ 324 h 568"/>
              <a:gd name="T84" fmla="*/ 528 w 665"/>
              <a:gd name="T85" fmla="*/ 281 h 568"/>
              <a:gd name="T86" fmla="*/ 553 w 665"/>
              <a:gd name="T87" fmla="*/ 299 h 568"/>
              <a:gd name="T88" fmla="*/ 568 w 665"/>
              <a:gd name="T89" fmla="*/ 276 h 568"/>
              <a:gd name="T90" fmla="*/ 601 w 665"/>
              <a:gd name="T91" fmla="*/ 279 h 568"/>
              <a:gd name="T92" fmla="*/ 613 w 665"/>
              <a:gd name="T93" fmla="*/ 239 h 568"/>
              <a:gd name="T94" fmla="*/ 561 w 665"/>
              <a:gd name="T95" fmla="*/ 194 h 568"/>
              <a:gd name="T96" fmla="*/ 478 w 665"/>
              <a:gd name="T97" fmla="*/ 183 h 568"/>
              <a:gd name="T98" fmla="*/ 436 w 665"/>
              <a:gd name="T99" fmla="*/ 176 h 568"/>
              <a:gd name="T100" fmla="*/ 345 w 665"/>
              <a:gd name="T101" fmla="*/ 192 h 568"/>
              <a:gd name="T102" fmla="*/ 267 w 665"/>
              <a:gd name="T103" fmla="*/ 161 h 568"/>
              <a:gd name="T104" fmla="*/ 183 w 665"/>
              <a:gd name="T105" fmla="*/ 132 h 568"/>
              <a:gd name="T106" fmla="*/ 112 w 665"/>
              <a:gd name="T107" fmla="*/ 99 h 568"/>
              <a:gd name="T108" fmla="*/ 81 w 665"/>
              <a:gd name="T109" fmla="*/ 59 h 568"/>
              <a:gd name="T110" fmla="*/ 75 w 665"/>
              <a:gd name="T111" fmla="*/ 15 h 568"/>
              <a:gd name="T112" fmla="*/ 73 w 665"/>
              <a:gd name="T113" fmla="*/ 0 h 568"/>
              <a:gd name="T114" fmla="*/ 9 w 665"/>
              <a:gd name="T115" fmla="*/ 0 h 568"/>
              <a:gd name="T116" fmla="*/ 21 w 665"/>
              <a:gd name="T117" fmla="*/ 81 h 568"/>
              <a:gd name="T118" fmla="*/ 109 w 665"/>
              <a:gd name="T119" fmla="*/ 155 h 568"/>
              <a:gd name="T120" fmla="*/ 214 w 665"/>
              <a:gd name="T121" fmla="*/ 201 h 568"/>
              <a:gd name="T122" fmla="*/ 181 w 665"/>
              <a:gd name="T123" fmla="*/ 249 h 568"/>
              <a:gd name="T124" fmla="*/ 31 w 665"/>
              <a:gd name="T125" fmla="*/ 336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65" h="568">
                <a:moveTo>
                  <a:pt x="31" y="336"/>
                </a:moveTo>
                <a:cubicBezTo>
                  <a:pt x="6" y="357"/>
                  <a:pt x="36" y="365"/>
                  <a:pt x="31" y="378"/>
                </a:cubicBezTo>
                <a:cubicBezTo>
                  <a:pt x="26" y="391"/>
                  <a:pt x="4" y="401"/>
                  <a:pt x="3" y="413"/>
                </a:cubicBezTo>
                <a:cubicBezTo>
                  <a:pt x="2" y="425"/>
                  <a:pt x="14" y="443"/>
                  <a:pt x="24" y="450"/>
                </a:cubicBezTo>
                <a:cubicBezTo>
                  <a:pt x="34" y="457"/>
                  <a:pt x="53" y="455"/>
                  <a:pt x="66" y="455"/>
                </a:cubicBezTo>
                <a:cubicBezTo>
                  <a:pt x="79" y="455"/>
                  <a:pt x="103" y="443"/>
                  <a:pt x="105" y="447"/>
                </a:cubicBezTo>
                <a:cubicBezTo>
                  <a:pt x="107" y="451"/>
                  <a:pt x="85" y="474"/>
                  <a:pt x="81" y="482"/>
                </a:cubicBezTo>
                <a:cubicBezTo>
                  <a:pt x="77" y="490"/>
                  <a:pt x="79" y="491"/>
                  <a:pt x="82" y="495"/>
                </a:cubicBezTo>
                <a:cubicBezTo>
                  <a:pt x="85" y="499"/>
                  <a:pt x="94" y="501"/>
                  <a:pt x="100" y="504"/>
                </a:cubicBezTo>
                <a:cubicBezTo>
                  <a:pt x="106" y="507"/>
                  <a:pt x="112" y="515"/>
                  <a:pt x="120" y="516"/>
                </a:cubicBezTo>
                <a:cubicBezTo>
                  <a:pt x="128" y="517"/>
                  <a:pt x="137" y="511"/>
                  <a:pt x="150" y="510"/>
                </a:cubicBezTo>
                <a:cubicBezTo>
                  <a:pt x="163" y="509"/>
                  <a:pt x="193" y="515"/>
                  <a:pt x="201" y="509"/>
                </a:cubicBezTo>
                <a:cubicBezTo>
                  <a:pt x="209" y="503"/>
                  <a:pt x="196" y="483"/>
                  <a:pt x="201" y="473"/>
                </a:cubicBezTo>
                <a:lnTo>
                  <a:pt x="234" y="447"/>
                </a:lnTo>
                <a:lnTo>
                  <a:pt x="225" y="434"/>
                </a:lnTo>
                <a:cubicBezTo>
                  <a:pt x="230" y="428"/>
                  <a:pt x="260" y="410"/>
                  <a:pt x="264" y="411"/>
                </a:cubicBezTo>
                <a:cubicBezTo>
                  <a:pt x="268" y="412"/>
                  <a:pt x="252" y="435"/>
                  <a:pt x="252" y="443"/>
                </a:cubicBezTo>
                <a:lnTo>
                  <a:pt x="264" y="459"/>
                </a:lnTo>
                <a:cubicBezTo>
                  <a:pt x="271" y="467"/>
                  <a:pt x="286" y="484"/>
                  <a:pt x="297" y="494"/>
                </a:cubicBezTo>
                <a:cubicBezTo>
                  <a:pt x="308" y="504"/>
                  <a:pt x="324" y="519"/>
                  <a:pt x="333" y="518"/>
                </a:cubicBezTo>
                <a:cubicBezTo>
                  <a:pt x="342" y="517"/>
                  <a:pt x="352" y="495"/>
                  <a:pt x="354" y="485"/>
                </a:cubicBezTo>
                <a:lnTo>
                  <a:pt x="348" y="455"/>
                </a:lnTo>
                <a:cubicBezTo>
                  <a:pt x="349" y="448"/>
                  <a:pt x="360" y="446"/>
                  <a:pt x="361" y="440"/>
                </a:cubicBezTo>
                <a:cubicBezTo>
                  <a:pt x="362" y="434"/>
                  <a:pt x="354" y="424"/>
                  <a:pt x="355" y="420"/>
                </a:cubicBezTo>
                <a:lnTo>
                  <a:pt x="366" y="414"/>
                </a:lnTo>
                <a:cubicBezTo>
                  <a:pt x="376" y="408"/>
                  <a:pt x="405" y="383"/>
                  <a:pt x="414" y="381"/>
                </a:cubicBezTo>
                <a:cubicBezTo>
                  <a:pt x="423" y="379"/>
                  <a:pt x="417" y="396"/>
                  <a:pt x="420" y="401"/>
                </a:cubicBezTo>
                <a:cubicBezTo>
                  <a:pt x="423" y="406"/>
                  <a:pt x="433" y="406"/>
                  <a:pt x="432" y="411"/>
                </a:cubicBezTo>
                <a:cubicBezTo>
                  <a:pt x="431" y="416"/>
                  <a:pt x="419" y="428"/>
                  <a:pt x="415" y="434"/>
                </a:cubicBezTo>
                <a:cubicBezTo>
                  <a:pt x="411" y="440"/>
                  <a:pt x="406" y="441"/>
                  <a:pt x="406" y="446"/>
                </a:cubicBezTo>
                <a:cubicBezTo>
                  <a:pt x="406" y="451"/>
                  <a:pt x="409" y="461"/>
                  <a:pt x="417" y="462"/>
                </a:cubicBezTo>
                <a:cubicBezTo>
                  <a:pt x="425" y="463"/>
                  <a:pt x="439" y="452"/>
                  <a:pt x="454" y="449"/>
                </a:cubicBezTo>
                <a:cubicBezTo>
                  <a:pt x="469" y="446"/>
                  <a:pt x="493" y="442"/>
                  <a:pt x="508" y="444"/>
                </a:cubicBezTo>
                <a:cubicBezTo>
                  <a:pt x="523" y="446"/>
                  <a:pt x="539" y="454"/>
                  <a:pt x="546" y="462"/>
                </a:cubicBezTo>
                <a:cubicBezTo>
                  <a:pt x="553" y="470"/>
                  <a:pt x="547" y="483"/>
                  <a:pt x="550" y="491"/>
                </a:cubicBezTo>
                <a:cubicBezTo>
                  <a:pt x="553" y="499"/>
                  <a:pt x="563" y="503"/>
                  <a:pt x="567" y="513"/>
                </a:cubicBezTo>
                <a:cubicBezTo>
                  <a:pt x="571" y="523"/>
                  <a:pt x="564" y="546"/>
                  <a:pt x="574" y="554"/>
                </a:cubicBezTo>
                <a:cubicBezTo>
                  <a:pt x="584" y="562"/>
                  <a:pt x="612" y="568"/>
                  <a:pt x="627" y="561"/>
                </a:cubicBezTo>
                <a:cubicBezTo>
                  <a:pt x="642" y="554"/>
                  <a:pt x="665" y="528"/>
                  <a:pt x="663" y="513"/>
                </a:cubicBezTo>
                <a:cubicBezTo>
                  <a:pt x="661" y="498"/>
                  <a:pt x="635" y="496"/>
                  <a:pt x="613" y="471"/>
                </a:cubicBezTo>
                <a:lnTo>
                  <a:pt x="532" y="363"/>
                </a:lnTo>
                <a:lnTo>
                  <a:pt x="510" y="324"/>
                </a:lnTo>
                <a:cubicBezTo>
                  <a:pt x="509" y="310"/>
                  <a:pt x="521" y="285"/>
                  <a:pt x="528" y="281"/>
                </a:cubicBezTo>
                <a:cubicBezTo>
                  <a:pt x="535" y="277"/>
                  <a:pt x="546" y="300"/>
                  <a:pt x="553" y="299"/>
                </a:cubicBezTo>
                <a:cubicBezTo>
                  <a:pt x="560" y="298"/>
                  <a:pt x="560" y="279"/>
                  <a:pt x="568" y="276"/>
                </a:cubicBezTo>
                <a:cubicBezTo>
                  <a:pt x="576" y="273"/>
                  <a:pt x="594" y="285"/>
                  <a:pt x="601" y="279"/>
                </a:cubicBezTo>
                <a:cubicBezTo>
                  <a:pt x="608" y="273"/>
                  <a:pt x="620" y="253"/>
                  <a:pt x="613" y="239"/>
                </a:cubicBezTo>
                <a:cubicBezTo>
                  <a:pt x="606" y="225"/>
                  <a:pt x="583" y="203"/>
                  <a:pt x="561" y="194"/>
                </a:cubicBezTo>
                <a:lnTo>
                  <a:pt x="478" y="183"/>
                </a:lnTo>
                <a:lnTo>
                  <a:pt x="436" y="176"/>
                </a:lnTo>
                <a:cubicBezTo>
                  <a:pt x="414" y="177"/>
                  <a:pt x="373" y="194"/>
                  <a:pt x="345" y="192"/>
                </a:cubicBezTo>
                <a:cubicBezTo>
                  <a:pt x="317" y="190"/>
                  <a:pt x="294" y="171"/>
                  <a:pt x="267" y="161"/>
                </a:cubicBezTo>
                <a:cubicBezTo>
                  <a:pt x="240" y="151"/>
                  <a:pt x="209" y="142"/>
                  <a:pt x="183" y="132"/>
                </a:cubicBezTo>
                <a:lnTo>
                  <a:pt x="112" y="99"/>
                </a:lnTo>
                <a:cubicBezTo>
                  <a:pt x="95" y="87"/>
                  <a:pt x="87" y="73"/>
                  <a:pt x="81" y="59"/>
                </a:cubicBezTo>
                <a:cubicBezTo>
                  <a:pt x="75" y="45"/>
                  <a:pt x="76" y="25"/>
                  <a:pt x="75" y="15"/>
                </a:cubicBezTo>
                <a:lnTo>
                  <a:pt x="73" y="0"/>
                </a:lnTo>
                <a:lnTo>
                  <a:pt x="9" y="0"/>
                </a:lnTo>
                <a:cubicBezTo>
                  <a:pt x="0" y="14"/>
                  <a:pt x="4" y="55"/>
                  <a:pt x="21" y="81"/>
                </a:cubicBezTo>
                <a:cubicBezTo>
                  <a:pt x="38" y="107"/>
                  <a:pt x="77" y="135"/>
                  <a:pt x="109" y="155"/>
                </a:cubicBezTo>
                <a:lnTo>
                  <a:pt x="214" y="201"/>
                </a:lnTo>
                <a:cubicBezTo>
                  <a:pt x="226" y="217"/>
                  <a:pt x="212" y="227"/>
                  <a:pt x="181" y="249"/>
                </a:cubicBezTo>
                <a:lnTo>
                  <a:pt x="31" y="336"/>
                </a:lnTo>
                <a:close/>
              </a:path>
            </a:pathLst>
          </a:custGeom>
          <a:solidFill>
            <a:srgbClr val="3333FF">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678" name="Oval 126"/>
          <p:cNvSpPr>
            <a:spLocks noChangeArrowheads="1"/>
          </p:cNvSpPr>
          <p:nvPr/>
        </p:nvSpPr>
        <p:spPr bwMode="auto">
          <a:xfrm>
            <a:off x="1766888" y="6000750"/>
            <a:ext cx="88900" cy="88900"/>
          </a:xfrm>
          <a:prstGeom prst="ellipse">
            <a:avLst/>
          </a:prstGeom>
          <a:solidFill>
            <a:srgbClr val="99CCFF"/>
          </a:solidFill>
          <a:ln w="2540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3679" name="Group 127"/>
          <p:cNvGrpSpPr>
            <a:grpSpLocks/>
          </p:cNvGrpSpPr>
          <p:nvPr/>
        </p:nvGrpSpPr>
        <p:grpSpPr bwMode="auto">
          <a:xfrm>
            <a:off x="2393950" y="2900363"/>
            <a:ext cx="90488" cy="90487"/>
            <a:chOff x="3805" y="4082"/>
            <a:chExt cx="57" cy="57"/>
          </a:xfrm>
        </p:grpSpPr>
        <p:grpSp>
          <p:nvGrpSpPr>
            <p:cNvPr id="23680" name="Group 128"/>
            <p:cNvGrpSpPr>
              <a:grpSpLocks/>
            </p:cNvGrpSpPr>
            <p:nvPr/>
          </p:nvGrpSpPr>
          <p:grpSpPr bwMode="auto">
            <a:xfrm>
              <a:off x="3805" y="4082"/>
              <a:ext cx="57" cy="57"/>
              <a:chOff x="3805" y="4082"/>
              <a:chExt cx="57" cy="57"/>
            </a:xfrm>
          </p:grpSpPr>
          <p:sp>
            <p:nvSpPr>
              <p:cNvPr id="23681" name="Line 129"/>
              <p:cNvSpPr>
                <a:spLocks noChangeShapeType="1"/>
              </p:cNvSpPr>
              <p:nvPr/>
            </p:nvSpPr>
            <p:spPr bwMode="auto">
              <a:xfrm flipV="1">
                <a:off x="3805" y="4083"/>
                <a:ext cx="57" cy="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682" name="Line 130"/>
              <p:cNvSpPr>
                <a:spLocks noChangeShapeType="1"/>
              </p:cNvSpPr>
              <p:nvPr/>
            </p:nvSpPr>
            <p:spPr bwMode="auto">
              <a:xfrm rot="16200000" flipV="1">
                <a:off x="3804" y="4084"/>
                <a:ext cx="57" cy="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3683" name="Rectangle 131"/>
            <p:cNvSpPr>
              <a:spLocks noChangeArrowheads="1"/>
            </p:cNvSpPr>
            <p:nvPr/>
          </p:nvSpPr>
          <p:spPr bwMode="auto">
            <a:xfrm>
              <a:off x="3820" y="4098"/>
              <a:ext cx="27" cy="27"/>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3686" name="Group 134"/>
          <p:cNvGrpSpPr>
            <a:grpSpLocks/>
          </p:cNvGrpSpPr>
          <p:nvPr/>
        </p:nvGrpSpPr>
        <p:grpSpPr bwMode="auto">
          <a:xfrm>
            <a:off x="2724150" y="6219825"/>
            <a:ext cx="361950" cy="269875"/>
            <a:chOff x="5369" y="3038"/>
            <a:chExt cx="228" cy="170"/>
          </a:xfrm>
        </p:grpSpPr>
        <p:sp>
          <p:nvSpPr>
            <p:cNvPr id="23687" name="Freeform 135"/>
            <p:cNvSpPr>
              <a:spLocks/>
            </p:cNvSpPr>
            <p:nvPr/>
          </p:nvSpPr>
          <p:spPr bwMode="auto">
            <a:xfrm>
              <a:off x="5369" y="3171"/>
              <a:ext cx="216" cy="37"/>
            </a:xfrm>
            <a:custGeom>
              <a:avLst/>
              <a:gdLst>
                <a:gd name="T0" fmla="*/ 32 w 216"/>
                <a:gd name="T1" fmla="*/ 37 h 37"/>
                <a:gd name="T2" fmla="*/ 198 w 216"/>
                <a:gd name="T3" fmla="*/ 37 h 37"/>
                <a:gd name="T4" fmla="*/ 216 w 216"/>
                <a:gd name="T5" fmla="*/ 0 h 37"/>
                <a:gd name="T6" fmla="*/ 126 w 216"/>
                <a:gd name="T7" fmla="*/ 1 h 37"/>
                <a:gd name="T8" fmla="*/ 40 w 216"/>
                <a:gd name="T9" fmla="*/ 1 h 37"/>
                <a:gd name="T10" fmla="*/ 0 w 216"/>
                <a:gd name="T11" fmla="*/ 0 h 37"/>
                <a:gd name="T12" fmla="*/ 32 w 216"/>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216" h="37">
                  <a:moveTo>
                    <a:pt x="32" y="37"/>
                  </a:moveTo>
                  <a:lnTo>
                    <a:pt x="198" y="37"/>
                  </a:lnTo>
                  <a:lnTo>
                    <a:pt x="216" y="0"/>
                  </a:lnTo>
                  <a:lnTo>
                    <a:pt x="126" y="1"/>
                  </a:lnTo>
                  <a:lnTo>
                    <a:pt x="40" y="1"/>
                  </a:lnTo>
                  <a:lnTo>
                    <a:pt x="0" y="0"/>
                  </a:lnTo>
                  <a:lnTo>
                    <a:pt x="32" y="37"/>
                  </a:lnTo>
                  <a:close/>
                </a:path>
              </a:pathLst>
            </a:cu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688" name="Line 136"/>
            <p:cNvSpPr>
              <a:spLocks noChangeShapeType="1"/>
            </p:cNvSpPr>
            <p:nvPr/>
          </p:nvSpPr>
          <p:spPr bwMode="auto">
            <a:xfrm>
              <a:off x="5426" y="3067"/>
              <a:ext cx="3" cy="1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689" name="Freeform 137"/>
            <p:cNvSpPr>
              <a:spLocks/>
            </p:cNvSpPr>
            <p:nvPr/>
          </p:nvSpPr>
          <p:spPr bwMode="auto">
            <a:xfrm>
              <a:off x="5490" y="3038"/>
              <a:ext cx="3" cy="129"/>
            </a:xfrm>
            <a:custGeom>
              <a:avLst/>
              <a:gdLst>
                <a:gd name="T0" fmla="*/ 0 w 3"/>
                <a:gd name="T1" fmla="*/ 0 h 129"/>
                <a:gd name="T2" fmla="*/ 3 w 3"/>
                <a:gd name="T3" fmla="*/ 129 h 129"/>
              </a:gdLst>
              <a:ahLst/>
              <a:cxnLst>
                <a:cxn ang="0">
                  <a:pos x="T0" y="T1"/>
                </a:cxn>
                <a:cxn ang="0">
                  <a:pos x="T2" y="T3"/>
                </a:cxn>
              </a:cxnLst>
              <a:rect l="0" t="0" r="r" b="b"/>
              <a:pathLst>
                <a:path w="3" h="129">
                  <a:moveTo>
                    <a:pt x="0" y="0"/>
                  </a:moveTo>
                  <a:lnTo>
                    <a:pt x="3" y="129"/>
                  </a:lnTo>
                </a:path>
              </a:pathLst>
            </a:custGeom>
            <a:noFill/>
            <a:ln w="9525">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690" name="Line 138"/>
            <p:cNvSpPr>
              <a:spLocks noChangeShapeType="1"/>
            </p:cNvSpPr>
            <p:nvPr/>
          </p:nvSpPr>
          <p:spPr bwMode="auto">
            <a:xfrm>
              <a:off x="5555" y="3094"/>
              <a:ext cx="3" cy="6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691" name="Freeform 139"/>
            <p:cNvSpPr>
              <a:spLocks/>
            </p:cNvSpPr>
            <p:nvPr/>
          </p:nvSpPr>
          <p:spPr bwMode="auto">
            <a:xfrm>
              <a:off x="5451" y="3080"/>
              <a:ext cx="100" cy="91"/>
            </a:xfrm>
            <a:custGeom>
              <a:avLst/>
              <a:gdLst>
                <a:gd name="T0" fmla="*/ 7 w 36"/>
                <a:gd name="T1" fmla="*/ 1 h 33"/>
                <a:gd name="T2" fmla="*/ 0 w 36"/>
                <a:gd name="T3" fmla="*/ 15 h 33"/>
                <a:gd name="T4" fmla="*/ 6 w 36"/>
                <a:gd name="T5" fmla="*/ 33 h 33"/>
                <a:gd name="T6" fmla="*/ 32 w 36"/>
                <a:gd name="T7" fmla="*/ 22 h 33"/>
                <a:gd name="T8" fmla="*/ 27 w 36"/>
                <a:gd name="T9" fmla="*/ 12 h 33"/>
                <a:gd name="T10" fmla="*/ 33 w 36"/>
                <a:gd name="T11" fmla="*/ 0 h 33"/>
                <a:gd name="T12" fmla="*/ 7 w 36"/>
                <a:gd name="T13" fmla="*/ 1 h 33"/>
              </a:gdLst>
              <a:ahLst/>
              <a:cxnLst>
                <a:cxn ang="0">
                  <a:pos x="T0" y="T1"/>
                </a:cxn>
                <a:cxn ang="0">
                  <a:pos x="T2" y="T3"/>
                </a:cxn>
                <a:cxn ang="0">
                  <a:pos x="T4" y="T5"/>
                </a:cxn>
                <a:cxn ang="0">
                  <a:pos x="T6" y="T7"/>
                </a:cxn>
                <a:cxn ang="0">
                  <a:pos x="T8" y="T9"/>
                </a:cxn>
                <a:cxn ang="0">
                  <a:pos x="T10" y="T11"/>
                </a:cxn>
                <a:cxn ang="0">
                  <a:pos x="T12" y="T13"/>
                </a:cxn>
              </a:cxnLst>
              <a:rect l="0" t="0" r="r" b="b"/>
              <a:pathLst>
                <a:path w="36" h="33">
                  <a:moveTo>
                    <a:pt x="7" y="1"/>
                  </a:moveTo>
                  <a:cubicBezTo>
                    <a:pt x="2" y="3"/>
                    <a:pt x="0" y="10"/>
                    <a:pt x="0" y="15"/>
                  </a:cubicBezTo>
                  <a:cubicBezTo>
                    <a:pt x="0" y="20"/>
                    <a:pt x="1" y="32"/>
                    <a:pt x="6" y="33"/>
                  </a:cubicBezTo>
                  <a:lnTo>
                    <a:pt x="32" y="22"/>
                  </a:lnTo>
                  <a:cubicBezTo>
                    <a:pt x="35" y="19"/>
                    <a:pt x="27" y="16"/>
                    <a:pt x="27" y="12"/>
                  </a:cubicBezTo>
                  <a:cubicBezTo>
                    <a:pt x="27" y="8"/>
                    <a:pt x="36" y="2"/>
                    <a:pt x="33" y="0"/>
                  </a:cubicBezTo>
                  <a:lnTo>
                    <a:pt x="7" y="1"/>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692" name="Freeform 140"/>
            <p:cNvSpPr>
              <a:spLocks/>
            </p:cNvSpPr>
            <p:nvPr/>
          </p:nvSpPr>
          <p:spPr bwMode="auto">
            <a:xfrm>
              <a:off x="5379" y="3086"/>
              <a:ext cx="78" cy="81"/>
            </a:xfrm>
            <a:custGeom>
              <a:avLst/>
              <a:gdLst>
                <a:gd name="T0" fmla="*/ 8 w 28"/>
                <a:gd name="T1" fmla="*/ 0 h 29"/>
                <a:gd name="T2" fmla="*/ 0 w 28"/>
                <a:gd name="T3" fmla="*/ 13 h 29"/>
                <a:gd name="T4" fmla="*/ 7 w 28"/>
                <a:gd name="T5" fmla="*/ 29 h 29"/>
                <a:gd name="T6" fmla="*/ 25 w 28"/>
                <a:gd name="T7" fmla="*/ 24 h 29"/>
                <a:gd name="T8" fmla="*/ 20 w 28"/>
                <a:gd name="T9" fmla="*/ 14 h 29"/>
                <a:gd name="T10" fmla="*/ 26 w 28"/>
                <a:gd name="T11" fmla="*/ 0 h 29"/>
                <a:gd name="T12" fmla="*/ 8 w 28"/>
                <a:gd name="T13" fmla="*/ 0 h 29"/>
              </a:gdLst>
              <a:ahLst/>
              <a:cxnLst>
                <a:cxn ang="0">
                  <a:pos x="T0" y="T1"/>
                </a:cxn>
                <a:cxn ang="0">
                  <a:pos x="T2" y="T3"/>
                </a:cxn>
                <a:cxn ang="0">
                  <a:pos x="T4" y="T5"/>
                </a:cxn>
                <a:cxn ang="0">
                  <a:pos x="T6" y="T7"/>
                </a:cxn>
                <a:cxn ang="0">
                  <a:pos x="T8" y="T9"/>
                </a:cxn>
                <a:cxn ang="0">
                  <a:pos x="T10" y="T11"/>
                </a:cxn>
                <a:cxn ang="0">
                  <a:pos x="T12" y="T13"/>
                </a:cxn>
              </a:cxnLst>
              <a:rect l="0" t="0" r="r" b="b"/>
              <a:pathLst>
                <a:path w="28" h="29">
                  <a:moveTo>
                    <a:pt x="8" y="0"/>
                  </a:moveTo>
                  <a:cubicBezTo>
                    <a:pt x="2" y="2"/>
                    <a:pt x="0" y="8"/>
                    <a:pt x="0" y="13"/>
                  </a:cubicBezTo>
                  <a:cubicBezTo>
                    <a:pt x="0" y="17"/>
                    <a:pt x="4" y="27"/>
                    <a:pt x="7" y="29"/>
                  </a:cubicBezTo>
                  <a:lnTo>
                    <a:pt x="25" y="24"/>
                  </a:lnTo>
                  <a:cubicBezTo>
                    <a:pt x="27" y="22"/>
                    <a:pt x="20" y="18"/>
                    <a:pt x="20" y="14"/>
                  </a:cubicBezTo>
                  <a:cubicBezTo>
                    <a:pt x="20" y="10"/>
                    <a:pt x="28" y="2"/>
                    <a:pt x="26" y="0"/>
                  </a:cubicBezTo>
                  <a:lnTo>
                    <a:pt x="8" y="0"/>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693" name="Freeform 141"/>
            <p:cNvSpPr>
              <a:spLocks/>
            </p:cNvSpPr>
            <p:nvPr/>
          </p:nvSpPr>
          <p:spPr bwMode="auto">
            <a:xfrm>
              <a:off x="5520" y="3105"/>
              <a:ext cx="77" cy="61"/>
            </a:xfrm>
            <a:custGeom>
              <a:avLst/>
              <a:gdLst>
                <a:gd name="T0" fmla="*/ 6 w 28"/>
                <a:gd name="T1" fmla="*/ 0 h 22"/>
                <a:gd name="T2" fmla="*/ 0 w 28"/>
                <a:gd name="T3" fmla="*/ 12 h 22"/>
                <a:gd name="T4" fmla="*/ 8 w 28"/>
                <a:gd name="T5" fmla="*/ 22 h 22"/>
                <a:gd name="T6" fmla="*/ 26 w 28"/>
                <a:gd name="T7" fmla="*/ 17 h 22"/>
                <a:gd name="T8" fmla="*/ 21 w 28"/>
                <a:gd name="T9" fmla="*/ 7 h 22"/>
                <a:gd name="T10" fmla="*/ 24 w 28"/>
                <a:gd name="T11" fmla="*/ 0 h 22"/>
                <a:gd name="T12" fmla="*/ 6 w 28"/>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28" h="22">
                  <a:moveTo>
                    <a:pt x="6" y="0"/>
                  </a:moveTo>
                  <a:cubicBezTo>
                    <a:pt x="2" y="3"/>
                    <a:pt x="0" y="8"/>
                    <a:pt x="0" y="12"/>
                  </a:cubicBezTo>
                  <a:cubicBezTo>
                    <a:pt x="0" y="16"/>
                    <a:pt x="4" y="21"/>
                    <a:pt x="8" y="22"/>
                  </a:cubicBezTo>
                  <a:lnTo>
                    <a:pt x="26" y="17"/>
                  </a:lnTo>
                  <a:cubicBezTo>
                    <a:pt x="28" y="15"/>
                    <a:pt x="21" y="10"/>
                    <a:pt x="21" y="7"/>
                  </a:cubicBezTo>
                  <a:cubicBezTo>
                    <a:pt x="21" y="4"/>
                    <a:pt x="26" y="1"/>
                    <a:pt x="24" y="0"/>
                  </a:cubicBezTo>
                  <a:lnTo>
                    <a:pt x="6" y="0"/>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694" name="Freeform 142"/>
            <p:cNvSpPr>
              <a:spLocks/>
            </p:cNvSpPr>
            <p:nvPr/>
          </p:nvSpPr>
          <p:spPr bwMode="auto">
            <a:xfrm>
              <a:off x="5461" y="3051"/>
              <a:ext cx="53" cy="41"/>
            </a:xfrm>
            <a:custGeom>
              <a:avLst/>
              <a:gdLst>
                <a:gd name="T0" fmla="*/ 16 w 53"/>
                <a:gd name="T1" fmla="*/ 0 h 41"/>
                <a:gd name="T2" fmla="*/ 1 w 53"/>
                <a:gd name="T3" fmla="*/ 22 h 41"/>
                <a:gd name="T4" fmla="*/ 23 w 53"/>
                <a:gd name="T5" fmla="*/ 41 h 41"/>
                <a:gd name="T6" fmla="*/ 51 w 53"/>
                <a:gd name="T7" fmla="*/ 30 h 41"/>
                <a:gd name="T8" fmla="*/ 38 w 53"/>
                <a:gd name="T9" fmla="*/ 18 h 41"/>
                <a:gd name="T10" fmla="*/ 43 w 53"/>
                <a:gd name="T11" fmla="*/ 0 h 41"/>
                <a:gd name="T12" fmla="*/ 16 w 5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53" h="41">
                  <a:moveTo>
                    <a:pt x="16" y="0"/>
                  </a:moveTo>
                  <a:cubicBezTo>
                    <a:pt x="9" y="8"/>
                    <a:pt x="0" y="15"/>
                    <a:pt x="1" y="22"/>
                  </a:cubicBezTo>
                  <a:cubicBezTo>
                    <a:pt x="2" y="29"/>
                    <a:pt x="15" y="41"/>
                    <a:pt x="23" y="41"/>
                  </a:cubicBezTo>
                  <a:lnTo>
                    <a:pt x="51" y="30"/>
                  </a:lnTo>
                  <a:cubicBezTo>
                    <a:pt x="53" y="26"/>
                    <a:pt x="39" y="23"/>
                    <a:pt x="38" y="18"/>
                  </a:cubicBezTo>
                  <a:cubicBezTo>
                    <a:pt x="37" y="13"/>
                    <a:pt x="47" y="3"/>
                    <a:pt x="43" y="0"/>
                  </a:cubicBezTo>
                  <a:lnTo>
                    <a:pt x="16" y="0"/>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3695" name="Oval 143"/>
          <p:cNvSpPr>
            <a:spLocks noChangeArrowheads="1"/>
          </p:cNvSpPr>
          <p:nvPr/>
        </p:nvSpPr>
        <p:spPr bwMode="auto">
          <a:xfrm rot="-1041241">
            <a:off x="4413250" y="6332538"/>
            <a:ext cx="188913" cy="85725"/>
          </a:xfrm>
          <a:prstGeom prst="ellipse">
            <a:avLst/>
          </a:prstGeom>
          <a:solidFill>
            <a:srgbClr val="3333FF">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696" name="Oval 144"/>
          <p:cNvSpPr>
            <a:spLocks noChangeArrowheads="1"/>
          </p:cNvSpPr>
          <p:nvPr/>
        </p:nvSpPr>
        <p:spPr bwMode="auto">
          <a:xfrm rot="-1041241">
            <a:off x="6210300" y="6299200"/>
            <a:ext cx="68263" cy="85725"/>
          </a:xfrm>
          <a:prstGeom prst="ellipse">
            <a:avLst/>
          </a:prstGeom>
          <a:solidFill>
            <a:srgbClr val="3333FF">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697" name="Oval 145"/>
          <p:cNvSpPr>
            <a:spLocks noChangeArrowheads="1"/>
          </p:cNvSpPr>
          <p:nvPr/>
        </p:nvSpPr>
        <p:spPr bwMode="auto">
          <a:xfrm>
            <a:off x="6089650" y="5822950"/>
            <a:ext cx="60325" cy="142875"/>
          </a:xfrm>
          <a:prstGeom prst="ellipse">
            <a:avLst/>
          </a:prstGeom>
          <a:solidFill>
            <a:srgbClr val="3333FF">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698" name="Oval 146"/>
          <p:cNvSpPr>
            <a:spLocks noChangeArrowheads="1"/>
          </p:cNvSpPr>
          <p:nvPr/>
        </p:nvSpPr>
        <p:spPr bwMode="auto">
          <a:xfrm>
            <a:off x="6121400" y="5403850"/>
            <a:ext cx="60325" cy="142875"/>
          </a:xfrm>
          <a:prstGeom prst="ellipse">
            <a:avLst/>
          </a:prstGeom>
          <a:solidFill>
            <a:srgbClr val="3333FF">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699" name="Oval 147"/>
          <p:cNvSpPr>
            <a:spLocks noChangeArrowheads="1"/>
          </p:cNvSpPr>
          <p:nvPr/>
        </p:nvSpPr>
        <p:spPr bwMode="auto">
          <a:xfrm rot="-1041241">
            <a:off x="3346450" y="5842000"/>
            <a:ext cx="188913" cy="85725"/>
          </a:xfrm>
          <a:prstGeom prst="ellipse">
            <a:avLst/>
          </a:prstGeom>
          <a:solidFill>
            <a:srgbClr val="3333FF">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702" name="AutoShape 150"/>
          <p:cNvSpPr>
            <a:spLocks noChangeArrowheads="1"/>
          </p:cNvSpPr>
          <p:nvPr/>
        </p:nvSpPr>
        <p:spPr bwMode="auto">
          <a:xfrm>
            <a:off x="7192963" y="1555750"/>
            <a:ext cx="369887" cy="217488"/>
          </a:xfrm>
          <a:prstGeom prst="roundRect">
            <a:avLst>
              <a:gd name="adj" fmla="val 16667"/>
            </a:avLst>
          </a:prstGeom>
          <a:solidFill>
            <a:srgbClr val="C0C0C0"/>
          </a:solidFill>
          <a:ln w="9525">
            <a:solidFill>
              <a:srgbClr val="3333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u="sng">
                <a:latin typeface="Times New Roman" panose="02020603050405020304" pitchFamily="18" charset="0"/>
              </a:rPr>
              <a:t>Lee</a:t>
            </a:r>
          </a:p>
        </p:txBody>
      </p:sp>
      <p:grpSp>
        <p:nvGrpSpPr>
          <p:cNvPr id="23704" name="Group 152"/>
          <p:cNvGrpSpPr>
            <a:grpSpLocks/>
          </p:cNvGrpSpPr>
          <p:nvPr/>
        </p:nvGrpSpPr>
        <p:grpSpPr bwMode="auto">
          <a:xfrm>
            <a:off x="7534275" y="4194175"/>
            <a:ext cx="361950" cy="269875"/>
            <a:chOff x="5369" y="3038"/>
            <a:chExt cx="228" cy="170"/>
          </a:xfrm>
        </p:grpSpPr>
        <p:sp>
          <p:nvSpPr>
            <p:cNvPr id="23705" name="Freeform 153"/>
            <p:cNvSpPr>
              <a:spLocks/>
            </p:cNvSpPr>
            <p:nvPr/>
          </p:nvSpPr>
          <p:spPr bwMode="auto">
            <a:xfrm>
              <a:off x="5369" y="3171"/>
              <a:ext cx="216" cy="37"/>
            </a:xfrm>
            <a:custGeom>
              <a:avLst/>
              <a:gdLst>
                <a:gd name="T0" fmla="*/ 32 w 216"/>
                <a:gd name="T1" fmla="*/ 37 h 37"/>
                <a:gd name="T2" fmla="*/ 198 w 216"/>
                <a:gd name="T3" fmla="*/ 37 h 37"/>
                <a:gd name="T4" fmla="*/ 216 w 216"/>
                <a:gd name="T5" fmla="*/ 0 h 37"/>
                <a:gd name="T6" fmla="*/ 126 w 216"/>
                <a:gd name="T7" fmla="*/ 1 h 37"/>
                <a:gd name="T8" fmla="*/ 40 w 216"/>
                <a:gd name="T9" fmla="*/ 1 h 37"/>
                <a:gd name="T10" fmla="*/ 0 w 216"/>
                <a:gd name="T11" fmla="*/ 0 h 37"/>
                <a:gd name="T12" fmla="*/ 32 w 216"/>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216" h="37">
                  <a:moveTo>
                    <a:pt x="32" y="37"/>
                  </a:moveTo>
                  <a:lnTo>
                    <a:pt x="198" y="37"/>
                  </a:lnTo>
                  <a:lnTo>
                    <a:pt x="216" y="0"/>
                  </a:lnTo>
                  <a:lnTo>
                    <a:pt x="126" y="1"/>
                  </a:lnTo>
                  <a:lnTo>
                    <a:pt x="40" y="1"/>
                  </a:lnTo>
                  <a:lnTo>
                    <a:pt x="0" y="0"/>
                  </a:lnTo>
                  <a:lnTo>
                    <a:pt x="32" y="37"/>
                  </a:lnTo>
                  <a:close/>
                </a:path>
              </a:pathLst>
            </a:cu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706" name="Line 154"/>
            <p:cNvSpPr>
              <a:spLocks noChangeShapeType="1"/>
            </p:cNvSpPr>
            <p:nvPr/>
          </p:nvSpPr>
          <p:spPr bwMode="auto">
            <a:xfrm>
              <a:off x="5426" y="3067"/>
              <a:ext cx="3" cy="1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707" name="Freeform 155"/>
            <p:cNvSpPr>
              <a:spLocks/>
            </p:cNvSpPr>
            <p:nvPr/>
          </p:nvSpPr>
          <p:spPr bwMode="auto">
            <a:xfrm>
              <a:off x="5490" y="3038"/>
              <a:ext cx="3" cy="129"/>
            </a:xfrm>
            <a:custGeom>
              <a:avLst/>
              <a:gdLst>
                <a:gd name="T0" fmla="*/ 0 w 3"/>
                <a:gd name="T1" fmla="*/ 0 h 129"/>
                <a:gd name="T2" fmla="*/ 3 w 3"/>
                <a:gd name="T3" fmla="*/ 129 h 129"/>
              </a:gdLst>
              <a:ahLst/>
              <a:cxnLst>
                <a:cxn ang="0">
                  <a:pos x="T0" y="T1"/>
                </a:cxn>
                <a:cxn ang="0">
                  <a:pos x="T2" y="T3"/>
                </a:cxn>
              </a:cxnLst>
              <a:rect l="0" t="0" r="r" b="b"/>
              <a:pathLst>
                <a:path w="3" h="129">
                  <a:moveTo>
                    <a:pt x="0" y="0"/>
                  </a:moveTo>
                  <a:lnTo>
                    <a:pt x="3" y="129"/>
                  </a:lnTo>
                </a:path>
              </a:pathLst>
            </a:custGeom>
            <a:noFill/>
            <a:ln w="9525">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708" name="Line 156"/>
            <p:cNvSpPr>
              <a:spLocks noChangeShapeType="1"/>
            </p:cNvSpPr>
            <p:nvPr/>
          </p:nvSpPr>
          <p:spPr bwMode="auto">
            <a:xfrm>
              <a:off x="5555" y="3094"/>
              <a:ext cx="3" cy="6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709" name="Freeform 157"/>
            <p:cNvSpPr>
              <a:spLocks/>
            </p:cNvSpPr>
            <p:nvPr/>
          </p:nvSpPr>
          <p:spPr bwMode="auto">
            <a:xfrm>
              <a:off x="5451" y="3080"/>
              <a:ext cx="100" cy="91"/>
            </a:xfrm>
            <a:custGeom>
              <a:avLst/>
              <a:gdLst>
                <a:gd name="T0" fmla="*/ 7 w 36"/>
                <a:gd name="T1" fmla="*/ 1 h 33"/>
                <a:gd name="T2" fmla="*/ 0 w 36"/>
                <a:gd name="T3" fmla="*/ 15 h 33"/>
                <a:gd name="T4" fmla="*/ 6 w 36"/>
                <a:gd name="T5" fmla="*/ 33 h 33"/>
                <a:gd name="T6" fmla="*/ 32 w 36"/>
                <a:gd name="T7" fmla="*/ 22 h 33"/>
                <a:gd name="T8" fmla="*/ 27 w 36"/>
                <a:gd name="T9" fmla="*/ 12 h 33"/>
                <a:gd name="T10" fmla="*/ 33 w 36"/>
                <a:gd name="T11" fmla="*/ 0 h 33"/>
                <a:gd name="T12" fmla="*/ 7 w 36"/>
                <a:gd name="T13" fmla="*/ 1 h 33"/>
              </a:gdLst>
              <a:ahLst/>
              <a:cxnLst>
                <a:cxn ang="0">
                  <a:pos x="T0" y="T1"/>
                </a:cxn>
                <a:cxn ang="0">
                  <a:pos x="T2" y="T3"/>
                </a:cxn>
                <a:cxn ang="0">
                  <a:pos x="T4" y="T5"/>
                </a:cxn>
                <a:cxn ang="0">
                  <a:pos x="T6" y="T7"/>
                </a:cxn>
                <a:cxn ang="0">
                  <a:pos x="T8" y="T9"/>
                </a:cxn>
                <a:cxn ang="0">
                  <a:pos x="T10" y="T11"/>
                </a:cxn>
                <a:cxn ang="0">
                  <a:pos x="T12" y="T13"/>
                </a:cxn>
              </a:cxnLst>
              <a:rect l="0" t="0" r="r" b="b"/>
              <a:pathLst>
                <a:path w="36" h="33">
                  <a:moveTo>
                    <a:pt x="7" y="1"/>
                  </a:moveTo>
                  <a:cubicBezTo>
                    <a:pt x="2" y="3"/>
                    <a:pt x="0" y="10"/>
                    <a:pt x="0" y="15"/>
                  </a:cubicBezTo>
                  <a:cubicBezTo>
                    <a:pt x="0" y="20"/>
                    <a:pt x="1" y="32"/>
                    <a:pt x="6" y="33"/>
                  </a:cubicBezTo>
                  <a:lnTo>
                    <a:pt x="32" y="22"/>
                  </a:lnTo>
                  <a:cubicBezTo>
                    <a:pt x="35" y="19"/>
                    <a:pt x="27" y="16"/>
                    <a:pt x="27" y="12"/>
                  </a:cubicBezTo>
                  <a:cubicBezTo>
                    <a:pt x="27" y="8"/>
                    <a:pt x="36" y="2"/>
                    <a:pt x="33" y="0"/>
                  </a:cubicBezTo>
                  <a:lnTo>
                    <a:pt x="7" y="1"/>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710" name="Freeform 158"/>
            <p:cNvSpPr>
              <a:spLocks/>
            </p:cNvSpPr>
            <p:nvPr/>
          </p:nvSpPr>
          <p:spPr bwMode="auto">
            <a:xfrm>
              <a:off x="5379" y="3086"/>
              <a:ext cx="78" cy="81"/>
            </a:xfrm>
            <a:custGeom>
              <a:avLst/>
              <a:gdLst>
                <a:gd name="T0" fmla="*/ 8 w 28"/>
                <a:gd name="T1" fmla="*/ 0 h 29"/>
                <a:gd name="T2" fmla="*/ 0 w 28"/>
                <a:gd name="T3" fmla="*/ 13 h 29"/>
                <a:gd name="T4" fmla="*/ 7 w 28"/>
                <a:gd name="T5" fmla="*/ 29 h 29"/>
                <a:gd name="T6" fmla="*/ 25 w 28"/>
                <a:gd name="T7" fmla="*/ 24 h 29"/>
                <a:gd name="T8" fmla="*/ 20 w 28"/>
                <a:gd name="T9" fmla="*/ 14 h 29"/>
                <a:gd name="T10" fmla="*/ 26 w 28"/>
                <a:gd name="T11" fmla="*/ 0 h 29"/>
                <a:gd name="T12" fmla="*/ 8 w 28"/>
                <a:gd name="T13" fmla="*/ 0 h 29"/>
              </a:gdLst>
              <a:ahLst/>
              <a:cxnLst>
                <a:cxn ang="0">
                  <a:pos x="T0" y="T1"/>
                </a:cxn>
                <a:cxn ang="0">
                  <a:pos x="T2" y="T3"/>
                </a:cxn>
                <a:cxn ang="0">
                  <a:pos x="T4" y="T5"/>
                </a:cxn>
                <a:cxn ang="0">
                  <a:pos x="T6" y="T7"/>
                </a:cxn>
                <a:cxn ang="0">
                  <a:pos x="T8" y="T9"/>
                </a:cxn>
                <a:cxn ang="0">
                  <a:pos x="T10" y="T11"/>
                </a:cxn>
                <a:cxn ang="0">
                  <a:pos x="T12" y="T13"/>
                </a:cxn>
              </a:cxnLst>
              <a:rect l="0" t="0" r="r" b="b"/>
              <a:pathLst>
                <a:path w="28" h="29">
                  <a:moveTo>
                    <a:pt x="8" y="0"/>
                  </a:moveTo>
                  <a:cubicBezTo>
                    <a:pt x="2" y="2"/>
                    <a:pt x="0" y="8"/>
                    <a:pt x="0" y="13"/>
                  </a:cubicBezTo>
                  <a:cubicBezTo>
                    <a:pt x="0" y="17"/>
                    <a:pt x="4" y="27"/>
                    <a:pt x="7" y="29"/>
                  </a:cubicBezTo>
                  <a:lnTo>
                    <a:pt x="25" y="24"/>
                  </a:lnTo>
                  <a:cubicBezTo>
                    <a:pt x="27" y="22"/>
                    <a:pt x="20" y="18"/>
                    <a:pt x="20" y="14"/>
                  </a:cubicBezTo>
                  <a:cubicBezTo>
                    <a:pt x="20" y="10"/>
                    <a:pt x="28" y="2"/>
                    <a:pt x="26" y="0"/>
                  </a:cubicBezTo>
                  <a:lnTo>
                    <a:pt x="8" y="0"/>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711" name="Freeform 159"/>
            <p:cNvSpPr>
              <a:spLocks/>
            </p:cNvSpPr>
            <p:nvPr/>
          </p:nvSpPr>
          <p:spPr bwMode="auto">
            <a:xfrm>
              <a:off x="5520" y="3105"/>
              <a:ext cx="77" cy="61"/>
            </a:xfrm>
            <a:custGeom>
              <a:avLst/>
              <a:gdLst>
                <a:gd name="T0" fmla="*/ 6 w 28"/>
                <a:gd name="T1" fmla="*/ 0 h 22"/>
                <a:gd name="T2" fmla="*/ 0 w 28"/>
                <a:gd name="T3" fmla="*/ 12 h 22"/>
                <a:gd name="T4" fmla="*/ 8 w 28"/>
                <a:gd name="T5" fmla="*/ 22 h 22"/>
                <a:gd name="T6" fmla="*/ 26 w 28"/>
                <a:gd name="T7" fmla="*/ 17 h 22"/>
                <a:gd name="T8" fmla="*/ 21 w 28"/>
                <a:gd name="T9" fmla="*/ 7 h 22"/>
                <a:gd name="T10" fmla="*/ 24 w 28"/>
                <a:gd name="T11" fmla="*/ 0 h 22"/>
                <a:gd name="T12" fmla="*/ 6 w 28"/>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28" h="22">
                  <a:moveTo>
                    <a:pt x="6" y="0"/>
                  </a:moveTo>
                  <a:cubicBezTo>
                    <a:pt x="2" y="3"/>
                    <a:pt x="0" y="8"/>
                    <a:pt x="0" y="12"/>
                  </a:cubicBezTo>
                  <a:cubicBezTo>
                    <a:pt x="0" y="16"/>
                    <a:pt x="4" y="21"/>
                    <a:pt x="8" y="22"/>
                  </a:cubicBezTo>
                  <a:lnTo>
                    <a:pt x="26" y="17"/>
                  </a:lnTo>
                  <a:cubicBezTo>
                    <a:pt x="28" y="15"/>
                    <a:pt x="21" y="10"/>
                    <a:pt x="21" y="7"/>
                  </a:cubicBezTo>
                  <a:cubicBezTo>
                    <a:pt x="21" y="4"/>
                    <a:pt x="26" y="1"/>
                    <a:pt x="24" y="0"/>
                  </a:cubicBezTo>
                  <a:lnTo>
                    <a:pt x="6" y="0"/>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712" name="Freeform 160"/>
            <p:cNvSpPr>
              <a:spLocks/>
            </p:cNvSpPr>
            <p:nvPr/>
          </p:nvSpPr>
          <p:spPr bwMode="auto">
            <a:xfrm>
              <a:off x="5461" y="3051"/>
              <a:ext cx="53" cy="41"/>
            </a:xfrm>
            <a:custGeom>
              <a:avLst/>
              <a:gdLst>
                <a:gd name="T0" fmla="*/ 16 w 53"/>
                <a:gd name="T1" fmla="*/ 0 h 41"/>
                <a:gd name="T2" fmla="*/ 1 w 53"/>
                <a:gd name="T3" fmla="*/ 22 h 41"/>
                <a:gd name="T4" fmla="*/ 23 w 53"/>
                <a:gd name="T5" fmla="*/ 41 h 41"/>
                <a:gd name="T6" fmla="*/ 51 w 53"/>
                <a:gd name="T7" fmla="*/ 30 h 41"/>
                <a:gd name="T8" fmla="*/ 38 w 53"/>
                <a:gd name="T9" fmla="*/ 18 h 41"/>
                <a:gd name="T10" fmla="*/ 43 w 53"/>
                <a:gd name="T11" fmla="*/ 0 h 41"/>
                <a:gd name="T12" fmla="*/ 16 w 5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53" h="41">
                  <a:moveTo>
                    <a:pt x="16" y="0"/>
                  </a:moveTo>
                  <a:cubicBezTo>
                    <a:pt x="9" y="8"/>
                    <a:pt x="0" y="15"/>
                    <a:pt x="1" y="22"/>
                  </a:cubicBezTo>
                  <a:cubicBezTo>
                    <a:pt x="2" y="29"/>
                    <a:pt x="15" y="41"/>
                    <a:pt x="23" y="41"/>
                  </a:cubicBezTo>
                  <a:lnTo>
                    <a:pt x="51" y="30"/>
                  </a:lnTo>
                  <a:cubicBezTo>
                    <a:pt x="53" y="26"/>
                    <a:pt x="39" y="23"/>
                    <a:pt x="38" y="18"/>
                  </a:cubicBezTo>
                  <a:cubicBezTo>
                    <a:pt x="37" y="13"/>
                    <a:pt x="47" y="3"/>
                    <a:pt x="43" y="0"/>
                  </a:cubicBezTo>
                  <a:lnTo>
                    <a:pt x="16" y="0"/>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3723" name="Rectangle 171"/>
          <p:cNvSpPr>
            <a:spLocks noChangeArrowheads="1"/>
          </p:cNvSpPr>
          <p:nvPr/>
        </p:nvSpPr>
        <p:spPr bwMode="auto">
          <a:xfrm>
            <a:off x="2241550" y="3949700"/>
            <a:ext cx="66675" cy="61913"/>
          </a:xfrm>
          <a:prstGeom prst="rect">
            <a:avLst/>
          </a:prstGeom>
          <a:solidFill>
            <a:srgbClr val="C0C0C0"/>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3731" name="Group 179"/>
          <p:cNvGrpSpPr>
            <a:grpSpLocks/>
          </p:cNvGrpSpPr>
          <p:nvPr/>
        </p:nvGrpSpPr>
        <p:grpSpPr bwMode="auto">
          <a:xfrm>
            <a:off x="2074863" y="3932238"/>
            <a:ext cx="90487" cy="90487"/>
            <a:chOff x="3805" y="4082"/>
            <a:chExt cx="57" cy="57"/>
          </a:xfrm>
        </p:grpSpPr>
        <p:grpSp>
          <p:nvGrpSpPr>
            <p:cNvPr id="23732" name="Group 180"/>
            <p:cNvGrpSpPr>
              <a:grpSpLocks/>
            </p:cNvGrpSpPr>
            <p:nvPr/>
          </p:nvGrpSpPr>
          <p:grpSpPr bwMode="auto">
            <a:xfrm>
              <a:off x="3805" y="4082"/>
              <a:ext cx="57" cy="57"/>
              <a:chOff x="3805" y="4082"/>
              <a:chExt cx="57" cy="57"/>
            </a:xfrm>
          </p:grpSpPr>
          <p:sp>
            <p:nvSpPr>
              <p:cNvPr id="23733" name="Line 181"/>
              <p:cNvSpPr>
                <a:spLocks noChangeShapeType="1"/>
              </p:cNvSpPr>
              <p:nvPr/>
            </p:nvSpPr>
            <p:spPr bwMode="auto">
              <a:xfrm flipV="1">
                <a:off x="3805" y="4083"/>
                <a:ext cx="57" cy="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734" name="Line 182"/>
              <p:cNvSpPr>
                <a:spLocks noChangeShapeType="1"/>
              </p:cNvSpPr>
              <p:nvPr/>
            </p:nvSpPr>
            <p:spPr bwMode="auto">
              <a:xfrm rot="16200000" flipV="1">
                <a:off x="3804" y="4084"/>
                <a:ext cx="57" cy="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3735" name="Rectangle 183"/>
            <p:cNvSpPr>
              <a:spLocks noChangeArrowheads="1"/>
            </p:cNvSpPr>
            <p:nvPr/>
          </p:nvSpPr>
          <p:spPr bwMode="auto">
            <a:xfrm>
              <a:off x="3820" y="4098"/>
              <a:ext cx="27" cy="27"/>
            </a:xfrm>
            <a:prstGeom prst="rect">
              <a:avLst/>
            </a:prstGeom>
            <a:solidFill>
              <a:srgbClr val="808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3742" name="Oval 190"/>
          <p:cNvSpPr>
            <a:spLocks noChangeArrowheads="1"/>
          </p:cNvSpPr>
          <p:nvPr/>
        </p:nvSpPr>
        <p:spPr bwMode="auto">
          <a:xfrm>
            <a:off x="1552575" y="4945063"/>
            <a:ext cx="88900" cy="88900"/>
          </a:xfrm>
          <a:prstGeom prst="ellipse">
            <a:avLst/>
          </a:prstGeom>
          <a:solidFill>
            <a:srgbClr val="99CCFF"/>
          </a:solidFill>
          <a:ln w="2540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745" name="AutoShape 193"/>
          <p:cNvSpPr>
            <a:spLocks noChangeArrowheads="1"/>
          </p:cNvSpPr>
          <p:nvPr/>
        </p:nvSpPr>
        <p:spPr bwMode="auto">
          <a:xfrm>
            <a:off x="1722438" y="5492750"/>
            <a:ext cx="530225" cy="217488"/>
          </a:xfrm>
          <a:prstGeom prst="roundRect">
            <a:avLst>
              <a:gd name="adj" fmla="val 16667"/>
            </a:avLst>
          </a:prstGeom>
          <a:solidFill>
            <a:srgbClr val="99CC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u="sng">
                <a:solidFill>
                  <a:schemeClr val="accent2"/>
                </a:solidFill>
                <a:latin typeface="Times New Roman" panose="02020603050405020304" pitchFamily="18" charset="0"/>
              </a:rPr>
              <a:t>Banks</a:t>
            </a:r>
          </a:p>
        </p:txBody>
      </p:sp>
      <p:sp>
        <p:nvSpPr>
          <p:cNvPr id="23753" name="AutoShape 201"/>
          <p:cNvSpPr>
            <a:spLocks noChangeArrowheads="1"/>
          </p:cNvSpPr>
          <p:nvPr/>
        </p:nvSpPr>
        <p:spPr bwMode="auto">
          <a:xfrm>
            <a:off x="7681913" y="904875"/>
            <a:ext cx="677862" cy="217488"/>
          </a:xfrm>
          <a:prstGeom prst="roundRect">
            <a:avLst>
              <a:gd name="adj" fmla="val 16667"/>
            </a:avLst>
          </a:prstGeom>
          <a:solidFill>
            <a:srgbClr val="99CC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u="sng">
                <a:solidFill>
                  <a:schemeClr val="accent2"/>
                </a:solidFill>
                <a:latin typeface="Times New Roman" panose="02020603050405020304" pitchFamily="18" charset="0"/>
              </a:rPr>
              <a:t>Meade</a:t>
            </a:r>
          </a:p>
        </p:txBody>
      </p:sp>
      <p:grpSp>
        <p:nvGrpSpPr>
          <p:cNvPr id="23756" name="Group 204"/>
          <p:cNvGrpSpPr>
            <a:grpSpLocks/>
          </p:cNvGrpSpPr>
          <p:nvPr/>
        </p:nvGrpSpPr>
        <p:grpSpPr bwMode="auto">
          <a:xfrm>
            <a:off x="1727200" y="4732338"/>
            <a:ext cx="90488" cy="90487"/>
            <a:chOff x="3805" y="4082"/>
            <a:chExt cx="57" cy="57"/>
          </a:xfrm>
        </p:grpSpPr>
        <p:grpSp>
          <p:nvGrpSpPr>
            <p:cNvPr id="23757" name="Group 205"/>
            <p:cNvGrpSpPr>
              <a:grpSpLocks/>
            </p:cNvGrpSpPr>
            <p:nvPr/>
          </p:nvGrpSpPr>
          <p:grpSpPr bwMode="auto">
            <a:xfrm>
              <a:off x="3805" y="4082"/>
              <a:ext cx="57" cy="57"/>
              <a:chOff x="3805" y="4082"/>
              <a:chExt cx="57" cy="57"/>
            </a:xfrm>
          </p:grpSpPr>
          <p:sp>
            <p:nvSpPr>
              <p:cNvPr id="23758" name="Line 206"/>
              <p:cNvSpPr>
                <a:spLocks noChangeShapeType="1"/>
              </p:cNvSpPr>
              <p:nvPr/>
            </p:nvSpPr>
            <p:spPr bwMode="auto">
              <a:xfrm flipV="1">
                <a:off x="3805" y="4083"/>
                <a:ext cx="57" cy="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759" name="Line 207"/>
              <p:cNvSpPr>
                <a:spLocks noChangeShapeType="1"/>
              </p:cNvSpPr>
              <p:nvPr/>
            </p:nvSpPr>
            <p:spPr bwMode="auto">
              <a:xfrm rot="16200000" flipV="1">
                <a:off x="3804" y="4084"/>
                <a:ext cx="57" cy="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3760" name="Rectangle 208"/>
            <p:cNvSpPr>
              <a:spLocks noChangeArrowheads="1"/>
            </p:cNvSpPr>
            <p:nvPr/>
          </p:nvSpPr>
          <p:spPr bwMode="auto">
            <a:xfrm>
              <a:off x="3820" y="4098"/>
              <a:ext cx="27" cy="27"/>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3794" name="Rectangle 242"/>
          <p:cNvSpPr>
            <a:spLocks noChangeArrowheads="1"/>
          </p:cNvSpPr>
          <p:nvPr/>
        </p:nvSpPr>
        <p:spPr bwMode="auto">
          <a:xfrm>
            <a:off x="4435475" y="3519488"/>
            <a:ext cx="146050" cy="142875"/>
          </a:xfrm>
          <a:prstGeom prst="rect">
            <a:avLst/>
          </a:prstGeom>
          <a:solidFill>
            <a:srgbClr val="C0C0C0"/>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3762" name="Group 210"/>
          <p:cNvGrpSpPr>
            <a:grpSpLocks/>
          </p:cNvGrpSpPr>
          <p:nvPr/>
        </p:nvGrpSpPr>
        <p:grpSpPr bwMode="auto">
          <a:xfrm>
            <a:off x="1416050" y="5522913"/>
            <a:ext cx="90488" cy="90487"/>
            <a:chOff x="3805" y="4082"/>
            <a:chExt cx="57" cy="57"/>
          </a:xfrm>
        </p:grpSpPr>
        <p:grpSp>
          <p:nvGrpSpPr>
            <p:cNvPr id="23763" name="Group 211"/>
            <p:cNvGrpSpPr>
              <a:grpSpLocks/>
            </p:cNvGrpSpPr>
            <p:nvPr/>
          </p:nvGrpSpPr>
          <p:grpSpPr bwMode="auto">
            <a:xfrm>
              <a:off x="3805" y="4082"/>
              <a:ext cx="57" cy="57"/>
              <a:chOff x="3805" y="4082"/>
              <a:chExt cx="57" cy="57"/>
            </a:xfrm>
          </p:grpSpPr>
          <p:sp>
            <p:nvSpPr>
              <p:cNvPr id="23764" name="Line 212"/>
              <p:cNvSpPr>
                <a:spLocks noChangeShapeType="1"/>
              </p:cNvSpPr>
              <p:nvPr/>
            </p:nvSpPr>
            <p:spPr bwMode="auto">
              <a:xfrm flipV="1">
                <a:off x="3805" y="4083"/>
                <a:ext cx="57" cy="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765" name="Line 213"/>
              <p:cNvSpPr>
                <a:spLocks noChangeShapeType="1"/>
              </p:cNvSpPr>
              <p:nvPr/>
            </p:nvSpPr>
            <p:spPr bwMode="auto">
              <a:xfrm rot="16200000" flipV="1">
                <a:off x="3804" y="4084"/>
                <a:ext cx="57" cy="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3766" name="Rectangle 214"/>
            <p:cNvSpPr>
              <a:spLocks noChangeArrowheads="1"/>
            </p:cNvSpPr>
            <p:nvPr/>
          </p:nvSpPr>
          <p:spPr bwMode="auto">
            <a:xfrm>
              <a:off x="3820" y="4098"/>
              <a:ext cx="27" cy="27"/>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3797" name="Rectangle 245"/>
          <p:cNvSpPr>
            <a:spLocks noChangeArrowheads="1"/>
          </p:cNvSpPr>
          <p:nvPr/>
        </p:nvSpPr>
        <p:spPr bwMode="auto">
          <a:xfrm>
            <a:off x="1524000" y="5534025"/>
            <a:ext cx="107950" cy="106363"/>
          </a:xfrm>
          <a:prstGeom prst="rect">
            <a:avLst/>
          </a:prstGeom>
          <a:solidFill>
            <a:srgbClr val="99CCFF"/>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798" name="Rectangle 246"/>
          <p:cNvSpPr>
            <a:spLocks noChangeArrowheads="1"/>
          </p:cNvSpPr>
          <p:nvPr/>
        </p:nvSpPr>
        <p:spPr bwMode="auto">
          <a:xfrm>
            <a:off x="4252913" y="3302000"/>
            <a:ext cx="152400" cy="152400"/>
          </a:xfrm>
          <a:prstGeom prst="rect">
            <a:avLst/>
          </a:prstGeom>
          <a:solidFill>
            <a:srgbClr val="99CCFF"/>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801" name="Rectangle 249"/>
          <p:cNvSpPr>
            <a:spLocks noChangeArrowheads="1"/>
          </p:cNvSpPr>
          <p:nvPr/>
        </p:nvSpPr>
        <p:spPr bwMode="auto">
          <a:xfrm>
            <a:off x="7499350" y="1127125"/>
            <a:ext cx="152400" cy="152400"/>
          </a:xfrm>
          <a:prstGeom prst="rect">
            <a:avLst/>
          </a:prstGeom>
          <a:solidFill>
            <a:srgbClr val="99CCFF"/>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802" name="Rectangle 250"/>
          <p:cNvSpPr>
            <a:spLocks noChangeArrowheads="1"/>
          </p:cNvSpPr>
          <p:nvPr/>
        </p:nvSpPr>
        <p:spPr bwMode="auto">
          <a:xfrm>
            <a:off x="7440613" y="1314450"/>
            <a:ext cx="152400" cy="152400"/>
          </a:xfrm>
          <a:prstGeom prst="rect">
            <a:avLst/>
          </a:prstGeom>
          <a:solidFill>
            <a:srgbClr val="C0C0C0"/>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803" name="Rectangle 251"/>
          <p:cNvSpPr>
            <a:spLocks noChangeArrowheads="1"/>
          </p:cNvSpPr>
          <p:nvPr/>
        </p:nvSpPr>
        <p:spPr bwMode="auto">
          <a:xfrm>
            <a:off x="2447925" y="4745038"/>
            <a:ext cx="66675" cy="61912"/>
          </a:xfrm>
          <a:prstGeom prst="rect">
            <a:avLst/>
          </a:prstGeom>
          <a:solidFill>
            <a:srgbClr val="C0C0C0"/>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807" name="AutoShape 255"/>
          <p:cNvSpPr>
            <a:spLocks noChangeArrowheads="1"/>
          </p:cNvSpPr>
          <p:nvPr/>
        </p:nvSpPr>
        <p:spPr bwMode="auto">
          <a:xfrm>
            <a:off x="3770313" y="3071813"/>
            <a:ext cx="668337" cy="203200"/>
          </a:xfrm>
          <a:prstGeom prst="roundRect">
            <a:avLst>
              <a:gd name="adj" fmla="val 16667"/>
            </a:avLst>
          </a:prstGeom>
          <a:solidFill>
            <a:srgbClr val="99CC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u="sng">
                <a:solidFill>
                  <a:schemeClr val="accent2"/>
                </a:solidFill>
                <a:latin typeface="Times New Roman" panose="02020603050405020304" pitchFamily="18" charset="0"/>
              </a:rPr>
              <a:t>Sherman</a:t>
            </a:r>
          </a:p>
        </p:txBody>
      </p:sp>
      <p:sp>
        <p:nvSpPr>
          <p:cNvPr id="23809" name="AutoShape 257"/>
          <p:cNvSpPr>
            <a:spLocks noChangeArrowheads="1"/>
          </p:cNvSpPr>
          <p:nvPr/>
        </p:nvSpPr>
        <p:spPr bwMode="auto">
          <a:xfrm>
            <a:off x="4733925" y="3567113"/>
            <a:ext cx="773113" cy="247650"/>
          </a:xfrm>
          <a:prstGeom prst="roundRect">
            <a:avLst>
              <a:gd name="adj" fmla="val 16667"/>
            </a:avLst>
          </a:prstGeom>
          <a:solidFill>
            <a:srgbClr val="C0C0C0"/>
          </a:solidFill>
          <a:ln w="9525">
            <a:solidFill>
              <a:srgbClr val="3333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u="sng">
                <a:solidFill>
                  <a:srgbClr val="333333"/>
                </a:solidFill>
                <a:latin typeface="Times New Roman" panose="02020603050405020304" pitchFamily="18" charset="0"/>
              </a:rPr>
              <a:t>J. Johnston</a:t>
            </a:r>
          </a:p>
        </p:txBody>
      </p:sp>
      <p:sp>
        <p:nvSpPr>
          <p:cNvPr id="23811" name="AutoShape 259"/>
          <p:cNvSpPr>
            <a:spLocks noChangeArrowheads="1"/>
          </p:cNvSpPr>
          <p:nvPr/>
        </p:nvSpPr>
        <p:spPr bwMode="auto">
          <a:xfrm>
            <a:off x="7208838" y="679450"/>
            <a:ext cx="793750" cy="260350"/>
          </a:xfrm>
          <a:prstGeom prst="roundRect">
            <a:avLst>
              <a:gd name="adj" fmla="val 16667"/>
            </a:avLst>
          </a:prstGeom>
          <a:solidFill>
            <a:srgbClr val="99CC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800" b="1" u="sng">
                <a:solidFill>
                  <a:schemeClr val="accent2"/>
                </a:solidFill>
                <a:latin typeface="Times New Roman" panose="02020603050405020304" pitchFamily="18" charset="0"/>
              </a:rPr>
              <a:t>Grant</a:t>
            </a:r>
          </a:p>
          <a:p>
            <a:pPr algn="ctr"/>
            <a:r>
              <a:rPr lang="en-US" altLang="en-US" sz="800" b="1" u="sng">
                <a:solidFill>
                  <a:schemeClr val="accent2"/>
                </a:solidFill>
                <a:latin typeface="Times New Roman" panose="02020603050405020304" pitchFamily="18" charset="0"/>
              </a:rPr>
              <a:t>General in Chief</a:t>
            </a:r>
          </a:p>
        </p:txBody>
      </p:sp>
      <p:sp>
        <p:nvSpPr>
          <p:cNvPr id="23812" name="Rectangle 260"/>
          <p:cNvSpPr>
            <a:spLocks noChangeArrowheads="1"/>
          </p:cNvSpPr>
          <p:nvPr/>
        </p:nvSpPr>
        <p:spPr bwMode="auto">
          <a:xfrm>
            <a:off x="7324725" y="973138"/>
            <a:ext cx="107950" cy="106362"/>
          </a:xfrm>
          <a:prstGeom prst="rect">
            <a:avLst/>
          </a:prstGeom>
          <a:solidFill>
            <a:srgbClr val="99CCFF"/>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813" name="Rectangle 261"/>
          <p:cNvSpPr>
            <a:spLocks noChangeArrowheads="1"/>
          </p:cNvSpPr>
          <p:nvPr/>
        </p:nvSpPr>
        <p:spPr bwMode="auto">
          <a:xfrm>
            <a:off x="8220075" y="2001838"/>
            <a:ext cx="107950" cy="106362"/>
          </a:xfrm>
          <a:prstGeom prst="rect">
            <a:avLst/>
          </a:prstGeom>
          <a:solidFill>
            <a:srgbClr val="99CCFF"/>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814" name="Line 262"/>
          <p:cNvSpPr>
            <a:spLocks noChangeShapeType="1"/>
          </p:cNvSpPr>
          <p:nvPr/>
        </p:nvSpPr>
        <p:spPr bwMode="auto">
          <a:xfrm flipH="1">
            <a:off x="7024688" y="1085850"/>
            <a:ext cx="280987" cy="461963"/>
          </a:xfrm>
          <a:prstGeom prst="line">
            <a:avLst/>
          </a:prstGeom>
          <a:noFill/>
          <a:ln w="76200" cmpd="tri">
            <a:solidFill>
              <a:srgbClr val="00008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815" name="Freeform 263"/>
          <p:cNvSpPr>
            <a:spLocks/>
          </p:cNvSpPr>
          <p:nvPr/>
        </p:nvSpPr>
        <p:spPr bwMode="auto">
          <a:xfrm>
            <a:off x="7743825" y="1804988"/>
            <a:ext cx="454025" cy="284162"/>
          </a:xfrm>
          <a:custGeom>
            <a:avLst/>
            <a:gdLst>
              <a:gd name="T0" fmla="*/ 286 w 286"/>
              <a:gd name="T1" fmla="*/ 154 h 179"/>
              <a:gd name="T2" fmla="*/ 144 w 286"/>
              <a:gd name="T3" fmla="*/ 153 h 179"/>
              <a:gd name="T4" fmla="*/ 0 w 286"/>
              <a:gd name="T5" fmla="*/ 0 h 179"/>
            </a:gdLst>
            <a:ahLst/>
            <a:cxnLst>
              <a:cxn ang="0">
                <a:pos x="T0" y="T1"/>
              </a:cxn>
              <a:cxn ang="0">
                <a:pos x="T2" y="T3"/>
              </a:cxn>
              <a:cxn ang="0">
                <a:pos x="T4" y="T5"/>
              </a:cxn>
            </a:cxnLst>
            <a:rect l="0" t="0" r="r" b="b"/>
            <a:pathLst>
              <a:path w="286" h="179">
                <a:moveTo>
                  <a:pt x="286" y="154"/>
                </a:moveTo>
                <a:cubicBezTo>
                  <a:pt x="262" y="154"/>
                  <a:pt x="192" y="179"/>
                  <a:pt x="144" y="153"/>
                </a:cubicBezTo>
                <a:cubicBezTo>
                  <a:pt x="96" y="127"/>
                  <a:pt x="30" y="32"/>
                  <a:pt x="0" y="0"/>
                </a:cubicBezTo>
              </a:path>
            </a:pathLst>
          </a:custGeom>
          <a:noFill/>
          <a:ln w="76200" cmpd="tri">
            <a:solidFill>
              <a:srgbClr val="000080"/>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817" name="Line 265"/>
          <p:cNvSpPr>
            <a:spLocks noChangeShapeType="1"/>
          </p:cNvSpPr>
          <p:nvPr/>
        </p:nvSpPr>
        <p:spPr bwMode="auto">
          <a:xfrm flipH="1">
            <a:off x="7412038" y="1284288"/>
            <a:ext cx="222250" cy="219075"/>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818" name="Line 266"/>
          <p:cNvSpPr>
            <a:spLocks noChangeShapeType="1"/>
          </p:cNvSpPr>
          <p:nvPr/>
        </p:nvSpPr>
        <p:spPr bwMode="auto">
          <a:xfrm rot="5400000" flipH="1">
            <a:off x="7408863" y="1284287"/>
            <a:ext cx="228600" cy="219075"/>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819" name="Line 267"/>
          <p:cNvSpPr>
            <a:spLocks noChangeShapeType="1"/>
          </p:cNvSpPr>
          <p:nvPr/>
        </p:nvSpPr>
        <p:spPr bwMode="auto">
          <a:xfrm flipH="1">
            <a:off x="4395788" y="3487738"/>
            <a:ext cx="222250" cy="219075"/>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820" name="Line 268"/>
          <p:cNvSpPr>
            <a:spLocks noChangeShapeType="1"/>
          </p:cNvSpPr>
          <p:nvPr/>
        </p:nvSpPr>
        <p:spPr bwMode="auto">
          <a:xfrm rot="5400000" flipH="1">
            <a:off x="4392613" y="3487737"/>
            <a:ext cx="228600" cy="219075"/>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816" name="Freeform 264"/>
          <p:cNvSpPr>
            <a:spLocks/>
          </p:cNvSpPr>
          <p:nvPr/>
        </p:nvSpPr>
        <p:spPr bwMode="auto">
          <a:xfrm>
            <a:off x="4368800" y="3467100"/>
            <a:ext cx="903288" cy="1179513"/>
          </a:xfrm>
          <a:custGeom>
            <a:avLst/>
            <a:gdLst>
              <a:gd name="T0" fmla="*/ 0 w 569"/>
              <a:gd name="T1" fmla="*/ 0 h 743"/>
              <a:gd name="T2" fmla="*/ 184 w 569"/>
              <a:gd name="T3" fmla="*/ 384 h 743"/>
              <a:gd name="T4" fmla="*/ 569 w 569"/>
              <a:gd name="T5" fmla="*/ 743 h 743"/>
            </a:gdLst>
            <a:ahLst/>
            <a:cxnLst>
              <a:cxn ang="0">
                <a:pos x="T0" y="T1"/>
              </a:cxn>
              <a:cxn ang="0">
                <a:pos x="T2" y="T3"/>
              </a:cxn>
              <a:cxn ang="0">
                <a:pos x="T4" y="T5"/>
              </a:cxn>
            </a:cxnLst>
            <a:rect l="0" t="0" r="r" b="b"/>
            <a:pathLst>
              <a:path w="569" h="743">
                <a:moveTo>
                  <a:pt x="0" y="0"/>
                </a:moveTo>
                <a:cubicBezTo>
                  <a:pt x="31" y="65"/>
                  <a:pt x="89" y="260"/>
                  <a:pt x="184" y="384"/>
                </a:cubicBezTo>
                <a:cubicBezTo>
                  <a:pt x="279" y="508"/>
                  <a:pt x="489" y="668"/>
                  <a:pt x="569" y="743"/>
                </a:cubicBezTo>
              </a:path>
            </a:pathLst>
          </a:custGeom>
          <a:noFill/>
          <a:ln w="76200" cmpd="tri">
            <a:solidFill>
              <a:srgbClr val="000080"/>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821" name="Freeform 269"/>
          <p:cNvSpPr>
            <a:spLocks/>
          </p:cNvSpPr>
          <p:nvPr/>
        </p:nvSpPr>
        <p:spPr bwMode="auto">
          <a:xfrm>
            <a:off x="1524000" y="5676900"/>
            <a:ext cx="1600200" cy="793750"/>
          </a:xfrm>
          <a:custGeom>
            <a:avLst/>
            <a:gdLst>
              <a:gd name="T0" fmla="*/ 0 w 1008"/>
              <a:gd name="T1" fmla="*/ 0 h 500"/>
              <a:gd name="T2" fmla="*/ 184 w 1008"/>
              <a:gd name="T3" fmla="*/ 304 h 500"/>
              <a:gd name="T4" fmla="*/ 560 w 1008"/>
              <a:gd name="T5" fmla="*/ 456 h 500"/>
              <a:gd name="T6" fmla="*/ 1008 w 1008"/>
              <a:gd name="T7" fmla="*/ 40 h 500"/>
            </a:gdLst>
            <a:ahLst/>
            <a:cxnLst>
              <a:cxn ang="0">
                <a:pos x="T0" y="T1"/>
              </a:cxn>
              <a:cxn ang="0">
                <a:pos x="T2" y="T3"/>
              </a:cxn>
              <a:cxn ang="0">
                <a:pos x="T4" y="T5"/>
              </a:cxn>
              <a:cxn ang="0">
                <a:pos x="T6" y="T7"/>
              </a:cxn>
            </a:cxnLst>
            <a:rect l="0" t="0" r="r" b="b"/>
            <a:pathLst>
              <a:path w="1008" h="500">
                <a:moveTo>
                  <a:pt x="0" y="0"/>
                </a:moveTo>
                <a:cubicBezTo>
                  <a:pt x="31" y="51"/>
                  <a:pt x="91" y="228"/>
                  <a:pt x="184" y="304"/>
                </a:cubicBezTo>
                <a:cubicBezTo>
                  <a:pt x="277" y="380"/>
                  <a:pt x="423" y="500"/>
                  <a:pt x="560" y="456"/>
                </a:cubicBezTo>
                <a:cubicBezTo>
                  <a:pt x="697" y="412"/>
                  <a:pt x="915" y="127"/>
                  <a:pt x="1008" y="40"/>
                </a:cubicBezTo>
              </a:path>
            </a:pathLst>
          </a:custGeom>
          <a:noFill/>
          <a:ln w="76200" cmpd="tri">
            <a:solidFill>
              <a:srgbClr val="000080"/>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822" name="AutoShape 270"/>
          <p:cNvSpPr>
            <a:spLocks noChangeArrowheads="1"/>
          </p:cNvSpPr>
          <p:nvPr/>
        </p:nvSpPr>
        <p:spPr bwMode="auto">
          <a:xfrm>
            <a:off x="411163" y="4678363"/>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824" name="AutoShape 272"/>
          <p:cNvSpPr>
            <a:spLocks noChangeArrowheads="1"/>
          </p:cNvSpPr>
          <p:nvPr/>
        </p:nvSpPr>
        <p:spPr bwMode="auto">
          <a:xfrm>
            <a:off x="6769100" y="908050"/>
            <a:ext cx="465138" cy="157163"/>
          </a:xfrm>
          <a:prstGeom prst="roundRect">
            <a:avLst>
              <a:gd name="adj" fmla="val 16667"/>
            </a:avLst>
          </a:prstGeom>
          <a:solidFill>
            <a:srgbClr val="99CC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800">
                <a:solidFill>
                  <a:schemeClr val="accent2"/>
                </a:solidFill>
                <a:latin typeface="Times New Roman" panose="02020603050405020304" pitchFamily="18" charset="0"/>
              </a:rPr>
              <a:t>Sigel</a:t>
            </a:r>
          </a:p>
        </p:txBody>
      </p:sp>
      <p:sp>
        <p:nvSpPr>
          <p:cNvPr id="23825" name="AutoShape 273"/>
          <p:cNvSpPr>
            <a:spLocks noChangeArrowheads="1"/>
          </p:cNvSpPr>
          <p:nvPr/>
        </p:nvSpPr>
        <p:spPr bwMode="auto">
          <a:xfrm>
            <a:off x="8081963" y="1820863"/>
            <a:ext cx="465137" cy="157162"/>
          </a:xfrm>
          <a:prstGeom prst="roundRect">
            <a:avLst>
              <a:gd name="adj" fmla="val 16667"/>
            </a:avLst>
          </a:prstGeom>
          <a:solidFill>
            <a:srgbClr val="99CC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800">
                <a:solidFill>
                  <a:schemeClr val="accent2"/>
                </a:solidFill>
                <a:latin typeface="Times New Roman" panose="02020603050405020304" pitchFamily="18" charset="0"/>
              </a:rPr>
              <a:t>Butler</a:t>
            </a:r>
          </a:p>
        </p:txBody>
      </p:sp>
      <p:sp>
        <p:nvSpPr>
          <p:cNvPr id="23828" name="Text Box 276"/>
          <p:cNvSpPr txBox="1">
            <a:spLocks noChangeArrowheads="1"/>
          </p:cNvSpPr>
          <p:nvPr/>
        </p:nvSpPr>
        <p:spPr bwMode="auto">
          <a:xfrm>
            <a:off x="6653213" y="6189663"/>
            <a:ext cx="2301875" cy="5810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1600" b="1"/>
              <a:t>Major Campaigns</a:t>
            </a:r>
          </a:p>
          <a:p>
            <a:pPr algn="ctr"/>
            <a:r>
              <a:rPr lang="en-US" altLang="en-US" sz="1600" b="1"/>
              <a:t>1863</a:t>
            </a:r>
          </a:p>
        </p:txBody>
      </p:sp>
      <p:sp>
        <p:nvSpPr>
          <p:cNvPr id="23826" name="Text Box 274"/>
          <p:cNvSpPr txBox="1">
            <a:spLocks noChangeArrowheads="1"/>
          </p:cNvSpPr>
          <p:nvPr/>
        </p:nvSpPr>
        <p:spPr bwMode="auto">
          <a:xfrm>
            <a:off x="6691313" y="6151563"/>
            <a:ext cx="2301875" cy="5810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1600" b="1"/>
              <a:t>Grant’s Plan</a:t>
            </a:r>
          </a:p>
          <a:p>
            <a:pPr algn="ctr"/>
            <a:r>
              <a:rPr lang="en-US" altLang="en-US" sz="1600" b="1"/>
              <a:t>1864</a:t>
            </a:r>
          </a:p>
        </p:txBody>
      </p:sp>
      <p:sp>
        <p:nvSpPr>
          <p:cNvPr id="23827" name="Text Box 275"/>
          <p:cNvSpPr txBox="1">
            <a:spLocks noChangeArrowheads="1"/>
          </p:cNvSpPr>
          <p:nvPr/>
        </p:nvSpPr>
        <p:spPr bwMode="auto">
          <a:xfrm>
            <a:off x="6653213" y="6149975"/>
            <a:ext cx="2301875" cy="5810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1600" b="1"/>
              <a:t>Major Campaigns</a:t>
            </a:r>
          </a:p>
          <a:p>
            <a:pPr algn="ctr"/>
            <a:r>
              <a:rPr lang="en-US" altLang="en-US" sz="1600" b="1"/>
              <a:t>1864-1865</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xit" presetSubtype="4" fill="hold" grpId="0" nodeType="withEffect">
                                  <p:stCondLst>
                                    <p:cond delay="0"/>
                                  </p:stCondLst>
                                  <p:childTnLst>
                                    <p:animEffect transition="out" filter="slide(fromBottom)">
                                      <p:cBhvr>
                                        <p:cTn id="6" dur="500"/>
                                        <p:tgtEl>
                                          <p:spTgt spid="23828"/>
                                        </p:tgtEl>
                                      </p:cBhvr>
                                    </p:animEffect>
                                    <p:set>
                                      <p:cBhvr>
                                        <p:cTn id="7" dur="1" fill="hold">
                                          <p:stCondLst>
                                            <p:cond delay="499"/>
                                          </p:stCondLst>
                                        </p:cTn>
                                        <p:tgtEl>
                                          <p:spTgt spid="23828"/>
                                        </p:tgtEl>
                                        <p:attrNameLst>
                                          <p:attrName>style.visibility</p:attrName>
                                        </p:attrNameLst>
                                      </p:cBhvr>
                                      <p:to>
                                        <p:strVal val="hidden"/>
                                      </p:to>
                                    </p:set>
                                  </p:childTnLst>
                                </p:cTn>
                              </p:par>
                            </p:childTnLst>
                          </p:cTn>
                        </p:par>
                        <p:par>
                          <p:cTn id="8" fill="hold" nodeType="afterGroup">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23826"/>
                                        </p:tgtEl>
                                        <p:attrNameLst>
                                          <p:attrName>style.visibility</p:attrName>
                                        </p:attrNameLst>
                                      </p:cBhvr>
                                      <p:to>
                                        <p:strVal val="visible"/>
                                      </p:to>
                                    </p:set>
                                    <p:animEffect transition="in" filter="slide(fromLeft)">
                                      <p:cBhvr>
                                        <p:cTn id="11" dur="500"/>
                                        <p:tgtEl>
                                          <p:spTgt spid="2382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2" fill="hold" grpId="0" nodeType="clickEffect">
                                  <p:stCondLst>
                                    <p:cond delay="0"/>
                                  </p:stCondLst>
                                  <p:childTnLst>
                                    <p:set>
                                      <p:cBhvr>
                                        <p:cTn id="15" dur="1" fill="hold">
                                          <p:stCondLst>
                                            <p:cond delay="0"/>
                                          </p:stCondLst>
                                        </p:cTn>
                                        <p:tgtEl>
                                          <p:spTgt spid="23817"/>
                                        </p:tgtEl>
                                        <p:attrNameLst>
                                          <p:attrName>style.visibility</p:attrName>
                                        </p:attrNameLst>
                                      </p:cBhvr>
                                      <p:to>
                                        <p:strVal val="visible"/>
                                      </p:to>
                                    </p:set>
                                    <p:animEffect transition="in" filter="wipe(right)">
                                      <p:cBhvr>
                                        <p:cTn id="16" dur="1000"/>
                                        <p:tgtEl>
                                          <p:spTgt spid="23817"/>
                                        </p:tgtEl>
                                      </p:cBhvr>
                                    </p:animEffect>
                                  </p:childTnLst>
                                </p:cTn>
                              </p:par>
                            </p:childTnLst>
                          </p:cTn>
                        </p:par>
                        <p:par>
                          <p:cTn id="17" fill="hold" nodeType="afterGroup">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23818"/>
                                        </p:tgtEl>
                                        <p:attrNameLst>
                                          <p:attrName>style.visibility</p:attrName>
                                        </p:attrNameLst>
                                      </p:cBhvr>
                                      <p:to>
                                        <p:strVal val="visible"/>
                                      </p:to>
                                    </p:set>
                                    <p:animEffect transition="in" filter="wipe(left)">
                                      <p:cBhvr>
                                        <p:cTn id="20" dur="1000"/>
                                        <p:tgtEl>
                                          <p:spTgt spid="23818"/>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23813"/>
                                        </p:tgtEl>
                                        <p:attrNameLst>
                                          <p:attrName>style.visibility</p:attrName>
                                        </p:attrNameLst>
                                      </p:cBhvr>
                                      <p:to>
                                        <p:strVal val="visible"/>
                                      </p:to>
                                    </p:set>
                                    <p:animEffect transition="in" filter="dissolve">
                                      <p:cBhvr>
                                        <p:cTn id="25" dur="1000"/>
                                        <p:tgtEl>
                                          <p:spTgt spid="23813"/>
                                        </p:tgtEl>
                                      </p:cBhvr>
                                    </p:animEffect>
                                  </p:childTnLst>
                                </p:cTn>
                              </p:par>
                              <p:par>
                                <p:cTn id="26" presetID="12" presetClass="entr" presetSubtype="8" fill="hold" grpId="0" nodeType="withEffect">
                                  <p:stCondLst>
                                    <p:cond delay="0"/>
                                  </p:stCondLst>
                                  <p:childTnLst>
                                    <p:set>
                                      <p:cBhvr>
                                        <p:cTn id="27" dur="1" fill="hold">
                                          <p:stCondLst>
                                            <p:cond delay="0"/>
                                          </p:stCondLst>
                                        </p:cTn>
                                        <p:tgtEl>
                                          <p:spTgt spid="23825"/>
                                        </p:tgtEl>
                                        <p:attrNameLst>
                                          <p:attrName>style.visibility</p:attrName>
                                        </p:attrNameLst>
                                      </p:cBhvr>
                                      <p:to>
                                        <p:strVal val="visible"/>
                                      </p:to>
                                    </p:set>
                                    <p:animEffect transition="in" filter="slide(fromLeft)">
                                      <p:cBhvr>
                                        <p:cTn id="28" dur="1000"/>
                                        <p:tgtEl>
                                          <p:spTgt spid="23825"/>
                                        </p:tgtEl>
                                      </p:cBhvr>
                                    </p:animEffect>
                                  </p:childTnLst>
                                </p:cTn>
                              </p:par>
                            </p:childTnLst>
                          </p:cTn>
                        </p:par>
                        <p:par>
                          <p:cTn id="29" fill="hold" nodeType="afterGroup">
                            <p:stCondLst>
                              <p:cond delay="1000"/>
                            </p:stCondLst>
                            <p:childTnLst>
                              <p:par>
                                <p:cTn id="30" presetID="22" presetClass="entr" presetSubtype="2" fill="hold" grpId="0" nodeType="afterEffect">
                                  <p:stCondLst>
                                    <p:cond delay="0"/>
                                  </p:stCondLst>
                                  <p:childTnLst>
                                    <p:set>
                                      <p:cBhvr>
                                        <p:cTn id="31" dur="1" fill="hold">
                                          <p:stCondLst>
                                            <p:cond delay="0"/>
                                          </p:stCondLst>
                                        </p:cTn>
                                        <p:tgtEl>
                                          <p:spTgt spid="23815"/>
                                        </p:tgtEl>
                                        <p:attrNameLst>
                                          <p:attrName>style.visibility</p:attrName>
                                        </p:attrNameLst>
                                      </p:cBhvr>
                                      <p:to>
                                        <p:strVal val="visible"/>
                                      </p:to>
                                    </p:set>
                                    <p:animEffect transition="in" filter="wipe(right)">
                                      <p:cBhvr>
                                        <p:cTn id="32" dur="2000"/>
                                        <p:tgtEl>
                                          <p:spTgt spid="23815"/>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3812"/>
                                        </p:tgtEl>
                                        <p:attrNameLst>
                                          <p:attrName>style.visibility</p:attrName>
                                        </p:attrNameLst>
                                      </p:cBhvr>
                                      <p:to>
                                        <p:strVal val="visible"/>
                                      </p:to>
                                    </p:set>
                                    <p:animEffect transition="in" filter="dissolve">
                                      <p:cBhvr>
                                        <p:cTn id="37" dur="1000"/>
                                        <p:tgtEl>
                                          <p:spTgt spid="23812"/>
                                        </p:tgtEl>
                                      </p:cBhvr>
                                    </p:animEffect>
                                  </p:childTnLst>
                                </p:cTn>
                              </p:par>
                              <p:par>
                                <p:cTn id="38" presetID="12" presetClass="entr" presetSubtype="2" fill="hold" grpId="2" nodeType="withEffect">
                                  <p:stCondLst>
                                    <p:cond delay="0"/>
                                  </p:stCondLst>
                                  <p:childTnLst>
                                    <p:set>
                                      <p:cBhvr>
                                        <p:cTn id="39" dur="1" fill="hold">
                                          <p:stCondLst>
                                            <p:cond delay="0"/>
                                          </p:stCondLst>
                                        </p:cTn>
                                        <p:tgtEl>
                                          <p:spTgt spid="23824"/>
                                        </p:tgtEl>
                                        <p:attrNameLst>
                                          <p:attrName>style.visibility</p:attrName>
                                        </p:attrNameLst>
                                      </p:cBhvr>
                                      <p:to>
                                        <p:strVal val="visible"/>
                                      </p:to>
                                    </p:set>
                                    <p:animEffect transition="in" filter="slide(fromRight)">
                                      <p:cBhvr>
                                        <p:cTn id="40" dur="1000"/>
                                        <p:tgtEl>
                                          <p:spTgt spid="23824"/>
                                        </p:tgtEl>
                                      </p:cBhvr>
                                    </p:animEffect>
                                  </p:childTnLst>
                                </p:cTn>
                              </p:par>
                            </p:childTnLst>
                          </p:cTn>
                        </p:par>
                        <p:par>
                          <p:cTn id="41" fill="hold" nodeType="afterGroup">
                            <p:stCondLst>
                              <p:cond delay="1000"/>
                            </p:stCondLst>
                            <p:childTnLst>
                              <p:par>
                                <p:cTn id="42" presetID="22" presetClass="entr" presetSubtype="1" fill="hold" grpId="0" nodeType="afterEffect">
                                  <p:stCondLst>
                                    <p:cond delay="0"/>
                                  </p:stCondLst>
                                  <p:childTnLst>
                                    <p:set>
                                      <p:cBhvr>
                                        <p:cTn id="43" dur="1" fill="hold">
                                          <p:stCondLst>
                                            <p:cond delay="0"/>
                                          </p:stCondLst>
                                        </p:cTn>
                                        <p:tgtEl>
                                          <p:spTgt spid="23814"/>
                                        </p:tgtEl>
                                        <p:attrNameLst>
                                          <p:attrName>style.visibility</p:attrName>
                                        </p:attrNameLst>
                                      </p:cBhvr>
                                      <p:to>
                                        <p:strVal val="visible"/>
                                      </p:to>
                                    </p:set>
                                    <p:animEffect transition="in" filter="wipe(up)">
                                      <p:cBhvr>
                                        <p:cTn id="44" dur="2000"/>
                                        <p:tgtEl>
                                          <p:spTgt spid="23814"/>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2" fill="hold" grpId="0" nodeType="clickEffect">
                                  <p:stCondLst>
                                    <p:cond delay="0"/>
                                  </p:stCondLst>
                                  <p:childTnLst>
                                    <p:set>
                                      <p:cBhvr>
                                        <p:cTn id="48" dur="1" fill="hold">
                                          <p:stCondLst>
                                            <p:cond delay="0"/>
                                          </p:stCondLst>
                                        </p:cTn>
                                        <p:tgtEl>
                                          <p:spTgt spid="23819"/>
                                        </p:tgtEl>
                                        <p:attrNameLst>
                                          <p:attrName>style.visibility</p:attrName>
                                        </p:attrNameLst>
                                      </p:cBhvr>
                                      <p:to>
                                        <p:strVal val="visible"/>
                                      </p:to>
                                    </p:set>
                                    <p:animEffect transition="in" filter="wipe(right)">
                                      <p:cBhvr>
                                        <p:cTn id="49" dur="1000"/>
                                        <p:tgtEl>
                                          <p:spTgt spid="23819"/>
                                        </p:tgtEl>
                                      </p:cBhvr>
                                    </p:animEffect>
                                  </p:childTnLst>
                                </p:cTn>
                              </p:par>
                            </p:childTnLst>
                          </p:cTn>
                        </p:par>
                        <p:par>
                          <p:cTn id="50" fill="hold" nodeType="afterGroup">
                            <p:stCondLst>
                              <p:cond delay="1000"/>
                            </p:stCondLst>
                            <p:childTnLst>
                              <p:par>
                                <p:cTn id="51" presetID="22" presetClass="entr" presetSubtype="8" fill="hold" grpId="0" nodeType="afterEffect">
                                  <p:stCondLst>
                                    <p:cond delay="0"/>
                                  </p:stCondLst>
                                  <p:childTnLst>
                                    <p:set>
                                      <p:cBhvr>
                                        <p:cTn id="52" dur="1" fill="hold">
                                          <p:stCondLst>
                                            <p:cond delay="0"/>
                                          </p:stCondLst>
                                        </p:cTn>
                                        <p:tgtEl>
                                          <p:spTgt spid="23820"/>
                                        </p:tgtEl>
                                        <p:attrNameLst>
                                          <p:attrName>style.visibility</p:attrName>
                                        </p:attrNameLst>
                                      </p:cBhvr>
                                      <p:to>
                                        <p:strVal val="visible"/>
                                      </p:to>
                                    </p:set>
                                    <p:animEffect transition="in" filter="wipe(left)">
                                      <p:cBhvr>
                                        <p:cTn id="53" dur="1000"/>
                                        <p:tgtEl>
                                          <p:spTgt spid="23820"/>
                                        </p:tgtEl>
                                      </p:cBhvr>
                                    </p:animEffect>
                                  </p:childTnLst>
                                </p:cTn>
                              </p:par>
                            </p:childTnLst>
                          </p:cTn>
                        </p:par>
                        <p:par>
                          <p:cTn id="54" fill="hold" nodeType="afterGroup">
                            <p:stCondLst>
                              <p:cond delay="2000"/>
                            </p:stCondLst>
                            <p:childTnLst>
                              <p:par>
                                <p:cTn id="55" presetID="22" presetClass="entr" presetSubtype="1" fill="hold" grpId="0" nodeType="afterEffect">
                                  <p:stCondLst>
                                    <p:cond delay="0"/>
                                  </p:stCondLst>
                                  <p:childTnLst>
                                    <p:set>
                                      <p:cBhvr>
                                        <p:cTn id="56" dur="1" fill="hold">
                                          <p:stCondLst>
                                            <p:cond delay="0"/>
                                          </p:stCondLst>
                                        </p:cTn>
                                        <p:tgtEl>
                                          <p:spTgt spid="23816"/>
                                        </p:tgtEl>
                                        <p:attrNameLst>
                                          <p:attrName>style.visibility</p:attrName>
                                        </p:attrNameLst>
                                      </p:cBhvr>
                                      <p:to>
                                        <p:strVal val="visible"/>
                                      </p:to>
                                    </p:set>
                                    <p:animEffect transition="in" filter="wipe(up)">
                                      <p:cBhvr>
                                        <p:cTn id="57" dur="2000"/>
                                        <p:tgtEl>
                                          <p:spTgt spid="23816"/>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23821"/>
                                        </p:tgtEl>
                                        <p:attrNameLst>
                                          <p:attrName>style.visibility</p:attrName>
                                        </p:attrNameLst>
                                      </p:cBhvr>
                                      <p:to>
                                        <p:strVal val="visible"/>
                                      </p:to>
                                    </p:set>
                                    <p:animEffect transition="in" filter="wipe(left)">
                                      <p:cBhvr>
                                        <p:cTn id="62" dur="2000"/>
                                        <p:tgtEl>
                                          <p:spTgt spid="23821"/>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12" presetClass="exit" presetSubtype="4" fill="hold" grpId="1" nodeType="clickEffect">
                                  <p:stCondLst>
                                    <p:cond delay="0"/>
                                  </p:stCondLst>
                                  <p:childTnLst>
                                    <p:animEffect transition="out" filter="slide(fromBottom)">
                                      <p:cBhvr>
                                        <p:cTn id="66" dur="500"/>
                                        <p:tgtEl>
                                          <p:spTgt spid="23826"/>
                                        </p:tgtEl>
                                      </p:cBhvr>
                                    </p:animEffect>
                                    <p:set>
                                      <p:cBhvr>
                                        <p:cTn id="67" dur="1" fill="hold">
                                          <p:stCondLst>
                                            <p:cond delay="499"/>
                                          </p:stCondLst>
                                        </p:cTn>
                                        <p:tgtEl>
                                          <p:spTgt spid="23826"/>
                                        </p:tgtEl>
                                        <p:attrNameLst>
                                          <p:attrName>style.visibility</p:attrName>
                                        </p:attrNameLst>
                                      </p:cBhvr>
                                      <p:to>
                                        <p:strVal val="hidden"/>
                                      </p:to>
                                    </p:set>
                                  </p:childTnLst>
                                </p:cTn>
                              </p:par>
                            </p:childTnLst>
                          </p:cTn>
                        </p:par>
                        <p:par>
                          <p:cTn id="68" fill="hold" nodeType="afterGroup">
                            <p:stCondLst>
                              <p:cond delay="500"/>
                            </p:stCondLst>
                            <p:childTnLst>
                              <p:par>
                                <p:cTn id="69" presetID="12" presetClass="entr" presetSubtype="8" fill="hold" grpId="0" nodeType="afterEffect">
                                  <p:stCondLst>
                                    <p:cond delay="0"/>
                                  </p:stCondLst>
                                  <p:childTnLst>
                                    <p:set>
                                      <p:cBhvr>
                                        <p:cTn id="70" dur="1" fill="hold">
                                          <p:stCondLst>
                                            <p:cond delay="0"/>
                                          </p:stCondLst>
                                        </p:cTn>
                                        <p:tgtEl>
                                          <p:spTgt spid="23827"/>
                                        </p:tgtEl>
                                        <p:attrNameLst>
                                          <p:attrName>style.visibility</p:attrName>
                                        </p:attrNameLst>
                                      </p:cBhvr>
                                      <p:to>
                                        <p:strVal val="visible"/>
                                      </p:to>
                                    </p:set>
                                    <p:animEffect transition="in" filter="slide(fromLeft)">
                                      <p:cBhvr>
                                        <p:cTn id="71" dur="500"/>
                                        <p:tgtEl>
                                          <p:spTgt spid="23827"/>
                                        </p:tgtEl>
                                      </p:cBhvr>
                                    </p:animEffect>
                                  </p:childTnLst>
                                </p:cTn>
                              </p:par>
                            </p:childTnLst>
                          </p:cTn>
                        </p:par>
                        <p:par>
                          <p:cTn id="72" fill="hold" nodeType="afterGroup">
                            <p:stCondLst>
                              <p:cond delay="1000"/>
                            </p:stCondLst>
                            <p:childTnLst>
                              <p:par>
                                <p:cTn id="73" presetID="9" presetClass="exit" presetSubtype="0" fill="hold" grpId="1" nodeType="afterEffect">
                                  <p:stCondLst>
                                    <p:cond delay="0"/>
                                  </p:stCondLst>
                                  <p:childTnLst>
                                    <p:animEffect transition="out" filter="dissolve">
                                      <p:cBhvr>
                                        <p:cTn id="74" dur="1000"/>
                                        <p:tgtEl>
                                          <p:spTgt spid="23819"/>
                                        </p:tgtEl>
                                      </p:cBhvr>
                                    </p:animEffect>
                                    <p:set>
                                      <p:cBhvr>
                                        <p:cTn id="75" dur="1" fill="hold">
                                          <p:stCondLst>
                                            <p:cond delay="999"/>
                                          </p:stCondLst>
                                        </p:cTn>
                                        <p:tgtEl>
                                          <p:spTgt spid="23819"/>
                                        </p:tgtEl>
                                        <p:attrNameLst>
                                          <p:attrName>style.visibility</p:attrName>
                                        </p:attrNameLst>
                                      </p:cBhvr>
                                      <p:to>
                                        <p:strVal val="hidden"/>
                                      </p:to>
                                    </p:set>
                                  </p:childTnLst>
                                </p:cTn>
                              </p:par>
                              <p:par>
                                <p:cTn id="76" presetID="9" presetClass="exit" presetSubtype="0" fill="hold" grpId="1" nodeType="withEffect">
                                  <p:stCondLst>
                                    <p:cond delay="0"/>
                                  </p:stCondLst>
                                  <p:childTnLst>
                                    <p:animEffect transition="out" filter="dissolve">
                                      <p:cBhvr>
                                        <p:cTn id="77" dur="1000"/>
                                        <p:tgtEl>
                                          <p:spTgt spid="23820"/>
                                        </p:tgtEl>
                                      </p:cBhvr>
                                    </p:animEffect>
                                    <p:set>
                                      <p:cBhvr>
                                        <p:cTn id="78" dur="1" fill="hold">
                                          <p:stCondLst>
                                            <p:cond delay="999"/>
                                          </p:stCondLst>
                                        </p:cTn>
                                        <p:tgtEl>
                                          <p:spTgt spid="23820"/>
                                        </p:tgtEl>
                                        <p:attrNameLst>
                                          <p:attrName>style.visibility</p:attrName>
                                        </p:attrNameLst>
                                      </p:cBhvr>
                                      <p:to>
                                        <p:strVal val="hidden"/>
                                      </p:to>
                                    </p:set>
                                  </p:childTnLst>
                                </p:cTn>
                              </p:par>
                              <p:par>
                                <p:cTn id="79" presetID="9" presetClass="exit" presetSubtype="0" fill="hold" grpId="1" nodeType="withEffect">
                                  <p:stCondLst>
                                    <p:cond delay="0"/>
                                  </p:stCondLst>
                                  <p:childTnLst>
                                    <p:animEffect transition="out" filter="dissolve">
                                      <p:cBhvr>
                                        <p:cTn id="80" dur="1000"/>
                                        <p:tgtEl>
                                          <p:spTgt spid="23817"/>
                                        </p:tgtEl>
                                      </p:cBhvr>
                                    </p:animEffect>
                                    <p:set>
                                      <p:cBhvr>
                                        <p:cTn id="81" dur="1" fill="hold">
                                          <p:stCondLst>
                                            <p:cond delay="999"/>
                                          </p:stCondLst>
                                        </p:cTn>
                                        <p:tgtEl>
                                          <p:spTgt spid="23817"/>
                                        </p:tgtEl>
                                        <p:attrNameLst>
                                          <p:attrName>style.visibility</p:attrName>
                                        </p:attrNameLst>
                                      </p:cBhvr>
                                      <p:to>
                                        <p:strVal val="hidden"/>
                                      </p:to>
                                    </p:set>
                                  </p:childTnLst>
                                </p:cTn>
                              </p:par>
                              <p:par>
                                <p:cTn id="82" presetID="9" presetClass="exit" presetSubtype="0" fill="hold" grpId="1" nodeType="withEffect">
                                  <p:stCondLst>
                                    <p:cond delay="0"/>
                                  </p:stCondLst>
                                  <p:childTnLst>
                                    <p:animEffect transition="out" filter="dissolve">
                                      <p:cBhvr>
                                        <p:cTn id="83" dur="1000"/>
                                        <p:tgtEl>
                                          <p:spTgt spid="23818"/>
                                        </p:tgtEl>
                                      </p:cBhvr>
                                    </p:animEffect>
                                    <p:set>
                                      <p:cBhvr>
                                        <p:cTn id="84" dur="1" fill="hold">
                                          <p:stCondLst>
                                            <p:cond delay="999"/>
                                          </p:stCondLst>
                                        </p:cTn>
                                        <p:tgtEl>
                                          <p:spTgt spid="23818"/>
                                        </p:tgtEl>
                                        <p:attrNameLst>
                                          <p:attrName>style.visibility</p:attrName>
                                        </p:attrNameLst>
                                      </p:cBhvr>
                                      <p:to>
                                        <p:strVal val="hidden"/>
                                      </p:to>
                                    </p:set>
                                  </p:childTnLst>
                                </p:cTn>
                              </p:par>
                              <p:par>
                                <p:cTn id="85" presetID="9" presetClass="exit" presetSubtype="0" fill="hold" grpId="1" nodeType="withEffect">
                                  <p:stCondLst>
                                    <p:cond delay="0"/>
                                  </p:stCondLst>
                                  <p:childTnLst>
                                    <p:animEffect transition="out" filter="dissolve">
                                      <p:cBhvr>
                                        <p:cTn id="86" dur="1000"/>
                                        <p:tgtEl>
                                          <p:spTgt spid="23821"/>
                                        </p:tgtEl>
                                      </p:cBhvr>
                                    </p:animEffect>
                                    <p:set>
                                      <p:cBhvr>
                                        <p:cTn id="87" dur="1" fill="hold">
                                          <p:stCondLst>
                                            <p:cond delay="999"/>
                                          </p:stCondLst>
                                        </p:cTn>
                                        <p:tgtEl>
                                          <p:spTgt spid="23821"/>
                                        </p:tgtEl>
                                        <p:attrNameLst>
                                          <p:attrName>style.visibility</p:attrName>
                                        </p:attrNameLst>
                                      </p:cBhvr>
                                      <p:to>
                                        <p:strVal val="hidden"/>
                                      </p:to>
                                    </p:set>
                                  </p:childTnLst>
                                </p:cTn>
                              </p:par>
                              <p:par>
                                <p:cTn id="88" presetID="9" presetClass="exit" presetSubtype="0" fill="hold" grpId="1" nodeType="withEffect">
                                  <p:stCondLst>
                                    <p:cond delay="0"/>
                                  </p:stCondLst>
                                  <p:childTnLst>
                                    <p:animEffect transition="out" filter="dissolve">
                                      <p:cBhvr>
                                        <p:cTn id="89" dur="1000"/>
                                        <p:tgtEl>
                                          <p:spTgt spid="23816"/>
                                        </p:tgtEl>
                                      </p:cBhvr>
                                    </p:animEffect>
                                    <p:set>
                                      <p:cBhvr>
                                        <p:cTn id="90" dur="1" fill="hold">
                                          <p:stCondLst>
                                            <p:cond delay="999"/>
                                          </p:stCondLst>
                                        </p:cTn>
                                        <p:tgtEl>
                                          <p:spTgt spid="23816"/>
                                        </p:tgtEl>
                                        <p:attrNameLst>
                                          <p:attrName>style.visibility</p:attrName>
                                        </p:attrNameLst>
                                      </p:cBhvr>
                                      <p:to>
                                        <p:strVal val="hidden"/>
                                      </p:to>
                                    </p:set>
                                  </p:childTnLst>
                                </p:cTn>
                              </p:par>
                              <p:par>
                                <p:cTn id="91" presetID="9" presetClass="exit" presetSubtype="0" fill="hold" grpId="1" nodeType="withEffect">
                                  <p:stCondLst>
                                    <p:cond delay="0"/>
                                  </p:stCondLst>
                                  <p:childTnLst>
                                    <p:animEffect transition="out" filter="dissolve">
                                      <p:cBhvr>
                                        <p:cTn id="92" dur="1000"/>
                                        <p:tgtEl>
                                          <p:spTgt spid="23815"/>
                                        </p:tgtEl>
                                      </p:cBhvr>
                                    </p:animEffect>
                                    <p:set>
                                      <p:cBhvr>
                                        <p:cTn id="93" dur="1" fill="hold">
                                          <p:stCondLst>
                                            <p:cond delay="999"/>
                                          </p:stCondLst>
                                        </p:cTn>
                                        <p:tgtEl>
                                          <p:spTgt spid="23815"/>
                                        </p:tgtEl>
                                        <p:attrNameLst>
                                          <p:attrName>style.visibility</p:attrName>
                                        </p:attrNameLst>
                                      </p:cBhvr>
                                      <p:to>
                                        <p:strVal val="hidden"/>
                                      </p:to>
                                    </p:set>
                                  </p:childTnLst>
                                </p:cTn>
                              </p:par>
                              <p:par>
                                <p:cTn id="94" presetID="9" presetClass="exit" presetSubtype="0" fill="hold" grpId="1" nodeType="withEffect">
                                  <p:stCondLst>
                                    <p:cond delay="0"/>
                                  </p:stCondLst>
                                  <p:childTnLst>
                                    <p:animEffect transition="out" filter="dissolve">
                                      <p:cBhvr>
                                        <p:cTn id="95" dur="1000"/>
                                        <p:tgtEl>
                                          <p:spTgt spid="23814"/>
                                        </p:tgtEl>
                                      </p:cBhvr>
                                    </p:animEffect>
                                    <p:set>
                                      <p:cBhvr>
                                        <p:cTn id="96" dur="1" fill="hold">
                                          <p:stCondLst>
                                            <p:cond delay="999"/>
                                          </p:stCondLst>
                                        </p:cTn>
                                        <p:tgtEl>
                                          <p:spTgt spid="23814"/>
                                        </p:tgtEl>
                                        <p:attrNameLst>
                                          <p:attrName>style.visibility</p:attrName>
                                        </p:attrNameLst>
                                      </p:cBhvr>
                                      <p:to>
                                        <p:strVal val="hidden"/>
                                      </p:to>
                                    </p:set>
                                  </p:childTnLst>
                                </p:cTn>
                              </p:par>
                            </p:childTnLst>
                          </p:cTn>
                        </p:par>
                        <p:par>
                          <p:cTn id="97" fill="hold" nodeType="afterGroup">
                            <p:stCondLst>
                              <p:cond delay="2000"/>
                            </p:stCondLst>
                            <p:childTnLst>
                              <p:par>
                                <p:cTn id="98" presetID="0" presetClass="path" presetSubtype="0" accel="50000" decel="50000" fill="hold" grpId="0" nodeType="afterEffect">
                                  <p:stCondLst>
                                    <p:cond delay="0"/>
                                  </p:stCondLst>
                                  <p:childTnLst>
                                    <p:animMotion origin="layout" path="M -0.00017 0.0007 L -0.02361 -0.01527 L -0.04444 -0.03819 L -0.07257 -0.05139 L -0.0934 -0.07152 L -0.11215 -0.10694 " pathEditMode="relative" ptsTypes="AAAAAA">
                                      <p:cBhvr>
                                        <p:cTn id="99" dur="2000" fill="hold"/>
                                        <p:tgtEl>
                                          <p:spTgt spid="23797"/>
                                        </p:tgtEl>
                                        <p:attrNameLst>
                                          <p:attrName>ppt_x</p:attrName>
                                          <p:attrName>ppt_y</p:attrName>
                                        </p:attrNameLst>
                                      </p:cBhvr>
                                    </p:animMotion>
                                  </p:childTnLst>
                                </p:cTn>
                              </p:par>
                            </p:childTnLst>
                          </p:cTn>
                        </p:par>
                        <p:par>
                          <p:cTn id="100" fill="hold" nodeType="afterGroup">
                            <p:stCondLst>
                              <p:cond delay="4000"/>
                            </p:stCondLst>
                            <p:childTnLst>
                              <p:par>
                                <p:cTn id="101" presetID="1" presetClass="entr" presetSubtype="0" fill="hold" grpId="0" nodeType="afterEffect">
                                  <p:stCondLst>
                                    <p:cond delay="0"/>
                                  </p:stCondLst>
                                  <p:childTnLst>
                                    <p:set>
                                      <p:cBhvr>
                                        <p:cTn id="102" dur="1" fill="hold">
                                          <p:stCondLst>
                                            <p:cond delay="0"/>
                                          </p:stCondLst>
                                        </p:cTn>
                                        <p:tgtEl>
                                          <p:spTgt spid="23822"/>
                                        </p:tgtEl>
                                        <p:attrNameLst>
                                          <p:attrName>style.visibility</p:attrName>
                                        </p:attrNameLst>
                                      </p:cBhvr>
                                      <p:to>
                                        <p:strVal val="visible"/>
                                      </p:to>
                                    </p:set>
                                  </p:childTnLst>
                                  <p:subTnLst>
                                    <p:audio>
                                      <p:cMediaNode>
                                        <p:cTn display="0" masterRel="sameClick">
                                          <p:stCondLst>
                                            <p:cond evt="begin" delay="0">
                                              <p:tn val="101"/>
                                            </p:cond>
                                          </p:stCondLst>
                                          <p:endCondLst>
                                            <p:cond evt="onStopAudio" delay="0">
                                              <p:tgtEl>
                                                <p:sldTgt/>
                                              </p:tgtEl>
                                            </p:cond>
                                          </p:endCondLst>
                                        </p:cTn>
                                        <p:tgtEl>
                                          <p:sndTgt r:embed="rId3" name="explode.wav"/>
                                        </p:tgtEl>
                                      </p:cMediaNode>
                                    </p:audio>
                                  </p:subTnLst>
                                </p:cTn>
                              </p:par>
                              <p:par>
                                <p:cTn id="103" presetID="3" presetClass="exit" presetSubtype="10" fill="hold" grpId="1" nodeType="withEffect">
                                  <p:stCondLst>
                                    <p:cond delay="0"/>
                                  </p:stCondLst>
                                  <p:childTnLst>
                                    <p:animEffect transition="out" filter="blinds(horizontal)">
                                      <p:cBhvr>
                                        <p:cTn id="104" dur="500"/>
                                        <p:tgtEl>
                                          <p:spTgt spid="23822"/>
                                        </p:tgtEl>
                                      </p:cBhvr>
                                    </p:animEffect>
                                    <p:set>
                                      <p:cBhvr>
                                        <p:cTn id="105" dur="1" fill="hold">
                                          <p:stCondLst>
                                            <p:cond delay="499"/>
                                          </p:stCondLst>
                                        </p:cTn>
                                        <p:tgtEl>
                                          <p:spTgt spid="23822"/>
                                        </p:tgtEl>
                                        <p:attrNameLst>
                                          <p:attrName>style.visibility</p:attrName>
                                        </p:attrNameLst>
                                      </p:cBhvr>
                                      <p:to>
                                        <p:strVal val="hidden"/>
                                      </p:to>
                                    </p:set>
                                  </p:childTnLst>
                                </p:cTn>
                              </p:par>
                            </p:childTnLst>
                          </p:cTn>
                        </p:par>
                        <p:par>
                          <p:cTn id="106" fill="hold" nodeType="afterGroup">
                            <p:stCondLst>
                              <p:cond delay="4500"/>
                            </p:stCondLst>
                            <p:childTnLst>
                              <p:par>
                                <p:cTn id="107" presetID="0" presetClass="path" presetSubtype="0" accel="50000" decel="50000" fill="hold" grpId="1" nodeType="afterEffect">
                                  <p:stCondLst>
                                    <p:cond delay="0"/>
                                  </p:stCondLst>
                                  <p:childTnLst>
                                    <p:animMotion origin="layout" path="M -0.11215 -0.10694 L -0.09549 -0.07221 L -0.06319 -0.04583 L -0.03507 -0.02708 L -0.0283 -0.02291 " pathEditMode="relative" ptsTypes="AAAAA">
                                      <p:cBhvr>
                                        <p:cTn id="108" dur="2000" fill="hold"/>
                                        <p:tgtEl>
                                          <p:spTgt spid="23797"/>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797" grpId="0" animBg="1"/>
      <p:bldP spid="23797" grpId="1" animBg="1"/>
      <p:bldP spid="23812" grpId="0" animBg="1"/>
      <p:bldP spid="23813" grpId="0" animBg="1"/>
      <p:bldP spid="23814" grpId="0" animBg="1"/>
      <p:bldP spid="23814" grpId="1" animBg="1"/>
      <p:bldP spid="23815" grpId="0" animBg="1"/>
      <p:bldP spid="23815" grpId="1" animBg="1"/>
      <p:bldP spid="23817" grpId="0" animBg="1"/>
      <p:bldP spid="23817" grpId="1" animBg="1"/>
      <p:bldP spid="23818" grpId="0" animBg="1"/>
      <p:bldP spid="23818" grpId="1" animBg="1"/>
      <p:bldP spid="23819" grpId="0" animBg="1"/>
      <p:bldP spid="23819" grpId="1" animBg="1"/>
      <p:bldP spid="23820" grpId="0" animBg="1"/>
      <p:bldP spid="23820" grpId="1" animBg="1"/>
      <p:bldP spid="23816" grpId="0" animBg="1"/>
      <p:bldP spid="23816" grpId="1" animBg="1"/>
      <p:bldP spid="23821" grpId="0" animBg="1"/>
      <p:bldP spid="23821" grpId="1" animBg="1"/>
      <p:bldP spid="23822" grpId="0" animBg="1"/>
      <p:bldP spid="23822" grpId="1" animBg="1"/>
      <p:bldP spid="23824" grpId="2" animBg="1"/>
      <p:bldP spid="23825" grpId="0" animBg="1"/>
      <p:bldP spid="23828" grpId="0" animBg="1"/>
      <p:bldP spid="23826" grpId="0" animBg="1"/>
      <p:bldP spid="23826" grpId="1" animBg="1"/>
      <p:bldP spid="2382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84" name="Freeform 260"/>
          <p:cNvSpPr>
            <a:spLocks/>
          </p:cNvSpPr>
          <p:nvPr/>
        </p:nvSpPr>
        <p:spPr bwMode="auto">
          <a:xfrm>
            <a:off x="6153150" y="3514725"/>
            <a:ext cx="314325" cy="1436688"/>
          </a:xfrm>
          <a:custGeom>
            <a:avLst/>
            <a:gdLst>
              <a:gd name="T0" fmla="*/ 198 w 198"/>
              <a:gd name="T1" fmla="*/ 174 h 905"/>
              <a:gd name="T2" fmla="*/ 162 w 198"/>
              <a:gd name="T3" fmla="*/ 905 h 905"/>
              <a:gd name="T4" fmla="*/ 0 w 198"/>
              <a:gd name="T5" fmla="*/ 896 h 905"/>
              <a:gd name="T6" fmla="*/ 3 w 198"/>
              <a:gd name="T7" fmla="*/ 0 h 905"/>
              <a:gd name="T8" fmla="*/ 198 w 198"/>
              <a:gd name="T9" fmla="*/ 174 h 905"/>
            </a:gdLst>
            <a:ahLst/>
            <a:cxnLst>
              <a:cxn ang="0">
                <a:pos x="T0" y="T1"/>
              </a:cxn>
              <a:cxn ang="0">
                <a:pos x="T2" y="T3"/>
              </a:cxn>
              <a:cxn ang="0">
                <a:pos x="T4" y="T5"/>
              </a:cxn>
              <a:cxn ang="0">
                <a:pos x="T6" y="T7"/>
              </a:cxn>
              <a:cxn ang="0">
                <a:pos x="T8" y="T9"/>
              </a:cxn>
            </a:cxnLst>
            <a:rect l="0" t="0" r="r" b="b"/>
            <a:pathLst>
              <a:path w="198" h="905">
                <a:moveTo>
                  <a:pt x="198" y="174"/>
                </a:moveTo>
                <a:lnTo>
                  <a:pt x="162" y="905"/>
                </a:lnTo>
                <a:lnTo>
                  <a:pt x="0" y="896"/>
                </a:lnTo>
                <a:lnTo>
                  <a:pt x="3" y="0"/>
                </a:lnTo>
                <a:lnTo>
                  <a:pt x="198" y="174"/>
                </a:lnTo>
                <a:close/>
              </a:path>
            </a:pathLst>
          </a:custGeom>
          <a:solidFill>
            <a:srgbClr val="993300">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889" name="Freeform 265"/>
          <p:cNvSpPr>
            <a:spLocks/>
          </p:cNvSpPr>
          <p:nvPr/>
        </p:nvSpPr>
        <p:spPr bwMode="auto">
          <a:xfrm>
            <a:off x="6734175" y="885825"/>
            <a:ext cx="784225" cy="812800"/>
          </a:xfrm>
          <a:custGeom>
            <a:avLst/>
            <a:gdLst>
              <a:gd name="T0" fmla="*/ 300 w 494"/>
              <a:gd name="T1" fmla="*/ 0 h 512"/>
              <a:gd name="T2" fmla="*/ 494 w 494"/>
              <a:gd name="T3" fmla="*/ 107 h 512"/>
              <a:gd name="T4" fmla="*/ 198 w 494"/>
              <a:gd name="T5" fmla="*/ 512 h 512"/>
              <a:gd name="T6" fmla="*/ 0 w 494"/>
              <a:gd name="T7" fmla="*/ 452 h 512"/>
              <a:gd name="T8" fmla="*/ 143 w 494"/>
              <a:gd name="T9" fmla="*/ 209 h 512"/>
              <a:gd name="T10" fmla="*/ 300 w 494"/>
              <a:gd name="T11" fmla="*/ 0 h 512"/>
            </a:gdLst>
            <a:ahLst/>
            <a:cxnLst>
              <a:cxn ang="0">
                <a:pos x="T0" y="T1"/>
              </a:cxn>
              <a:cxn ang="0">
                <a:pos x="T2" y="T3"/>
              </a:cxn>
              <a:cxn ang="0">
                <a:pos x="T4" y="T5"/>
              </a:cxn>
              <a:cxn ang="0">
                <a:pos x="T6" y="T7"/>
              </a:cxn>
              <a:cxn ang="0">
                <a:pos x="T8" y="T9"/>
              </a:cxn>
              <a:cxn ang="0">
                <a:pos x="T10" y="T11"/>
              </a:cxn>
            </a:cxnLst>
            <a:rect l="0" t="0" r="r" b="b"/>
            <a:pathLst>
              <a:path w="494" h="512">
                <a:moveTo>
                  <a:pt x="300" y="0"/>
                </a:moveTo>
                <a:lnTo>
                  <a:pt x="494" y="107"/>
                </a:lnTo>
                <a:lnTo>
                  <a:pt x="198" y="512"/>
                </a:lnTo>
                <a:lnTo>
                  <a:pt x="0" y="452"/>
                </a:lnTo>
                <a:lnTo>
                  <a:pt x="143" y="209"/>
                </a:lnTo>
                <a:lnTo>
                  <a:pt x="300" y="0"/>
                </a:lnTo>
                <a:close/>
              </a:path>
            </a:pathLst>
          </a:custGeom>
          <a:solidFill>
            <a:srgbClr val="993300">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881" name="Freeform 257"/>
          <p:cNvSpPr>
            <a:spLocks/>
          </p:cNvSpPr>
          <p:nvPr/>
        </p:nvSpPr>
        <p:spPr bwMode="auto">
          <a:xfrm>
            <a:off x="5667375" y="4311650"/>
            <a:ext cx="771525" cy="806450"/>
          </a:xfrm>
          <a:custGeom>
            <a:avLst/>
            <a:gdLst>
              <a:gd name="T0" fmla="*/ 0 w 486"/>
              <a:gd name="T1" fmla="*/ 0 h 508"/>
              <a:gd name="T2" fmla="*/ 256 w 486"/>
              <a:gd name="T3" fmla="*/ 172 h 508"/>
              <a:gd name="T4" fmla="*/ 486 w 486"/>
              <a:gd name="T5" fmla="*/ 360 h 508"/>
              <a:gd name="T6" fmla="*/ 380 w 486"/>
              <a:gd name="T7" fmla="*/ 508 h 508"/>
              <a:gd name="T8" fmla="*/ 100 w 486"/>
              <a:gd name="T9" fmla="*/ 408 h 508"/>
              <a:gd name="T10" fmla="*/ 2 w 486"/>
              <a:gd name="T11" fmla="*/ 246 h 508"/>
              <a:gd name="T12" fmla="*/ 0 w 486"/>
              <a:gd name="T13" fmla="*/ 0 h 508"/>
            </a:gdLst>
            <a:ahLst/>
            <a:cxnLst>
              <a:cxn ang="0">
                <a:pos x="T0" y="T1"/>
              </a:cxn>
              <a:cxn ang="0">
                <a:pos x="T2" y="T3"/>
              </a:cxn>
              <a:cxn ang="0">
                <a:pos x="T4" y="T5"/>
              </a:cxn>
              <a:cxn ang="0">
                <a:pos x="T6" y="T7"/>
              </a:cxn>
              <a:cxn ang="0">
                <a:pos x="T8" y="T9"/>
              </a:cxn>
              <a:cxn ang="0">
                <a:pos x="T10" y="T11"/>
              </a:cxn>
              <a:cxn ang="0">
                <a:pos x="T12" y="T13"/>
              </a:cxn>
            </a:cxnLst>
            <a:rect l="0" t="0" r="r" b="b"/>
            <a:pathLst>
              <a:path w="486" h="508">
                <a:moveTo>
                  <a:pt x="0" y="0"/>
                </a:moveTo>
                <a:lnTo>
                  <a:pt x="256" y="172"/>
                </a:lnTo>
                <a:lnTo>
                  <a:pt x="486" y="360"/>
                </a:lnTo>
                <a:lnTo>
                  <a:pt x="380" y="508"/>
                </a:lnTo>
                <a:lnTo>
                  <a:pt x="100" y="408"/>
                </a:lnTo>
                <a:lnTo>
                  <a:pt x="2" y="246"/>
                </a:lnTo>
                <a:lnTo>
                  <a:pt x="0" y="0"/>
                </a:lnTo>
                <a:close/>
              </a:path>
            </a:pathLst>
          </a:custGeom>
          <a:solidFill>
            <a:srgbClr val="993300">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880" name="Freeform 256"/>
          <p:cNvSpPr>
            <a:spLocks/>
          </p:cNvSpPr>
          <p:nvPr/>
        </p:nvSpPr>
        <p:spPr bwMode="auto">
          <a:xfrm>
            <a:off x="4746625" y="3987800"/>
            <a:ext cx="923925" cy="717550"/>
          </a:xfrm>
          <a:custGeom>
            <a:avLst/>
            <a:gdLst>
              <a:gd name="T0" fmla="*/ 0 w 582"/>
              <a:gd name="T1" fmla="*/ 0 h 452"/>
              <a:gd name="T2" fmla="*/ 280 w 582"/>
              <a:gd name="T3" fmla="*/ 128 h 452"/>
              <a:gd name="T4" fmla="*/ 582 w 582"/>
              <a:gd name="T5" fmla="*/ 208 h 452"/>
              <a:gd name="T6" fmla="*/ 582 w 582"/>
              <a:gd name="T7" fmla="*/ 452 h 452"/>
              <a:gd name="T8" fmla="*/ 282 w 582"/>
              <a:gd name="T9" fmla="*/ 350 h 452"/>
              <a:gd name="T10" fmla="*/ 8 w 582"/>
              <a:gd name="T11" fmla="*/ 254 h 452"/>
              <a:gd name="T12" fmla="*/ 0 w 582"/>
              <a:gd name="T13" fmla="*/ 0 h 452"/>
            </a:gdLst>
            <a:ahLst/>
            <a:cxnLst>
              <a:cxn ang="0">
                <a:pos x="T0" y="T1"/>
              </a:cxn>
              <a:cxn ang="0">
                <a:pos x="T2" y="T3"/>
              </a:cxn>
              <a:cxn ang="0">
                <a:pos x="T4" y="T5"/>
              </a:cxn>
              <a:cxn ang="0">
                <a:pos x="T6" y="T7"/>
              </a:cxn>
              <a:cxn ang="0">
                <a:pos x="T8" y="T9"/>
              </a:cxn>
              <a:cxn ang="0">
                <a:pos x="T10" y="T11"/>
              </a:cxn>
              <a:cxn ang="0">
                <a:pos x="T12" y="T13"/>
              </a:cxn>
            </a:cxnLst>
            <a:rect l="0" t="0" r="r" b="b"/>
            <a:pathLst>
              <a:path w="582" h="452">
                <a:moveTo>
                  <a:pt x="0" y="0"/>
                </a:moveTo>
                <a:lnTo>
                  <a:pt x="280" y="128"/>
                </a:lnTo>
                <a:lnTo>
                  <a:pt x="582" y="208"/>
                </a:lnTo>
                <a:lnTo>
                  <a:pt x="582" y="452"/>
                </a:lnTo>
                <a:lnTo>
                  <a:pt x="282" y="350"/>
                </a:lnTo>
                <a:lnTo>
                  <a:pt x="8" y="254"/>
                </a:lnTo>
                <a:lnTo>
                  <a:pt x="0" y="0"/>
                </a:lnTo>
                <a:close/>
              </a:path>
            </a:pathLst>
          </a:custGeom>
          <a:solidFill>
            <a:srgbClr val="993300">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26" name="Freeform 2"/>
          <p:cNvSpPr>
            <a:spLocks/>
          </p:cNvSpPr>
          <p:nvPr/>
        </p:nvSpPr>
        <p:spPr bwMode="auto">
          <a:xfrm>
            <a:off x="3441700" y="2489200"/>
            <a:ext cx="2511425" cy="942975"/>
          </a:xfrm>
          <a:custGeom>
            <a:avLst/>
            <a:gdLst>
              <a:gd name="T0" fmla="*/ 0 w 1582"/>
              <a:gd name="T1" fmla="*/ 570 h 594"/>
              <a:gd name="T2" fmla="*/ 170 w 1582"/>
              <a:gd name="T3" fmla="*/ 218 h 594"/>
              <a:gd name="T4" fmla="*/ 296 w 1582"/>
              <a:gd name="T5" fmla="*/ 0 h 594"/>
              <a:gd name="T6" fmla="*/ 1582 w 1582"/>
              <a:gd name="T7" fmla="*/ 2 h 594"/>
              <a:gd name="T8" fmla="*/ 1564 w 1582"/>
              <a:gd name="T9" fmla="*/ 28 h 594"/>
              <a:gd name="T10" fmla="*/ 1548 w 1582"/>
              <a:gd name="T11" fmla="*/ 48 h 594"/>
              <a:gd name="T12" fmla="*/ 1520 w 1582"/>
              <a:gd name="T13" fmla="*/ 66 h 594"/>
              <a:gd name="T14" fmla="*/ 1496 w 1582"/>
              <a:gd name="T15" fmla="*/ 104 h 594"/>
              <a:gd name="T16" fmla="*/ 1422 w 1582"/>
              <a:gd name="T17" fmla="*/ 116 h 594"/>
              <a:gd name="T18" fmla="*/ 1390 w 1582"/>
              <a:gd name="T19" fmla="*/ 162 h 594"/>
              <a:gd name="T20" fmla="*/ 1298 w 1582"/>
              <a:gd name="T21" fmla="*/ 180 h 594"/>
              <a:gd name="T22" fmla="*/ 1248 w 1582"/>
              <a:gd name="T23" fmla="*/ 226 h 594"/>
              <a:gd name="T24" fmla="*/ 1214 w 1582"/>
              <a:gd name="T25" fmla="*/ 268 h 594"/>
              <a:gd name="T26" fmla="*/ 1098 w 1582"/>
              <a:gd name="T27" fmla="*/ 304 h 594"/>
              <a:gd name="T28" fmla="*/ 1020 w 1582"/>
              <a:gd name="T29" fmla="*/ 368 h 594"/>
              <a:gd name="T30" fmla="*/ 928 w 1582"/>
              <a:gd name="T31" fmla="*/ 440 h 594"/>
              <a:gd name="T32" fmla="*/ 908 w 1582"/>
              <a:gd name="T33" fmla="*/ 512 h 594"/>
              <a:gd name="T34" fmla="*/ 852 w 1582"/>
              <a:gd name="T35" fmla="*/ 502 h 594"/>
              <a:gd name="T36" fmla="*/ 846 w 1582"/>
              <a:gd name="T37" fmla="*/ 544 h 594"/>
              <a:gd name="T38" fmla="*/ 840 w 1582"/>
              <a:gd name="T39" fmla="*/ 574 h 594"/>
              <a:gd name="T40" fmla="*/ 836 w 1582"/>
              <a:gd name="T41" fmla="*/ 594 h 594"/>
              <a:gd name="T42" fmla="*/ 482 w 1582"/>
              <a:gd name="T43" fmla="*/ 594 h 594"/>
              <a:gd name="T44" fmla="*/ 0 w 1582"/>
              <a:gd name="T45" fmla="*/ 570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82" h="594">
                <a:moveTo>
                  <a:pt x="0" y="570"/>
                </a:moveTo>
                <a:lnTo>
                  <a:pt x="170" y="218"/>
                </a:lnTo>
                <a:lnTo>
                  <a:pt x="296" y="0"/>
                </a:lnTo>
                <a:lnTo>
                  <a:pt x="1582" y="2"/>
                </a:lnTo>
                <a:lnTo>
                  <a:pt x="1564" y="28"/>
                </a:lnTo>
                <a:cubicBezTo>
                  <a:pt x="1558" y="36"/>
                  <a:pt x="1555" y="42"/>
                  <a:pt x="1548" y="48"/>
                </a:cubicBezTo>
                <a:cubicBezTo>
                  <a:pt x="1541" y="54"/>
                  <a:pt x="1529" y="57"/>
                  <a:pt x="1520" y="66"/>
                </a:cubicBezTo>
                <a:cubicBezTo>
                  <a:pt x="1511" y="75"/>
                  <a:pt x="1512" y="96"/>
                  <a:pt x="1496" y="104"/>
                </a:cubicBezTo>
                <a:cubicBezTo>
                  <a:pt x="1480" y="112"/>
                  <a:pt x="1440" y="106"/>
                  <a:pt x="1422" y="116"/>
                </a:cubicBezTo>
                <a:cubicBezTo>
                  <a:pt x="1404" y="126"/>
                  <a:pt x="1411" y="151"/>
                  <a:pt x="1390" y="162"/>
                </a:cubicBezTo>
                <a:cubicBezTo>
                  <a:pt x="1369" y="173"/>
                  <a:pt x="1322" y="169"/>
                  <a:pt x="1298" y="180"/>
                </a:cubicBezTo>
                <a:cubicBezTo>
                  <a:pt x="1274" y="191"/>
                  <a:pt x="1262" y="211"/>
                  <a:pt x="1248" y="226"/>
                </a:cubicBezTo>
                <a:cubicBezTo>
                  <a:pt x="1234" y="241"/>
                  <a:pt x="1239" y="255"/>
                  <a:pt x="1214" y="268"/>
                </a:cubicBezTo>
                <a:cubicBezTo>
                  <a:pt x="1189" y="281"/>
                  <a:pt x="1130" y="287"/>
                  <a:pt x="1098" y="304"/>
                </a:cubicBezTo>
                <a:cubicBezTo>
                  <a:pt x="1066" y="321"/>
                  <a:pt x="1048" y="345"/>
                  <a:pt x="1020" y="368"/>
                </a:cubicBezTo>
                <a:cubicBezTo>
                  <a:pt x="992" y="391"/>
                  <a:pt x="947" y="416"/>
                  <a:pt x="928" y="440"/>
                </a:cubicBezTo>
                <a:cubicBezTo>
                  <a:pt x="909" y="464"/>
                  <a:pt x="921" y="502"/>
                  <a:pt x="908" y="512"/>
                </a:cubicBezTo>
                <a:cubicBezTo>
                  <a:pt x="895" y="522"/>
                  <a:pt x="862" y="497"/>
                  <a:pt x="852" y="502"/>
                </a:cubicBezTo>
                <a:cubicBezTo>
                  <a:pt x="842" y="507"/>
                  <a:pt x="848" y="532"/>
                  <a:pt x="846" y="544"/>
                </a:cubicBezTo>
                <a:cubicBezTo>
                  <a:pt x="844" y="556"/>
                  <a:pt x="842" y="566"/>
                  <a:pt x="840" y="574"/>
                </a:cubicBezTo>
                <a:lnTo>
                  <a:pt x="836" y="594"/>
                </a:lnTo>
                <a:lnTo>
                  <a:pt x="482" y="594"/>
                </a:lnTo>
                <a:lnTo>
                  <a:pt x="0" y="570"/>
                </a:lnTo>
                <a:close/>
              </a:path>
            </a:pathLst>
          </a:custGeom>
          <a:solidFill>
            <a:srgbClr val="3333FF">
              <a:alpha val="50000"/>
            </a:srgbClr>
          </a:solidFill>
          <a:ln>
            <a:noFill/>
          </a:ln>
          <a:effectLst/>
          <a:extLst>
            <a:ext uri="{91240B29-F687-4F45-9708-019B960494DF}">
              <a14:hiddenLine xmlns:a14="http://schemas.microsoft.com/office/drawing/2010/main" w="952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27" name="Freeform 3"/>
          <p:cNvSpPr>
            <a:spLocks/>
          </p:cNvSpPr>
          <p:nvPr/>
        </p:nvSpPr>
        <p:spPr bwMode="auto">
          <a:xfrm>
            <a:off x="1293813" y="4737100"/>
            <a:ext cx="487362" cy="1041400"/>
          </a:xfrm>
          <a:custGeom>
            <a:avLst/>
            <a:gdLst>
              <a:gd name="T0" fmla="*/ 130 w 307"/>
              <a:gd name="T1" fmla="*/ 655 h 656"/>
              <a:gd name="T2" fmla="*/ 118 w 307"/>
              <a:gd name="T3" fmla="*/ 625 h 656"/>
              <a:gd name="T4" fmla="*/ 29 w 307"/>
              <a:gd name="T5" fmla="*/ 540 h 656"/>
              <a:gd name="T6" fmla="*/ 0 w 307"/>
              <a:gd name="T7" fmla="*/ 424 h 656"/>
              <a:gd name="T8" fmla="*/ 31 w 307"/>
              <a:gd name="T9" fmla="*/ 298 h 656"/>
              <a:gd name="T10" fmla="*/ 127 w 307"/>
              <a:gd name="T11" fmla="*/ 142 h 656"/>
              <a:gd name="T12" fmla="*/ 209 w 307"/>
              <a:gd name="T13" fmla="*/ 64 h 656"/>
              <a:gd name="T14" fmla="*/ 232 w 307"/>
              <a:gd name="T15" fmla="*/ 21 h 656"/>
              <a:gd name="T16" fmla="*/ 234 w 307"/>
              <a:gd name="T17" fmla="*/ 7 h 656"/>
              <a:gd name="T18" fmla="*/ 307 w 307"/>
              <a:gd name="T19" fmla="*/ 0 h 656"/>
              <a:gd name="T20" fmla="*/ 306 w 307"/>
              <a:gd name="T21" fmla="*/ 18 h 656"/>
              <a:gd name="T22" fmla="*/ 269 w 307"/>
              <a:gd name="T23" fmla="*/ 112 h 656"/>
              <a:gd name="T24" fmla="*/ 131 w 307"/>
              <a:gd name="T25" fmla="*/ 304 h 656"/>
              <a:gd name="T26" fmla="*/ 93 w 307"/>
              <a:gd name="T27" fmla="*/ 468 h 656"/>
              <a:gd name="T28" fmla="*/ 187 w 307"/>
              <a:gd name="T29" fmla="*/ 624 h 656"/>
              <a:gd name="T30" fmla="*/ 195 w 307"/>
              <a:gd name="T31" fmla="*/ 656 h 656"/>
              <a:gd name="T32" fmla="*/ 130 w 307"/>
              <a:gd name="T33" fmla="*/ 655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7" h="656">
                <a:moveTo>
                  <a:pt x="130" y="655"/>
                </a:moveTo>
                <a:lnTo>
                  <a:pt x="118" y="625"/>
                </a:lnTo>
                <a:cubicBezTo>
                  <a:pt x="101" y="606"/>
                  <a:pt x="49" y="574"/>
                  <a:pt x="29" y="540"/>
                </a:cubicBezTo>
                <a:cubicBezTo>
                  <a:pt x="9" y="506"/>
                  <a:pt x="0" y="464"/>
                  <a:pt x="0" y="424"/>
                </a:cubicBezTo>
                <a:cubicBezTo>
                  <a:pt x="0" y="384"/>
                  <a:pt x="10" y="345"/>
                  <a:pt x="31" y="298"/>
                </a:cubicBezTo>
                <a:cubicBezTo>
                  <a:pt x="52" y="251"/>
                  <a:pt x="97" y="181"/>
                  <a:pt x="127" y="142"/>
                </a:cubicBezTo>
                <a:cubicBezTo>
                  <a:pt x="157" y="103"/>
                  <a:pt x="192" y="84"/>
                  <a:pt x="209" y="64"/>
                </a:cubicBezTo>
                <a:cubicBezTo>
                  <a:pt x="226" y="44"/>
                  <a:pt x="228" y="30"/>
                  <a:pt x="232" y="21"/>
                </a:cubicBezTo>
                <a:lnTo>
                  <a:pt x="234" y="7"/>
                </a:lnTo>
                <a:lnTo>
                  <a:pt x="307" y="0"/>
                </a:lnTo>
                <a:lnTo>
                  <a:pt x="306" y="18"/>
                </a:lnTo>
                <a:cubicBezTo>
                  <a:pt x="300" y="37"/>
                  <a:pt x="298" y="64"/>
                  <a:pt x="269" y="112"/>
                </a:cubicBezTo>
                <a:cubicBezTo>
                  <a:pt x="240" y="160"/>
                  <a:pt x="160" y="245"/>
                  <a:pt x="131" y="304"/>
                </a:cubicBezTo>
                <a:cubicBezTo>
                  <a:pt x="102" y="363"/>
                  <a:pt x="84" y="415"/>
                  <a:pt x="93" y="468"/>
                </a:cubicBezTo>
                <a:cubicBezTo>
                  <a:pt x="102" y="521"/>
                  <a:pt x="170" y="593"/>
                  <a:pt x="187" y="624"/>
                </a:cubicBezTo>
                <a:lnTo>
                  <a:pt x="195" y="656"/>
                </a:lnTo>
                <a:lnTo>
                  <a:pt x="130" y="655"/>
                </a:lnTo>
                <a:close/>
              </a:path>
            </a:pathLst>
          </a:custGeom>
          <a:solidFill>
            <a:srgbClr val="3333FF">
              <a:alpha val="50000"/>
            </a:srgbClr>
          </a:solidFill>
          <a:ln>
            <a:noFill/>
          </a:ln>
          <a:effectLst/>
          <a:extLst>
            <a:ext uri="{91240B29-F687-4F45-9708-019B960494DF}">
              <a14:hiddenLine xmlns:a14="http://schemas.microsoft.com/office/drawing/2010/main" w="6350">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28" name="Oval 4"/>
          <p:cNvSpPr>
            <a:spLocks noChangeArrowheads="1"/>
          </p:cNvSpPr>
          <p:nvPr/>
        </p:nvSpPr>
        <p:spPr bwMode="auto">
          <a:xfrm rot="2607468">
            <a:off x="8129588" y="1995488"/>
            <a:ext cx="441325" cy="239712"/>
          </a:xfrm>
          <a:prstGeom prst="ellipse">
            <a:avLst/>
          </a:prstGeom>
          <a:solidFill>
            <a:srgbClr val="3333FF">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29" name="Freeform 5"/>
          <p:cNvSpPr>
            <a:spLocks/>
          </p:cNvSpPr>
          <p:nvPr/>
        </p:nvSpPr>
        <p:spPr bwMode="auto">
          <a:xfrm>
            <a:off x="1631950" y="2476500"/>
            <a:ext cx="2278063" cy="2271713"/>
          </a:xfrm>
          <a:custGeom>
            <a:avLst/>
            <a:gdLst>
              <a:gd name="T0" fmla="*/ 585 w 1435"/>
              <a:gd name="T1" fmla="*/ 18 h 1431"/>
              <a:gd name="T2" fmla="*/ 568 w 1435"/>
              <a:gd name="T3" fmla="*/ 50 h 1431"/>
              <a:gd name="T4" fmla="*/ 556 w 1435"/>
              <a:gd name="T5" fmla="*/ 80 h 1431"/>
              <a:gd name="T6" fmla="*/ 537 w 1435"/>
              <a:gd name="T7" fmla="*/ 92 h 1431"/>
              <a:gd name="T8" fmla="*/ 528 w 1435"/>
              <a:gd name="T9" fmla="*/ 111 h 1431"/>
              <a:gd name="T10" fmla="*/ 532 w 1435"/>
              <a:gd name="T11" fmla="*/ 132 h 1431"/>
              <a:gd name="T12" fmla="*/ 526 w 1435"/>
              <a:gd name="T13" fmla="*/ 144 h 1431"/>
              <a:gd name="T14" fmla="*/ 510 w 1435"/>
              <a:gd name="T15" fmla="*/ 164 h 1431"/>
              <a:gd name="T16" fmla="*/ 505 w 1435"/>
              <a:gd name="T17" fmla="*/ 194 h 1431"/>
              <a:gd name="T18" fmla="*/ 445 w 1435"/>
              <a:gd name="T19" fmla="*/ 327 h 1431"/>
              <a:gd name="T20" fmla="*/ 253 w 1435"/>
              <a:gd name="T21" fmla="*/ 573 h 1431"/>
              <a:gd name="T22" fmla="*/ 40 w 1435"/>
              <a:gd name="T23" fmla="*/ 891 h 1431"/>
              <a:gd name="T24" fmla="*/ 13 w 1435"/>
              <a:gd name="T25" fmla="*/ 1191 h 1431"/>
              <a:gd name="T26" fmla="*/ 22 w 1435"/>
              <a:gd name="T27" fmla="*/ 1431 h 1431"/>
              <a:gd name="T28" fmla="*/ 91 w 1435"/>
              <a:gd name="T29" fmla="*/ 1425 h 1431"/>
              <a:gd name="T30" fmla="*/ 88 w 1435"/>
              <a:gd name="T31" fmla="*/ 1203 h 1431"/>
              <a:gd name="T32" fmla="*/ 115 w 1435"/>
              <a:gd name="T33" fmla="*/ 906 h 1431"/>
              <a:gd name="T34" fmla="*/ 322 w 1435"/>
              <a:gd name="T35" fmla="*/ 618 h 1431"/>
              <a:gd name="T36" fmla="*/ 397 w 1435"/>
              <a:gd name="T37" fmla="*/ 528 h 1431"/>
              <a:gd name="T38" fmla="*/ 1141 w 1435"/>
              <a:gd name="T39" fmla="*/ 579 h 1431"/>
              <a:gd name="T40" fmla="*/ 1312 w 1435"/>
              <a:gd name="T41" fmla="*/ 225 h 1431"/>
              <a:gd name="T42" fmla="*/ 1435 w 1435"/>
              <a:gd name="T43" fmla="*/ 9 h 1431"/>
              <a:gd name="T44" fmla="*/ 976 w 1435"/>
              <a:gd name="T45" fmla="*/ 0 h 1431"/>
              <a:gd name="T46" fmla="*/ 973 w 1435"/>
              <a:gd name="T47" fmla="*/ 45 h 1431"/>
              <a:gd name="T48" fmla="*/ 613 w 1435"/>
              <a:gd name="T49" fmla="*/ 51 h 1431"/>
              <a:gd name="T50" fmla="*/ 585 w 1435"/>
              <a:gd name="T51" fmla="*/ 18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35" h="1431">
                <a:moveTo>
                  <a:pt x="585" y="18"/>
                </a:moveTo>
                <a:cubicBezTo>
                  <a:pt x="577" y="20"/>
                  <a:pt x="573" y="40"/>
                  <a:pt x="568" y="50"/>
                </a:cubicBezTo>
                <a:lnTo>
                  <a:pt x="556" y="80"/>
                </a:lnTo>
                <a:cubicBezTo>
                  <a:pt x="551" y="87"/>
                  <a:pt x="542" y="87"/>
                  <a:pt x="537" y="92"/>
                </a:cubicBezTo>
                <a:cubicBezTo>
                  <a:pt x="532" y="97"/>
                  <a:pt x="529" y="104"/>
                  <a:pt x="528" y="111"/>
                </a:cubicBezTo>
                <a:cubicBezTo>
                  <a:pt x="527" y="118"/>
                  <a:pt x="532" y="127"/>
                  <a:pt x="532" y="132"/>
                </a:cubicBezTo>
                <a:cubicBezTo>
                  <a:pt x="532" y="137"/>
                  <a:pt x="530" y="139"/>
                  <a:pt x="526" y="144"/>
                </a:cubicBezTo>
                <a:cubicBezTo>
                  <a:pt x="522" y="149"/>
                  <a:pt x="514" y="156"/>
                  <a:pt x="510" y="164"/>
                </a:cubicBezTo>
                <a:cubicBezTo>
                  <a:pt x="506" y="172"/>
                  <a:pt x="516" y="167"/>
                  <a:pt x="505" y="194"/>
                </a:cubicBezTo>
                <a:cubicBezTo>
                  <a:pt x="494" y="221"/>
                  <a:pt x="487" y="264"/>
                  <a:pt x="445" y="327"/>
                </a:cubicBezTo>
                <a:cubicBezTo>
                  <a:pt x="403" y="390"/>
                  <a:pt x="320" y="479"/>
                  <a:pt x="253" y="573"/>
                </a:cubicBezTo>
                <a:cubicBezTo>
                  <a:pt x="186" y="667"/>
                  <a:pt x="80" y="788"/>
                  <a:pt x="40" y="891"/>
                </a:cubicBezTo>
                <a:cubicBezTo>
                  <a:pt x="0" y="994"/>
                  <a:pt x="16" y="1101"/>
                  <a:pt x="13" y="1191"/>
                </a:cubicBezTo>
                <a:lnTo>
                  <a:pt x="22" y="1431"/>
                </a:lnTo>
                <a:lnTo>
                  <a:pt x="91" y="1425"/>
                </a:lnTo>
                <a:lnTo>
                  <a:pt x="88" y="1203"/>
                </a:lnTo>
                <a:cubicBezTo>
                  <a:pt x="92" y="1117"/>
                  <a:pt x="76" y="1003"/>
                  <a:pt x="115" y="906"/>
                </a:cubicBezTo>
                <a:cubicBezTo>
                  <a:pt x="154" y="809"/>
                  <a:pt x="275" y="681"/>
                  <a:pt x="322" y="618"/>
                </a:cubicBezTo>
                <a:lnTo>
                  <a:pt x="397" y="528"/>
                </a:lnTo>
                <a:lnTo>
                  <a:pt x="1141" y="579"/>
                </a:lnTo>
                <a:lnTo>
                  <a:pt x="1312" y="225"/>
                </a:lnTo>
                <a:lnTo>
                  <a:pt x="1435" y="9"/>
                </a:lnTo>
                <a:lnTo>
                  <a:pt x="976" y="0"/>
                </a:lnTo>
                <a:lnTo>
                  <a:pt x="973" y="45"/>
                </a:lnTo>
                <a:lnTo>
                  <a:pt x="613" y="51"/>
                </a:lnTo>
                <a:lnTo>
                  <a:pt x="585" y="18"/>
                </a:lnTo>
                <a:close/>
              </a:path>
            </a:pathLst>
          </a:custGeom>
          <a:solidFill>
            <a:srgbClr val="3333FF">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30" name="Freeform 6"/>
          <p:cNvSpPr>
            <a:spLocks/>
          </p:cNvSpPr>
          <p:nvPr/>
        </p:nvSpPr>
        <p:spPr bwMode="auto">
          <a:xfrm>
            <a:off x="63500" y="19050"/>
            <a:ext cx="2674938" cy="2774950"/>
          </a:xfrm>
          <a:custGeom>
            <a:avLst/>
            <a:gdLst>
              <a:gd name="T0" fmla="*/ 0 w 1685"/>
              <a:gd name="T1" fmla="*/ 230 h 1748"/>
              <a:gd name="T2" fmla="*/ 75 w 1685"/>
              <a:gd name="T3" fmla="*/ 286 h 1748"/>
              <a:gd name="T4" fmla="*/ 159 w 1685"/>
              <a:gd name="T5" fmla="*/ 272 h 1748"/>
              <a:gd name="T6" fmla="*/ 200 w 1685"/>
              <a:gd name="T7" fmla="*/ 302 h 1748"/>
              <a:gd name="T8" fmla="*/ 167 w 1685"/>
              <a:gd name="T9" fmla="*/ 370 h 1748"/>
              <a:gd name="T10" fmla="*/ 162 w 1685"/>
              <a:gd name="T11" fmla="*/ 469 h 1748"/>
              <a:gd name="T12" fmla="*/ 236 w 1685"/>
              <a:gd name="T13" fmla="*/ 568 h 1748"/>
              <a:gd name="T14" fmla="*/ 140 w 1685"/>
              <a:gd name="T15" fmla="*/ 1477 h 1748"/>
              <a:gd name="T16" fmla="*/ 1394 w 1685"/>
              <a:gd name="T17" fmla="*/ 1633 h 1748"/>
              <a:gd name="T18" fmla="*/ 1308 w 1685"/>
              <a:gd name="T19" fmla="*/ 1745 h 1748"/>
              <a:gd name="T20" fmla="*/ 1500 w 1685"/>
              <a:gd name="T21" fmla="*/ 1714 h 1748"/>
              <a:gd name="T22" fmla="*/ 1517 w 1685"/>
              <a:gd name="T23" fmla="*/ 1657 h 1748"/>
              <a:gd name="T24" fmla="*/ 1542 w 1685"/>
              <a:gd name="T25" fmla="*/ 1637 h 1748"/>
              <a:gd name="T26" fmla="*/ 1566 w 1685"/>
              <a:gd name="T27" fmla="*/ 1598 h 1748"/>
              <a:gd name="T28" fmla="*/ 1595 w 1685"/>
              <a:gd name="T29" fmla="*/ 1579 h 1748"/>
              <a:gd name="T30" fmla="*/ 1643 w 1685"/>
              <a:gd name="T31" fmla="*/ 1532 h 1748"/>
              <a:gd name="T32" fmla="*/ 1655 w 1685"/>
              <a:gd name="T33" fmla="*/ 1499 h 1748"/>
              <a:gd name="T34" fmla="*/ 1670 w 1685"/>
              <a:gd name="T35" fmla="*/ 1468 h 1748"/>
              <a:gd name="T36" fmla="*/ 1676 w 1685"/>
              <a:gd name="T37" fmla="*/ 1390 h 1748"/>
              <a:gd name="T38" fmla="*/ 1581 w 1685"/>
              <a:gd name="T39" fmla="*/ 1408 h 1748"/>
              <a:gd name="T40" fmla="*/ 1562 w 1685"/>
              <a:gd name="T41" fmla="*/ 1354 h 1748"/>
              <a:gd name="T42" fmla="*/ 1577 w 1685"/>
              <a:gd name="T43" fmla="*/ 1265 h 1748"/>
              <a:gd name="T44" fmla="*/ 1554 w 1685"/>
              <a:gd name="T45" fmla="*/ 1162 h 1748"/>
              <a:gd name="T46" fmla="*/ 1478 w 1685"/>
              <a:gd name="T47" fmla="*/ 1090 h 1748"/>
              <a:gd name="T48" fmla="*/ 1425 w 1685"/>
              <a:gd name="T49" fmla="*/ 1039 h 1748"/>
              <a:gd name="T50" fmla="*/ 1374 w 1685"/>
              <a:gd name="T51" fmla="*/ 952 h 1748"/>
              <a:gd name="T52" fmla="*/ 1419 w 1685"/>
              <a:gd name="T53" fmla="*/ 805 h 1748"/>
              <a:gd name="T54" fmla="*/ 1373 w 1685"/>
              <a:gd name="T55" fmla="*/ 724 h 1748"/>
              <a:gd name="T56" fmla="*/ 1289 w 1685"/>
              <a:gd name="T57" fmla="*/ 653 h 1748"/>
              <a:gd name="T58" fmla="*/ 1295 w 1685"/>
              <a:gd name="T59" fmla="*/ 593 h 1748"/>
              <a:gd name="T60" fmla="*/ 1254 w 1685"/>
              <a:gd name="T61" fmla="*/ 556 h 1748"/>
              <a:gd name="T62" fmla="*/ 1208 w 1685"/>
              <a:gd name="T63" fmla="*/ 494 h 1748"/>
              <a:gd name="T64" fmla="*/ 1157 w 1685"/>
              <a:gd name="T65" fmla="*/ 412 h 1748"/>
              <a:gd name="T66" fmla="*/ 1118 w 1685"/>
              <a:gd name="T67" fmla="*/ 334 h 1748"/>
              <a:gd name="T68" fmla="*/ 1179 w 1685"/>
              <a:gd name="T69" fmla="*/ 155 h 1748"/>
              <a:gd name="T70" fmla="*/ 1208 w 1685"/>
              <a:gd name="T71" fmla="*/ 86 h 1748"/>
              <a:gd name="T72" fmla="*/ 1251 w 1685"/>
              <a:gd name="T73" fmla="*/ 67 h 1748"/>
              <a:gd name="T74" fmla="*/ 1269 w 1685"/>
              <a:gd name="T75" fmla="*/ 4 h 1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85" h="1748">
                <a:moveTo>
                  <a:pt x="5" y="0"/>
                </a:moveTo>
                <a:lnTo>
                  <a:pt x="0" y="230"/>
                </a:lnTo>
                <a:lnTo>
                  <a:pt x="18" y="239"/>
                </a:lnTo>
                <a:cubicBezTo>
                  <a:pt x="30" y="248"/>
                  <a:pt x="58" y="277"/>
                  <a:pt x="75" y="286"/>
                </a:cubicBezTo>
                <a:cubicBezTo>
                  <a:pt x="92" y="295"/>
                  <a:pt x="108" y="294"/>
                  <a:pt x="122" y="292"/>
                </a:cubicBezTo>
                <a:cubicBezTo>
                  <a:pt x="136" y="290"/>
                  <a:pt x="149" y="276"/>
                  <a:pt x="159" y="272"/>
                </a:cubicBezTo>
                <a:cubicBezTo>
                  <a:pt x="169" y="268"/>
                  <a:pt x="173" y="264"/>
                  <a:pt x="180" y="269"/>
                </a:cubicBezTo>
                <a:cubicBezTo>
                  <a:pt x="187" y="274"/>
                  <a:pt x="199" y="294"/>
                  <a:pt x="200" y="302"/>
                </a:cubicBezTo>
                <a:cubicBezTo>
                  <a:pt x="201" y="310"/>
                  <a:pt x="190" y="309"/>
                  <a:pt x="185" y="320"/>
                </a:cubicBezTo>
                <a:cubicBezTo>
                  <a:pt x="180" y="331"/>
                  <a:pt x="180" y="353"/>
                  <a:pt x="167" y="370"/>
                </a:cubicBezTo>
                <a:cubicBezTo>
                  <a:pt x="154" y="387"/>
                  <a:pt x="106" y="404"/>
                  <a:pt x="105" y="420"/>
                </a:cubicBezTo>
                <a:cubicBezTo>
                  <a:pt x="104" y="436"/>
                  <a:pt x="150" y="450"/>
                  <a:pt x="162" y="469"/>
                </a:cubicBezTo>
                <a:cubicBezTo>
                  <a:pt x="174" y="488"/>
                  <a:pt x="167" y="516"/>
                  <a:pt x="179" y="532"/>
                </a:cubicBezTo>
                <a:lnTo>
                  <a:pt x="236" y="568"/>
                </a:lnTo>
                <a:lnTo>
                  <a:pt x="153" y="1303"/>
                </a:lnTo>
                <a:lnTo>
                  <a:pt x="140" y="1477"/>
                </a:lnTo>
                <a:lnTo>
                  <a:pt x="1361" y="1572"/>
                </a:lnTo>
                <a:lnTo>
                  <a:pt x="1394" y="1633"/>
                </a:lnTo>
                <a:lnTo>
                  <a:pt x="1353" y="1666"/>
                </a:lnTo>
                <a:lnTo>
                  <a:pt x="1308" y="1745"/>
                </a:lnTo>
                <a:lnTo>
                  <a:pt x="1502" y="1748"/>
                </a:lnTo>
                <a:lnTo>
                  <a:pt x="1500" y="1714"/>
                </a:lnTo>
                <a:cubicBezTo>
                  <a:pt x="1504" y="1702"/>
                  <a:pt x="1523" y="1684"/>
                  <a:pt x="1526" y="1675"/>
                </a:cubicBezTo>
                <a:cubicBezTo>
                  <a:pt x="1529" y="1666"/>
                  <a:pt x="1518" y="1662"/>
                  <a:pt x="1517" y="1657"/>
                </a:cubicBezTo>
                <a:cubicBezTo>
                  <a:pt x="1516" y="1652"/>
                  <a:pt x="1517" y="1649"/>
                  <a:pt x="1521" y="1646"/>
                </a:cubicBezTo>
                <a:cubicBezTo>
                  <a:pt x="1525" y="1643"/>
                  <a:pt x="1537" y="1642"/>
                  <a:pt x="1542" y="1637"/>
                </a:cubicBezTo>
                <a:cubicBezTo>
                  <a:pt x="1547" y="1632"/>
                  <a:pt x="1546" y="1624"/>
                  <a:pt x="1550" y="1618"/>
                </a:cubicBezTo>
                <a:cubicBezTo>
                  <a:pt x="1554" y="1612"/>
                  <a:pt x="1564" y="1609"/>
                  <a:pt x="1566" y="1598"/>
                </a:cubicBezTo>
                <a:cubicBezTo>
                  <a:pt x="1568" y="1587"/>
                  <a:pt x="1558" y="1552"/>
                  <a:pt x="1563" y="1549"/>
                </a:cubicBezTo>
                <a:cubicBezTo>
                  <a:pt x="1568" y="1546"/>
                  <a:pt x="1586" y="1581"/>
                  <a:pt x="1595" y="1579"/>
                </a:cubicBezTo>
                <a:cubicBezTo>
                  <a:pt x="1604" y="1577"/>
                  <a:pt x="1609" y="1546"/>
                  <a:pt x="1617" y="1538"/>
                </a:cubicBezTo>
                <a:cubicBezTo>
                  <a:pt x="1625" y="1530"/>
                  <a:pt x="1638" y="1536"/>
                  <a:pt x="1643" y="1532"/>
                </a:cubicBezTo>
                <a:cubicBezTo>
                  <a:pt x="1648" y="1528"/>
                  <a:pt x="1644" y="1518"/>
                  <a:pt x="1646" y="1513"/>
                </a:cubicBezTo>
                <a:cubicBezTo>
                  <a:pt x="1648" y="1508"/>
                  <a:pt x="1653" y="1504"/>
                  <a:pt x="1655" y="1499"/>
                </a:cubicBezTo>
                <a:cubicBezTo>
                  <a:pt x="1657" y="1494"/>
                  <a:pt x="1657" y="1489"/>
                  <a:pt x="1659" y="1484"/>
                </a:cubicBezTo>
                <a:cubicBezTo>
                  <a:pt x="1661" y="1479"/>
                  <a:pt x="1668" y="1474"/>
                  <a:pt x="1670" y="1468"/>
                </a:cubicBezTo>
                <a:cubicBezTo>
                  <a:pt x="1672" y="1462"/>
                  <a:pt x="1670" y="1460"/>
                  <a:pt x="1671" y="1447"/>
                </a:cubicBezTo>
                <a:cubicBezTo>
                  <a:pt x="1672" y="1434"/>
                  <a:pt x="1685" y="1396"/>
                  <a:pt x="1676" y="1390"/>
                </a:cubicBezTo>
                <a:cubicBezTo>
                  <a:pt x="1667" y="1384"/>
                  <a:pt x="1632" y="1406"/>
                  <a:pt x="1616" y="1409"/>
                </a:cubicBezTo>
                <a:cubicBezTo>
                  <a:pt x="1600" y="1412"/>
                  <a:pt x="1587" y="1413"/>
                  <a:pt x="1581" y="1408"/>
                </a:cubicBezTo>
                <a:lnTo>
                  <a:pt x="1578" y="1378"/>
                </a:lnTo>
                <a:lnTo>
                  <a:pt x="1562" y="1354"/>
                </a:lnTo>
                <a:lnTo>
                  <a:pt x="1562" y="1322"/>
                </a:lnTo>
                <a:lnTo>
                  <a:pt x="1577" y="1265"/>
                </a:lnTo>
                <a:lnTo>
                  <a:pt x="1568" y="1186"/>
                </a:lnTo>
                <a:cubicBezTo>
                  <a:pt x="1564" y="1169"/>
                  <a:pt x="1565" y="1176"/>
                  <a:pt x="1554" y="1162"/>
                </a:cubicBezTo>
                <a:cubicBezTo>
                  <a:pt x="1543" y="1148"/>
                  <a:pt x="1515" y="1114"/>
                  <a:pt x="1502" y="1102"/>
                </a:cubicBezTo>
                <a:cubicBezTo>
                  <a:pt x="1489" y="1090"/>
                  <a:pt x="1486" y="1097"/>
                  <a:pt x="1478" y="1090"/>
                </a:cubicBezTo>
                <a:cubicBezTo>
                  <a:pt x="1470" y="1083"/>
                  <a:pt x="1463" y="1072"/>
                  <a:pt x="1454" y="1063"/>
                </a:cubicBezTo>
                <a:cubicBezTo>
                  <a:pt x="1445" y="1054"/>
                  <a:pt x="1437" y="1049"/>
                  <a:pt x="1425" y="1039"/>
                </a:cubicBezTo>
                <a:cubicBezTo>
                  <a:pt x="1413" y="1029"/>
                  <a:pt x="1387" y="1017"/>
                  <a:pt x="1379" y="1003"/>
                </a:cubicBezTo>
                <a:cubicBezTo>
                  <a:pt x="1371" y="989"/>
                  <a:pt x="1367" y="975"/>
                  <a:pt x="1374" y="952"/>
                </a:cubicBezTo>
                <a:cubicBezTo>
                  <a:pt x="1381" y="929"/>
                  <a:pt x="1415" y="886"/>
                  <a:pt x="1422" y="862"/>
                </a:cubicBezTo>
                <a:cubicBezTo>
                  <a:pt x="1429" y="838"/>
                  <a:pt x="1419" y="823"/>
                  <a:pt x="1419" y="805"/>
                </a:cubicBezTo>
                <a:cubicBezTo>
                  <a:pt x="1419" y="787"/>
                  <a:pt x="1433" y="764"/>
                  <a:pt x="1425" y="751"/>
                </a:cubicBezTo>
                <a:cubicBezTo>
                  <a:pt x="1417" y="738"/>
                  <a:pt x="1389" y="728"/>
                  <a:pt x="1373" y="724"/>
                </a:cubicBezTo>
                <a:cubicBezTo>
                  <a:pt x="1357" y="720"/>
                  <a:pt x="1343" y="740"/>
                  <a:pt x="1329" y="728"/>
                </a:cubicBezTo>
                <a:cubicBezTo>
                  <a:pt x="1315" y="716"/>
                  <a:pt x="1293" y="669"/>
                  <a:pt x="1289" y="653"/>
                </a:cubicBezTo>
                <a:cubicBezTo>
                  <a:pt x="1285" y="637"/>
                  <a:pt x="1301" y="639"/>
                  <a:pt x="1302" y="629"/>
                </a:cubicBezTo>
                <a:cubicBezTo>
                  <a:pt x="1303" y="619"/>
                  <a:pt x="1297" y="601"/>
                  <a:pt x="1295" y="593"/>
                </a:cubicBezTo>
                <a:cubicBezTo>
                  <a:pt x="1293" y="585"/>
                  <a:pt x="1294" y="587"/>
                  <a:pt x="1287" y="581"/>
                </a:cubicBezTo>
                <a:cubicBezTo>
                  <a:pt x="1280" y="575"/>
                  <a:pt x="1262" y="561"/>
                  <a:pt x="1254" y="556"/>
                </a:cubicBezTo>
                <a:cubicBezTo>
                  <a:pt x="1246" y="551"/>
                  <a:pt x="1249" y="560"/>
                  <a:pt x="1241" y="550"/>
                </a:cubicBezTo>
                <a:cubicBezTo>
                  <a:pt x="1233" y="540"/>
                  <a:pt x="1216" y="505"/>
                  <a:pt x="1208" y="494"/>
                </a:cubicBezTo>
                <a:cubicBezTo>
                  <a:pt x="1200" y="483"/>
                  <a:pt x="1199" y="499"/>
                  <a:pt x="1191" y="485"/>
                </a:cubicBezTo>
                <a:cubicBezTo>
                  <a:pt x="1183" y="471"/>
                  <a:pt x="1167" y="432"/>
                  <a:pt x="1157" y="412"/>
                </a:cubicBezTo>
                <a:cubicBezTo>
                  <a:pt x="1147" y="392"/>
                  <a:pt x="1136" y="381"/>
                  <a:pt x="1130" y="368"/>
                </a:cubicBezTo>
                <a:cubicBezTo>
                  <a:pt x="1124" y="355"/>
                  <a:pt x="1115" y="362"/>
                  <a:pt x="1118" y="334"/>
                </a:cubicBezTo>
                <a:cubicBezTo>
                  <a:pt x="1121" y="306"/>
                  <a:pt x="1141" y="229"/>
                  <a:pt x="1151" y="199"/>
                </a:cubicBezTo>
                <a:cubicBezTo>
                  <a:pt x="1161" y="169"/>
                  <a:pt x="1172" y="169"/>
                  <a:pt x="1179" y="155"/>
                </a:cubicBezTo>
                <a:cubicBezTo>
                  <a:pt x="1186" y="141"/>
                  <a:pt x="1186" y="123"/>
                  <a:pt x="1191" y="112"/>
                </a:cubicBezTo>
                <a:cubicBezTo>
                  <a:pt x="1196" y="101"/>
                  <a:pt x="1202" y="92"/>
                  <a:pt x="1208" y="86"/>
                </a:cubicBezTo>
                <a:cubicBezTo>
                  <a:pt x="1214" y="80"/>
                  <a:pt x="1223" y="80"/>
                  <a:pt x="1230" y="77"/>
                </a:cubicBezTo>
                <a:cubicBezTo>
                  <a:pt x="1237" y="74"/>
                  <a:pt x="1245" y="77"/>
                  <a:pt x="1251" y="67"/>
                </a:cubicBezTo>
                <a:cubicBezTo>
                  <a:pt x="1257" y="57"/>
                  <a:pt x="1265" y="29"/>
                  <a:pt x="1268" y="19"/>
                </a:cubicBezTo>
                <a:lnTo>
                  <a:pt x="1269" y="4"/>
                </a:lnTo>
                <a:lnTo>
                  <a:pt x="5" y="0"/>
                </a:lnTo>
                <a:close/>
              </a:path>
            </a:pathLst>
          </a:custGeom>
          <a:solidFill>
            <a:srgbClr val="3333FF">
              <a:alpha val="50000"/>
            </a:srgbClr>
          </a:solidFill>
          <a:ln>
            <a:noFill/>
          </a:ln>
          <a:effectLst/>
          <a:extLst>
            <a:ext uri="{91240B29-F687-4F45-9708-019B960494DF}">
              <a14:hiddenLine xmlns:a14="http://schemas.microsoft.com/office/drawing/2010/main" w="952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6668" name="Group 44"/>
          <p:cNvGrpSpPr>
            <a:grpSpLocks/>
          </p:cNvGrpSpPr>
          <p:nvPr/>
        </p:nvGrpSpPr>
        <p:grpSpPr bwMode="auto">
          <a:xfrm>
            <a:off x="3143250" y="2505075"/>
            <a:ext cx="90488" cy="90488"/>
            <a:chOff x="3805" y="4082"/>
            <a:chExt cx="57" cy="57"/>
          </a:xfrm>
        </p:grpSpPr>
        <p:grpSp>
          <p:nvGrpSpPr>
            <p:cNvPr id="26669" name="Group 45"/>
            <p:cNvGrpSpPr>
              <a:grpSpLocks/>
            </p:cNvGrpSpPr>
            <p:nvPr/>
          </p:nvGrpSpPr>
          <p:grpSpPr bwMode="auto">
            <a:xfrm>
              <a:off x="3805" y="4082"/>
              <a:ext cx="57" cy="57"/>
              <a:chOff x="3805" y="4082"/>
              <a:chExt cx="57" cy="57"/>
            </a:xfrm>
          </p:grpSpPr>
          <p:sp>
            <p:nvSpPr>
              <p:cNvPr id="26670" name="Line 46"/>
              <p:cNvSpPr>
                <a:spLocks noChangeShapeType="1"/>
              </p:cNvSpPr>
              <p:nvPr/>
            </p:nvSpPr>
            <p:spPr bwMode="auto">
              <a:xfrm flipV="1">
                <a:off x="3805" y="4083"/>
                <a:ext cx="57" cy="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71" name="Line 47"/>
              <p:cNvSpPr>
                <a:spLocks noChangeShapeType="1"/>
              </p:cNvSpPr>
              <p:nvPr/>
            </p:nvSpPr>
            <p:spPr bwMode="auto">
              <a:xfrm rot="16200000" flipV="1">
                <a:off x="3804" y="4084"/>
                <a:ext cx="57" cy="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6672" name="Rectangle 48"/>
            <p:cNvSpPr>
              <a:spLocks noChangeArrowheads="1"/>
            </p:cNvSpPr>
            <p:nvPr/>
          </p:nvSpPr>
          <p:spPr bwMode="auto">
            <a:xfrm>
              <a:off x="3820" y="4098"/>
              <a:ext cx="27" cy="27"/>
            </a:xfrm>
            <a:prstGeom prst="rect">
              <a:avLst/>
            </a:prstGeom>
            <a:solidFill>
              <a:srgbClr val="808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6673" name="Group 49"/>
          <p:cNvGrpSpPr>
            <a:grpSpLocks/>
          </p:cNvGrpSpPr>
          <p:nvPr/>
        </p:nvGrpSpPr>
        <p:grpSpPr bwMode="auto">
          <a:xfrm>
            <a:off x="3309938" y="2505075"/>
            <a:ext cx="90487" cy="90488"/>
            <a:chOff x="3805" y="4082"/>
            <a:chExt cx="57" cy="57"/>
          </a:xfrm>
        </p:grpSpPr>
        <p:grpSp>
          <p:nvGrpSpPr>
            <p:cNvPr id="26674" name="Group 50"/>
            <p:cNvGrpSpPr>
              <a:grpSpLocks/>
            </p:cNvGrpSpPr>
            <p:nvPr/>
          </p:nvGrpSpPr>
          <p:grpSpPr bwMode="auto">
            <a:xfrm>
              <a:off x="3805" y="4082"/>
              <a:ext cx="57" cy="57"/>
              <a:chOff x="3805" y="4082"/>
              <a:chExt cx="57" cy="57"/>
            </a:xfrm>
          </p:grpSpPr>
          <p:sp>
            <p:nvSpPr>
              <p:cNvPr id="26675" name="Line 51"/>
              <p:cNvSpPr>
                <a:spLocks noChangeShapeType="1"/>
              </p:cNvSpPr>
              <p:nvPr/>
            </p:nvSpPr>
            <p:spPr bwMode="auto">
              <a:xfrm flipV="1">
                <a:off x="3805" y="4083"/>
                <a:ext cx="57" cy="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76" name="Line 52"/>
              <p:cNvSpPr>
                <a:spLocks noChangeShapeType="1"/>
              </p:cNvSpPr>
              <p:nvPr/>
            </p:nvSpPr>
            <p:spPr bwMode="auto">
              <a:xfrm rot="16200000" flipV="1">
                <a:off x="3804" y="4084"/>
                <a:ext cx="57" cy="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6677" name="Rectangle 53"/>
            <p:cNvSpPr>
              <a:spLocks noChangeArrowheads="1"/>
            </p:cNvSpPr>
            <p:nvPr/>
          </p:nvSpPr>
          <p:spPr bwMode="auto">
            <a:xfrm>
              <a:off x="3820" y="4098"/>
              <a:ext cx="27" cy="27"/>
            </a:xfrm>
            <a:prstGeom prst="rect">
              <a:avLst/>
            </a:prstGeom>
            <a:solidFill>
              <a:srgbClr val="808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6678" name="Group 54"/>
          <p:cNvGrpSpPr>
            <a:grpSpLocks/>
          </p:cNvGrpSpPr>
          <p:nvPr/>
        </p:nvGrpSpPr>
        <p:grpSpPr bwMode="auto">
          <a:xfrm>
            <a:off x="2395538" y="2900363"/>
            <a:ext cx="90487" cy="90487"/>
            <a:chOff x="3805" y="4082"/>
            <a:chExt cx="57" cy="57"/>
          </a:xfrm>
        </p:grpSpPr>
        <p:grpSp>
          <p:nvGrpSpPr>
            <p:cNvPr id="26679" name="Group 55"/>
            <p:cNvGrpSpPr>
              <a:grpSpLocks/>
            </p:cNvGrpSpPr>
            <p:nvPr/>
          </p:nvGrpSpPr>
          <p:grpSpPr bwMode="auto">
            <a:xfrm>
              <a:off x="3805" y="4082"/>
              <a:ext cx="57" cy="57"/>
              <a:chOff x="3805" y="4082"/>
              <a:chExt cx="57" cy="57"/>
            </a:xfrm>
          </p:grpSpPr>
          <p:sp>
            <p:nvSpPr>
              <p:cNvPr id="26680" name="Line 56"/>
              <p:cNvSpPr>
                <a:spLocks noChangeShapeType="1"/>
              </p:cNvSpPr>
              <p:nvPr/>
            </p:nvSpPr>
            <p:spPr bwMode="auto">
              <a:xfrm flipV="1">
                <a:off x="3805" y="4083"/>
                <a:ext cx="57" cy="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81" name="Line 57"/>
              <p:cNvSpPr>
                <a:spLocks noChangeShapeType="1"/>
              </p:cNvSpPr>
              <p:nvPr/>
            </p:nvSpPr>
            <p:spPr bwMode="auto">
              <a:xfrm rot="16200000" flipV="1">
                <a:off x="3804" y="4084"/>
                <a:ext cx="57" cy="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6682" name="Rectangle 58"/>
            <p:cNvSpPr>
              <a:spLocks noChangeArrowheads="1"/>
            </p:cNvSpPr>
            <p:nvPr/>
          </p:nvSpPr>
          <p:spPr bwMode="auto">
            <a:xfrm>
              <a:off x="3820" y="4098"/>
              <a:ext cx="27" cy="27"/>
            </a:xfrm>
            <a:prstGeom prst="rect">
              <a:avLst/>
            </a:prstGeom>
            <a:solidFill>
              <a:srgbClr val="808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6683" name="Group 59"/>
          <p:cNvGrpSpPr>
            <a:grpSpLocks/>
          </p:cNvGrpSpPr>
          <p:nvPr/>
        </p:nvGrpSpPr>
        <p:grpSpPr bwMode="auto">
          <a:xfrm>
            <a:off x="2049463" y="6192838"/>
            <a:ext cx="90487" cy="90487"/>
            <a:chOff x="3805" y="4082"/>
            <a:chExt cx="57" cy="57"/>
          </a:xfrm>
        </p:grpSpPr>
        <p:grpSp>
          <p:nvGrpSpPr>
            <p:cNvPr id="26684" name="Group 60"/>
            <p:cNvGrpSpPr>
              <a:grpSpLocks/>
            </p:cNvGrpSpPr>
            <p:nvPr/>
          </p:nvGrpSpPr>
          <p:grpSpPr bwMode="auto">
            <a:xfrm>
              <a:off x="3805" y="4082"/>
              <a:ext cx="57" cy="57"/>
              <a:chOff x="3805" y="4082"/>
              <a:chExt cx="57" cy="57"/>
            </a:xfrm>
          </p:grpSpPr>
          <p:sp>
            <p:nvSpPr>
              <p:cNvPr id="26685" name="Line 61"/>
              <p:cNvSpPr>
                <a:spLocks noChangeShapeType="1"/>
              </p:cNvSpPr>
              <p:nvPr/>
            </p:nvSpPr>
            <p:spPr bwMode="auto">
              <a:xfrm flipV="1">
                <a:off x="3805" y="4083"/>
                <a:ext cx="57" cy="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86" name="Line 62"/>
              <p:cNvSpPr>
                <a:spLocks noChangeShapeType="1"/>
              </p:cNvSpPr>
              <p:nvPr/>
            </p:nvSpPr>
            <p:spPr bwMode="auto">
              <a:xfrm rot="16200000" flipV="1">
                <a:off x="3804" y="4084"/>
                <a:ext cx="57" cy="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6687" name="Rectangle 63"/>
            <p:cNvSpPr>
              <a:spLocks noChangeArrowheads="1"/>
            </p:cNvSpPr>
            <p:nvPr/>
          </p:nvSpPr>
          <p:spPr bwMode="auto">
            <a:xfrm>
              <a:off x="3820" y="4098"/>
              <a:ext cx="27" cy="27"/>
            </a:xfrm>
            <a:prstGeom prst="rect">
              <a:avLst/>
            </a:prstGeom>
            <a:solidFill>
              <a:srgbClr val="808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6688" name="Group 64"/>
          <p:cNvGrpSpPr>
            <a:grpSpLocks/>
          </p:cNvGrpSpPr>
          <p:nvPr/>
        </p:nvGrpSpPr>
        <p:grpSpPr bwMode="auto">
          <a:xfrm>
            <a:off x="8253413" y="2008188"/>
            <a:ext cx="90487" cy="90487"/>
            <a:chOff x="3805" y="4082"/>
            <a:chExt cx="57" cy="57"/>
          </a:xfrm>
        </p:grpSpPr>
        <p:grpSp>
          <p:nvGrpSpPr>
            <p:cNvPr id="26689" name="Group 65"/>
            <p:cNvGrpSpPr>
              <a:grpSpLocks/>
            </p:cNvGrpSpPr>
            <p:nvPr/>
          </p:nvGrpSpPr>
          <p:grpSpPr bwMode="auto">
            <a:xfrm>
              <a:off x="3805" y="4082"/>
              <a:ext cx="57" cy="57"/>
              <a:chOff x="3805" y="4082"/>
              <a:chExt cx="57" cy="57"/>
            </a:xfrm>
          </p:grpSpPr>
          <p:sp>
            <p:nvSpPr>
              <p:cNvPr id="26690" name="Line 66"/>
              <p:cNvSpPr>
                <a:spLocks noChangeShapeType="1"/>
              </p:cNvSpPr>
              <p:nvPr/>
            </p:nvSpPr>
            <p:spPr bwMode="auto">
              <a:xfrm flipV="1">
                <a:off x="3805" y="4083"/>
                <a:ext cx="57" cy="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91" name="Line 67"/>
              <p:cNvSpPr>
                <a:spLocks noChangeShapeType="1"/>
              </p:cNvSpPr>
              <p:nvPr/>
            </p:nvSpPr>
            <p:spPr bwMode="auto">
              <a:xfrm rot="16200000" flipV="1">
                <a:off x="3804" y="4084"/>
                <a:ext cx="57" cy="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6692" name="Rectangle 68"/>
            <p:cNvSpPr>
              <a:spLocks noChangeArrowheads="1"/>
            </p:cNvSpPr>
            <p:nvPr/>
          </p:nvSpPr>
          <p:spPr bwMode="auto">
            <a:xfrm>
              <a:off x="3820" y="4098"/>
              <a:ext cx="27" cy="27"/>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6693" name="Group 69"/>
          <p:cNvGrpSpPr>
            <a:grpSpLocks/>
          </p:cNvGrpSpPr>
          <p:nvPr/>
        </p:nvGrpSpPr>
        <p:grpSpPr bwMode="auto">
          <a:xfrm>
            <a:off x="6316663" y="5011738"/>
            <a:ext cx="90487" cy="90487"/>
            <a:chOff x="3805" y="4082"/>
            <a:chExt cx="57" cy="57"/>
          </a:xfrm>
        </p:grpSpPr>
        <p:grpSp>
          <p:nvGrpSpPr>
            <p:cNvPr id="26694" name="Group 70"/>
            <p:cNvGrpSpPr>
              <a:grpSpLocks/>
            </p:cNvGrpSpPr>
            <p:nvPr/>
          </p:nvGrpSpPr>
          <p:grpSpPr bwMode="auto">
            <a:xfrm>
              <a:off x="3805" y="4082"/>
              <a:ext cx="57" cy="57"/>
              <a:chOff x="3805" y="4082"/>
              <a:chExt cx="57" cy="57"/>
            </a:xfrm>
          </p:grpSpPr>
          <p:sp>
            <p:nvSpPr>
              <p:cNvPr id="26695" name="Line 71"/>
              <p:cNvSpPr>
                <a:spLocks noChangeShapeType="1"/>
              </p:cNvSpPr>
              <p:nvPr/>
            </p:nvSpPr>
            <p:spPr bwMode="auto">
              <a:xfrm flipV="1">
                <a:off x="3805" y="4083"/>
                <a:ext cx="57" cy="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96" name="Line 72"/>
              <p:cNvSpPr>
                <a:spLocks noChangeShapeType="1"/>
              </p:cNvSpPr>
              <p:nvPr/>
            </p:nvSpPr>
            <p:spPr bwMode="auto">
              <a:xfrm rot="16200000" flipV="1">
                <a:off x="3804" y="4084"/>
                <a:ext cx="57" cy="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6697" name="Rectangle 73"/>
            <p:cNvSpPr>
              <a:spLocks noChangeArrowheads="1"/>
            </p:cNvSpPr>
            <p:nvPr/>
          </p:nvSpPr>
          <p:spPr bwMode="auto">
            <a:xfrm>
              <a:off x="3820" y="4098"/>
              <a:ext cx="27" cy="27"/>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6698" name="Group 74"/>
          <p:cNvGrpSpPr>
            <a:grpSpLocks/>
          </p:cNvGrpSpPr>
          <p:nvPr/>
        </p:nvGrpSpPr>
        <p:grpSpPr bwMode="auto">
          <a:xfrm>
            <a:off x="7624763" y="3792538"/>
            <a:ext cx="90487" cy="90487"/>
            <a:chOff x="3805" y="4082"/>
            <a:chExt cx="57" cy="57"/>
          </a:xfrm>
        </p:grpSpPr>
        <p:grpSp>
          <p:nvGrpSpPr>
            <p:cNvPr id="26699" name="Group 75"/>
            <p:cNvGrpSpPr>
              <a:grpSpLocks/>
            </p:cNvGrpSpPr>
            <p:nvPr/>
          </p:nvGrpSpPr>
          <p:grpSpPr bwMode="auto">
            <a:xfrm>
              <a:off x="3805" y="4082"/>
              <a:ext cx="57" cy="57"/>
              <a:chOff x="3805" y="4082"/>
              <a:chExt cx="57" cy="57"/>
            </a:xfrm>
          </p:grpSpPr>
          <p:sp>
            <p:nvSpPr>
              <p:cNvPr id="26700" name="Line 76"/>
              <p:cNvSpPr>
                <a:spLocks noChangeShapeType="1"/>
              </p:cNvSpPr>
              <p:nvPr/>
            </p:nvSpPr>
            <p:spPr bwMode="auto">
              <a:xfrm flipV="1">
                <a:off x="3805" y="4083"/>
                <a:ext cx="57" cy="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701" name="Line 77"/>
              <p:cNvSpPr>
                <a:spLocks noChangeShapeType="1"/>
              </p:cNvSpPr>
              <p:nvPr/>
            </p:nvSpPr>
            <p:spPr bwMode="auto">
              <a:xfrm rot="16200000" flipV="1">
                <a:off x="3804" y="4084"/>
                <a:ext cx="57" cy="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6702" name="Rectangle 78"/>
            <p:cNvSpPr>
              <a:spLocks noChangeArrowheads="1"/>
            </p:cNvSpPr>
            <p:nvPr/>
          </p:nvSpPr>
          <p:spPr bwMode="auto">
            <a:xfrm>
              <a:off x="3820" y="4098"/>
              <a:ext cx="27" cy="27"/>
            </a:xfrm>
            <a:prstGeom prst="rect">
              <a:avLst/>
            </a:prstGeom>
            <a:solidFill>
              <a:srgbClr val="808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6703" name="Group 79"/>
          <p:cNvGrpSpPr>
            <a:grpSpLocks/>
          </p:cNvGrpSpPr>
          <p:nvPr/>
        </p:nvGrpSpPr>
        <p:grpSpPr bwMode="auto">
          <a:xfrm>
            <a:off x="2189163" y="6167438"/>
            <a:ext cx="90487" cy="90487"/>
            <a:chOff x="3805" y="4082"/>
            <a:chExt cx="57" cy="57"/>
          </a:xfrm>
        </p:grpSpPr>
        <p:grpSp>
          <p:nvGrpSpPr>
            <p:cNvPr id="26704" name="Group 80"/>
            <p:cNvGrpSpPr>
              <a:grpSpLocks/>
            </p:cNvGrpSpPr>
            <p:nvPr/>
          </p:nvGrpSpPr>
          <p:grpSpPr bwMode="auto">
            <a:xfrm>
              <a:off x="3805" y="4082"/>
              <a:ext cx="57" cy="57"/>
              <a:chOff x="3805" y="4082"/>
              <a:chExt cx="57" cy="57"/>
            </a:xfrm>
          </p:grpSpPr>
          <p:sp>
            <p:nvSpPr>
              <p:cNvPr id="26705" name="Line 81"/>
              <p:cNvSpPr>
                <a:spLocks noChangeShapeType="1"/>
              </p:cNvSpPr>
              <p:nvPr/>
            </p:nvSpPr>
            <p:spPr bwMode="auto">
              <a:xfrm flipV="1">
                <a:off x="3805" y="4083"/>
                <a:ext cx="57" cy="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706" name="Line 82"/>
              <p:cNvSpPr>
                <a:spLocks noChangeShapeType="1"/>
              </p:cNvSpPr>
              <p:nvPr/>
            </p:nvSpPr>
            <p:spPr bwMode="auto">
              <a:xfrm rot="16200000" flipV="1">
                <a:off x="3804" y="4084"/>
                <a:ext cx="57" cy="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6707" name="Rectangle 83"/>
            <p:cNvSpPr>
              <a:spLocks noChangeArrowheads="1"/>
            </p:cNvSpPr>
            <p:nvPr/>
          </p:nvSpPr>
          <p:spPr bwMode="auto">
            <a:xfrm>
              <a:off x="3820" y="4098"/>
              <a:ext cx="27" cy="27"/>
            </a:xfrm>
            <a:prstGeom prst="rect">
              <a:avLst/>
            </a:prstGeom>
            <a:solidFill>
              <a:srgbClr val="808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6708" name="Group 84"/>
          <p:cNvGrpSpPr>
            <a:grpSpLocks/>
          </p:cNvGrpSpPr>
          <p:nvPr/>
        </p:nvGrpSpPr>
        <p:grpSpPr bwMode="auto">
          <a:xfrm>
            <a:off x="3143250" y="2498725"/>
            <a:ext cx="90488" cy="90488"/>
            <a:chOff x="3805" y="4082"/>
            <a:chExt cx="57" cy="57"/>
          </a:xfrm>
        </p:grpSpPr>
        <p:grpSp>
          <p:nvGrpSpPr>
            <p:cNvPr id="26709" name="Group 85"/>
            <p:cNvGrpSpPr>
              <a:grpSpLocks/>
            </p:cNvGrpSpPr>
            <p:nvPr/>
          </p:nvGrpSpPr>
          <p:grpSpPr bwMode="auto">
            <a:xfrm>
              <a:off x="3805" y="4082"/>
              <a:ext cx="57" cy="57"/>
              <a:chOff x="3805" y="4082"/>
              <a:chExt cx="57" cy="57"/>
            </a:xfrm>
          </p:grpSpPr>
          <p:sp>
            <p:nvSpPr>
              <p:cNvPr id="26710" name="Line 86"/>
              <p:cNvSpPr>
                <a:spLocks noChangeShapeType="1"/>
              </p:cNvSpPr>
              <p:nvPr/>
            </p:nvSpPr>
            <p:spPr bwMode="auto">
              <a:xfrm flipV="1">
                <a:off x="3805" y="4083"/>
                <a:ext cx="57" cy="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711" name="Line 87"/>
              <p:cNvSpPr>
                <a:spLocks noChangeShapeType="1"/>
              </p:cNvSpPr>
              <p:nvPr/>
            </p:nvSpPr>
            <p:spPr bwMode="auto">
              <a:xfrm rot="16200000" flipV="1">
                <a:off x="3804" y="4084"/>
                <a:ext cx="57" cy="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6712" name="Rectangle 88"/>
            <p:cNvSpPr>
              <a:spLocks noChangeArrowheads="1"/>
            </p:cNvSpPr>
            <p:nvPr/>
          </p:nvSpPr>
          <p:spPr bwMode="auto">
            <a:xfrm>
              <a:off x="3820" y="4098"/>
              <a:ext cx="27" cy="27"/>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6713" name="Group 89"/>
          <p:cNvGrpSpPr>
            <a:grpSpLocks/>
          </p:cNvGrpSpPr>
          <p:nvPr/>
        </p:nvGrpSpPr>
        <p:grpSpPr bwMode="auto">
          <a:xfrm>
            <a:off x="3308350" y="2498725"/>
            <a:ext cx="90488" cy="90488"/>
            <a:chOff x="3805" y="4082"/>
            <a:chExt cx="57" cy="57"/>
          </a:xfrm>
        </p:grpSpPr>
        <p:grpSp>
          <p:nvGrpSpPr>
            <p:cNvPr id="26714" name="Group 90"/>
            <p:cNvGrpSpPr>
              <a:grpSpLocks/>
            </p:cNvGrpSpPr>
            <p:nvPr/>
          </p:nvGrpSpPr>
          <p:grpSpPr bwMode="auto">
            <a:xfrm>
              <a:off x="3805" y="4082"/>
              <a:ext cx="57" cy="57"/>
              <a:chOff x="3805" y="4082"/>
              <a:chExt cx="57" cy="57"/>
            </a:xfrm>
          </p:grpSpPr>
          <p:sp>
            <p:nvSpPr>
              <p:cNvPr id="26715" name="Line 91"/>
              <p:cNvSpPr>
                <a:spLocks noChangeShapeType="1"/>
              </p:cNvSpPr>
              <p:nvPr/>
            </p:nvSpPr>
            <p:spPr bwMode="auto">
              <a:xfrm flipV="1">
                <a:off x="3805" y="4083"/>
                <a:ext cx="57" cy="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716" name="Line 92"/>
              <p:cNvSpPr>
                <a:spLocks noChangeShapeType="1"/>
              </p:cNvSpPr>
              <p:nvPr/>
            </p:nvSpPr>
            <p:spPr bwMode="auto">
              <a:xfrm rot="16200000" flipV="1">
                <a:off x="3804" y="4084"/>
                <a:ext cx="57" cy="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6717" name="Rectangle 93"/>
            <p:cNvSpPr>
              <a:spLocks noChangeArrowheads="1"/>
            </p:cNvSpPr>
            <p:nvPr/>
          </p:nvSpPr>
          <p:spPr bwMode="auto">
            <a:xfrm>
              <a:off x="3820" y="4098"/>
              <a:ext cx="27" cy="27"/>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6718" name="Group 94"/>
          <p:cNvGrpSpPr>
            <a:grpSpLocks/>
          </p:cNvGrpSpPr>
          <p:nvPr/>
        </p:nvGrpSpPr>
        <p:grpSpPr bwMode="auto">
          <a:xfrm>
            <a:off x="7905750" y="3756025"/>
            <a:ext cx="361950" cy="269875"/>
            <a:chOff x="5369" y="3038"/>
            <a:chExt cx="228" cy="170"/>
          </a:xfrm>
        </p:grpSpPr>
        <p:sp>
          <p:nvSpPr>
            <p:cNvPr id="26719" name="Freeform 95"/>
            <p:cNvSpPr>
              <a:spLocks/>
            </p:cNvSpPr>
            <p:nvPr/>
          </p:nvSpPr>
          <p:spPr bwMode="auto">
            <a:xfrm>
              <a:off x="5369" y="3171"/>
              <a:ext cx="216" cy="37"/>
            </a:xfrm>
            <a:custGeom>
              <a:avLst/>
              <a:gdLst>
                <a:gd name="T0" fmla="*/ 32 w 216"/>
                <a:gd name="T1" fmla="*/ 37 h 37"/>
                <a:gd name="T2" fmla="*/ 198 w 216"/>
                <a:gd name="T3" fmla="*/ 37 h 37"/>
                <a:gd name="T4" fmla="*/ 216 w 216"/>
                <a:gd name="T5" fmla="*/ 0 h 37"/>
                <a:gd name="T6" fmla="*/ 126 w 216"/>
                <a:gd name="T7" fmla="*/ 1 h 37"/>
                <a:gd name="T8" fmla="*/ 40 w 216"/>
                <a:gd name="T9" fmla="*/ 1 h 37"/>
                <a:gd name="T10" fmla="*/ 0 w 216"/>
                <a:gd name="T11" fmla="*/ 0 h 37"/>
                <a:gd name="T12" fmla="*/ 32 w 216"/>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216" h="37">
                  <a:moveTo>
                    <a:pt x="32" y="37"/>
                  </a:moveTo>
                  <a:lnTo>
                    <a:pt x="198" y="37"/>
                  </a:lnTo>
                  <a:lnTo>
                    <a:pt x="216" y="0"/>
                  </a:lnTo>
                  <a:lnTo>
                    <a:pt x="126" y="1"/>
                  </a:lnTo>
                  <a:lnTo>
                    <a:pt x="40" y="1"/>
                  </a:lnTo>
                  <a:lnTo>
                    <a:pt x="0" y="0"/>
                  </a:lnTo>
                  <a:lnTo>
                    <a:pt x="32" y="37"/>
                  </a:lnTo>
                  <a:close/>
                </a:path>
              </a:pathLst>
            </a:cu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720" name="Line 96"/>
            <p:cNvSpPr>
              <a:spLocks noChangeShapeType="1"/>
            </p:cNvSpPr>
            <p:nvPr/>
          </p:nvSpPr>
          <p:spPr bwMode="auto">
            <a:xfrm>
              <a:off x="5426" y="3067"/>
              <a:ext cx="3" cy="1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721" name="Freeform 97"/>
            <p:cNvSpPr>
              <a:spLocks/>
            </p:cNvSpPr>
            <p:nvPr/>
          </p:nvSpPr>
          <p:spPr bwMode="auto">
            <a:xfrm>
              <a:off x="5490" y="3038"/>
              <a:ext cx="3" cy="129"/>
            </a:xfrm>
            <a:custGeom>
              <a:avLst/>
              <a:gdLst>
                <a:gd name="T0" fmla="*/ 0 w 3"/>
                <a:gd name="T1" fmla="*/ 0 h 129"/>
                <a:gd name="T2" fmla="*/ 3 w 3"/>
                <a:gd name="T3" fmla="*/ 129 h 129"/>
              </a:gdLst>
              <a:ahLst/>
              <a:cxnLst>
                <a:cxn ang="0">
                  <a:pos x="T0" y="T1"/>
                </a:cxn>
                <a:cxn ang="0">
                  <a:pos x="T2" y="T3"/>
                </a:cxn>
              </a:cxnLst>
              <a:rect l="0" t="0" r="r" b="b"/>
              <a:pathLst>
                <a:path w="3" h="129">
                  <a:moveTo>
                    <a:pt x="0" y="0"/>
                  </a:moveTo>
                  <a:lnTo>
                    <a:pt x="3" y="129"/>
                  </a:lnTo>
                </a:path>
              </a:pathLst>
            </a:custGeom>
            <a:noFill/>
            <a:ln w="9525">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722" name="Line 98"/>
            <p:cNvSpPr>
              <a:spLocks noChangeShapeType="1"/>
            </p:cNvSpPr>
            <p:nvPr/>
          </p:nvSpPr>
          <p:spPr bwMode="auto">
            <a:xfrm>
              <a:off x="5555" y="3094"/>
              <a:ext cx="3" cy="6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723" name="Freeform 99"/>
            <p:cNvSpPr>
              <a:spLocks/>
            </p:cNvSpPr>
            <p:nvPr/>
          </p:nvSpPr>
          <p:spPr bwMode="auto">
            <a:xfrm>
              <a:off x="5451" y="3080"/>
              <a:ext cx="100" cy="91"/>
            </a:xfrm>
            <a:custGeom>
              <a:avLst/>
              <a:gdLst>
                <a:gd name="T0" fmla="*/ 7 w 36"/>
                <a:gd name="T1" fmla="*/ 1 h 33"/>
                <a:gd name="T2" fmla="*/ 0 w 36"/>
                <a:gd name="T3" fmla="*/ 15 h 33"/>
                <a:gd name="T4" fmla="*/ 6 w 36"/>
                <a:gd name="T5" fmla="*/ 33 h 33"/>
                <a:gd name="T6" fmla="*/ 32 w 36"/>
                <a:gd name="T7" fmla="*/ 22 h 33"/>
                <a:gd name="T8" fmla="*/ 27 w 36"/>
                <a:gd name="T9" fmla="*/ 12 h 33"/>
                <a:gd name="T10" fmla="*/ 33 w 36"/>
                <a:gd name="T11" fmla="*/ 0 h 33"/>
                <a:gd name="T12" fmla="*/ 7 w 36"/>
                <a:gd name="T13" fmla="*/ 1 h 33"/>
              </a:gdLst>
              <a:ahLst/>
              <a:cxnLst>
                <a:cxn ang="0">
                  <a:pos x="T0" y="T1"/>
                </a:cxn>
                <a:cxn ang="0">
                  <a:pos x="T2" y="T3"/>
                </a:cxn>
                <a:cxn ang="0">
                  <a:pos x="T4" y="T5"/>
                </a:cxn>
                <a:cxn ang="0">
                  <a:pos x="T6" y="T7"/>
                </a:cxn>
                <a:cxn ang="0">
                  <a:pos x="T8" y="T9"/>
                </a:cxn>
                <a:cxn ang="0">
                  <a:pos x="T10" y="T11"/>
                </a:cxn>
                <a:cxn ang="0">
                  <a:pos x="T12" y="T13"/>
                </a:cxn>
              </a:cxnLst>
              <a:rect l="0" t="0" r="r" b="b"/>
              <a:pathLst>
                <a:path w="36" h="33">
                  <a:moveTo>
                    <a:pt x="7" y="1"/>
                  </a:moveTo>
                  <a:cubicBezTo>
                    <a:pt x="2" y="3"/>
                    <a:pt x="0" y="10"/>
                    <a:pt x="0" y="15"/>
                  </a:cubicBezTo>
                  <a:cubicBezTo>
                    <a:pt x="0" y="20"/>
                    <a:pt x="1" y="32"/>
                    <a:pt x="6" y="33"/>
                  </a:cubicBezTo>
                  <a:lnTo>
                    <a:pt x="32" y="22"/>
                  </a:lnTo>
                  <a:cubicBezTo>
                    <a:pt x="35" y="19"/>
                    <a:pt x="27" y="16"/>
                    <a:pt x="27" y="12"/>
                  </a:cubicBezTo>
                  <a:cubicBezTo>
                    <a:pt x="27" y="8"/>
                    <a:pt x="36" y="2"/>
                    <a:pt x="33" y="0"/>
                  </a:cubicBezTo>
                  <a:lnTo>
                    <a:pt x="7" y="1"/>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724" name="Freeform 100"/>
            <p:cNvSpPr>
              <a:spLocks/>
            </p:cNvSpPr>
            <p:nvPr/>
          </p:nvSpPr>
          <p:spPr bwMode="auto">
            <a:xfrm>
              <a:off x="5379" y="3086"/>
              <a:ext cx="78" cy="81"/>
            </a:xfrm>
            <a:custGeom>
              <a:avLst/>
              <a:gdLst>
                <a:gd name="T0" fmla="*/ 8 w 28"/>
                <a:gd name="T1" fmla="*/ 0 h 29"/>
                <a:gd name="T2" fmla="*/ 0 w 28"/>
                <a:gd name="T3" fmla="*/ 13 h 29"/>
                <a:gd name="T4" fmla="*/ 7 w 28"/>
                <a:gd name="T5" fmla="*/ 29 h 29"/>
                <a:gd name="T6" fmla="*/ 25 w 28"/>
                <a:gd name="T7" fmla="*/ 24 h 29"/>
                <a:gd name="T8" fmla="*/ 20 w 28"/>
                <a:gd name="T9" fmla="*/ 14 h 29"/>
                <a:gd name="T10" fmla="*/ 26 w 28"/>
                <a:gd name="T11" fmla="*/ 0 h 29"/>
                <a:gd name="T12" fmla="*/ 8 w 28"/>
                <a:gd name="T13" fmla="*/ 0 h 29"/>
              </a:gdLst>
              <a:ahLst/>
              <a:cxnLst>
                <a:cxn ang="0">
                  <a:pos x="T0" y="T1"/>
                </a:cxn>
                <a:cxn ang="0">
                  <a:pos x="T2" y="T3"/>
                </a:cxn>
                <a:cxn ang="0">
                  <a:pos x="T4" y="T5"/>
                </a:cxn>
                <a:cxn ang="0">
                  <a:pos x="T6" y="T7"/>
                </a:cxn>
                <a:cxn ang="0">
                  <a:pos x="T8" y="T9"/>
                </a:cxn>
                <a:cxn ang="0">
                  <a:pos x="T10" y="T11"/>
                </a:cxn>
                <a:cxn ang="0">
                  <a:pos x="T12" y="T13"/>
                </a:cxn>
              </a:cxnLst>
              <a:rect l="0" t="0" r="r" b="b"/>
              <a:pathLst>
                <a:path w="28" h="29">
                  <a:moveTo>
                    <a:pt x="8" y="0"/>
                  </a:moveTo>
                  <a:cubicBezTo>
                    <a:pt x="2" y="2"/>
                    <a:pt x="0" y="8"/>
                    <a:pt x="0" y="13"/>
                  </a:cubicBezTo>
                  <a:cubicBezTo>
                    <a:pt x="0" y="17"/>
                    <a:pt x="4" y="27"/>
                    <a:pt x="7" y="29"/>
                  </a:cubicBezTo>
                  <a:lnTo>
                    <a:pt x="25" y="24"/>
                  </a:lnTo>
                  <a:cubicBezTo>
                    <a:pt x="27" y="22"/>
                    <a:pt x="20" y="18"/>
                    <a:pt x="20" y="14"/>
                  </a:cubicBezTo>
                  <a:cubicBezTo>
                    <a:pt x="20" y="10"/>
                    <a:pt x="28" y="2"/>
                    <a:pt x="26" y="0"/>
                  </a:cubicBezTo>
                  <a:lnTo>
                    <a:pt x="8" y="0"/>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725" name="Freeform 101"/>
            <p:cNvSpPr>
              <a:spLocks/>
            </p:cNvSpPr>
            <p:nvPr/>
          </p:nvSpPr>
          <p:spPr bwMode="auto">
            <a:xfrm>
              <a:off x="5520" y="3105"/>
              <a:ext cx="77" cy="61"/>
            </a:xfrm>
            <a:custGeom>
              <a:avLst/>
              <a:gdLst>
                <a:gd name="T0" fmla="*/ 6 w 28"/>
                <a:gd name="T1" fmla="*/ 0 h 22"/>
                <a:gd name="T2" fmla="*/ 0 w 28"/>
                <a:gd name="T3" fmla="*/ 12 h 22"/>
                <a:gd name="T4" fmla="*/ 8 w 28"/>
                <a:gd name="T5" fmla="*/ 22 h 22"/>
                <a:gd name="T6" fmla="*/ 26 w 28"/>
                <a:gd name="T7" fmla="*/ 17 h 22"/>
                <a:gd name="T8" fmla="*/ 21 w 28"/>
                <a:gd name="T9" fmla="*/ 7 h 22"/>
                <a:gd name="T10" fmla="*/ 24 w 28"/>
                <a:gd name="T11" fmla="*/ 0 h 22"/>
                <a:gd name="T12" fmla="*/ 6 w 28"/>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28" h="22">
                  <a:moveTo>
                    <a:pt x="6" y="0"/>
                  </a:moveTo>
                  <a:cubicBezTo>
                    <a:pt x="2" y="3"/>
                    <a:pt x="0" y="8"/>
                    <a:pt x="0" y="12"/>
                  </a:cubicBezTo>
                  <a:cubicBezTo>
                    <a:pt x="0" y="16"/>
                    <a:pt x="4" y="21"/>
                    <a:pt x="8" y="22"/>
                  </a:cubicBezTo>
                  <a:lnTo>
                    <a:pt x="26" y="17"/>
                  </a:lnTo>
                  <a:cubicBezTo>
                    <a:pt x="28" y="15"/>
                    <a:pt x="21" y="10"/>
                    <a:pt x="21" y="7"/>
                  </a:cubicBezTo>
                  <a:cubicBezTo>
                    <a:pt x="21" y="4"/>
                    <a:pt x="26" y="1"/>
                    <a:pt x="24" y="0"/>
                  </a:cubicBezTo>
                  <a:lnTo>
                    <a:pt x="6" y="0"/>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726" name="Freeform 102"/>
            <p:cNvSpPr>
              <a:spLocks/>
            </p:cNvSpPr>
            <p:nvPr/>
          </p:nvSpPr>
          <p:spPr bwMode="auto">
            <a:xfrm>
              <a:off x="5461" y="3051"/>
              <a:ext cx="53" cy="41"/>
            </a:xfrm>
            <a:custGeom>
              <a:avLst/>
              <a:gdLst>
                <a:gd name="T0" fmla="*/ 16 w 53"/>
                <a:gd name="T1" fmla="*/ 0 h 41"/>
                <a:gd name="T2" fmla="*/ 1 w 53"/>
                <a:gd name="T3" fmla="*/ 22 h 41"/>
                <a:gd name="T4" fmla="*/ 23 w 53"/>
                <a:gd name="T5" fmla="*/ 41 h 41"/>
                <a:gd name="T6" fmla="*/ 51 w 53"/>
                <a:gd name="T7" fmla="*/ 30 h 41"/>
                <a:gd name="T8" fmla="*/ 38 w 53"/>
                <a:gd name="T9" fmla="*/ 18 h 41"/>
                <a:gd name="T10" fmla="*/ 43 w 53"/>
                <a:gd name="T11" fmla="*/ 0 h 41"/>
                <a:gd name="T12" fmla="*/ 16 w 5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53" h="41">
                  <a:moveTo>
                    <a:pt x="16" y="0"/>
                  </a:moveTo>
                  <a:cubicBezTo>
                    <a:pt x="9" y="8"/>
                    <a:pt x="0" y="15"/>
                    <a:pt x="1" y="22"/>
                  </a:cubicBezTo>
                  <a:cubicBezTo>
                    <a:pt x="2" y="29"/>
                    <a:pt x="15" y="41"/>
                    <a:pt x="23" y="41"/>
                  </a:cubicBezTo>
                  <a:lnTo>
                    <a:pt x="51" y="30"/>
                  </a:lnTo>
                  <a:cubicBezTo>
                    <a:pt x="53" y="26"/>
                    <a:pt x="39" y="23"/>
                    <a:pt x="38" y="18"/>
                  </a:cubicBezTo>
                  <a:cubicBezTo>
                    <a:pt x="37" y="13"/>
                    <a:pt x="47" y="3"/>
                    <a:pt x="43" y="0"/>
                  </a:cubicBezTo>
                  <a:lnTo>
                    <a:pt x="16" y="0"/>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6727" name="Group 103"/>
          <p:cNvGrpSpPr>
            <a:grpSpLocks/>
          </p:cNvGrpSpPr>
          <p:nvPr/>
        </p:nvGrpSpPr>
        <p:grpSpPr bwMode="auto">
          <a:xfrm>
            <a:off x="7131050" y="4581525"/>
            <a:ext cx="361950" cy="269875"/>
            <a:chOff x="5369" y="3038"/>
            <a:chExt cx="228" cy="170"/>
          </a:xfrm>
        </p:grpSpPr>
        <p:sp>
          <p:nvSpPr>
            <p:cNvPr id="26728" name="Freeform 104"/>
            <p:cNvSpPr>
              <a:spLocks/>
            </p:cNvSpPr>
            <p:nvPr/>
          </p:nvSpPr>
          <p:spPr bwMode="auto">
            <a:xfrm>
              <a:off x="5369" y="3171"/>
              <a:ext cx="216" cy="37"/>
            </a:xfrm>
            <a:custGeom>
              <a:avLst/>
              <a:gdLst>
                <a:gd name="T0" fmla="*/ 32 w 216"/>
                <a:gd name="T1" fmla="*/ 37 h 37"/>
                <a:gd name="T2" fmla="*/ 198 w 216"/>
                <a:gd name="T3" fmla="*/ 37 h 37"/>
                <a:gd name="T4" fmla="*/ 216 w 216"/>
                <a:gd name="T5" fmla="*/ 0 h 37"/>
                <a:gd name="T6" fmla="*/ 126 w 216"/>
                <a:gd name="T7" fmla="*/ 1 h 37"/>
                <a:gd name="T8" fmla="*/ 40 w 216"/>
                <a:gd name="T9" fmla="*/ 1 h 37"/>
                <a:gd name="T10" fmla="*/ 0 w 216"/>
                <a:gd name="T11" fmla="*/ 0 h 37"/>
                <a:gd name="T12" fmla="*/ 32 w 216"/>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216" h="37">
                  <a:moveTo>
                    <a:pt x="32" y="37"/>
                  </a:moveTo>
                  <a:lnTo>
                    <a:pt x="198" y="37"/>
                  </a:lnTo>
                  <a:lnTo>
                    <a:pt x="216" y="0"/>
                  </a:lnTo>
                  <a:lnTo>
                    <a:pt x="126" y="1"/>
                  </a:lnTo>
                  <a:lnTo>
                    <a:pt x="40" y="1"/>
                  </a:lnTo>
                  <a:lnTo>
                    <a:pt x="0" y="0"/>
                  </a:lnTo>
                  <a:lnTo>
                    <a:pt x="32" y="37"/>
                  </a:lnTo>
                  <a:close/>
                </a:path>
              </a:pathLst>
            </a:cu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729" name="Line 105"/>
            <p:cNvSpPr>
              <a:spLocks noChangeShapeType="1"/>
            </p:cNvSpPr>
            <p:nvPr/>
          </p:nvSpPr>
          <p:spPr bwMode="auto">
            <a:xfrm>
              <a:off x="5426" y="3067"/>
              <a:ext cx="3" cy="1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730" name="Freeform 106"/>
            <p:cNvSpPr>
              <a:spLocks/>
            </p:cNvSpPr>
            <p:nvPr/>
          </p:nvSpPr>
          <p:spPr bwMode="auto">
            <a:xfrm>
              <a:off x="5490" y="3038"/>
              <a:ext cx="3" cy="129"/>
            </a:xfrm>
            <a:custGeom>
              <a:avLst/>
              <a:gdLst>
                <a:gd name="T0" fmla="*/ 0 w 3"/>
                <a:gd name="T1" fmla="*/ 0 h 129"/>
                <a:gd name="T2" fmla="*/ 3 w 3"/>
                <a:gd name="T3" fmla="*/ 129 h 129"/>
              </a:gdLst>
              <a:ahLst/>
              <a:cxnLst>
                <a:cxn ang="0">
                  <a:pos x="T0" y="T1"/>
                </a:cxn>
                <a:cxn ang="0">
                  <a:pos x="T2" y="T3"/>
                </a:cxn>
              </a:cxnLst>
              <a:rect l="0" t="0" r="r" b="b"/>
              <a:pathLst>
                <a:path w="3" h="129">
                  <a:moveTo>
                    <a:pt x="0" y="0"/>
                  </a:moveTo>
                  <a:lnTo>
                    <a:pt x="3" y="129"/>
                  </a:lnTo>
                </a:path>
              </a:pathLst>
            </a:custGeom>
            <a:noFill/>
            <a:ln w="9525">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731" name="Line 107"/>
            <p:cNvSpPr>
              <a:spLocks noChangeShapeType="1"/>
            </p:cNvSpPr>
            <p:nvPr/>
          </p:nvSpPr>
          <p:spPr bwMode="auto">
            <a:xfrm>
              <a:off x="5555" y="3094"/>
              <a:ext cx="3" cy="6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732" name="Freeform 108"/>
            <p:cNvSpPr>
              <a:spLocks/>
            </p:cNvSpPr>
            <p:nvPr/>
          </p:nvSpPr>
          <p:spPr bwMode="auto">
            <a:xfrm>
              <a:off x="5451" y="3080"/>
              <a:ext cx="100" cy="91"/>
            </a:xfrm>
            <a:custGeom>
              <a:avLst/>
              <a:gdLst>
                <a:gd name="T0" fmla="*/ 7 w 36"/>
                <a:gd name="T1" fmla="*/ 1 h 33"/>
                <a:gd name="T2" fmla="*/ 0 w 36"/>
                <a:gd name="T3" fmla="*/ 15 h 33"/>
                <a:gd name="T4" fmla="*/ 6 w 36"/>
                <a:gd name="T5" fmla="*/ 33 h 33"/>
                <a:gd name="T6" fmla="*/ 32 w 36"/>
                <a:gd name="T7" fmla="*/ 22 h 33"/>
                <a:gd name="T8" fmla="*/ 27 w 36"/>
                <a:gd name="T9" fmla="*/ 12 h 33"/>
                <a:gd name="T10" fmla="*/ 33 w 36"/>
                <a:gd name="T11" fmla="*/ 0 h 33"/>
                <a:gd name="T12" fmla="*/ 7 w 36"/>
                <a:gd name="T13" fmla="*/ 1 h 33"/>
              </a:gdLst>
              <a:ahLst/>
              <a:cxnLst>
                <a:cxn ang="0">
                  <a:pos x="T0" y="T1"/>
                </a:cxn>
                <a:cxn ang="0">
                  <a:pos x="T2" y="T3"/>
                </a:cxn>
                <a:cxn ang="0">
                  <a:pos x="T4" y="T5"/>
                </a:cxn>
                <a:cxn ang="0">
                  <a:pos x="T6" y="T7"/>
                </a:cxn>
                <a:cxn ang="0">
                  <a:pos x="T8" y="T9"/>
                </a:cxn>
                <a:cxn ang="0">
                  <a:pos x="T10" y="T11"/>
                </a:cxn>
                <a:cxn ang="0">
                  <a:pos x="T12" y="T13"/>
                </a:cxn>
              </a:cxnLst>
              <a:rect l="0" t="0" r="r" b="b"/>
              <a:pathLst>
                <a:path w="36" h="33">
                  <a:moveTo>
                    <a:pt x="7" y="1"/>
                  </a:moveTo>
                  <a:cubicBezTo>
                    <a:pt x="2" y="3"/>
                    <a:pt x="0" y="10"/>
                    <a:pt x="0" y="15"/>
                  </a:cubicBezTo>
                  <a:cubicBezTo>
                    <a:pt x="0" y="20"/>
                    <a:pt x="1" y="32"/>
                    <a:pt x="6" y="33"/>
                  </a:cubicBezTo>
                  <a:lnTo>
                    <a:pt x="32" y="22"/>
                  </a:lnTo>
                  <a:cubicBezTo>
                    <a:pt x="35" y="19"/>
                    <a:pt x="27" y="16"/>
                    <a:pt x="27" y="12"/>
                  </a:cubicBezTo>
                  <a:cubicBezTo>
                    <a:pt x="27" y="8"/>
                    <a:pt x="36" y="2"/>
                    <a:pt x="33" y="0"/>
                  </a:cubicBezTo>
                  <a:lnTo>
                    <a:pt x="7" y="1"/>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733" name="Freeform 109"/>
            <p:cNvSpPr>
              <a:spLocks/>
            </p:cNvSpPr>
            <p:nvPr/>
          </p:nvSpPr>
          <p:spPr bwMode="auto">
            <a:xfrm>
              <a:off x="5379" y="3086"/>
              <a:ext cx="78" cy="81"/>
            </a:xfrm>
            <a:custGeom>
              <a:avLst/>
              <a:gdLst>
                <a:gd name="T0" fmla="*/ 8 w 28"/>
                <a:gd name="T1" fmla="*/ 0 h 29"/>
                <a:gd name="T2" fmla="*/ 0 w 28"/>
                <a:gd name="T3" fmla="*/ 13 h 29"/>
                <a:gd name="T4" fmla="*/ 7 w 28"/>
                <a:gd name="T5" fmla="*/ 29 h 29"/>
                <a:gd name="T6" fmla="*/ 25 w 28"/>
                <a:gd name="T7" fmla="*/ 24 h 29"/>
                <a:gd name="T8" fmla="*/ 20 w 28"/>
                <a:gd name="T9" fmla="*/ 14 h 29"/>
                <a:gd name="T10" fmla="*/ 26 w 28"/>
                <a:gd name="T11" fmla="*/ 0 h 29"/>
                <a:gd name="T12" fmla="*/ 8 w 28"/>
                <a:gd name="T13" fmla="*/ 0 h 29"/>
              </a:gdLst>
              <a:ahLst/>
              <a:cxnLst>
                <a:cxn ang="0">
                  <a:pos x="T0" y="T1"/>
                </a:cxn>
                <a:cxn ang="0">
                  <a:pos x="T2" y="T3"/>
                </a:cxn>
                <a:cxn ang="0">
                  <a:pos x="T4" y="T5"/>
                </a:cxn>
                <a:cxn ang="0">
                  <a:pos x="T6" y="T7"/>
                </a:cxn>
                <a:cxn ang="0">
                  <a:pos x="T8" y="T9"/>
                </a:cxn>
                <a:cxn ang="0">
                  <a:pos x="T10" y="T11"/>
                </a:cxn>
                <a:cxn ang="0">
                  <a:pos x="T12" y="T13"/>
                </a:cxn>
              </a:cxnLst>
              <a:rect l="0" t="0" r="r" b="b"/>
              <a:pathLst>
                <a:path w="28" h="29">
                  <a:moveTo>
                    <a:pt x="8" y="0"/>
                  </a:moveTo>
                  <a:cubicBezTo>
                    <a:pt x="2" y="2"/>
                    <a:pt x="0" y="8"/>
                    <a:pt x="0" y="13"/>
                  </a:cubicBezTo>
                  <a:cubicBezTo>
                    <a:pt x="0" y="17"/>
                    <a:pt x="4" y="27"/>
                    <a:pt x="7" y="29"/>
                  </a:cubicBezTo>
                  <a:lnTo>
                    <a:pt x="25" y="24"/>
                  </a:lnTo>
                  <a:cubicBezTo>
                    <a:pt x="27" y="22"/>
                    <a:pt x="20" y="18"/>
                    <a:pt x="20" y="14"/>
                  </a:cubicBezTo>
                  <a:cubicBezTo>
                    <a:pt x="20" y="10"/>
                    <a:pt x="28" y="2"/>
                    <a:pt x="26" y="0"/>
                  </a:cubicBezTo>
                  <a:lnTo>
                    <a:pt x="8" y="0"/>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734" name="Freeform 110"/>
            <p:cNvSpPr>
              <a:spLocks/>
            </p:cNvSpPr>
            <p:nvPr/>
          </p:nvSpPr>
          <p:spPr bwMode="auto">
            <a:xfrm>
              <a:off x="5520" y="3105"/>
              <a:ext cx="77" cy="61"/>
            </a:xfrm>
            <a:custGeom>
              <a:avLst/>
              <a:gdLst>
                <a:gd name="T0" fmla="*/ 6 w 28"/>
                <a:gd name="T1" fmla="*/ 0 h 22"/>
                <a:gd name="T2" fmla="*/ 0 w 28"/>
                <a:gd name="T3" fmla="*/ 12 h 22"/>
                <a:gd name="T4" fmla="*/ 8 w 28"/>
                <a:gd name="T5" fmla="*/ 22 h 22"/>
                <a:gd name="T6" fmla="*/ 26 w 28"/>
                <a:gd name="T7" fmla="*/ 17 h 22"/>
                <a:gd name="T8" fmla="*/ 21 w 28"/>
                <a:gd name="T9" fmla="*/ 7 h 22"/>
                <a:gd name="T10" fmla="*/ 24 w 28"/>
                <a:gd name="T11" fmla="*/ 0 h 22"/>
                <a:gd name="T12" fmla="*/ 6 w 28"/>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28" h="22">
                  <a:moveTo>
                    <a:pt x="6" y="0"/>
                  </a:moveTo>
                  <a:cubicBezTo>
                    <a:pt x="2" y="3"/>
                    <a:pt x="0" y="8"/>
                    <a:pt x="0" y="12"/>
                  </a:cubicBezTo>
                  <a:cubicBezTo>
                    <a:pt x="0" y="16"/>
                    <a:pt x="4" y="21"/>
                    <a:pt x="8" y="22"/>
                  </a:cubicBezTo>
                  <a:lnTo>
                    <a:pt x="26" y="17"/>
                  </a:lnTo>
                  <a:cubicBezTo>
                    <a:pt x="28" y="15"/>
                    <a:pt x="21" y="10"/>
                    <a:pt x="21" y="7"/>
                  </a:cubicBezTo>
                  <a:cubicBezTo>
                    <a:pt x="21" y="4"/>
                    <a:pt x="26" y="1"/>
                    <a:pt x="24" y="0"/>
                  </a:cubicBezTo>
                  <a:lnTo>
                    <a:pt x="6" y="0"/>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735" name="Freeform 111"/>
            <p:cNvSpPr>
              <a:spLocks/>
            </p:cNvSpPr>
            <p:nvPr/>
          </p:nvSpPr>
          <p:spPr bwMode="auto">
            <a:xfrm>
              <a:off x="5461" y="3051"/>
              <a:ext cx="53" cy="41"/>
            </a:xfrm>
            <a:custGeom>
              <a:avLst/>
              <a:gdLst>
                <a:gd name="T0" fmla="*/ 16 w 53"/>
                <a:gd name="T1" fmla="*/ 0 h 41"/>
                <a:gd name="T2" fmla="*/ 1 w 53"/>
                <a:gd name="T3" fmla="*/ 22 h 41"/>
                <a:gd name="T4" fmla="*/ 23 w 53"/>
                <a:gd name="T5" fmla="*/ 41 h 41"/>
                <a:gd name="T6" fmla="*/ 51 w 53"/>
                <a:gd name="T7" fmla="*/ 30 h 41"/>
                <a:gd name="T8" fmla="*/ 38 w 53"/>
                <a:gd name="T9" fmla="*/ 18 h 41"/>
                <a:gd name="T10" fmla="*/ 43 w 53"/>
                <a:gd name="T11" fmla="*/ 0 h 41"/>
                <a:gd name="T12" fmla="*/ 16 w 5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53" h="41">
                  <a:moveTo>
                    <a:pt x="16" y="0"/>
                  </a:moveTo>
                  <a:cubicBezTo>
                    <a:pt x="9" y="8"/>
                    <a:pt x="0" y="15"/>
                    <a:pt x="1" y="22"/>
                  </a:cubicBezTo>
                  <a:cubicBezTo>
                    <a:pt x="2" y="29"/>
                    <a:pt x="15" y="41"/>
                    <a:pt x="23" y="41"/>
                  </a:cubicBezTo>
                  <a:lnTo>
                    <a:pt x="51" y="30"/>
                  </a:lnTo>
                  <a:cubicBezTo>
                    <a:pt x="53" y="26"/>
                    <a:pt x="39" y="23"/>
                    <a:pt x="38" y="18"/>
                  </a:cubicBezTo>
                  <a:cubicBezTo>
                    <a:pt x="37" y="13"/>
                    <a:pt x="47" y="3"/>
                    <a:pt x="43" y="0"/>
                  </a:cubicBezTo>
                  <a:lnTo>
                    <a:pt x="16" y="0"/>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6736" name="Oval 112"/>
          <p:cNvSpPr>
            <a:spLocks noChangeArrowheads="1"/>
          </p:cNvSpPr>
          <p:nvPr/>
        </p:nvSpPr>
        <p:spPr bwMode="auto">
          <a:xfrm>
            <a:off x="6397625" y="4781550"/>
            <a:ext cx="171450" cy="142875"/>
          </a:xfrm>
          <a:prstGeom prst="ellipse">
            <a:avLst/>
          </a:prstGeom>
          <a:solidFill>
            <a:srgbClr val="3333FF">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737" name="Oval 113"/>
          <p:cNvSpPr>
            <a:spLocks noChangeArrowheads="1"/>
          </p:cNvSpPr>
          <p:nvPr/>
        </p:nvSpPr>
        <p:spPr bwMode="auto">
          <a:xfrm>
            <a:off x="8229600" y="2438400"/>
            <a:ext cx="241300" cy="184150"/>
          </a:xfrm>
          <a:prstGeom prst="ellipse">
            <a:avLst/>
          </a:prstGeom>
          <a:solidFill>
            <a:srgbClr val="3333FF">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738" name="Oval 114"/>
          <p:cNvSpPr>
            <a:spLocks noChangeArrowheads="1"/>
          </p:cNvSpPr>
          <p:nvPr/>
        </p:nvSpPr>
        <p:spPr bwMode="auto">
          <a:xfrm>
            <a:off x="8013700" y="3162300"/>
            <a:ext cx="377825" cy="273050"/>
          </a:xfrm>
          <a:prstGeom prst="ellipse">
            <a:avLst/>
          </a:prstGeom>
          <a:solidFill>
            <a:srgbClr val="3333FF">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740" name="Oval 116"/>
          <p:cNvSpPr>
            <a:spLocks noChangeArrowheads="1"/>
          </p:cNvSpPr>
          <p:nvPr/>
        </p:nvSpPr>
        <p:spPr bwMode="auto">
          <a:xfrm>
            <a:off x="8661400" y="2974975"/>
            <a:ext cx="171450" cy="142875"/>
          </a:xfrm>
          <a:prstGeom prst="ellipse">
            <a:avLst/>
          </a:prstGeom>
          <a:solidFill>
            <a:srgbClr val="3333FF">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6741" name="Group 117"/>
          <p:cNvGrpSpPr>
            <a:grpSpLocks/>
          </p:cNvGrpSpPr>
          <p:nvPr/>
        </p:nvGrpSpPr>
        <p:grpSpPr bwMode="auto">
          <a:xfrm>
            <a:off x="2047875" y="6192838"/>
            <a:ext cx="90488" cy="90487"/>
            <a:chOff x="3805" y="4082"/>
            <a:chExt cx="57" cy="57"/>
          </a:xfrm>
        </p:grpSpPr>
        <p:grpSp>
          <p:nvGrpSpPr>
            <p:cNvPr id="26742" name="Group 118"/>
            <p:cNvGrpSpPr>
              <a:grpSpLocks/>
            </p:cNvGrpSpPr>
            <p:nvPr/>
          </p:nvGrpSpPr>
          <p:grpSpPr bwMode="auto">
            <a:xfrm>
              <a:off x="3805" y="4082"/>
              <a:ext cx="57" cy="57"/>
              <a:chOff x="3805" y="4082"/>
              <a:chExt cx="57" cy="57"/>
            </a:xfrm>
          </p:grpSpPr>
          <p:sp>
            <p:nvSpPr>
              <p:cNvPr id="26743" name="Line 119"/>
              <p:cNvSpPr>
                <a:spLocks noChangeShapeType="1"/>
              </p:cNvSpPr>
              <p:nvPr/>
            </p:nvSpPr>
            <p:spPr bwMode="auto">
              <a:xfrm flipV="1">
                <a:off x="3805" y="4083"/>
                <a:ext cx="57" cy="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744" name="Line 120"/>
              <p:cNvSpPr>
                <a:spLocks noChangeShapeType="1"/>
              </p:cNvSpPr>
              <p:nvPr/>
            </p:nvSpPr>
            <p:spPr bwMode="auto">
              <a:xfrm rot="16200000" flipV="1">
                <a:off x="3804" y="4084"/>
                <a:ext cx="57" cy="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6745" name="Rectangle 121"/>
            <p:cNvSpPr>
              <a:spLocks noChangeArrowheads="1"/>
            </p:cNvSpPr>
            <p:nvPr/>
          </p:nvSpPr>
          <p:spPr bwMode="auto">
            <a:xfrm>
              <a:off x="3820" y="4098"/>
              <a:ext cx="27" cy="27"/>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6746" name="Group 122"/>
          <p:cNvGrpSpPr>
            <a:grpSpLocks/>
          </p:cNvGrpSpPr>
          <p:nvPr/>
        </p:nvGrpSpPr>
        <p:grpSpPr bwMode="auto">
          <a:xfrm>
            <a:off x="2187575" y="6165850"/>
            <a:ext cx="90488" cy="90488"/>
            <a:chOff x="3805" y="4082"/>
            <a:chExt cx="57" cy="57"/>
          </a:xfrm>
        </p:grpSpPr>
        <p:grpSp>
          <p:nvGrpSpPr>
            <p:cNvPr id="26747" name="Group 123"/>
            <p:cNvGrpSpPr>
              <a:grpSpLocks/>
            </p:cNvGrpSpPr>
            <p:nvPr/>
          </p:nvGrpSpPr>
          <p:grpSpPr bwMode="auto">
            <a:xfrm>
              <a:off x="3805" y="4082"/>
              <a:ext cx="57" cy="57"/>
              <a:chOff x="3805" y="4082"/>
              <a:chExt cx="57" cy="57"/>
            </a:xfrm>
          </p:grpSpPr>
          <p:sp>
            <p:nvSpPr>
              <p:cNvPr id="26748" name="Line 124"/>
              <p:cNvSpPr>
                <a:spLocks noChangeShapeType="1"/>
              </p:cNvSpPr>
              <p:nvPr/>
            </p:nvSpPr>
            <p:spPr bwMode="auto">
              <a:xfrm flipV="1">
                <a:off x="3805" y="4083"/>
                <a:ext cx="57" cy="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749" name="Line 125"/>
              <p:cNvSpPr>
                <a:spLocks noChangeShapeType="1"/>
              </p:cNvSpPr>
              <p:nvPr/>
            </p:nvSpPr>
            <p:spPr bwMode="auto">
              <a:xfrm rot="16200000" flipV="1">
                <a:off x="3804" y="4084"/>
                <a:ext cx="57" cy="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6750" name="Rectangle 126"/>
            <p:cNvSpPr>
              <a:spLocks noChangeArrowheads="1"/>
            </p:cNvSpPr>
            <p:nvPr/>
          </p:nvSpPr>
          <p:spPr bwMode="auto">
            <a:xfrm>
              <a:off x="3820" y="4098"/>
              <a:ext cx="27" cy="27"/>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6751" name="Freeform 127"/>
          <p:cNvSpPr>
            <a:spLocks/>
          </p:cNvSpPr>
          <p:nvPr/>
        </p:nvSpPr>
        <p:spPr bwMode="auto">
          <a:xfrm>
            <a:off x="1489075" y="5776913"/>
            <a:ext cx="1055688" cy="901700"/>
          </a:xfrm>
          <a:custGeom>
            <a:avLst/>
            <a:gdLst>
              <a:gd name="T0" fmla="*/ 31 w 665"/>
              <a:gd name="T1" fmla="*/ 336 h 568"/>
              <a:gd name="T2" fmla="*/ 31 w 665"/>
              <a:gd name="T3" fmla="*/ 378 h 568"/>
              <a:gd name="T4" fmla="*/ 3 w 665"/>
              <a:gd name="T5" fmla="*/ 413 h 568"/>
              <a:gd name="T6" fmla="*/ 24 w 665"/>
              <a:gd name="T7" fmla="*/ 450 h 568"/>
              <a:gd name="T8" fmla="*/ 66 w 665"/>
              <a:gd name="T9" fmla="*/ 455 h 568"/>
              <a:gd name="T10" fmla="*/ 105 w 665"/>
              <a:gd name="T11" fmla="*/ 447 h 568"/>
              <a:gd name="T12" fmla="*/ 81 w 665"/>
              <a:gd name="T13" fmla="*/ 482 h 568"/>
              <a:gd name="T14" fmla="*/ 82 w 665"/>
              <a:gd name="T15" fmla="*/ 495 h 568"/>
              <a:gd name="T16" fmla="*/ 100 w 665"/>
              <a:gd name="T17" fmla="*/ 504 h 568"/>
              <a:gd name="T18" fmla="*/ 120 w 665"/>
              <a:gd name="T19" fmla="*/ 516 h 568"/>
              <a:gd name="T20" fmla="*/ 150 w 665"/>
              <a:gd name="T21" fmla="*/ 510 h 568"/>
              <a:gd name="T22" fmla="*/ 201 w 665"/>
              <a:gd name="T23" fmla="*/ 509 h 568"/>
              <a:gd name="T24" fmla="*/ 201 w 665"/>
              <a:gd name="T25" fmla="*/ 473 h 568"/>
              <a:gd name="T26" fmla="*/ 234 w 665"/>
              <a:gd name="T27" fmla="*/ 447 h 568"/>
              <a:gd name="T28" fmla="*/ 225 w 665"/>
              <a:gd name="T29" fmla="*/ 434 h 568"/>
              <a:gd name="T30" fmla="*/ 264 w 665"/>
              <a:gd name="T31" fmla="*/ 411 h 568"/>
              <a:gd name="T32" fmla="*/ 252 w 665"/>
              <a:gd name="T33" fmla="*/ 443 h 568"/>
              <a:gd name="T34" fmla="*/ 264 w 665"/>
              <a:gd name="T35" fmla="*/ 459 h 568"/>
              <a:gd name="T36" fmla="*/ 297 w 665"/>
              <a:gd name="T37" fmla="*/ 494 h 568"/>
              <a:gd name="T38" fmla="*/ 333 w 665"/>
              <a:gd name="T39" fmla="*/ 518 h 568"/>
              <a:gd name="T40" fmla="*/ 354 w 665"/>
              <a:gd name="T41" fmla="*/ 485 h 568"/>
              <a:gd name="T42" fmla="*/ 348 w 665"/>
              <a:gd name="T43" fmla="*/ 455 h 568"/>
              <a:gd name="T44" fmla="*/ 361 w 665"/>
              <a:gd name="T45" fmla="*/ 440 h 568"/>
              <a:gd name="T46" fmla="*/ 355 w 665"/>
              <a:gd name="T47" fmla="*/ 420 h 568"/>
              <a:gd name="T48" fmla="*/ 366 w 665"/>
              <a:gd name="T49" fmla="*/ 414 h 568"/>
              <a:gd name="T50" fmla="*/ 414 w 665"/>
              <a:gd name="T51" fmla="*/ 381 h 568"/>
              <a:gd name="T52" fmla="*/ 420 w 665"/>
              <a:gd name="T53" fmla="*/ 401 h 568"/>
              <a:gd name="T54" fmla="*/ 432 w 665"/>
              <a:gd name="T55" fmla="*/ 411 h 568"/>
              <a:gd name="T56" fmla="*/ 415 w 665"/>
              <a:gd name="T57" fmla="*/ 434 h 568"/>
              <a:gd name="T58" fmla="*/ 406 w 665"/>
              <a:gd name="T59" fmla="*/ 446 h 568"/>
              <a:gd name="T60" fmla="*/ 417 w 665"/>
              <a:gd name="T61" fmla="*/ 462 h 568"/>
              <a:gd name="T62" fmla="*/ 454 w 665"/>
              <a:gd name="T63" fmla="*/ 449 h 568"/>
              <a:gd name="T64" fmla="*/ 508 w 665"/>
              <a:gd name="T65" fmla="*/ 444 h 568"/>
              <a:gd name="T66" fmla="*/ 546 w 665"/>
              <a:gd name="T67" fmla="*/ 462 h 568"/>
              <a:gd name="T68" fmla="*/ 550 w 665"/>
              <a:gd name="T69" fmla="*/ 491 h 568"/>
              <a:gd name="T70" fmla="*/ 567 w 665"/>
              <a:gd name="T71" fmla="*/ 513 h 568"/>
              <a:gd name="T72" fmla="*/ 574 w 665"/>
              <a:gd name="T73" fmla="*/ 554 h 568"/>
              <a:gd name="T74" fmla="*/ 627 w 665"/>
              <a:gd name="T75" fmla="*/ 561 h 568"/>
              <a:gd name="T76" fmla="*/ 663 w 665"/>
              <a:gd name="T77" fmla="*/ 513 h 568"/>
              <a:gd name="T78" fmla="*/ 613 w 665"/>
              <a:gd name="T79" fmla="*/ 471 h 568"/>
              <a:gd name="T80" fmla="*/ 532 w 665"/>
              <a:gd name="T81" fmla="*/ 363 h 568"/>
              <a:gd name="T82" fmla="*/ 510 w 665"/>
              <a:gd name="T83" fmla="*/ 324 h 568"/>
              <a:gd name="T84" fmla="*/ 528 w 665"/>
              <a:gd name="T85" fmla="*/ 281 h 568"/>
              <a:gd name="T86" fmla="*/ 553 w 665"/>
              <a:gd name="T87" fmla="*/ 299 h 568"/>
              <a:gd name="T88" fmla="*/ 568 w 665"/>
              <a:gd name="T89" fmla="*/ 276 h 568"/>
              <a:gd name="T90" fmla="*/ 601 w 665"/>
              <a:gd name="T91" fmla="*/ 279 h 568"/>
              <a:gd name="T92" fmla="*/ 613 w 665"/>
              <a:gd name="T93" fmla="*/ 239 h 568"/>
              <a:gd name="T94" fmla="*/ 561 w 665"/>
              <a:gd name="T95" fmla="*/ 194 h 568"/>
              <a:gd name="T96" fmla="*/ 478 w 665"/>
              <a:gd name="T97" fmla="*/ 183 h 568"/>
              <a:gd name="T98" fmla="*/ 436 w 665"/>
              <a:gd name="T99" fmla="*/ 176 h 568"/>
              <a:gd name="T100" fmla="*/ 345 w 665"/>
              <a:gd name="T101" fmla="*/ 192 h 568"/>
              <a:gd name="T102" fmla="*/ 267 w 665"/>
              <a:gd name="T103" fmla="*/ 161 h 568"/>
              <a:gd name="T104" fmla="*/ 183 w 665"/>
              <a:gd name="T105" fmla="*/ 132 h 568"/>
              <a:gd name="T106" fmla="*/ 112 w 665"/>
              <a:gd name="T107" fmla="*/ 99 h 568"/>
              <a:gd name="T108" fmla="*/ 81 w 665"/>
              <a:gd name="T109" fmla="*/ 59 h 568"/>
              <a:gd name="T110" fmla="*/ 75 w 665"/>
              <a:gd name="T111" fmla="*/ 15 h 568"/>
              <a:gd name="T112" fmla="*/ 73 w 665"/>
              <a:gd name="T113" fmla="*/ 0 h 568"/>
              <a:gd name="T114" fmla="*/ 9 w 665"/>
              <a:gd name="T115" fmla="*/ 0 h 568"/>
              <a:gd name="T116" fmla="*/ 21 w 665"/>
              <a:gd name="T117" fmla="*/ 81 h 568"/>
              <a:gd name="T118" fmla="*/ 109 w 665"/>
              <a:gd name="T119" fmla="*/ 155 h 568"/>
              <a:gd name="T120" fmla="*/ 214 w 665"/>
              <a:gd name="T121" fmla="*/ 201 h 568"/>
              <a:gd name="T122" fmla="*/ 181 w 665"/>
              <a:gd name="T123" fmla="*/ 249 h 568"/>
              <a:gd name="T124" fmla="*/ 31 w 665"/>
              <a:gd name="T125" fmla="*/ 336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65" h="568">
                <a:moveTo>
                  <a:pt x="31" y="336"/>
                </a:moveTo>
                <a:cubicBezTo>
                  <a:pt x="6" y="357"/>
                  <a:pt x="36" y="365"/>
                  <a:pt x="31" y="378"/>
                </a:cubicBezTo>
                <a:cubicBezTo>
                  <a:pt x="26" y="391"/>
                  <a:pt x="4" y="401"/>
                  <a:pt x="3" y="413"/>
                </a:cubicBezTo>
                <a:cubicBezTo>
                  <a:pt x="2" y="425"/>
                  <a:pt x="14" y="443"/>
                  <a:pt x="24" y="450"/>
                </a:cubicBezTo>
                <a:cubicBezTo>
                  <a:pt x="34" y="457"/>
                  <a:pt x="53" y="455"/>
                  <a:pt x="66" y="455"/>
                </a:cubicBezTo>
                <a:cubicBezTo>
                  <a:pt x="79" y="455"/>
                  <a:pt x="103" y="443"/>
                  <a:pt x="105" y="447"/>
                </a:cubicBezTo>
                <a:cubicBezTo>
                  <a:pt x="107" y="451"/>
                  <a:pt x="85" y="474"/>
                  <a:pt x="81" y="482"/>
                </a:cubicBezTo>
                <a:cubicBezTo>
                  <a:pt x="77" y="490"/>
                  <a:pt x="79" y="491"/>
                  <a:pt x="82" y="495"/>
                </a:cubicBezTo>
                <a:cubicBezTo>
                  <a:pt x="85" y="499"/>
                  <a:pt x="94" y="501"/>
                  <a:pt x="100" y="504"/>
                </a:cubicBezTo>
                <a:cubicBezTo>
                  <a:pt x="106" y="507"/>
                  <a:pt x="112" y="515"/>
                  <a:pt x="120" y="516"/>
                </a:cubicBezTo>
                <a:cubicBezTo>
                  <a:pt x="128" y="517"/>
                  <a:pt x="137" y="511"/>
                  <a:pt x="150" y="510"/>
                </a:cubicBezTo>
                <a:cubicBezTo>
                  <a:pt x="163" y="509"/>
                  <a:pt x="193" y="515"/>
                  <a:pt x="201" y="509"/>
                </a:cubicBezTo>
                <a:cubicBezTo>
                  <a:pt x="209" y="503"/>
                  <a:pt x="196" y="483"/>
                  <a:pt x="201" y="473"/>
                </a:cubicBezTo>
                <a:lnTo>
                  <a:pt x="234" y="447"/>
                </a:lnTo>
                <a:lnTo>
                  <a:pt x="225" y="434"/>
                </a:lnTo>
                <a:cubicBezTo>
                  <a:pt x="230" y="428"/>
                  <a:pt x="260" y="410"/>
                  <a:pt x="264" y="411"/>
                </a:cubicBezTo>
                <a:cubicBezTo>
                  <a:pt x="268" y="412"/>
                  <a:pt x="252" y="435"/>
                  <a:pt x="252" y="443"/>
                </a:cubicBezTo>
                <a:lnTo>
                  <a:pt x="264" y="459"/>
                </a:lnTo>
                <a:cubicBezTo>
                  <a:pt x="271" y="467"/>
                  <a:pt x="286" y="484"/>
                  <a:pt x="297" y="494"/>
                </a:cubicBezTo>
                <a:cubicBezTo>
                  <a:pt x="308" y="504"/>
                  <a:pt x="324" y="519"/>
                  <a:pt x="333" y="518"/>
                </a:cubicBezTo>
                <a:cubicBezTo>
                  <a:pt x="342" y="517"/>
                  <a:pt x="352" y="495"/>
                  <a:pt x="354" y="485"/>
                </a:cubicBezTo>
                <a:lnTo>
                  <a:pt x="348" y="455"/>
                </a:lnTo>
                <a:cubicBezTo>
                  <a:pt x="349" y="448"/>
                  <a:pt x="360" y="446"/>
                  <a:pt x="361" y="440"/>
                </a:cubicBezTo>
                <a:cubicBezTo>
                  <a:pt x="362" y="434"/>
                  <a:pt x="354" y="424"/>
                  <a:pt x="355" y="420"/>
                </a:cubicBezTo>
                <a:lnTo>
                  <a:pt x="366" y="414"/>
                </a:lnTo>
                <a:cubicBezTo>
                  <a:pt x="376" y="408"/>
                  <a:pt x="405" y="383"/>
                  <a:pt x="414" y="381"/>
                </a:cubicBezTo>
                <a:cubicBezTo>
                  <a:pt x="423" y="379"/>
                  <a:pt x="417" y="396"/>
                  <a:pt x="420" y="401"/>
                </a:cubicBezTo>
                <a:cubicBezTo>
                  <a:pt x="423" y="406"/>
                  <a:pt x="433" y="406"/>
                  <a:pt x="432" y="411"/>
                </a:cubicBezTo>
                <a:cubicBezTo>
                  <a:pt x="431" y="416"/>
                  <a:pt x="419" y="428"/>
                  <a:pt x="415" y="434"/>
                </a:cubicBezTo>
                <a:cubicBezTo>
                  <a:pt x="411" y="440"/>
                  <a:pt x="406" y="441"/>
                  <a:pt x="406" y="446"/>
                </a:cubicBezTo>
                <a:cubicBezTo>
                  <a:pt x="406" y="451"/>
                  <a:pt x="409" y="461"/>
                  <a:pt x="417" y="462"/>
                </a:cubicBezTo>
                <a:cubicBezTo>
                  <a:pt x="425" y="463"/>
                  <a:pt x="439" y="452"/>
                  <a:pt x="454" y="449"/>
                </a:cubicBezTo>
                <a:cubicBezTo>
                  <a:pt x="469" y="446"/>
                  <a:pt x="493" y="442"/>
                  <a:pt x="508" y="444"/>
                </a:cubicBezTo>
                <a:cubicBezTo>
                  <a:pt x="523" y="446"/>
                  <a:pt x="539" y="454"/>
                  <a:pt x="546" y="462"/>
                </a:cubicBezTo>
                <a:cubicBezTo>
                  <a:pt x="553" y="470"/>
                  <a:pt x="547" y="483"/>
                  <a:pt x="550" y="491"/>
                </a:cubicBezTo>
                <a:cubicBezTo>
                  <a:pt x="553" y="499"/>
                  <a:pt x="563" y="503"/>
                  <a:pt x="567" y="513"/>
                </a:cubicBezTo>
                <a:cubicBezTo>
                  <a:pt x="571" y="523"/>
                  <a:pt x="564" y="546"/>
                  <a:pt x="574" y="554"/>
                </a:cubicBezTo>
                <a:cubicBezTo>
                  <a:pt x="584" y="562"/>
                  <a:pt x="612" y="568"/>
                  <a:pt x="627" y="561"/>
                </a:cubicBezTo>
                <a:cubicBezTo>
                  <a:pt x="642" y="554"/>
                  <a:pt x="665" y="528"/>
                  <a:pt x="663" y="513"/>
                </a:cubicBezTo>
                <a:cubicBezTo>
                  <a:pt x="661" y="498"/>
                  <a:pt x="635" y="496"/>
                  <a:pt x="613" y="471"/>
                </a:cubicBezTo>
                <a:lnTo>
                  <a:pt x="532" y="363"/>
                </a:lnTo>
                <a:lnTo>
                  <a:pt x="510" y="324"/>
                </a:lnTo>
                <a:cubicBezTo>
                  <a:pt x="509" y="310"/>
                  <a:pt x="521" y="285"/>
                  <a:pt x="528" y="281"/>
                </a:cubicBezTo>
                <a:cubicBezTo>
                  <a:pt x="535" y="277"/>
                  <a:pt x="546" y="300"/>
                  <a:pt x="553" y="299"/>
                </a:cubicBezTo>
                <a:cubicBezTo>
                  <a:pt x="560" y="298"/>
                  <a:pt x="560" y="279"/>
                  <a:pt x="568" y="276"/>
                </a:cubicBezTo>
                <a:cubicBezTo>
                  <a:pt x="576" y="273"/>
                  <a:pt x="594" y="285"/>
                  <a:pt x="601" y="279"/>
                </a:cubicBezTo>
                <a:cubicBezTo>
                  <a:pt x="608" y="273"/>
                  <a:pt x="620" y="253"/>
                  <a:pt x="613" y="239"/>
                </a:cubicBezTo>
                <a:cubicBezTo>
                  <a:pt x="606" y="225"/>
                  <a:pt x="583" y="203"/>
                  <a:pt x="561" y="194"/>
                </a:cubicBezTo>
                <a:lnTo>
                  <a:pt x="478" y="183"/>
                </a:lnTo>
                <a:lnTo>
                  <a:pt x="436" y="176"/>
                </a:lnTo>
                <a:cubicBezTo>
                  <a:pt x="414" y="177"/>
                  <a:pt x="373" y="194"/>
                  <a:pt x="345" y="192"/>
                </a:cubicBezTo>
                <a:cubicBezTo>
                  <a:pt x="317" y="190"/>
                  <a:pt x="294" y="171"/>
                  <a:pt x="267" y="161"/>
                </a:cubicBezTo>
                <a:cubicBezTo>
                  <a:pt x="240" y="151"/>
                  <a:pt x="209" y="142"/>
                  <a:pt x="183" y="132"/>
                </a:cubicBezTo>
                <a:lnTo>
                  <a:pt x="112" y="99"/>
                </a:lnTo>
                <a:cubicBezTo>
                  <a:pt x="95" y="87"/>
                  <a:pt x="87" y="73"/>
                  <a:pt x="81" y="59"/>
                </a:cubicBezTo>
                <a:cubicBezTo>
                  <a:pt x="75" y="45"/>
                  <a:pt x="76" y="25"/>
                  <a:pt x="75" y="15"/>
                </a:cubicBezTo>
                <a:lnTo>
                  <a:pt x="73" y="0"/>
                </a:lnTo>
                <a:lnTo>
                  <a:pt x="9" y="0"/>
                </a:lnTo>
                <a:cubicBezTo>
                  <a:pt x="0" y="14"/>
                  <a:pt x="4" y="55"/>
                  <a:pt x="21" y="81"/>
                </a:cubicBezTo>
                <a:cubicBezTo>
                  <a:pt x="38" y="107"/>
                  <a:pt x="77" y="135"/>
                  <a:pt x="109" y="155"/>
                </a:cubicBezTo>
                <a:lnTo>
                  <a:pt x="214" y="201"/>
                </a:lnTo>
                <a:cubicBezTo>
                  <a:pt x="226" y="217"/>
                  <a:pt x="212" y="227"/>
                  <a:pt x="181" y="249"/>
                </a:cubicBezTo>
                <a:lnTo>
                  <a:pt x="31" y="336"/>
                </a:lnTo>
                <a:close/>
              </a:path>
            </a:pathLst>
          </a:custGeom>
          <a:solidFill>
            <a:srgbClr val="3333FF">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752" name="Oval 128"/>
          <p:cNvSpPr>
            <a:spLocks noChangeArrowheads="1"/>
          </p:cNvSpPr>
          <p:nvPr/>
        </p:nvSpPr>
        <p:spPr bwMode="auto">
          <a:xfrm>
            <a:off x="1766888" y="6000750"/>
            <a:ext cx="88900" cy="88900"/>
          </a:xfrm>
          <a:prstGeom prst="ellipse">
            <a:avLst/>
          </a:prstGeom>
          <a:solidFill>
            <a:srgbClr val="99CCFF"/>
          </a:solidFill>
          <a:ln w="2540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6753" name="Group 129"/>
          <p:cNvGrpSpPr>
            <a:grpSpLocks/>
          </p:cNvGrpSpPr>
          <p:nvPr/>
        </p:nvGrpSpPr>
        <p:grpSpPr bwMode="auto">
          <a:xfrm>
            <a:off x="2393950" y="2900363"/>
            <a:ext cx="90488" cy="90487"/>
            <a:chOff x="3805" y="4082"/>
            <a:chExt cx="57" cy="57"/>
          </a:xfrm>
        </p:grpSpPr>
        <p:grpSp>
          <p:nvGrpSpPr>
            <p:cNvPr id="26754" name="Group 130"/>
            <p:cNvGrpSpPr>
              <a:grpSpLocks/>
            </p:cNvGrpSpPr>
            <p:nvPr/>
          </p:nvGrpSpPr>
          <p:grpSpPr bwMode="auto">
            <a:xfrm>
              <a:off x="3805" y="4082"/>
              <a:ext cx="57" cy="57"/>
              <a:chOff x="3805" y="4082"/>
              <a:chExt cx="57" cy="57"/>
            </a:xfrm>
          </p:grpSpPr>
          <p:sp>
            <p:nvSpPr>
              <p:cNvPr id="26755" name="Line 131"/>
              <p:cNvSpPr>
                <a:spLocks noChangeShapeType="1"/>
              </p:cNvSpPr>
              <p:nvPr/>
            </p:nvSpPr>
            <p:spPr bwMode="auto">
              <a:xfrm flipV="1">
                <a:off x="3805" y="4083"/>
                <a:ext cx="57" cy="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756" name="Line 132"/>
              <p:cNvSpPr>
                <a:spLocks noChangeShapeType="1"/>
              </p:cNvSpPr>
              <p:nvPr/>
            </p:nvSpPr>
            <p:spPr bwMode="auto">
              <a:xfrm rot="16200000" flipV="1">
                <a:off x="3804" y="4084"/>
                <a:ext cx="57" cy="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6757" name="Rectangle 133"/>
            <p:cNvSpPr>
              <a:spLocks noChangeArrowheads="1"/>
            </p:cNvSpPr>
            <p:nvPr/>
          </p:nvSpPr>
          <p:spPr bwMode="auto">
            <a:xfrm>
              <a:off x="3820" y="4098"/>
              <a:ext cx="27" cy="27"/>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6758" name="Group 134"/>
          <p:cNvGrpSpPr>
            <a:grpSpLocks/>
          </p:cNvGrpSpPr>
          <p:nvPr/>
        </p:nvGrpSpPr>
        <p:grpSpPr bwMode="auto">
          <a:xfrm>
            <a:off x="2724150" y="6219825"/>
            <a:ext cx="361950" cy="269875"/>
            <a:chOff x="5369" y="3038"/>
            <a:chExt cx="228" cy="170"/>
          </a:xfrm>
        </p:grpSpPr>
        <p:sp>
          <p:nvSpPr>
            <p:cNvPr id="26759" name="Freeform 135"/>
            <p:cNvSpPr>
              <a:spLocks/>
            </p:cNvSpPr>
            <p:nvPr/>
          </p:nvSpPr>
          <p:spPr bwMode="auto">
            <a:xfrm>
              <a:off x="5369" y="3171"/>
              <a:ext cx="216" cy="37"/>
            </a:xfrm>
            <a:custGeom>
              <a:avLst/>
              <a:gdLst>
                <a:gd name="T0" fmla="*/ 32 w 216"/>
                <a:gd name="T1" fmla="*/ 37 h 37"/>
                <a:gd name="T2" fmla="*/ 198 w 216"/>
                <a:gd name="T3" fmla="*/ 37 h 37"/>
                <a:gd name="T4" fmla="*/ 216 w 216"/>
                <a:gd name="T5" fmla="*/ 0 h 37"/>
                <a:gd name="T6" fmla="*/ 126 w 216"/>
                <a:gd name="T7" fmla="*/ 1 h 37"/>
                <a:gd name="T8" fmla="*/ 40 w 216"/>
                <a:gd name="T9" fmla="*/ 1 h 37"/>
                <a:gd name="T10" fmla="*/ 0 w 216"/>
                <a:gd name="T11" fmla="*/ 0 h 37"/>
                <a:gd name="T12" fmla="*/ 32 w 216"/>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216" h="37">
                  <a:moveTo>
                    <a:pt x="32" y="37"/>
                  </a:moveTo>
                  <a:lnTo>
                    <a:pt x="198" y="37"/>
                  </a:lnTo>
                  <a:lnTo>
                    <a:pt x="216" y="0"/>
                  </a:lnTo>
                  <a:lnTo>
                    <a:pt x="126" y="1"/>
                  </a:lnTo>
                  <a:lnTo>
                    <a:pt x="40" y="1"/>
                  </a:lnTo>
                  <a:lnTo>
                    <a:pt x="0" y="0"/>
                  </a:lnTo>
                  <a:lnTo>
                    <a:pt x="32" y="37"/>
                  </a:lnTo>
                  <a:close/>
                </a:path>
              </a:pathLst>
            </a:cu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760" name="Line 136"/>
            <p:cNvSpPr>
              <a:spLocks noChangeShapeType="1"/>
            </p:cNvSpPr>
            <p:nvPr/>
          </p:nvSpPr>
          <p:spPr bwMode="auto">
            <a:xfrm>
              <a:off x="5426" y="3067"/>
              <a:ext cx="3" cy="1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761" name="Freeform 137"/>
            <p:cNvSpPr>
              <a:spLocks/>
            </p:cNvSpPr>
            <p:nvPr/>
          </p:nvSpPr>
          <p:spPr bwMode="auto">
            <a:xfrm>
              <a:off x="5490" y="3038"/>
              <a:ext cx="3" cy="129"/>
            </a:xfrm>
            <a:custGeom>
              <a:avLst/>
              <a:gdLst>
                <a:gd name="T0" fmla="*/ 0 w 3"/>
                <a:gd name="T1" fmla="*/ 0 h 129"/>
                <a:gd name="T2" fmla="*/ 3 w 3"/>
                <a:gd name="T3" fmla="*/ 129 h 129"/>
              </a:gdLst>
              <a:ahLst/>
              <a:cxnLst>
                <a:cxn ang="0">
                  <a:pos x="T0" y="T1"/>
                </a:cxn>
                <a:cxn ang="0">
                  <a:pos x="T2" y="T3"/>
                </a:cxn>
              </a:cxnLst>
              <a:rect l="0" t="0" r="r" b="b"/>
              <a:pathLst>
                <a:path w="3" h="129">
                  <a:moveTo>
                    <a:pt x="0" y="0"/>
                  </a:moveTo>
                  <a:lnTo>
                    <a:pt x="3" y="129"/>
                  </a:lnTo>
                </a:path>
              </a:pathLst>
            </a:custGeom>
            <a:noFill/>
            <a:ln w="9525">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762" name="Line 138"/>
            <p:cNvSpPr>
              <a:spLocks noChangeShapeType="1"/>
            </p:cNvSpPr>
            <p:nvPr/>
          </p:nvSpPr>
          <p:spPr bwMode="auto">
            <a:xfrm>
              <a:off x="5555" y="3094"/>
              <a:ext cx="3" cy="6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763" name="Freeform 139"/>
            <p:cNvSpPr>
              <a:spLocks/>
            </p:cNvSpPr>
            <p:nvPr/>
          </p:nvSpPr>
          <p:spPr bwMode="auto">
            <a:xfrm>
              <a:off x="5451" y="3080"/>
              <a:ext cx="100" cy="91"/>
            </a:xfrm>
            <a:custGeom>
              <a:avLst/>
              <a:gdLst>
                <a:gd name="T0" fmla="*/ 7 w 36"/>
                <a:gd name="T1" fmla="*/ 1 h 33"/>
                <a:gd name="T2" fmla="*/ 0 w 36"/>
                <a:gd name="T3" fmla="*/ 15 h 33"/>
                <a:gd name="T4" fmla="*/ 6 w 36"/>
                <a:gd name="T5" fmla="*/ 33 h 33"/>
                <a:gd name="T6" fmla="*/ 32 w 36"/>
                <a:gd name="T7" fmla="*/ 22 h 33"/>
                <a:gd name="T8" fmla="*/ 27 w 36"/>
                <a:gd name="T9" fmla="*/ 12 h 33"/>
                <a:gd name="T10" fmla="*/ 33 w 36"/>
                <a:gd name="T11" fmla="*/ 0 h 33"/>
                <a:gd name="T12" fmla="*/ 7 w 36"/>
                <a:gd name="T13" fmla="*/ 1 h 33"/>
              </a:gdLst>
              <a:ahLst/>
              <a:cxnLst>
                <a:cxn ang="0">
                  <a:pos x="T0" y="T1"/>
                </a:cxn>
                <a:cxn ang="0">
                  <a:pos x="T2" y="T3"/>
                </a:cxn>
                <a:cxn ang="0">
                  <a:pos x="T4" y="T5"/>
                </a:cxn>
                <a:cxn ang="0">
                  <a:pos x="T6" y="T7"/>
                </a:cxn>
                <a:cxn ang="0">
                  <a:pos x="T8" y="T9"/>
                </a:cxn>
                <a:cxn ang="0">
                  <a:pos x="T10" y="T11"/>
                </a:cxn>
                <a:cxn ang="0">
                  <a:pos x="T12" y="T13"/>
                </a:cxn>
              </a:cxnLst>
              <a:rect l="0" t="0" r="r" b="b"/>
              <a:pathLst>
                <a:path w="36" h="33">
                  <a:moveTo>
                    <a:pt x="7" y="1"/>
                  </a:moveTo>
                  <a:cubicBezTo>
                    <a:pt x="2" y="3"/>
                    <a:pt x="0" y="10"/>
                    <a:pt x="0" y="15"/>
                  </a:cubicBezTo>
                  <a:cubicBezTo>
                    <a:pt x="0" y="20"/>
                    <a:pt x="1" y="32"/>
                    <a:pt x="6" y="33"/>
                  </a:cubicBezTo>
                  <a:lnTo>
                    <a:pt x="32" y="22"/>
                  </a:lnTo>
                  <a:cubicBezTo>
                    <a:pt x="35" y="19"/>
                    <a:pt x="27" y="16"/>
                    <a:pt x="27" y="12"/>
                  </a:cubicBezTo>
                  <a:cubicBezTo>
                    <a:pt x="27" y="8"/>
                    <a:pt x="36" y="2"/>
                    <a:pt x="33" y="0"/>
                  </a:cubicBezTo>
                  <a:lnTo>
                    <a:pt x="7" y="1"/>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764" name="Freeform 140"/>
            <p:cNvSpPr>
              <a:spLocks/>
            </p:cNvSpPr>
            <p:nvPr/>
          </p:nvSpPr>
          <p:spPr bwMode="auto">
            <a:xfrm>
              <a:off x="5379" y="3086"/>
              <a:ext cx="78" cy="81"/>
            </a:xfrm>
            <a:custGeom>
              <a:avLst/>
              <a:gdLst>
                <a:gd name="T0" fmla="*/ 8 w 28"/>
                <a:gd name="T1" fmla="*/ 0 h 29"/>
                <a:gd name="T2" fmla="*/ 0 w 28"/>
                <a:gd name="T3" fmla="*/ 13 h 29"/>
                <a:gd name="T4" fmla="*/ 7 w 28"/>
                <a:gd name="T5" fmla="*/ 29 h 29"/>
                <a:gd name="T6" fmla="*/ 25 w 28"/>
                <a:gd name="T7" fmla="*/ 24 h 29"/>
                <a:gd name="T8" fmla="*/ 20 w 28"/>
                <a:gd name="T9" fmla="*/ 14 h 29"/>
                <a:gd name="T10" fmla="*/ 26 w 28"/>
                <a:gd name="T11" fmla="*/ 0 h 29"/>
                <a:gd name="T12" fmla="*/ 8 w 28"/>
                <a:gd name="T13" fmla="*/ 0 h 29"/>
              </a:gdLst>
              <a:ahLst/>
              <a:cxnLst>
                <a:cxn ang="0">
                  <a:pos x="T0" y="T1"/>
                </a:cxn>
                <a:cxn ang="0">
                  <a:pos x="T2" y="T3"/>
                </a:cxn>
                <a:cxn ang="0">
                  <a:pos x="T4" y="T5"/>
                </a:cxn>
                <a:cxn ang="0">
                  <a:pos x="T6" y="T7"/>
                </a:cxn>
                <a:cxn ang="0">
                  <a:pos x="T8" y="T9"/>
                </a:cxn>
                <a:cxn ang="0">
                  <a:pos x="T10" y="T11"/>
                </a:cxn>
                <a:cxn ang="0">
                  <a:pos x="T12" y="T13"/>
                </a:cxn>
              </a:cxnLst>
              <a:rect l="0" t="0" r="r" b="b"/>
              <a:pathLst>
                <a:path w="28" h="29">
                  <a:moveTo>
                    <a:pt x="8" y="0"/>
                  </a:moveTo>
                  <a:cubicBezTo>
                    <a:pt x="2" y="2"/>
                    <a:pt x="0" y="8"/>
                    <a:pt x="0" y="13"/>
                  </a:cubicBezTo>
                  <a:cubicBezTo>
                    <a:pt x="0" y="17"/>
                    <a:pt x="4" y="27"/>
                    <a:pt x="7" y="29"/>
                  </a:cubicBezTo>
                  <a:lnTo>
                    <a:pt x="25" y="24"/>
                  </a:lnTo>
                  <a:cubicBezTo>
                    <a:pt x="27" y="22"/>
                    <a:pt x="20" y="18"/>
                    <a:pt x="20" y="14"/>
                  </a:cubicBezTo>
                  <a:cubicBezTo>
                    <a:pt x="20" y="10"/>
                    <a:pt x="28" y="2"/>
                    <a:pt x="26" y="0"/>
                  </a:cubicBezTo>
                  <a:lnTo>
                    <a:pt x="8" y="0"/>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765" name="Freeform 141"/>
            <p:cNvSpPr>
              <a:spLocks/>
            </p:cNvSpPr>
            <p:nvPr/>
          </p:nvSpPr>
          <p:spPr bwMode="auto">
            <a:xfrm>
              <a:off x="5520" y="3105"/>
              <a:ext cx="77" cy="61"/>
            </a:xfrm>
            <a:custGeom>
              <a:avLst/>
              <a:gdLst>
                <a:gd name="T0" fmla="*/ 6 w 28"/>
                <a:gd name="T1" fmla="*/ 0 h 22"/>
                <a:gd name="T2" fmla="*/ 0 w 28"/>
                <a:gd name="T3" fmla="*/ 12 h 22"/>
                <a:gd name="T4" fmla="*/ 8 w 28"/>
                <a:gd name="T5" fmla="*/ 22 h 22"/>
                <a:gd name="T6" fmla="*/ 26 w 28"/>
                <a:gd name="T7" fmla="*/ 17 h 22"/>
                <a:gd name="T8" fmla="*/ 21 w 28"/>
                <a:gd name="T9" fmla="*/ 7 h 22"/>
                <a:gd name="T10" fmla="*/ 24 w 28"/>
                <a:gd name="T11" fmla="*/ 0 h 22"/>
                <a:gd name="T12" fmla="*/ 6 w 28"/>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28" h="22">
                  <a:moveTo>
                    <a:pt x="6" y="0"/>
                  </a:moveTo>
                  <a:cubicBezTo>
                    <a:pt x="2" y="3"/>
                    <a:pt x="0" y="8"/>
                    <a:pt x="0" y="12"/>
                  </a:cubicBezTo>
                  <a:cubicBezTo>
                    <a:pt x="0" y="16"/>
                    <a:pt x="4" y="21"/>
                    <a:pt x="8" y="22"/>
                  </a:cubicBezTo>
                  <a:lnTo>
                    <a:pt x="26" y="17"/>
                  </a:lnTo>
                  <a:cubicBezTo>
                    <a:pt x="28" y="15"/>
                    <a:pt x="21" y="10"/>
                    <a:pt x="21" y="7"/>
                  </a:cubicBezTo>
                  <a:cubicBezTo>
                    <a:pt x="21" y="4"/>
                    <a:pt x="26" y="1"/>
                    <a:pt x="24" y="0"/>
                  </a:cubicBezTo>
                  <a:lnTo>
                    <a:pt x="6" y="0"/>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766" name="Freeform 142"/>
            <p:cNvSpPr>
              <a:spLocks/>
            </p:cNvSpPr>
            <p:nvPr/>
          </p:nvSpPr>
          <p:spPr bwMode="auto">
            <a:xfrm>
              <a:off x="5461" y="3051"/>
              <a:ext cx="53" cy="41"/>
            </a:xfrm>
            <a:custGeom>
              <a:avLst/>
              <a:gdLst>
                <a:gd name="T0" fmla="*/ 16 w 53"/>
                <a:gd name="T1" fmla="*/ 0 h 41"/>
                <a:gd name="T2" fmla="*/ 1 w 53"/>
                <a:gd name="T3" fmla="*/ 22 h 41"/>
                <a:gd name="T4" fmla="*/ 23 w 53"/>
                <a:gd name="T5" fmla="*/ 41 h 41"/>
                <a:gd name="T6" fmla="*/ 51 w 53"/>
                <a:gd name="T7" fmla="*/ 30 h 41"/>
                <a:gd name="T8" fmla="*/ 38 w 53"/>
                <a:gd name="T9" fmla="*/ 18 h 41"/>
                <a:gd name="T10" fmla="*/ 43 w 53"/>
                <a:gd name="T11" fmla="*/ 0 h 41"/>
                <a:gd name="T12" fmla="*/ 16 w 5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53" h="41">
                  <a:moveTo>
                    <a:pt x="16" y="0"/>
                  </a:moveTo>
                  <a:cubicBezTo>
                    <a:pt x="9" y="8"/>
                    <a:pt x="0" y="15"/>
                    <a:pt x="1" y="22"/>
                  </a:cubicBezTo>
                  <a:cubicBezTo>
                    <a:pt x="2" y="29"/>
                    <a:pt x="15" y="41"/>
                    <a:pt x="23" y="41"/>
                  </a:cubicBezTo>
                  <a:lnTo>
                    <a:pt x="51" y="30"/>
                  </a:lnTo>
                  <a:cubicBezTo>
                    <a:pt x="53" y="26"/>
                    <a:pt x="39" y="23"/>
                    <a:pt x="38" y="18"/>
                  </a:cubicBezTo>
                  <a:cubicBezTo>
                    <a:pt x="37" y="13"/>
                    <a:pt x="47" y="3"/>
                    <a:pt x="43" y="0"/>
                  </a:cubicBezTo>
                  <a:lnTo>
                    <a:pt x="16" y="0"/>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6767" name="Oval 143"/>
          <p:cNvSpPr>
            <a:spLocks noChangeArrowheads="1"/>
          </p:cNvSpPr>
          <p:nvPr/>
        </p:nvSpPr>
        <p:spPr bwMode="auto">
          <a:xfrm rot="-1041241">
            <a:off x="4413250" y="6332538"/>
            <a:ext cx="188913" cy="85725"/>
          </a:xfrm>
          <a:prstGeom prst="ellipse">
            <a:avLst/>
          </a:prstGeom>
          <a:solidFill>
            <a:srgbClr val="3333FF">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768" name="Oval 144"/>
          <p:cNvSpPr>
            <a:spLocks noChangeArrowheads="1"/>
          </p:cNvSpPr>
          <p:nvPr/>
        </p:nvSpPr>
        <p:spPr bwMode="auto">
          <a:xfrm rot="-1041241">
            <a:off x="6210300" y="6299200"/>
            <a:ext cx="68263" cy="85725"/>
          </a:xfrm>
          <a:prstGeom prst="ellipse">
            <a:avLst/>
          </a:prstGeom>
          <a:solidFill>
            <a:srgbClr val="3333FF">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769" name="Oval 145"/>
          <p:cNvSpPr>
            <a:spLocks noChangeArrowheads="1"/>
          </p:cNvSpPr>
          <p:nvPr/>
        </p:nvSpPr>
        <p:spPr bwMode="auto">
          <a:xfrm>
            <a:off x="6089650" y="5822950"/>
            <a:ext cx="60325" cy="142875"/>
          </a:xfrm>
          <a:prstGeom prst="ellipse">
            <a:avLst/>
          </a:prstGeom>
          <a:solidFill>
            <a:srgbClr val="3333FF">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770" name="Oval 146"/>
          <p:cNvSpPr>
            <a:spLocks noChangeArrowheads="1"/>
          </p:cNvSpPr>
          <p:nvPr/>
        </p:nvSpPr>
        <p:spPr bwMode="auto">
          <a:xfrm>
            <a:off x="6121400" y="5403850"/>
            <a:ext cx="60325" cy="142875"/>
          </a:xfrm>
          <a:prstGeom prst="ellipse">
            <a:avLst/>
          </a:prstGeom>
          <a:solidFill>
            <a:srgbClr val="3333FF">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771" name="Oval 147"/>
          <p:cNvSpPr>
            <a:spLocks noChangeArrowheads="1"/>
          </p:cNvSpPr>
          <p:nvPr/>
        </p:nvSpPr>
        <p:spPr bwMode="auto">
          <a:xfrm rot="-1041241">
            <a:off x="3346450" y="5842000"/>
            <a:ext cx="188913" cy="85725"/>
          </a:xfrm>
          <a:prstGeom prst="ellipse">
            <a:avLst/>
          </a:prstGeom>
          <a:solidFill>
            <a:srgbClr val="3333FF">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772" name="AutoShape 148"/>
          <p:cNvSpPr>
            <a:spLocks noChangeArrowheads="1"/>
          </p:cNvSpPr>
          <p:nvPr/>
        </p:nvSpPr>
        <p:spPr bwMode="auto">
          <a:xfrm>
            <a:off x="7192963" y="1555750"/>
            <a:ext cx="369887" cy="217488"/>
          </a:xfrm>
          <a:prstGeom prst="roundRect">
            <a:avLst>
              <a:gd name="adj" fmla="val 16667"/>
            </a:avLst>
          </a:prstGeom>
          <a:solidFill>
            <a:srgbClr val="C0C0C0"/>
          </a:solidFill>
          <a:ln w="9525">
            <a:solidFill>
              <a:srgbClr val="3333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u="sng">
                <a:latin typeface="Times New Roman" panose="02020603050405020304" pitchFamily="18" charset="0"/>
              </a:rPr>
              <a:t>Lee</a:t>
            </a:r>
          </a:p>
        </p:txBody>
      </p:sp>
      <p:grpSp>
        <p:nvGrpSpPr>
          <p:cNvPr id="26773" name="Group 149"/>
          <p:cNvGrpSpPr>
            <a:grpSpLocks/>
          </p:cNvGrpSpPr>
          <p:nvPr/>
        </p:nvGrpSpPr>
        <p:grpSpPr bwMode="auto">
          <a:xfrm>
            <a:off x="7534275" y="4194175"/>
            <a:ext cx="361950" cy="269875"/>
            <a:chOff x="5369" y="3038"/>
            <a:chExt cx="228" cy="170"/>
          </a:xfrm>
        </p:grpSpPr>
        <p:sp>
          <p:nvSpPr>
            <p:cNvPr id="26774" name="Freeform 150"/>
            <p:cNvSpPr>
              <a:spLocks/>
            </p:cNvSpPr>
            <p:nvPr/>
          </p:nvSpPr>
          <p:spPr bwMode="auto">
            <a:xfrm>
              <a:off x="5369" y="3171"/>
              <a:ext cx="216" cy="37"/>
            </a:xfrm>
            <a:custGeom>
              <a:avLst/>
              <a:gdLst>
                <a:gd name="T0" fmla="*/ 32 w 216"/>
                <a:gd name="T1" fmla="*/ 37 h 37"/>
                <a:gd name="T2" fmla="*/ 198 w 216"/>
                <a:gd name="T3" fmla="*/ 37 h 37"/>
                <a:gd name="T4" fmla="*/ 216 w 216"/>
                <a:gd name="T5" fmla="*/ 0 h 37"/>
                <a:gd name="T6" fmla="*/ 126 w 216"/>
                <a:gd name="T7" fmla="*/ 1 h 37"/>
                <a:gd name="T8" fmla="*/ 40 w 216"/>
                <a:gd name="T9" fmla="*/ 1 h 37"/>
                <a:gd name="T10" fmla="*/ 0 w 216"/>
                <a:gd name="T11" fmla="*/ 0 h 37"/>
                <a:gd name="T12" fmla="*/ 32 w 216"/>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216" h="37">
                  <a:moveTo>
                    <a:pt x="32" y="37"/>
                  </a:moveTo>
                  <a:lnTo>
                    <a:pt x="198" y="37"/>
                  </a:lnTo>
                  <a:lnTo>
                    <a:pt x="216" y="0"/>
                  </a:lnTo>
                  <a:lnTo>
                    <a:pt x="126" y="1"/>
                  </a:lnTo>
                  <a:lnTo>
                    <a:pt x="40" y="1"/>
                  </a:lnTo>
                  <a:lnTo>
                    <a:pt x="0" y="0"/>
                  </a:lnTo>
                  <a:lnTo>
                    <a:pt x="32" y="37"/>
                  </a:lnTo>
                  <a:close/>
                </a:path>
              </a:pathLst>
            </a:cu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775" name="Line 151"/>
            <p:cNvSpPr>
              <a:spLocks noChangeShapeType="1"/>
            </p:cNvSpPr>
            <p:nvPr/>
          </p:nvSpPr>
          <p:spPr bwMode="auto">
            <a:xfrm>
              <a:off x="5426" y="3067"/>
              <a:ext cx="3" cy="1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776" name="Freeform 152"/>
            <p:cNvSpPr>
              <a:spLocks/>
            </p:cNvSpPr>
            <p:nvPr/>
          </p:nvSpPr>
          <p:spPr bwMode="auto">
            <a:xfrm>
              <a:off x="5490" y="3038"/>
              <a:ext cx="3" cy="129"/>
            </a:xfrm>
            <a:custGeom>
              <a:avLst/>
              <a:gdLst>
                <a:gd name="T0" fmla="*/ 0 w 3"/>
                <a:gd name="T1" fmla="*/ 0 h 129"/>
                <a:gd name="T2" fmla="*/ 3 w 3"/>
                <a:gd name="T3" fmla="*/ 129 h 129"/>
              </a:gdLst>
              <a:ahLst/>
              <a:cxnLst>
                <a:cxn ang="0">
                  <a:pos x="T0" y="T1"/>
                </a:cxn>
                <a:cxn ang="0">
                  <a:pos x="T2" y="T3"/>
                </a:cxn>
              </a:cxnLst>
              <a:rect l="0" t="0" r="r" b="b"/>
              <a:pathLst>
                <a:path w="3" h="129">
                  <a:moveTo>
                    <a:pt x="0" y="0"/>
                  </a:moveTo>
                  <a:lnTo>
                    <a:pt x="3" y="129"/>
                  </a:lnTo>
                </a:path>
              </a:pathLst>
            </a:custGeom>
            <a:noFill/>
            <a:ln w="9525">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777" name="Line 153"/>
            <p:cNvSpPr>
              <a:spLocks noChangeShapeType="1"/>
            </p:cNvSpPr>
            <p:nvPr/>
          </p:nvSpPr>
          <p:spPr bwMode="auto">
            <a:xfrm>
              <a:off x="5555" y="3094"/>
              <a:ext cx="3" cy="6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778" name="Freeform 154"/>
            <p:cNvSpPr>
              <a:spLocks/>
            </p:cNvSpPr>
            <p:nvPr/>
          </p:nvSpPr>
          <p:spPr bwMode="auto">
            <a:xfrm>
              <a:off x="5451" y="3080"/>
              <a:ext cx="100" cy="91"/>
            </a:xfrm>
            <a:custGeom>
              <a:avLst/>
              <a:gdLst>
                <a:gd name="T0" fmla="*/ 7 w 36"/>
                <a:gd name="T1" fmla="*/ 1 h 33"/>
                <a:gd name="T2" fmla="*/ 0 w 36"/>
                <a:gd name="T3" fmla="*/ 15 h 33"/>
                <a:gd name="T4" fmla="*/ 6 w 36"/>
                <a:gd name="T5" fmla="*/ 33 h 33"/>
                <a:gd name="T6" fmla="*/ 32 w 36"/>
                <a:gd name="T7" fmla="*/ 22 h 33"/>
                <a:gd name="T8" fmla="*/ 27 w 36"/>
                <a:gd name="T9" fmla="*/ 12 h 33"/>
                <a:gd name="T10" fmla="*/ 33 w 36"/>
                <a:gd name="T11" fmla="*/ 0 h 33"/>
                <a:gd name="T12" fmla="*/ 7 w 36"/>
                <a:gd name="T13" fmla="*/ 1 h 33"/>
              </a:gdLst>
              <a:ahLst/>
              <a:cxnLst>
                <a:cxn ang="0">
                  <a:pos x="T0" y="T1"/>
                </a:cxn>
                <a:cxn ang="0">
                  <a:pos x="T2" y="T3"/>
                </a:cxn>
                <a:cxn ang="0">
                  <a:pos x="T4" y="T5"/>
                </a:cxn>
                <a:cxn ang="0">
                  <a:pos x="T6" y="T7"/>
                </a:cxn>
                <a:cxn ang="0">
                  <a:pos x="T8" y="T9"/>
                </a:cxn>
                <a:cxn ang="0">
                  <a:pos x="T10" y="T11"/>
                </a:cxn>
                <a:cxn ang="0">
                  <a:pos x="T12" y="T13"/>
                </a:cxn>
              </a:cxnLst>
              <a:rect l="0" t="0" r="r" b="b"/>
              <a:pathLst>
                <a:path w="36" h="33">
                  <a:moveTo>
                    <a:pt x="7" y="1"/>
                  </a:moveTo>
                  <a:cubicBezTo>
                    <a:pt x="2" y="3"/>
                    <a:pt x="0" y="10"/>
                    <a:pt x="0" y="15"/>
                  </a:cubicBezTo>
                  <a:cubicBezTo>
                    <a:pt x="0" y="20"/>
                    <a:pt x="1" y="32"/>
                    <a:pt x="6" y="33"/>
                  </a:cubicBezTo>
                  <a:lnTo>
                    <a:pt x="32" y="22"/>
                  </a:lnTo>
                  <a:cubicBezTo>
                    <a:pt x="35" y="19"/>
                    <a:pt x="27" y="16"/>
                    <a:pt x="27" y="12"/>
                  </a:cubicBezTo>
                  <a:cubicBezTo>
                    <a:pt x="27" y="8"/>
                    <a:pt x="36" y="2"/>
                    <a:pt x="33" y="0"/>
                  </a:cubicBezTo>
                  <a:lnTo>
                    <a:pt x="7" y="1"/>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779" name="Freeform 155"/>
            <p:cNvSpPr>
              <a:spLocks/>
            </p:cNvSpPr>
            <p:nvPr/>
          </p:nvSpPr>
          <p:spPr bwMode="auto">
            <a:xfrm>
              <a:off x="5379" y="3086"/>
              <a:ext cx="78" cy="81"/>
            </a:xfrm>
            <a:custGeom>
              <a:avLst/>
              <a:gdLst>
                <a:gd name="T0" fmla="*/ 8 w 28"/>
                <a:gd name="T1" fmla="*/ 0 h 29"/>
                <a:gd name="T2" fmla="*/ 0 w 28"/>
                <a:gd name="T3" fmla="*/ 13 h 29"/>
                <a:gd name="T4" fmla="*/ 7 w 28"/>
                <a:gd name="T5" fmla="*/ 29 h 29"/>
                <a:gd name="T6" fmla="*/ 25 w 28"/>
                <a:gd name="T7" fmla="*/ 24 h 29"/>
                <a:gd name="T8" fmla="*/ 20 w 28"/>
                <a:gd name="T9" fmla="*/ 14 h 29"/>
                <a:gd name="T10" fmla="*/ 26 w 28"/>
                <a:gd name="T11" fmla="*/ 0 h 29"/>
                <a:gd name="T12" fmla="*/ 8 w 28"/>
                <a:gd name="T13" fmla="*/ 0 h 29"/>
              </a:gdLst>
              <a:ahLst/>
              <a:cxnLst>
                <a:cxn ang="0">
                  <a:pos x="T0" y="T1"/>
                </a:cxn>
                <a:cxn ang="0">
                  <a:pos x="T2" y="T3"/>
                </a:cxn>
                <a:cxn ang="0">
                  <a:pos x="T4" y="T5"/>
                </a:cxn>
                <a:cxn ang="0">
                  <a:pos x="T6" y="T7"/>
                </a:cxn>
                <a:cxn ang="0">
                  <a:pos x="T8" y="T9"/>
                </a:cxn>
                <a:cxn ang="0">
                  <a:pos x="T10" y="T11"/>
                </a:cxn>
                <a:cxn ang="0">
                  <a:pos x="T12" y="T13"/>
                </a:cxn>
              </a:cxnLst>
              <a:rect l="0" t="0" r="r" b="b"/>
              <a:pathLst>
                <a:path w="28" h="29">
                  <a:moveTo>
                    <a:pt x="8" y="0"/>
                  </a:moveTo>
                  <a:cubicBezTo>
                    <a:pt x="2" y="2"/>
                    <a:pt x="0" y="8"/>
                    <a:pt x="0" y="13"/>
                  </a:cubicBezTo>
                  <a:cubicBezTo>
                    <a:pt x="0" y="17"/>
                    <a:pt x="4" y="27"/>
                    <a:pt x="7" y="29"/>
                  </a:cubicBezTo>
                  <a:lnTo>
                    <a:pt x="25" y="24"/>
                  </a:lnTo>
                  <a:cubicBezTo>
                    <a:pt x="27" y="22"/>
                    <a:pt x="20" y="18"/>
                    <a:pt x="20" y="14"/>
                  </a:cubicBezTo>
                  <a:cubicBezTo>
                    <a:pt x="20" y="10"/>
                    <a:pt x="28" y="2"/>
                    <a:pt x="26" y="0"/>
                  </a:cubicBezTo>
                  <a:lnTo>
                    <a:pt x="8" y="0"/>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780" name="Freeform 156"/>
            <p:cNvSpPr>
              <a:spLocks/>
            </p:cNvSpPr>
            <p:nvPr/>
          </p:nvSpPr>
          <p:spPr bwMode="auto">
            <a:xfrm>
              <a:off x="5520" y="3105"/>
              <a:ext cx="77" cy="61"/>
            </a:xfrm>
            <a:custGeom>
              <a:avLst/>
              <a:gdLst>
                <a:gd name="T0" fmla="*/ 6 w 28"/>
                <a:gd name="T1" fmla="*/ 0 h 22"/>
                <a:gd name="T2" fmla="*/ 0 w 28"/>
                <a:gd name="T3" fmla="*/ 12 h 22"/>
                <a:gd name="T4" fmla="*/ 8 w 28"/>
                <a:gd name="T5" fmla="*/ 22 h 22"/>
                <a:gd name="T6" fmla="*/ 26 w 28"/>
                <a:gd name="T7" fmla="*/ 17 h 22"/>
                <a:gd name="T8" fmla="*/ 21 w 28"/>
                <a:gd name="T9" fmla="*/ 7 h 22"/>
                <a:gd name="T10" fmla="*/ 24 w 28"/>
                <a:gd name="T11" fmla="*/ 0 h 22"/>
                <a:gd name="T12" fmla="*/ 6 w 28"/>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28" h="22">
                  <a:moveTo>
                    <a:pt x="6" y="0"/>
                  </a:moveTo>
                  <a:cubicBezTo>
                    <a:pt x="2" y="3"/>
                    <a:pt x="0" y="8"/>
                    <a:pt x="0" y="12"/>
                  </a:cubicBezTo>
                  <a:cubicBezTo>
                    <a:pt x="0" y="16"/>
                    <a:pt x="4" y="21"/>
                    <a:pt x="8" y="22"/>
                  </a:cubicBezTo>
                  <a:lnTo>
                    <a:pt x="26" y="17"/>
                  </a:lnTo>
                  <a:cubicBezTo>
                    <a:pt x="28" y="15"/>
                    <a:pt x="21" y="10"/>
                    <a:pt x="21" y="7"/>
                  </a:cubicBezTo>
                  <a:cubicBezTo>
                    <a:pt x="21" y="4"/>
                    <a:pt x="26" y="1"/>
                    <a:pt x="24" y="0"/>
                  </a:cubicBezTo>
                  <a:lnTo>
                    <a:pt x="6" y="0"/>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781" name="Freeform 157"/>
            <p:cNvSpPr>
              <a:spLocks/>
            </p:cNvSpPr>
            <p:nvPr/>
          </p:nvSpPr>
          <p:spPr bwMode="auto">
            <a:xfrm>
              <a:off x="5461" y="3051"/>
              <a:ext cx="53" cy="41"/>
            </a:xfrm>
            <a:custGeom>
              <a:avLst/>
              <a:gdLst>
                <a:gd name="T0" fmla="*/ 16 w 53"/>
                <a:gd name="T1" fmla="*/ 0 h 41"/>
                <a:gd name="T2" fmla="*/ 1 w 53"/>
                <a:gd name="T3" fmla="*/ 22 h 41"/>
                <a:gd name="T4" fmla="*/ 23 w 53"/>
                <a:gd name="T5" fmla="*/ 41 h 41"/>
                <a:gd name="T6" fmla="*/ 51 w 53"/>
                <a:gd name="T7" fmla="*/ 30 h 41"/>
                <a:gd name="T8" fmla="*/ 38 w 53"/>
                <a:gd name="T9" fmla="*/ 18 h 41"/>
                <a:gd name="T10" fmla="*/ 43 w 53"/>
                <a:gd name="T11" fmla="*/ 0 h 41"/>
                <a:gd name="T12" fmla="*/ 16 w 5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53" h="41">
                  <a:moveTo>
                    <a:pt x="16" y="0"/>
                  </a:moveTo>
                  <a:cubicBezTo>
                    <a:pt x="9" y="8"/>
                    <a:pt x="0" y="15"/>
                    <a:pt x="1" y="22"/>
                  </a:cubicBezTo>
                  <a:cubicBezTo>
                    <a:pt x="2" y="29"/>
                    <a:pt x="15" y="41"/>
                    <a:pt x="23" y="41"/>
                  </a:cubicBezTo>
                  <a:lnTo>
                    <a:pt x="51" y="30"/>
                  </a:lnTo>
                  <a:cubicBezTo>
                    <a:pt x="53" y="26"/>
                    <a:pt x="39" y="23"/>
                    <a:pt x="38" y="18"/>
                  </a:cubicBezTo>
                  <a:cubicBezTo>
                    <a:pt x="37" y="13"/>
                    <a:pt x="47" y="3"/>
                    <a:pt x="43" y="0"/>
                  </a:cubicBezTo>
                  <a:lnTo>
                    <a:pt x="16" y="0"/>
                  </a:lnTo>
                  <a:close/>
                </a:path>
              </a:pathLst>
            </a:cu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6782" name="Rectangle 158"/>
          <p:cNvSpPr>
            <a:spLocks noChangeArrowheads="1"/>
          </p:cNvSpPr>
          <p:nvPr/>
        </p:nvSpPr>
        <p:spPr bwMode="auto">
          <a:xfrm>
            <a:off x="2241550" y="3949700"/>
            <a:ext cx="66675" cy="61913"/>
          </a:xfrm>
          <a:prstGeom prst="rect">
            <a:avLst/>
          </a:prstGeom>
          <a:solidFill>
            <a:srgbClr val="C0C0C0"/>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6788" name="Group 164"/>
          <p:cNvGrpSpPr>
            <a:grpSpLocks/>
          </p:cNvGrpSpPr>
          <p:nvPr/>
        </p:nvGrpSpPr>
        <p:grpSpPr bwMode="auto">
          <a:xfrm>
            <a:off x="2074863" y="3932238"/>
            <a:ext cx="90487" cy="90487"/>
            <a:chOff x="3805" y="4082"/>
            <a:chExt cx="57" cy="57"/>
          </a:xfrm>
        </p:grpSpPr>
        <p:grpSp>
          <p:nvGrpSpPr>
            <p:cNvPr id="26789" name="Group 165"/>
            <p:cNvGrpSpPr>
              <a:grpSpLocks/>
            </p:cNvGrpSpPr>
            <p:nvPr/>
          </p:nvGrpSpPr>
          <p:grpSpPr bwMode="auto">
            <a:xfrm>
              <a:off x="3805" y="4082"/>
              <a:ext cx="57" cy="57"/>
              <a:chOff x="3805" y="4082"/>
              <a:chExt cx="57" cy="57"/>
            </a:xfrm>
          </p:grpSpPr>
          <p:sp>
            <p:nvSpPr>
              <p:cNvPr id="26790" name="Line 166"/>
              <p:cNvSpPr>
                <a:spLocks noChangeShapeType="1"/>
              </p:cNvSpPr>
              <p:nvPr/>
            </p:nvSpPr>
            <p:spPr bwMode="auto">
              <a:xfrm flipV="1">
                <a:off x="3805" y="4083"/>
                <a:ext cx="57" cy="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791" name="Line 167"/>
              <p:cNvSpPr>
                <a:spLocks noChangeShapeType="1"/>
              </p:cNvSpPr>
              <p:nvPr/>
            </p:nvSpPr>
            <p:spPr bwMode="auto">
              <a:xfrm rot="16200000" flipV="1">
                <a:off x="3804" y="4084"/>
                <a:ext cx="57" cy="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6792" name="Rectangle 168"/>
            <p:cNvSpPr>
              <a:spLocks noChangeArrowheads="1"/>
            </p:cNvSpPr>
            <p:nvPr/>
          </p:nvSpPr>
          <p:spPr bwMode="auto">
            <a:xfrm>
              <a:off x="3820" y="4098"/>
              <a:ext cx="27" cy="27"/>
            </a:xfrm>
            <a:prstGeom prst="rect">
              <a:avLst/>
            </a:prstGeom>
            <a:solidFill>
              <a:srgbClr val="808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6793" name="Oval 169"/>
          <p:cNvSpPr>
            <a:spLocks noChangeArrowheads="1"/>
          </p:cNvSpPr>
          <p:nvPr/>
        </p:nvSpPr>
        <p:spPr bwMode="auto">
          <a:xfrm>
            <a:off x="1552575" y="4945063"/>
            <a:ext cx="88900" cy="88900"/>
          </a:xfrm>
          <a:prstGeom prst="ellipse">
            <a:avLst/>
          </a:prstGeom>
          <a:solidFill>
            <a:srgbClr val="99CCFF"/>
          </a:solidFill>
          <a:ln w="2540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794" name="AutoShape 170"/>
          <p:cNvSpPr>
            <a:spLocks noChangeArrowheads="1"/>
          </p:cNvSpPr>
          <p:nvPr/>
        </p:nvSpPr>
        <p:spPr bwMode="auto">
          <a:xfrm>
            <a:off x="1722438" y="5492750"/>
            <a:ext cx="530225" cy="217488"/>
          </a:xfrm>
          <a:prstGeom prst="roundRect">
            <a:avLst>
              <a:gd name="adj" fmla="val 16667"/>
            </a:avLst>
          </a:prstGeom>
          <a:solidFill>
            <a:srgbClr val="99CC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u="sng">
                <a:solidFill>
                  <a:schemeClr val="accent2"/>
                </a:solidFill>
                <a:latin typeface="Times New Roman" panose="02020603050405020304" pitchFamily="18" charset="0"/>
              </a:rPr>
              <a:t>Banks</a:t>
            </a:r>
          </a:p>
        </p:txBody>
      </p:sp>
      <p:sp>
        <p:nvSpPr>
          <p:cNvPr id="26796" name="AutoShape 172"/>
          <p:cNvSpPr>
            <a:spLocks noChangeArrowheads="1"/>
          </p:cNvSpPr>
          <p:nvPr/>
        </p:nvSpPr>
        <p:spPr bwMode="auto">
          <a:xfrm>
            <a:off x="7681913" y="904875"/>
            <a:ext cx="677862" cy="217488"/>
          </a:xfrm>
          <a:prstGeom prst="roundRect">
            <a:avLst>
              <a:gd name="adj" fmla="val 16667"/>
            </a:avLst>
          </a:prstGeom>
          <a:solidFill>
            <a:srgbClr val="99CC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u="sng">
                <a:solidFill>
                  <a:schemeClr val="accent2"/>
                </a:solidFill>
                <a:latin typeface="Times New Roman" panose="02020603050405020304" pitchFamily="18" charset="0"/>
              </a:rPr>
              <a:t>Meade</a:t>
            </a:r>
          </a:p>
        </p:txBody>
      </p:sp>
      <p:grpSp>
        <p:nvGrpSpPr>
          <p:cNvPr id="26797" name="Group 173"/>
          <p:cNvGrpSpPr>
            <a:grpSpLocks/>
          </p:cNvGrpSpPr>
          <p:nvPr/>
        </p:nvGrpSpPr>
        <p:grpSpPr bwMode="auto">
          <a:xfrm>
            <a:off x="1727200" y="4732338"/>
            <a:ext cx="90488" cy="90487"/>
            <a:chOff x="3805" y="4082"/>
            <a:chExt cx="57" cy="57"/>
          </a:xfrm>
        </p:grpSpPr>
        <p:grpSp>
          <p:nvGrpSpPr>
            <p:cNvPr id="26798" name="Group 174"/>
            <p:cNvGrpSpPr>
              <a:grpSpLocks/>
            </p:cNvGrpSpPr>
            <p:nvPr/>
          </p:nvGrpSpPr>
          <p:grpSpPr bwMode="auto">
            <a:xfrm>
              <a:off x="3805" y="4082"/>
              <a:ext cx="57" cy="57"/>
              <a:chOff x="3805" y="4082"/>
              <a:chExt cx="57" cy="57"/>
            </a:xfrm>
          </p:grpSpPr>
          <p:sp>
            <p:nvSpPr>
              <p:cNvPr id="26799" name="Line 175"/>
              <p:cNvSpPr>
                <a:spLocks noChangeShapeType="1"/>
              </p:cNvSpPr>
              <p:nvPr/>
            </p:nvSpPr>
            <p:spPr bwMode="auto">
              <a:xfrm flipV="1">
                <a:off x="3805" y="4083"/>
                <a:ext cx="57" cy="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800" name="Line 176"/>
              <p:cNvSpPr>
                <a:spLocks noChangeShapeType="1"/>
              </p:cNvSpPr>
              <p:nvPr/>
            </p:nvSpPr>
            <p:spPr bwMode="auto">
              <a:xfrm rot="16200000" flipV="1">
                <a:off x="3804" y="4084"/>
                <a:ext cx="57" cy="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6801" name="Rectangle 177"/>
            <p:cNvSpPr>
              <a:spLocks noChangeArrowheads="1"/>
            </p:cNvSpPr>
            <p:nvPr/>
          </p:nvSpPr>
          <p:spPr bwMode="auto">
            <a:xfrm>
              <a:off x="3820" y="4098"/>
              <a:ext cx="27" cy="27"/>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6802" name="Rectangle 178"/>
          <p:cNvSpPr>
            <a:spLocks noChangeArrowheads="1"/>
          </p:cNvSpPr>
          <p:nvPr/>
        </p:nvSpPr>
        <p:spPr bwMode="auto">
          <a:xfrm>
            <a:off x="4435475" y="3519488"/>
            <a:ext cx="146050" cy="142875"/>
          </a:xfrm>
          <a:prstGeom prst="rect">
            <a:avLst/>
          </a:prstGeom>
          <a:solidFill>
            <a:srgbClr val="C0C0C0"/>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6803" name="Group 179"/>
          <p:cNvGrpSpPr>
            <a:grpSpLocks/>
          </p:cNvGrpSpPr>
          <p:nvPr/>
        </p:nvGrpSpPr>
        <p:grpSpPr bwMode="auto">
          <a:xfrm>
            <a:off x="1416050" y="5522913"/>
            <a:ext cx="90488" cy="90487"/>
            <a:chOff x="3805" y="4082"/>
            <a:chExt cx="57" cy="57"/>
          </a:xfrm>
        </p:grpSpPr>
        <p:grpSp>
          <p:nvGrpSpPr>
            <p:cNvPr id="26804" name="Group 180"/>
            <p:cNvGrpSpPr>
              <a:grpSpLocks/>
            </p:cNvGrpSpPr>
            <p:nvPr/>
          </p:nvGrpSpPr>
          <p:grpSpPr bwMode="auto">
            <a:xfrm>
              <a:off x="3805" y="4082"/>
              <a:ext cx="57" cy="57"/>
              <a:chOff x="3805" y="4082"/>
              <a:chExt cx="57" cy="57"/>
            </a:xfrm>
          </p:grpSpPr>
          <p:sp>
            <p:nvSpPr>
              <p:cNvPr id="26805" name="Line 181"/>
              <p:cNvSpPr>
                <a:spLocks noChangeShapeType="1"/>
              </p:cNvSpPr>
              <p:nvPr/>
            </p:nvSpPr>
            <p:spPr bwMode="auto">
              <a:xfrm flipV="1">
                <a:off x="3805" y="4083"/>
                <a:ext cx="57" cy="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806" name="Line 182"/>
              <p:cNvSpPr>
                <a:spLocks noChangeShapeType="1"/>
              </p:cNvSpPr>
              <p:nvPr/>
            </p:nvSpPr>
            <p:spPr bwMode="auto">
              <a:xfrm rot="16200000" flipV="1">
                <a:off x="3804" y="4084"/>
                <a:ext cx="57" cy="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6807" name="Rectangle 183"/>
            <p:cNvSpPr>
              <a:spLocks noChangeArrowheads="1"/>
            </p:cNvSpPr>
            <p:nvPr/>
          </p:nvSpPr>
          <p:spPr bwMode="auto">
            <a:xfrm>
              <a:off x="3820" y="4098"/>
              <a:ext cx="27" cy="27"/>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6809" name="Rectangle 185"/>
          <p:cNvSpPr>
            <a:spLocks noChangeArrowheads="1"/>
          </p:cNvSpPr>
          <p:nvPr/>
        </p:nvSpPr>
        <p:spPr bwMode="auto">
          <a:xfrm>
            <a:off x="4252913" y="3302000"/>
            <a:ext cx="152400" cy="152400"/>
          </a:xfrm>
          <a:prstGeom prst="rect">
            <a:avLst/>
          </a:prstGeom>
          <a:solidFill>
            <a:srgbClr val="99CCFF"/>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810" name="Rectangle 186"/>
          <p:cNvSpPr>
            <a:spLocks noChangeArrowheads="1"/>
          </p:cNvSpPr>
          <p:nvPr/>
        </p:nvSpPr>
        <p:spPr bwMode="auto">
          <a:xfrm>
            <a:off x="7499350" y="1127125"/>
            <a:ext cx="152400" cy="152400"/>
          </a:xfrm>
          <a:prstGeom prst="rect">
            <a:avLst/>
          </a:prstGeom>
          <a:solidFill>
            <a:srgbClr val="99CCFF"/>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811" name="Rectangle 187"/>
          <p:cNvSpPr>
            <a:spLocks noChangeArrowheads="1"/>
          </p:cNvSpPr>
          <p:nvPr/>
        </p:nvSpPr>
        <p:spPr bwMode="auto">
          <a:xfrm>
            <a:off x="7440613" y="1314450"/>
            <a:ext cx="152400" cy="152400"/>
          </a:xfrm>
          <a:prstGeom prst="rect">
            <a:avLst/>
          </a:prstGeom>
          <a:solidFill>
            <a:srgbClr val="C0C0C0"/>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812" name="Rectangle 188"/>
          <p:cNvSpPr>
            <a:spLocks noChangeArrowheads="1"/>
          </p:cNvSpPr>
          <p:nvPr/>
        </p:nvSpPr>
        <p:spPr bwMode="auto">
          <a:xfrm>
            <a:off x="2447925" y="4745038"/>
            <a:ext cx="66675" cy="61912"/>
          </a:xfrm>
          <a:prstGeom prst="rect">
            <a:avLst/>
          </a:prstGeom>
          <a:solidFill>
            <a:srgbClr val="C0C0C0"/>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813" name="AutoShape 189"/>
          <p:cNvSpPr>
            <a:spLocks noChangeArrowheads="1"/>
          </p:cNvSpPr>
          <p:nvPr/>
        </p:nvSpPr>
        <p:spPr bwMode="auto">
          <a:xfrm>
            <a:off x="3770313" y="3071813"/>
            <a:ext cx="668337" cy="203200"/>
          </a:xfrm>
          <a:prstGeom prst="roundRect">
            <a:avLst>
              <a:gd name="adj" fmla="val 16667"/>
            </a:avLst>
          </a:prstGeom>
          <a:solidFill>
            <a:srgbClr val="99CC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u="sng">
                <a:solidFill>
                  <a:schemeClr val="accent2"/>
                </a:solidFill>
                <a:latin typeface="Times New Roman" panose="02020603050405020304" pitchFamily="18" charset="0"/>
              </a:rPr>
              <a:t>Sherman</a:t>
            </a:r>
          </a:p>
        </p:txBody>
      </p:sp>
      <p:sp>
        <p:nvSpPr>
          <p:cNvPr id="26814" name="AutoShape 190"/>
          <p:cNvSpPr>
            <a:spLocks noChangeArrowheads="1"/>
          </p:cNvSpPr>
          <p:nvPr/>
        </p:nvSpPr>
        <p:spPr bwMode="auto">
          <a:xfrm>
            <a:off x="4733925" y="3567113"/>
            <a:ext cx="773113" cy="247650"/>
          </a:xfrm>
          <a:prstGeom prst="roundRect">
            <a:avLst>
              <a:gd name="adj" fmla="val 16667"/>
            </a:avLst>
          </a:prstGeom>
          <a:solidFill>
            <a:srgbClr val="C0C0C0"/>
          </a:solidFill>
          <a:ln w="9525">
            <a:solidFill>
              <a:srgbClr val="3333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u="sng">
                <a:solidFill>
                  <a:srgbClr val="333333"/>
                </a:solidFill>
                <a:latin typeface="Times New Roman" panose="02020603050405020304" pitchFamily="18" charset="0"/>
              </a:rPr>
              <a:t>J. Johnston</a:t>
            </a:r>
          </a:p>
        </p:txBody>
      </p:sp>
      <p:sp>
        <p:nvSpPr>
          <p:cNvPr id="26815" name="AutoShape 191"/>
          <p:cNvSpPr>
            <a:spLocks noChangeArrowheads="1"/>
          </p:cNvSpPr>
          <p:nvPr/>
        </p:nvSpPr>
        <p:spPr bwMode="auto">
          <a:xfrm>
            <a:off x="7208838" y="679450"/>
            <a:ext cx="793750" cy="260350"/>
          </a:xfrm>
          <a:prstGeom prst="roundRect">
            <a:avLst>
              <a:gd name="adj" fmla="val 16667"/>
            </a:avLst>
          </a:prstGeom>
          <a:solidFill>
            <a:srgbClr val="99CC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800" b="1" u="sng">
                <a:solidFill>
                  <a:schemeClr val="accent2"/>
                </a:solidFill>
                <a:latin typeface="Times New Roman" panose="02020603050405020304" pitchFamily="18" charset="0"/>
              </a:rPr>
              <a:t>Grant</a:t>
            </a:r>
          </a:p>
          <a:p>
            <a:pPr algn="ctr"/>
            <a:r>
              <a:rPr lang="en-US" altLang="en-US" sz="800" b="1" u="sng">
                <a:solidFill>
                  <a:schemeClr val="accent2"/>
                </a:solidFill>
                <a:latin typeface="Times New Roman" panose="02020603050405020304" pitchFamily="18" charset="0"/>
              </a:rPr>
              <a:t>General in Chief</a:t>
            </a:r>
          </a:p>
        </p:txBody>
      </p:sp>
      <p:sp>
        <p:nvSpPr>
          <p:cNvPr id="26816" name="Rectangle 192"/>
          <p:cNvSpPr>
            <a:spLocks noChangeArrowheads="1"/>
          </p:cNvSpPr>
          <p:nvPr/>
        </p:nvSpPr>
        <p:spPr bwMode="auto">
          <a:xfrm>
            <a:off x="7324725" y="973138"/>
            <a:ext cx="107950" cy="106362"/>
          </a:xfrm>
          <a:prstGeom prst="rect">
            <a:avLst/>
          </a:prstGeom>
          <a:solidFill>
            <a:srgbClr val="99CCFF"/>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817" name="Rectangle 193"/>
          <p:cNvSpPr>
            <a:spLocks noChangeArrowheads="1"/>
          </p:cNvSpPr>
          <p:nvPr/>
        </p:nvSpPr>
        <p:spPr bwMode="auto">
          <a:xfrm>
            <a:off x="8220075" y="2001838"/>
            <a:ext cx="107950" cy="106362"/>
          </a:xfrm>
          <a:prstGeom prst="rect">
            <a:avLst/>
          </a:prstGeom>
          <a:solidFill>
            <a:srgbClr val="99CCFF"/>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827" name="Rectangle 203"/>
          <p:cNvSpPr>
            <a:spLocks noChangeArrowheads="1"/>
          </p:cNvSpPr>
          <p:nvPr/>
        </p:nvSpPr>
        <p:spPr bwMode="auto">
          <a:xfrm>
            <a:off x="1262063" y="5381625"/>
            <a:ext cx="107950" cy="106363"/>
          </a:xfrm>
          <a:prstGeom prst="rect">
            <a:avLst/>
          </a:prstGeom>
          <a:solidFill>
            <a:srgbClr val="99CCFF"/>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828" name="Rectangle 204"/>
          <p:cNvSpPr>
            <a:spLocks noChangeArrowheads="1"/>
          </p:cNvSpPr>
          <p:nvPr/>
        </p:nvSpPr>
        <p:spPr bwMode="auto">
          <a:xfrm>
            <a:off x="7053263" y="1258888"/>
            <a:ext cx="107950" cy="106362"/>
          </a:xfrm>
          <a:prstGeom prst="rect">
            <a:avLst/>
          </a:prstGeom>
          <a:solidFill>
            <a:srgbClr val="C0C0C0"/>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829" name="Line 205"/>
          <p:cNvSpPr>
            <a:spLocks noChangeShapeType="1"/>
          </p:cNvSpPr>
          <p:nvPr/>
        </p:nvSpPr>
        <p:spPr bwMode="auto">
          <a:xfrm>
            <a:off x="7877175" y="1924050"/>
            <a:ext cx="0" cy="80963"/>
          </a:xfrm>
          <a:prstGeom prst="line">
            <a:avLst/>
          </a:prstGeom>
          <a:noFill/>
          <a:ln w="38100">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830" name="Line 206"/>
          <p:cNvSpPr>
            <a:spLocks noChangeShapeType="1"/>
          </p:cNvSpPr>
          <p:nvPr/>
        </p:nvSpPr>
        <p:spPr bwMode="auto">
          <a:xfrm>
            <a:off x="7834313" y="1924050"/>
            <a:ext cx="0" cy="80963"/>
          </a:xfrm>
          <a:prstGeom prst="line">
            <a:avLst/>
          </a:prstGeom>
          <a:noFill/>
          <a:ln w="38100">
            <a:solidFill>
              <a:srgbClr val="4D4D4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831" name="AutoShape 207"/>
          <p:cNvSpPr>
            <a:spLocks noChangeArrowheads="1"/>
          </p:cNvSpPr>
          <p:nvPr/>
        </p:nvSpPr>
        <p:spPr bwMode="auto">
          <a:xfrm>
            <a:off x="6999288" y="1079500"/>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832" name="AutoShape 208"/>
          <p:cNvSpPr>
            <a:spLocks noChangeArrowheads="1"/>
          </p:cNvSpPr>
          <p:nvPr/>
        </p:nvSpPr>
        <p:spPr bwMode="auto">
          <a:xfrm>
            <a:off x="7459663" y="1141413"/>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833" name="AutoShape 209"/>
          <p:cNvSpPr>
            <a:spLocks noChangeArrowheads="1"/>
          </p:cNvSpPr>
          <p:nvPr/>
        </p:nvSpPr>
        <p:spPr bwMode="auto">
          <a:xfrm>
            <a:off x="7475538" y="1289050"/>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834" name="AutoShape 210"/>
          <p:cNvSpPr>
            <a:spLocks noChangeArrowheads="1"/>
          </p:cNvSpPr>
          <p:nvPr/>
        </p:nvSpPr>
        <p:spPr bwMode="auto">
          <a:xfrm>
            <a:off x="7532688" y="1414463"/>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835" name="AutoShape 211"/>
          <p:cNvSpPr>
            <a:spLocks noChangeArrowheads="1"/>
          </p:cNvSpPr>
          <p:nvPr/>
        </p:nvSpPr>
        <p:spPr bwMode="auto">
          <a:xfrm>
            <a:off x="7648575" y="1562100"/>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836" name="Freeform 212"/>
          <p:cNvSpPr>
            <a:spLocks/>
          </p:cNvSpPr>
          <p:nvPr/>
        </p:nvSpPr>
        <p:spPr bwMode="auto">
          <a:xfrm>
            <a:off x="7748588" y="1993900"/>
            <a:ext cx="128587" cy="96838"/>
          </a:xfrm>
          <a:custGeom>
            <a:avLst/>
            <a:gdLst>
              <a:gd name="T0" fmla="*/ 81 w 81"/>
              <a:gd name="T1" fmla="*/ 0 h 61"/>
              <a:gd name="T2" fmla="*/ 71 w 81"/>
              <a:gd name="T3" fmla="*/ 46 h 61"/>
              <a:gd name="T4" fmla="*/ 45 w 81"/>
              <a:gd name="T5" fmla="*/ 58 h 61"/>
              <a:gd name="T6" fmla="*/ 0 w 81"/>
              <a:gd name="T7" fmla="*/ 61 h 61"/>
            </a:gdLst>
            <a:ahLst/>
            <a:cxnLst>
              <a:cxn ang="0">
                <a:pos x="T0" y="T1"/>
              </a:cxn>
              <a:cxn ang="0">
                <a:pos x="T2" y="T3"/>
              </a:cxn>
              <a:cxn ang="0">
                <a:pos x="T4" y="T5"/>
              </a:cxn>
              <a:cxn ang="0">
                <a:pos x="T6" y="T7"/>
              </a:cxn>
            </a:cxnLst>
            <a:rect l="0" t="0" r="r" b="b"/>
            <a:pathLst>
              <a:path w="81" h="61">
                <a:moveTo>
                  <a:pt x="81" y="0"/>
                </a:moveTo>
                <a:cubicBezTo>
                  <a:pt x="79" y="8"/>
                  <a:pt x="77" y="37"/>
                  <a:pt x="71" y="46"/>
                </a:cubicBezTo>
                <a:cubicBezTo>
                  <a:pt x="65" y="55"/>
                  <a:pt x="57" y="56"/>
                  <a:pt x="45" y="58"/>
                </a:cubicBezTo>
                <a:cubicBezTo>
                  <a:pt x="33" y="60"/>
                  <a:pt x="9" y="61"/>
                  <a:pt x="0" y="61"/>
                </a:cubicBezTo>
              </a:path>
            </a:pathLst>
          </a:custGeom>
          <a:noFill/>
          <a:ln w="38100">
            <a:solidFill>
              <a:srgbClr val="00008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837" name="Freeform 213"/>
          <p:cNvSpPr>
            <a:spLocks/>
          </p:cNvSpPr>
          <p:nvPr/>
        </p:nvSpPr>
        <p:spPr bwMode="auto">
          <a:xfrm>
            <a:off x="7739063" y="1990725"/>
            <a:ext cx="95250" cy="57150"/>
          </a:xfrm>
          <a:custGeom>
            <a:avLst/>
            <a:gdLst>
              <a:gd name="T0" fmla="*/ 60 w 60"/>
              <a:gd name="T1" fmla="*/ 0 h 36"/>
              <a:gd name="T2" fmla="*/ 48 w 60"/>
              <a:gd name="T3" fmla="*/ 30 h 36"/>
              <a:gd name="T4" fmla="*/ 0 w 60"/>
              <a:gd name="T5" fmla="*/ 36 h 36"/>
            </a:gdLst>
            <a:ahLst/>
            <a:cxnLst>
              <a:cxn ang="0">
                <a:pos x="T0" y="T1"/>
              </a:cxn>
              <a:cxn ang="0">
                <a:pos x="T2" y="T3"/>
              </a:cxn>
              <a:cxn ang="0">
                <a:pos x="T4" y="T5"/>
              </a:cxn>
            </a:cxnLst>
            <a:rect l="0" t="0" r="r" b="b"/>
            <a:pathLst>
              <a:path w="60" h="36">
                <a:moveTo>
                  <a:pt x="60" y="0"/>
                </a:moveTo>
                <a:cubicBezTo>
                  <a:pt x="58" y="5"/>
                  <a:pt x="58" y="24"/>
                  <a:pt x="48" y="30"/>
                </a:cubicBezTo>
                <a:cubicBezTo>
                  <a:pt x="38" y="36"/>
                  <a:pt x="10" y="35"/>
                  <a:pt x="0" y="36"/>
                </a:cubicBezTo>
              </a:path>
            </a:pathLst>
          </a:custGeom>
          <a:noFill/>
          <a:ln w="38100">
            <a:solidFill>
              <a:srgbClr val="4D4D4D"/>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838" name="AutoShape 214"/>
          <p:cNvSpPr>
            <a:spLocks noChangeArrowheads="1"/>
          </p:cNvSpPr>
          <p:nvPr/>
        </p:nvSpPr>
        <p:spPr bwMode="auto">
          <a:xfrm>
            <a:off x="6769100" y="908050"/>
            <a:ext cx="465138" cy="157163"/>
          </a:xfrm>
          <a:prstGeom prst="roundRect">
            <a:avLst>
              <a:gd name="adj" fmla="val 16667"/>
            </a:avLst>
          </a:prstGeom>
          <a:solidFill>
            <a:srgbClr val="99CC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800">
                <a:solidFill>
                  <a:schemeClr val="accent2"/>
                </a:solidFill>
                <a:latin typeface="Times New Roman" panose="02020603050405020304" pitchFamily="18" charset="0"/>
              </a:rPr>
              <a:t>Sigel</a:t>
            </a:r>
          </a:p>
        </p:txBody>
      </p:sp>
      <p:sp>
        <p:nvSpPr>
          <p:cNvPr id="26839" name="AutoShape 215"/>
          <p:cNvSpPr>
            <a:spLocks noChangeArrowheads="1"/>
          </p:cNvSpPr>
          <p:nvPr/>
        </p:nvSpPr>
        <p:spPr bwMode="auto">
          <a:xfrm>
            <a:off x="8081963" y="1820863"/>
            <a:ext cx="465137" cy="157162"/>
          </a:xfrm>
          <a:prstGeom prst="roundRect">
            <a:avLst>
              <a:gd name="adj" fmla="val 16667"/>
            </a:avLst>
          </a:prstGeom>
          <a:solidFill>
            <a:srgbClr val="99CC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800">
                <a:solidFill>
                  <a:schemeClr val="accent2"/>
                </a:solidFill>
                <a:latin typeface="Times New Roman" panose="02020603050405020304" pitchFamily="18" charset="0"/>
              </a:rPr>
              <a:t>Butler</a:t>
            </a:r>
          </a:p>
        </p:txBody>
      </p:sp>
      <p:sp>
        <p:nvSpPr>
          <p:cNvPr id="26840" name="AutoShape 216"/>
          <p:cNvSpPr>
            <a:spLocks noChangeArrowheads="1"/>
          </p:cNvSpPr>
          <p:nvPr/>
        </p:nvSpPr>
        <p:spPr bwMode="auto">
          <a:xfrm>
            <a:off x="7345363" y="1708150"/>
            <a:ext cx="369887" cy="217488"/>
          </a:xfrm>
          <a:prstGeom prst="roundRect">
            <a:avLst>
              <a:gd name="adj" fmla="val 16667"/>
            </a:avLst>
          </a:prstGeom>
          <a:solidFill>
            <a:srgbClr val="C0C0C0"/>
          </a:solidFill>
          <a:ln w="9525">
            <a:solidFill>
              <a:srgbClr val="3333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u="sng">
                <a:latin typeface="Times New Roman" panose="02020603050405020304" pitchFamily="18" charset="0"/>
              </a:rPr>
              <a:t>Lee</a:t>
            </a:r>
          </a:p>
        </p:txBody>
      </p:sp>
      <p:sp>
        <p:nvSpPr>
          <p:cNvPr id="26841" name="AutoShape 217"/>
          <p:cNvSpPr>
            <a:spLocks noChangeArrowheads="1"/>
          </p:cNvSpPr>
          <p:nvPr/>
        </p:nvSpPr>
        <p:spPr bwMode="auto">
          <a:xfrm>
            <a:off x="7458075" y="2124075"/>
            <a:ext cx="677863" cy="217488"/>
          </a:xfrm>
          <a:prstGeom prst="roundRect">
            <a:avLst>
              <a:gd name="adj" fmla="val 16667"/>
            </a:avLst>
          </a:prstGeom>
          <a:solidFill>
            <a:srgbClr val="99CC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u="sng">
                <a:solidFill>
                  <a:schemeClr val="accent2"/>
                </a:solidFill>
                <a:latin typeface="Times New Roman" panose="02020603050405020304" pitchFamily="18" charset="0"/>
              </a:rPr>
              <a:t>Meade</a:t>
            </a:r>
          </a:p>
        </p:txBody>
      </p:sp>
      <p:sp>
        <p:nvSpPr>
          <p:cNvPr id="26842" name="AutoShape 218"/>
          <p:cNvSpPr>
            <a:spLocks noChangeArrowheads="1"/>
          </p:cNvSpPr>
          <p:nvPr/>
        </p:nvSpPr>
        <p:spPr bwMode="auto">
          <a:xfrm>
            <a:off x="7974013" y="1958975"/>
            <a:ext cx="793750" cy="260350"/>
          </a:xfrm>
          <a:prstGeom prst="roundRect">
            <a:avLst>
              <a:gd name="adj" fmla="val 16667"/>
            </a:avLst>
          </a:prstGeom>
          <a:solidFill>
            <a:srgbClr val="99CC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800" b="1" u="sng">
                <a:solidFill>
                  <a:schemeClr val="accent2"/>
                </a:solidFill>
                <a:latin typeface="Times New Roman" panose="02020603050405020304" pitchFamily="18" charset="0"/>
              </a:rPr>
              <a:t>Grant</a:t>
            </a:r>
          </a:p>
          <a:p>
            <a:pPr algn="ctr"/>
            <a:r>
              <a:rPr lang="en-US" altLang="en-US" sz="800" b="1" u="sng">
                <a:solidFill>
                  <a:schemeClr val="accent2"/>
                </a:solidFill>
                <a:latin typeface="Times New Roman" panose="02020603050405020304" pitchFamily="18" charset="0"/>
              </a:rPr>
              <a:t>General in Chief</a:t>
            </a:r>
          </a:p>
        </p:txBody>
      </p:sp>
      <p:sp>
        <p:nvSpPr>
          <p:cNvPr id="26843" name="AutoShape 219"/>
          <p:cNvSpPr>
            <a:spLocks noChangeArrowheads="1"/>
          </p:cNvSpPr>
          <p:nvPr/>
        </p:nvSpPr>
        <p:spPr bwMode="auto">
          <a:xfrm>
            <a:off x="6772275" y="882650"/>
            <a:ext cx="465138" cy="157163"/>
          </a:xfrm>
          <a:prstGeom prst="roundRect">
            <a:avLst>
              <a:gd name="adj" fmla="val 16667"/>
            </a:avLst>
          </a:prstGeom>
          <a:solidFill>
            <a:srgbClr val="99CC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800">
                <a:solidFill>
                  <a:schemeClr val="accent2"/>
                </a:solidFill>
                <a:latin typeface="Times New Roman" panose="02020603050405020304" pitchFamily="18" charset="0"/>
              </a:rPr>
              <a:t>Hunter</a:t>
            </a:r>
          </a:p>
        </p:txBody>
      </p:sp>
      <p:sp>
        <p:nvSpPr>
          <p:cNvPr id="26844" name="Rectangle 220"/>
          <p:cNvSpPr>
            <a:spLocks noChangeArrowheads="1"/>
          </p:cNvSpPr>
          <p:nvPr/>
        </p:nvSpPr>
        <p:spPr bwMode="auto">
          <a:xfrm>
            <a:off x="7521575" y="1916113"/>
            <a:ext cx="107950" cy="106362"/>
          </a:xfrm>
          <a:prstGeom prst="rect">
            <a:avLst/>
          </a:prstGeom>
          <a:solidFill>
            <a:srgbClr val="C0C0C0"/>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845" name="AutoShape 221"/>
          <p:cNvSpPr>
            <a:spLocks noChangeArrowheads="1"/>
          </p:cNvSpPr>
          <p:nvPr/>
        </p:nvSpPr>
        <p:spPr bwMode="auto">
          <a:xfrm>
            <a:off x="6934200" y="1031875"/>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846" name="AutoShape 222"/>
          <p:cNvSpPr>
            <a:spLocks noChangeArrowheads="1"/>
          </p:cNvSpPr>
          <p:nvPr/>
        </p:nvSpPr>
        <p:spPr bwMode="auto">
          <a:xfrm>
            <a:off x="7108825" y="1465263"/>
            <a:ext cx="465138" cy="157162"/>
          </a:xfrm>
          <a:prstGeom prst="roundRect">
            <a:avLst>
              <a:gd name="adj" fmla="val 16667"/>
            </a:avLst>
          </a:prstGeom>
          <a:solidFill>
            <a:srgbClr val="C0C0C0"/>
          </a:solidFill>
          <a:ln w="9525">
            <a:solidFill>
              <a:srgbClr val="3333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800">
                <a:latin typeface="Times New Roman" panose="02020603050405020304" pitchFamily="18" charset="0"/>
              </a:rPr>
              <a:t>Early</a:t>
            </a:r>
          </a:p>
        </p:txBody>
      </p:sp>
      <p:sp>
        <p:nvSpPr>
          <p:cNvPr id="26847" name="AutoShape 223"/>
          <p:cNvSpPr>
            <a:spLocks noChangeArrowheads="1"/>
          </p:cNvSpPr>
          <p:nvPr/>
        </p:nvSpPr>
        <p:spPr bwMode="auto">
          <a:xfrm>
            <a:off x="6875463" y="1792288"/>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848" name="Rectangle 224"/>
          <p:cNvSpPr>
            <a:spLocks noChangeArrowheads="1"/>
          </p:cNvSpPr>
          <p:nvPr/>
        </p:nvSpPr>
        <p:spPr bwMode="auto">
          <a:xfrm>
            <a:off x="7285038" y="944563"/>
            <a:ext cx="107950" cy="106362"/>
          </a:xfrm>
          <a:prstGeom prst="rect">
            <a:avLst/>
          </a:prstGeom>
          <a:solidFill>
            <a:srgbClr val="99CCFF"/>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849" name="AutoShape 225"/>
          <p:cNvSpPr>
            <a:spLocks noChangeArrowheads="1"/>
          </p:cNvSpPr>
          <p:nvPr/>
        </p:nvSpPr>
        <p:spPr bwMode="auto">
          <a:xfrm>
            <a:off x="7102475" y="754063"/>
            <a:ext cx="465138" cy="157162"/>
          </a:xfrm>
          <a:prstGeom prst="roundRect">
            <a:avLst>
              <a:gd name="adj" fmla="val 16667"/>
            </a:avLst>
          </a:prstGeom>
          <a:solidFill>
            <a:srgbClr val="99CC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800">
                <a:solidFill>
                  <a:schemeClr val="accent2"/>
                </a:solidFill>
                <a:latin typeface="Times New Roman" panose="02020603050405020304" pitchFamily="18" charset="0"/>
              </a:rPr>
              <a:t>Sheridan</a:t>
            </a:r>
          </a:p>
        </p:txBody>
      </p:sp>
      <p:sp>
        <p:nvSpPr>
          <p:cNvPr id="26850" name="AutoShape 226"/>
          <p:cNvSpPr>
            <a:spLocks noChangeArrowheads="1"/>
          </p:cNvSpPr>
          <p:nvPr/>
        </p:nvSpPr>
        <p:spPr bwMode="auto">
          <a:xfrm>
            <a:off x="7086600" y="950913"/>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851" name="AutoShape 227"/>
          <p:cNvSpPr>
            <a:spLocks noChangeArrowheads="1"/>
          </p:cNvSpPr>
          <p:nvPr/>
        </p:nvSpPr>
        <p:spPr bwMode="auto">
          <a:xfrm>
            <a:off x="7783513" y="874713"/>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795" name="Rectangle 171"/>
          <p:cNvSpPr>
            <a:spLocks noChangeArrowheads="1"/>
          </p:cNvSpPr>
          <p:nvPr/>
        </p:nvSpPr>
        <p:spPr bwMode="auto">
          <a:xfrm>
            <a:off x="4211638" y="3422650"/>
            <a:ext cx="107950" cy="106363"/>
          </a:xfrm>
          <a:prstGeom prst="rect">
            <a:avLst/>
          </a:prstGeom>
          <a:solidFill>
            <a:srgbClr val="99CCFF"/>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852" name="Rectangle 228"/>
          <p:cNvSpPr>
            <a:spLocks noChangeArrowheads="1"/>
          </p:cNvSpPr>
          <p:nvPr/>
        </p:nvSpPr>
        <p:spPr bwMode="auto">
          <a:xfrm>
            <a:off x="4284663" y="3381375"/>
            <a:ext cx="107950" cy="106363"/>
          </a:xfrm>
          <a:prstGeom prst="rect">
            <a:avLst/>
          </a:prstGeom>
          <a:solidFill>
            <a:srgbClr val="99CCFF"/>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853" name="Rectangle 229"/>
          <p:cNvSpPr>
            <a:spLocks noChangeArrowheads="1"/>
          </p:cNvSpPr>
          <p:nvPr/>
        </p:nvSpPr>
        <p:spPr bwMode="auto">
          <a:xfrm>
            <a:off x="4356100" y="3333750"/>
            <a:ext cx="107950" cy="106363"/>
          </a:xfrm>
          <a:prstGeom prst="rect">
            <a:avLst/>
          </a:prstGeom>
          <a:solidFill>
            <a:srgbClr val="99CCFF"/>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854" name="AutoShape 230"/>
          <p:cNvSpPr>
            <a:spLocks noChangeArrowheads="1"/>
          </p:cNvSpPr>
          <p:nvPr/>
        </p:nvSpPr>
        <p:spPr bwMode="auto">
          <a:xfrm>
            <a:off x="4365625" y="3616325"/>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855" name="AutoShape 231"/>
          <p:cNvSpPr>
            <a:spLocks noChangeArrowheads="1"/>
          </p:cNvSpPr>
          <p:nvPr/>
        </p:nvSpPr>
        <p:spPr bwMode="auto">
          <a:xfrm>
            <a:off x="4475163" y="3746500"/>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856" name="AutoShape 232"/>
          <p:cNvSpPr>
            <a:spLocks noChangeArrowheads="1"/>
          </p:cNvSpPr>
          <p:nvPr/>
        </p:nvSpPr>
        <p:spPr bwMode="auto">
          <a:xfrm>
            <a:off x="4568825" y="4572000"/>
            <a:ext cx="625475" cy="209550"/>
          </a:xfrm>
          <a:prstGeom prst="roundRect">
            <a:avLst>
              <a:gd name="adj" fmla="val 16667"/>
            </a:avLst>
          </a:prstGeom>
          <a:solidFill>
            <a:srgbClr val="C0C0C0"/>
          </a:solidFill>
          <a:ln w="9525">
            <a:solidFill>
              <a:srgbClr val="3333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u="sng">
                <a:solidFill>
                  <a:srgbClr val="333333"/>
                </a:solidFill>
                <a:latin typeface="Times New Roman" panose="02020603050405020304" pitchFamily="18" charset="0"/>
              </a:rPr>
              <a:t>Hood</a:t>
            </a:r>
          </a:p>
        </p:txBody>
      </p:sp>
      <p:sp>
        <p:nvSpPr>
          <p:cNvPr id="26857" name="Freeform 233"/>
          <p:cNvSpPr>
            <a:spLocks/>
          </p:cNvSpPr>
          <p:nvPr/>
        </p:nvSpPr>
        <p:spPr bwMode="auto">
          <a:xfrm>
            <a:off x="4629150" y="4051300"/>
            <a:ext cx="200025" cy="61913"/>
          </a:xfrm>
          <a:custGeom>
            <a:avLst/>
            <a:gdLst>
              <a:gd name="T0" fmla="*/ 126 w 126"/>
              <a:gd name="T1" fmla="*/ 39 h 39"/>
              <a:gd name="T2" fmla="*/ 92 w 126"/>
              <a:gd name="T3" fmla="*/ 6 h 39"/>
              <a:gd name="T4" fmla="*/ 38 w 126"/>
              <a:gd name="T5" fmla="*/ 3 h 39"/>
              <a:gd name="T6" fmla="*/ 0 w 126"/>
              <a:gd name="T7" fmla="*/ 21 h 39"/>
            </a:gdLst>
            <a:ahLst/>
            <a:cxnLst>
              <a:cxn ang="0">
                <a:pos x="T0" y="T1"/>
              </a:cxn>
              <a:cxn ang="0">
                <a:pos x="T2" y="T3"/>
              </a:cxn>
              <a:cxn ang="0">
                <a:pos x="T4" y="T5"/>
              </a:cxn>
              <a:cxn ang="0">
                <a:pos x="T6" y="T7"/>
              </a:cxn>
            </a:cxnLst>
            <a:rect l="0" t="0" r="r" b="b"/>
            <a:pathLst>
              <a:path w="126" h="39">
                <a:moveTo>
                  <a:pt x="126" y="39"/>
                </a:moveTo>
                <a:cubicBezTo>
                  <a:pt x="120" y="34"/>
                  <a:pt x="107" y="12"/>
                  <a:pt x="92" y="6"/>
                </a:cubicBezTo>
                <a:cubicBezTo>
                  <a:pt x="77" y="0"/>
                  <a:pt x="53" y="1"/>
                  <a:pt x="38" y="3"/>
                </a:cubicBezTo>
                <a:cubicBezTo>
                  <a:pt x="23" y="5"/>
                  <a:pt x="8" y="17"/>
                  <a:pt x="0" y="21"/>
                </a:cubicBezTo>
              </a:path>
            </a:pathLst>
          </a:custGeom>
          <a:noFill/>
          <a:ln w="38100">
            <a:solidFill>
              <a:srgbClr val="00008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858" name="Freeform 234"/>
          <p:cNvSpPr>
            <a:spLocks/>
          </p:cNvSpPr>
          <p:nvPr/>
        </p:nvSpPr>
        <p:spPr bwMode="auto">
          <a:xfrm>
            <a:off x="4662488" y="4125913"/>
            <a:ext cx="122237" cy="31750"/>
          </a:xfrm>
          <a:custGeom>
            <a:avLst/>
            <a:gdLst>
              <a:gd name="T0" fmla="*/ 77 w 77"/>
              <a:gd name="T1" fmla="*/ 20 h 20"/>
              <a:gd name="T2" fmla="*/ 41 w 77"/>
              <a:gd name="T3" fmla="*/ 1 h 20"/>
              <a:gd name="T4" fmla="*/ 0 w 77"/>
              <a:gd name="T5" fmla="*/ 14 h 20"/>
            </a:gdLst>
            <a:ahLst/>
            <a:cxnLst>
              <a:cxn ang="0">
                <a:pos x="T0" y="T1"/>
              </a:cxn>
              <a:cxn ang="0">
                <a:pos x="T2" y="T3"/>
              </a:cxn>
              <a:cxn ang="0">
                <a:pos x="T4" y="T5"/>
              </a:cxn>
            </a:cxnLst>
            <a:rect l="0" t="0" r="r" b="b"/>
            <a:pathLst>
              <a:path w="77" h="20">
                <a:moveTo>
                  <a:pt x="77" y="20"/>
                </a:moveTo>
                <a:cubicBezTo>
                  <a:pt x="71" y="17"/>
                  <a:pt x="54" y="2"/>
                  <a:pt x="41" y="1"/>
                </a:cubicBezTo>
                <a:cubicBezTo>
                  <a:pt x="28" y="0"/>
                  <a:pt x="9" y="11"/>
                  <a:pt x="0" y="14"/>
                </a:cubicBezTo>
              </a:path>
            </a:pathLst>
          </a:custGeom>
          <a:noFill/>
          <a:ln w="38100">
            <a:solidFill>
              <a:srgbClr val="4D4D4D"/>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859" name="AutoShape 235"/>
          <p:cNvSpPr>
            <a:spLocks noChangeArrowheads="1"/>
          </p:cNvSpPr>
          <p:nvPr/>
        </p:nvSpPr>
        <p:spPr bwMode="auto">
          <a:xfrm>
            <a:off x="4583113" y="3919538"/>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860" name="Freeform 236"/>
          <p:cNvSpPr>
            <a:spLocks/>
          </p:cNvSpPr>
          <p:nvPr/>
        </p:nvSpPr>
        <p:spPr bwMode="auto">
          <a:xfrm>
            <a:off x="4824413" y="4108450"/>
            <a:ext cx="36512" cy="123825"/>
          </a:xfrm>
          <a:custGeom>
            <a:avLst/>
            <a:gdLst>
              <a:gd name="T0" fmla="*/ 18 w 23"/>
              <a:gd name="T1" fmla="*/ 78 h 78"/>
              <a:gd name="T2" fmla="*/ 20 w 23"/>
              <a:gd name="T3" fmla="*/ 36 h 78"/>
              <a:gd name="T4" fmla="*/ 0 w 23"/>
              <a:gd name="T5" fmla="*/ 0 h 78"/>
            </a:gdLst>
            <a:ahLst/>
            <a:cxnLst>
              <a:cxn ang="0">
                <a:pos x="T0" y="T1"/>
              </a:cxn>
              <a:cxn ang="0">
                <a:pos x="T2" y="T3"/>
              </a:cxn>
              <a:cxn ang="0">
                <a:pos x="T4" y="T5"/>
              </a:cxn>
            </a:cxnLst>
            <a:rect l="0" t="0" r="r" b="b"/>
            <a:pathLst>
              <a:path w="23" h="78">
                <a:moveTo>
                  <a:pt x="18" y="78"/>
                </a:moveTo>
                <a:cubicBezTo>
                  <a:pt x="18" y="71"/>
                  <a:pt x="23" y="49"/>
                  <a:pt x="20" y="36"/>
                </a:cubicBezTo>
                <a:cubicBezTo>
                  <a:pt x="17" y="23"/>
                  <a:pt x="4" y="7"/>
                  <a:pt x="0" y="0"/>
                </a:cubicBezTo>
              </a:path>
            </a:pathLst>
          </a:custGeom>
          <a:noFill/>
          <a:ln w="38100">
            <a:solidFill>
              <a:srgbClr val="00008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861" name="AutoShape 237"/>
          <p:cNvSpPr>
            <a:spLocks noChangeArrowheads="1"/>
          </p:cNvSpPr>
          <p:nvPr/>
        </p:nvSpPr>
        <p:spPr bwMode="auto">
          <a:xfrm>
            <a:off x="4672013" y="4138613"/>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862" name="Freeform 238"/>
          <p:cNvSpPr>
            <a:spLocks/>
          </p:cNvSpPr>
          <p:nvPr/>
        </p:nvSpPr>
        <p:spPr bwMode="auto">
          <a:xfrm>
            <a:off x="4776788" y="4146550"/>
            <a:ext cx="22225" cy="95250"/>
          </a:xfrm>
          <a:custGeom>
            <a:avLst/>
            <a:gdLst>
              <a:gd name="T0" fmla="*/ 11 w 14"/>
              <a:gd name="T1" fmla="*/ 60 h 60"/>
              <a:gd name="T2" fmla="*/ 12 w 14"/>
              <a:gd name="T3" fmla="*/ 22 h 60"/>
              <a:gd name="T4" fmla="*/ 0 w 14"/>
              <a:gd name="T5" fmla="*/ 0 h 60"/>
            </a:gdLst>
            <a:ahLst/>
            <a:cxnLst>
              <a:cxn ang="0">
                <a:pos x="T0" y="T1"/>
              </a:cxn>
              <a:cxn ang="0">
                <a:pos x="T2" y="T3"/>
              </a:cxn>
              <a:cxn ang="0">
                <a:pos x="T4" y="T5"/>
              </a:cxn>
            </a:cxnLst>
            <a:rect l="0" t="0" r="r" b="b"/>
            <a:pathLst>
              <a:path w="14" h="60">
                <a:moveTo>
                  <a:pt x="11" y="60"/>
                </a:moveTo>
                <a:cubicBezTo>
                  <a:pt x="11" y="54"/>
                  <a:pt x="14" y="32"/>
                  <a:pt x="12" y="22"/>
                </a:cubicBezTo>
                <a:cubicBezTo>
                  <a:pt x="10" y="12"/>
                  <a:pt x="2" y="5"/>
                  <a:pt x="0" y="0"/>
                </a:cubicBezTo>
              </a:path>
            </a:pathLst>
          </a:custGeom>
          <a:noFill/>
          <a:ln w="38100">
            <a:solidFill>
              <a:srgbClr val="4D4D4D"/>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863" name="Freeform 239"/>
          <p:cNvSpPr>
            <a:spLocks/>
          </p:cNvSpPr>
          <p:nvPr/>
        </p:nvSpPr>
        <p:spPr bwMode="auto">
          <a:xfrm>
            <a:off x="4559300" y="4086225"/>
            <a:ext cx="69850" cy="200025"/>
          </a:xfrm>
          <a:custGeom>
            <a:avLst/>
            <a:gdLst>
              <a:gd name="T0" fmla="*/ 44 w 44"/>
              <a:gd name="T1" fmla="*/ 0 h 126"/>
              <a:gd name="T2" fmla="*/ 7 w 44"/>
              <a:gd name="T3" fmla="*/ 30 h 126"/>
              <a:gd name="T4" fmla="*/ 1 w 44"/>
              <a:gd name="T5" fmla="*/ 126 h 126"/>
            </a:gdLst>
            <a:ahLst/>
            <a:cxnLst>
              <a:cxn ang="0">
                <a:pos x="T0" y="T1"/>
              </a:cxn>
              <a:cxn ang="0">
                <a:pos x="T2" y="T3"/>
              </a:cxn>
              <a:cxn ang="0">
                <a:pos x="T4" y="T5"/>
              </a:cxn>
            </a:cxnLst>
            <a:rect l="0" t="0" r="r" b="b"/>
            <a:pathLst>
              <a:path w="44" h="126">
                <a:moveTo>
                  <a:pt x="44" y="0"/>
                </a:moveTo>
                <a:cubicBezTo>
                  <a:pt x="38" y="5"/>
                  <a:pt x="14" y="9"/>
                  <a:pt x="7" y="30"/>
                </a:cubicBezTo>
                <a:cubicBezTo>
                  <a:pt x="0" y="51"/>
                  <a:pt x="2" y="106"/>
                  <a:pt x="1" y="126"/>
                </a:cubicBezTo>
              </a:path>
            </a:pathLst>
          </a:custGeom>
          <a:noFill/>
          <a:ln w="38100">
            <a:solidFill>
              <a:srgbClr val="00008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864" name="Freeform 240"/>
          <p:cNvSpPr>
            <a:spLocks/>
          </p:cNvSpPr>
          <p:nvPr/>
        </p:nvSpPr>
        <p:spPr bwMode="auto">
          <a:xfrm>
            <a:off x="4618038" y="4143375"/>
            <a:ext cx="53975" cy="141288"/>
          </a:xfrm>
          <a:custGeom>
            <a:avLst/>
            <a:gdLst>
              <a:gd name="T0" fmla="*/ 34 w 34"/>
              <a:gd name="T1" fmla="*/ 0 h 89"/>
              <a:gd name="T2" fmla="*/ 4 w 34"/>
              <a:gd name="T3" fmla="*/ 30 h 89"/>
              <a:gd name="T4" fmla="*/ 10 w 34"/>
              <a:gd name="T5" fmla="*/ 89 h 89"/>
            </a:gdLst>
            <a:ahLst/>
            <a:cxnLst>
              <a:cxn ang="0">
                <a:pos x="T0" y="T1"/>
              </a:cxn>
              <a:cxn ang="0">
                <a:pos x="T2" y="T3"/>
              </a:cxn>
              <a:cxn ang="0">
                <a:pos x="T4" y="T5"/>
              </a:cxn>
            </a:cxnLst>
            <a:rect l="0" t="0" r="r" b="b"/>
            <a:pathLst>
              <a:path w="34" h="89">
                <a:moveTo>
                  <a:pt x="34" y="0"/>
                </a:moveTo>
                <a:cubicBezTo>
                  <a:pt x="29" y="5"/>
                  <a:pt x="8" y="15"/>
                  <a:pt x="4" y="30"/>
                </a:cubicBezTo>
                <a:cubicBezTo>
                  <a:pt x="0" y="45"/>
                  <a:pt x="9" y="77"/>
                  <a:pt x="10" y="89"/>
                </a:cubicBezTo>
              </a:path>
            </a:pathLst>
          </a:custGeom>
          <a:noFill/>
          <a:ln w="38100">
            <a:solidFill>
              <a:srgbClr val="4D4D4D"/>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865" name="AutoShape 241"/>
          <p:cNvSpPr>
            <a:spLocks noChangeArrowheads="1"/>
          </p:cNvSpPr>
          <p:nvPr/>
        </p:nvSpPr>
        <p:spPr bwMode="auto">
          <a:xfrm>
            <a:off x="4424363" y="4146550"/>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866" name="Rectangle 242"/>
          <p:cNvSpPr>
            <a:spLocks noChangeArrowheads="1"/>
          </p:cNvSpPr>
          <p:nvPr/>
        </p:nvSpPr>
        <p:spPr bwMode="auto">
          <a:xfrm>
            <a:off x="4611688" y="4373563"/>
            <a:ext cx="106362" cy="106362"/>
          </a:xfrm>
          <a:prstGeom prst="rect">
            <a:avLst/>
          </a:prstGeom>
          <a:solidFill>
            <a:srgbClr val="C0C0C0"/>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867" name="Rectangle 243"/>
          <p:cNvSpPr>
            <a:spLocks noChangeArrowheads="1"/>
          </p:cNvSpPr>
          <p:nvPr/>
        </p:nvSpPr>
        <p:spPr bwMode="auto">
          <a:xfrm>
            <a:off x="4602163" y="4214813"/>
            <a:ext cx="107950" cy="106362"/>
          </a:xfrm>
          <a:prstGeom prst="rect">
            <a:avLst/>
          </a:prstGeom>
          <a:solidFill>
            <a:srgbClr val="99CCFF"/>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868" name="Rectangle 244"/>
          <p:cNvSpPr>
            <a:spLocks noChangeArrowheads="1"/>
          </p:cNvSpPr>
          <p:nvPr/>
        </p:nvSpPr>
        <p:spPr bwMode="auto">
          <a:xfrm>
            <a:off x="4640263" y="4181475"/>
            <a:ext cx="107950" cy="106363"/>
          </a:xfrm>
          <a:prstGeom prst="rect">
            <a:avLst/>
          </a:prstGeom>
          <a:solidFill>
            <a:srgbClr val="99CCFF"/>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869" name="Rectangle 245"/>
          <p:cNvSpPr>
            <a:spLocks noChangeArrowheads="1"/>
          </p:cNvSpPr>
          <p:nvPr/>
        </p:nvSpPr>
        <p:spPr bwMode="auto">
          <a:xfrm>
            <a:off x="4675188" y="4146550"/>
            <a:ext cx="107950" cy="106363"/>
          </a:xfrm>
          <a:prstGeom prst="rect">
            <a:avLst/>
          </a:prstGeom>
          <a:solidFill>
            <a:srgbClr val="99CCFF"/>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870" name="AutoShape 246"/>
          <p:cNvSpPr>
            <a:spLocks noChangeArrowheads="1"/>
          </p:cNvSpPr>
          <p:nvPr/>
        </p:nvSpPr>
        <p:spPr bwMode="auto">
          <a:xfrm>
            <a:off x="2738438" y="3641725"/>
            <a:ext cx="625475" cy="215900"/>
          </a:xfrm>
          <a:prstGeom prst="roundRect">
            <a:avLst>
              <a:gd name="adj" fmla="val 16667"/>
            </a:avLst>
          </a:prstGeom>
          <a:solidFill>
            <a:srgbClr val="C0C0C0"/>
          </a:solidFill>
          <a:ln w="9525">
            <a:solidFill>
              <a:srgbClr val="3333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u="sng">
                <a:solidFill>
                  <a:srgbClr val="333333"/>
                </a:solidFill>
                <a:latin typeface="Times New Roman" panose="02020603050405020304" pitchFamily="18" charset="0"/>
              </a:rPr>
              <a:t>Hood</a:t>
            </a:r>
          </a:p>
        </p:txBody>
      </p:sp>
      <p:sp>
        <p:nvSpPr>
          <p:cNvPr id="26871" name="AutoShape 247"/>
          <p:cNvSpPr>
            <a:spLocks noChangeArrowheads="1"/>
          </p:cNvSpPr>
          <p:nvPr/>
        </p:nvSpPr>
        <p:spPr bwMode="auto">
          <a:xfrm>
            <a:off x="4838700" y="3817938"/>
            <a:ext cx="668338" cy="203200"/>
          </a:xfrm>
          <a:prstGeom prst="roundRect">
            <a:avLst>
              <a:gd name="adj" fmla="val 16667"/>
            </a:avLst>
          </a:prstGeom>
          <a:solidFill>
            <a:srgbClr val="99CC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u="sng">
                <a:solidFill>
                  <a:schemeClr val="accent2"/>
                </a:solidFill>
                <a:latin typeface="Times New Roman" panose="02020603050405020304" pitchFamily="18" charset="0"/>
              </a:rPr>
              <a:t>Sherman</a:t>
            </a:r>
          </a:p>
        </p:txBody>
      </p:sp>
      <p:sp>
        <p:nvSpPr>
          <p:cNvPr id="26872" name="Freeform 248"/>
          <p:cNvSpPr>
            <a:spLocks/>
          </p:cNvSpPr>
          <p:nvPr/>
        </p:nvSpPr>
        <p:spPr bwMode="auto">
          <a:xfrm>
            <a:off x="3711575" y="2733675"/>
            <a:ext cx="1006475" cy="1438275"/>
          </a:xfrm>
          <a:custGeom>
            <a:avLst/>
            <a:gdLst>
              <a:gd name="T0" fmla="*/ 2 w 634"/>
              <a:gd name="T1" fmla="*/ 0 h 906"/>
              <a:gd name="T2" fmla="*/ 6 w 634"/>
              <a:gd name="T3" fmla="*/ 12 h 906"/>
              <a:gd name="T4" fmla="*/ 12 w 634"/>
              <a:gd name="T5" fmla="*/ 32 h 906"/>
              <a:gd name="T6" fmla="*/ 80 w 634"/>
              <a:gd name="T7" fmla="*/ 86 h 906"/>
              <a:gd name="T8" fmla="*/ 94 w 634"/>
              <a:gd name="T9" fmla="*/ 150 h 906"/>
              <a:gd name="T10" fmla="*/ 126 w 634"/>
              <a:gd name="T11" fmla="*/ 216 h 906"/>
              <a:gd name="T12" fmla="*/ 160 w 634"/>
              <a:gd name="T13" fmla="*/ 240 h 906"/>
              <a:gd name="T14" fmla="*/ 160 w 634"/>
              <a:gd name="T15" fmla="*/ 302 h 906"/>
              <a:gd name="T16" fmla="*/ 194 w 634"/>
              <a:gd name="T17" fmla="*/ 358 h 906"/>
              <a:gd name="T18" fmla="*/ 222 w 634"/>
              <a:gd name="T19" fmla="*/ 448 h 906"/>
              <a:gd name="T20" fmla="*/ 264 w 634"/>
              <a:gd name="T21" fmla="*/ 466 h 906"/>
              <a:gd name="T22" fmla="*/ 304 w 634"/>
              <a:gd name="T23" fmla="*/ 430 h 906"/>
              <a:gd name="T24" fmla="*/ 374 w 634"/>
              <a:gd name="T25" fmla="*/ 414 h 906"/>
              <a:gd name="T26" fmla="*/ 410 w 634"/>
              <a:gd name="T27" fmla="*/ 402 h 906"/>
              <a:gd name="T28" fmla="*/ 426 w 634"/>
              <a:gd name="T29" fmla="*/ 404 h 906"/>
              <a:gd name="T30" fmla="*/ 482 w 634"/>
              <a:gd name="T31" fmla="*/ 490 h 906"/>
              <a:gd name="T32" fmla="*/ 452 w 634"/>
              <a:gd name="T33" fmla="*/ 574 h 906"/>
              <a:gd name="T34" fmla="*/ 472 w 634"/>
              <a:gd name="T35" fmla="*/ 658 h 906"/>
              <a:gd name="T36" fmla="*/ 508 w 634"/>
              <a:gd name="T37" fmla="*/ 740 h 906"/>
              <a:gd name="T38" fmla="*/ 546 w 634"/>
              <a:gd name="T39" fmla="*/ 774 h 906"/>
              <a:gd name="T40" fmla="*/ 602 w 634"/>
              <a:gd name="T41" fmla="*/ 798 h 906"/>
              <a:gd name="T42" fmla="*/ 618 w 634"/>
              <a:gd name="T43" fmla="*/ 856 h 906"/>
              <a:gd name="T44" fmla="*/ 634 w 634"/>
              <a:gd name="T45" fmla="*/ 906 h 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34" h="906">
                <a:moveTo>
                  <a:pt x="2" y="0"/>
                </a:moveTo>
                <a:cubicBezTo>
                  <a:pt x="3" y="3"/>
                  <a:pt x="4" y="7"/>
                  <a:pt x="6" y="12"/>
                </a:cubicBezTo>
                <a:cubicBezTo>
                  <a:pt x="8" y="17"/>
                  <a:pt x="0" y="20"/>
                  <a:pt x="12" y="32"/>
                </a:cubicBezTo>
                <a:cubicBezTo>
                  <a:pt x="24" y="44"/>
                  <a:pt x="66" y="66"/>
                  <a:pt x="80" y="86"/>
                </a:cubicBezTo>
                <a:cubicBezTo>
                  <a:pt x="94" y="106"/>
                  <a:pt x="86" y="128"/>
                  <a:pt x="94" y="150"/>
                </a:cubicBezTo>
                <a:cubicBezTo>
                  <a:pt x="102" y="172"/>
                  <a:pt x="115" y="201"/>
                  <a:pt x="126" y="216"/>
                </a:cubicBezTo>
                <a:cubicBezTo>
                  <a:pt x="137" y="231"/>
                  <a:pt x="154" y="226"/>
                  <a:pt x="160" y="240"/>
                </a:cubicBezTo>
                <a:cubicBezTo>
                  <a:pt x="166" y="254"/>
                  <a:pt x="154" y="283"/>
                  <a:pt x="160" y="302"/>
                </a:cubicBezTo>
                <a:cubicBezTo>
                  <a:pt x="166" y="321"/>
                  <a:pt x="184" y="334"/>
                  <a:pt x="194" y="358"/>
                </a:cubicBezTo>
                <a:cubicBezTo>
                  <a:pt x="204" y="382"/>
                  <a:pt x="210" y="430"/>
                  <a:pt x="222" y="448"/>
                </a:cubicBezTo>
                <a:cubicBezTo>
                  <a:pt x="234" y="466"/>
                  <a:pt x="250" y="469"/>
                  <a:pt x="264" y="466"/>
                </a:cubicBezTo>
                <a:cubicBezTo>
                  <a:pt x="278" y="463"/>
                  <a:pt x="286" y="439"/>
                  <a:pt x="304" y="430"/>
                </a:cubicBezTo>
                <a:cubicBezTo>
                  <a:pt x="322" y="421"/>
                  <a:pt x="356" y="419"/>
                  <a:pt x="374" y="414"/>
                </a:cubicBezTo>
                <a:cubicBezTo>
                  <a:pt x="392" y="409"/>
                  <a:pt x="401" y="404"/>
                  <a:pt x="410" y="402"/>
                </a:cubicBezTo>
                <a:cubicBezTo>
                  <a:pt x="419" y="400"/>
                  <a:pt x="414" y="389"/>
                  <a:pt x="426" y="404"/>
                </a:cubicBezTo>
                <a:cubicBezTo>
                  <a:pt x="438" y="419"/>
                  <a:pt x="478" y="462"/>
                  <a:pt x="482" y="490"/>
                </a:cubicBezTo>
                <a:cubicBezTo>
                  <a:pt x="486" y="518"/>
                  <a:pt x="454" y="546"/>
                  <a:pt x="452" y="574"/>
                </a:cubicBezTo>
                <a:cubicBezTo>
                  <a:pt x="450" y="602"/>
                  <a:pt x="463" y="630"/>
                  <a:pt x="472" y="658"/>
                </a:cubicBezTo>
                <a:cubicBezTo>
                  <a:pt x="481" y="686"/>
                  <a:pt x="496" y="721"/>
                  <a:pt x="508" y="740"/>
                </a:cubicBezTo>
                <a:cubicBezTo>
                  <a:pt x="520" y="759"/>
                  <a:pt x="530" y="764"/>
                  <a:pt x="546" y="774"/>
                </a:cubicBezTo>
                <a:cubicBezTo>
                  <a:pt x="562" y="784"/>
                  <a:pt x="590" y="784"/>
                  <a:pt x="602" y="798"/>
                </a:cubicBezTo>
                <a:cubicBezTo>
                  <a:pt x="614" y="812"/>
                  <a:pt x="613" y="838"/>
                  <a:pt x="618" y="856"/>
                </a:cubicBezTo>
                <a:cubicBezTo>
                  <a:pt x="623" y="874"/>
                  <a:pt x="630" y="898"/>
                  <a:pt x="634" y="906"/>
                </a:cubicBezTo>
              </a:path>
            </a:pathLst>
          </a:cu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874" name="Rectangle 250"/>
          <p:cNvSpPr>
            <a:spLocks noChangeArrowheads="1"/>
          </p:cNvSpPr>
          <p:nvPr/>
        </p:nvSpPr>
        <p:spPr bwMode="auto">
          <a:xfrm>
            <a:off x="3582988" y="2822575"/>
            <a:ext cx="107950" cy="106363"/>
          </a:xfrm>
          <a:prstGeom prst="rect">
            <a:avLst/>
          </a:prstGeom>
          <a:solidFill>
            <a:srgbClr val="99CCFF"/>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875" name="AutoShape 251"/>
          <p:cNvSpPr>
            <a:spLocks noChangeArrowheads="1"/>
          </p:cNvSpPr>
          <p:nvPr/>
        </p:nvSpPr>
        <p:spPr bwMode="auto">
          <a:xfrm>
            <a:off x="3360738" y="2422525"/>
            <a:ext cx="579437" cy="227013"/>
          </a:xfrm>
          <a:prstGeom prst="roundRect">
            <a:avLst>
              <a:gd name="adj" fmla="val 16667"/>
            </a:avLst>
          </a:prstGeom>
          <a:solidFill>
            <a:srgbClr val="99CC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u="sng">
                <a:solidFill>
                  <a:schemeClr val="accent2"/>
                </a:solidFill>
                <a:latin typeface="Times New Roman" panose="02020603050405020304" pitchFamily="18" charset="0"/>
              </a:rPr>
              <a:t>Thomas</a:t>
            </a:r>
          </a:p>
        </p:txBody>
      </p:sp>
      <p:sp>
        <p:nvSpPr>
          <p:cNvPr id="26878" name="Freeform 254"/>
          <p:cNvSpPr>
            <a:spLocks/>
          </p:cNvSpPr>
          <p:nvPr/>
        </p:nvSpPr>
        <p:spPr bwMode="auto">
          <a:xfrm>
            <a:off x="4911725" y="4219575"/>
            <a:ext cx="688975" cy="342900"/>
          </a:xfrm>
          <a:custGeom>
            <a:avLst/>
            <a:gdLst>
              <a:gd name="T0" fmla="*/ 0 w 434"/>
              <a:gd name="T1" fmla="*/ 0 h 216"/>
              <a:gd name="T2" fmla="*/ 194 w 434"/>
              <a:gd name="T3" fmla="*/ 130 h 216"/>
              <a:gd name="T4" fmla="*/ 434 w 434"/>
              <a:gd name="T5" fmla="*/ 216 h 216"/>
            </a:gdLst>
            <a:ahLst/>
            <a:cxnLst>
              <a:cxn ang="0">
                <a:pos x="T0" y="T1"/>
              </a:cxn>
              <a:cxn ang="0">
                <a:pos x="T2" y="T3"/>
              </a:cxn>
              <a:cxn ang="0">
                <a:pos x="T4" y="T5"/>
              </a:cxn>
            </a:cxnLst>
            <a:rect l="0" t="0" r="r" b="b"/>
            <a:pathLst>
              <a:path w="434" h="216">
                <a:moveTo>
                  <a:pt x="0" y="0"/>
                </a:moveTo>
                <a:cubicBezTo>
                  <a:pt x="32" y="22"/>
                  <a:pt x="122" y="94"/>
                  <a:pt x="194" y="130"/>
                </a:cubicBezTo>
                <a:cubicBezTo>
                  <a:pt x="266" y="166"/>
                  <a:pt x="384" y="198"/>
                  <a:pt x="434" y="216"/>
                </a:cubicBezTo>
              </a:path>
            </a:pathLst>
          </a:custGeom>
          <a:noFill/>
          <a:ln w="76200" cmpd="tri">
            <a:solidFill>
              <a:srgbClr val="000080"/>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879" name="AutoShape 255"/>
          <p:cNvSpPr>
            <a:spLocks noChangeArrowheads="1"/>
          </p:cNvSpPr>
          <p:nvPr/>
        </p:nvSpPr>
        <p:spPr bwMode="auto">
          <a:xfrm>
            <a:off x="3457575" y="2816225"/>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883" name="AutoShape 259"/>
          <p:cNvSpPr>
            <a:spLocks noChangeArrowheads="1"/>
          </p:cNvSpPr>
          <p:nvPr/>
        </p:nvSpPr>
        <p:spPr bwMode="auto">
          <a:xfrm>
            <a:off x="4002088" y="2822575"/>
            <a:ext cx="625475" cy="209550"/>
          </a:xfrm>
          <a:prstGeom prst="roundRect">
            <a:avLst>
              <a:gd name="adj" fmla="val 16667"/>
            </a:avLst>
          </a:prstGeom>
          <a:solidFill>
            <a:srgbClr val="C0C0C0"/>
          </a:solidFill>
          <a:ln w="9525">
            <a:solidFill>
              <a:srgbClr val="3333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u="sng">
                <a:solidFill>
                  <a:srgbClr val="333333"/>
                </a:solidFill>
                <a:latin typeface="Times New Roman" panose="02020603050405020304" pitchFamily="18" charset="0"/>
              </a:rPr>
              <a:t>Hood</a:t>
            </a:r>
          </a:p>
        </p:txBody>
      </p:sp>
      <p:sp>
        <p:nvSpPr>
          <p:cNvPr id="26886" name="Rectangle 262"/>
          <p:cNvSpPr>
            <a:spLocks noChangeArrowheads="1"/>
          </p:cNvSpPr>
          <p:nvPr/>
        </p:nvSpPr>
        <p:spPr bwMode="auto">
          <a:xfrm>
            <a:off x="7678738" y="1935163"/>
            <a:ext cx="107950" cy="106362"/>
          </a:xfrm>
          <a:prstGeom prst="rect">
            <a:avLst/>
          </a:prstGeom>
          <a:solidFill>
            <a:srgbClr val="C0C0C0"/>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887" name="Rectangle 263"/>
          <p:cNvSpPr>
            <a:spLocks noChangeArrowheads="1"/>
          </p:cNvSpPr>
          <p:nvPr/>
        </p:nvSpPr>
        <p:spPr bwMode="auto">
          <a:xfrm>
            <a:off x="7767638" y="2020888"/>
            <a:ext cx="152400" cy="152400"/>
          </a:xfrm>
          <a:prstGeom prst="rect">
            <a:avLst/>
          </a:prstGeom>
          <a:solidFill>
            <a:srgbClr val="99CCFF"/>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888" name="AutoShape 264"/>
          <p:cNvSpPr>
            <a:spLocks noChangeArrowheads="1"/>
          </p:cNvSpPr>
          <p:nvPr/>
        </p:nvSpPr>
        <p:spPr bwMode="auto">
          <a:xfrm>
            <a:off x="7688263" y="1885950"/>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891" name="Oval 267"/>
          <p:cNvSpPr>
            <a:spLocks noChangeArrowheads="1"/>
          </p:cNvSpPr>
          <p:nvPr/>
        </p:nvSpPr>
        <p:spPr bwMode="auto">
          <a:xfrm rot="-1041241">
            <a:off x="2952750" y="5664200"/>
            <a:ext cx="188913" cy="85725"/>
          </a:xfrm>
          <a:prstGeom prst="ellipse">
            <a:avLst/>
          </a:prstGeom>
          <a:solidFill>
            <a:srgbClr val="3333FF">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893" name="Text Box 269"/>
          <p:cNvSpPr txBox="1">
            <a:spLocks noChangeArrowheads="1"/>
          </p:cNvSpPr>
          <p:nvPr/>
        </p:nvSpPr>
        <p:spPr bwMode="auto">
          <a:xfrm>
            <a:off x="6691313" y="6164263"/>
            <a:ext cx="2301875" cy="5810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1600" b="1"/>
              <a:t>Major Campaigns</a:t>
            </a:r>
          </a:p>
          <a:p>
            <a:pPr algn="ctr"/>
            <a:r>
              <a:rPr lang="en-US" altLang="en-US" sz="1600" b="1"/>
              <a:t>1864-1865</a:t>
            </a:r>
          </a:p>
        </p:txBody>
      </p:sp>
      <p:sp>
        <p:nvSpPr>
          <p:cNvPr id="26894" name="Text Box 270"/>
          <p:cNvSpPr txBox="1">
            <a:spLocks noChangeArrowheads="1"/>
          </p:cNvSpPr>
          <p:nvPr/>
        </p:nvSpPr>
        <p:spPr bwMode="auto">
          <a:xfrm>
            <a:off x="6665913" y="6303963"/>
            <a:ext cx="2301875" cy="3365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1600" b="1"/>
              <a:t>The Union Prevails </a:t>
            </a:r>
          </a:p>
        </p:txBody>
      </p:sp>
      <p:sp>
        <p:nvSpPr>
          <p:cNvPr id="26890" name="AutoShape 266"/>
          <p:cNvSpPr>
            <a:spLocks noChangeArrowheads="1"/>
          </p:cNvSpPr>
          <p:nvPr/>
        </p:nvSpPr>
        <p:spPr bwMode="auto">
          <a:xfrm>
            <a:off x="2917825" y="5553075"/>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895" name="AutoShape 271"/>
          <p:cNvSpPr>
            <a:spLocks noChangeArrowheads="1"/>
          </p:cNvSpPr>
          <p:nvPr/>
        </p:nvSpPr>
        <p:spPr bwMode="auto">
          <a:xfrm>
            <a:off x="7751763" y="2733675"/>
            <a:ext cx="773112" cy="247650"/>
          </a:xfrm>
          <a:prstGeom prst="roundRect">
            <a:avLst>
              <a:gd name="adj" fmla="val 16667"/>
            </a:avLst>
          </a:prstGeom>
          <a:solidFill>
            <a:srgbClr val="C0C0C0"/>
          </a:solidFill>
          <a:ln w="9525">
            <a:solidFill>
              <a:srgbClr val="3333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u="sng">
                <a:solidFill>
                  <a:srgbClr val="333333"/>
                </a:solidFill>
                <a:latin typeface="Times New Roman" panose="02020603050405020304" pitchFamily="18" charset="0"/>
              </a:rPr>
              <a:t>J. Johnston</a:t>
            </a:r>
          </a:p>
        </p:txBody>
      </p:sp>
      <p:sp>
        <p:nvSpPr>
          <p:cNvPr id="26896" name="AutoShape 272"/>
          <p:cNvSpPr>
            <a:spLocks noChangeArrowheads="1"/>
          </p:cNvSpPr>
          <p:nvPr/>
        </p:nvSpPr>
        <p:spPr bwMode="auto">
          <a:xfrm>
            <a:off x="7542213" y="3679825"/>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902" name="AutoShape 278"/>
          <p:cNvSpPr>
            <a:spLocks noChangeArrowheads="1"/>
          </p:cNvSpPr>
          <p:nvPr/>
        </p:nvSpPr>
        <p:spPr bwMode="auto">
          <a:xfrm>
            <a:off x="7747000" y="3422650"/>
            <a:ext cx="668338" cy="203200"/>
          </a:xfrm>
          <a:prstGeom prst="roundRect">
            <a:avLst>
              <a:gd name="adj" fmla="val 16667"/>
            </a:avLst>
          </a:prstGeom>
          <a:solidFill>
            <a:srgbClr val="99CC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u="sng">
                <a:solidFill>
                  <a:schemeClr val="accent2"/>
                </a:solidFill>
                <a:latin typeface="Times New Roman" panose="02020603050405020304" pitchFamily="18" charset="0"/>
              </a:rPr>
              <a:t>Schofield</a:t>
            </a:r>
          </a:p>
        </p:txBody>
      </p:sp>
      <p:sp>
        <p:nvSpPr>
          <p:cNvPr id="26903" name="Freeform 279"/>
          <p:cNvSpPr>
            <a:spLocks/>
          </p:cNvSpPr>
          <p:nvPr/>
        </p:nvSpPr>
        <p:spPr bwMode="auto">
          <a:xfrm>
            <a:off x="6153150" y="2819400"/>
            <a:ext cx="1481138" cy="971550"/>
          </a:xfrm>
          <a:custGeom>
            <a:avLst/>
            <a:gdLst>
              <a:gd name="T0" fmla="*/ 933 w 933"/>
              <a:gd name="T1" fmla="*/ 198 h 612"/>
              <a:gd name="T2" fmla="*/ 195 w 933"/>
              <a:gd name="T3" fmla="*/ 612 h 612"/>
              <a:gd name="T4" fmla="*/ 0 w 933"/>
              <a:gd name="T5" fmla="*/ 438 h 612"/>
              <a:gd name="T6" fmla="*/ 552 w 933"/>
              <a:gd name="T7" fmla="*/ 228 h 612"/>
              <a:gd name="T8" fmla="*/ 750 w 933"/>
              <a:gd name="T9" fmla="*/ 93 h 612"/>
              <a:gd name="T10" fmla="*/ 753 w 933"/>
              <a:gd name="T11" fmla="*/ 0 h 612"/>
              <a:gd name="T12" fmla="*/ 930 w 933"/>
              <a:gd name="T13" fmla="*/ 0 h 612"/>
              <a:gd name="T14" fmla="*/ 933 w 933"/>
              <a:gd name="T15" fmla="*/ 198 h 6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3" h="612">
                <a:moveTo>
                  <a:pt x="933" y="198"/>
                </a:moveTo>
                <a:lnTo>
                  <a:pt x="195" y="612"/>
                </a:lnTo>
                <a:lnTo>
                  <a:pt x="0" y="438"/>
                </a:lnTo>
                <a:lnTo>
                  <a:pt x="552" y="228"/>
                </a:lnTo>
                <a:lnTo>
                  <a:pt x="750" y="93"/>
                </a:lnTo>
                <a:lnTo>
                  <a:pt x="753" y="0"/>
                </a:lnTo>
                <a:lnTo>
                  <a:pt x="930" y="0"/>
                </a:lnTo>
                <a:lnTo>
                  <a:pt x="933" y="198"/>
                </a:lnTo>
                <a:close/>
              </a:path>
            </a:pathLst>
          </a:custGeom>
          <a:solidFill>
            <a:srgbClr val="993300">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876" name="Rectangle 252"/>
          <p:cNvSpPr>
            <a:spLocks noChangeArrowheads="1"/>
          </p:cNvSpPr>
          <p:nvPr/>
        </p:nvSpPr>
        <p:spPr bwMode="auto">
          <a:xfrm>
            <a:off x="4764088" y="4159250"/>
            <a:ext cx="107950" cy="106363"/>
          </a:xfrm>
          <a:prstGeom prst="rect">
            <a:avLst/>
          </a:prstGeom>
          <a:solidFill>
            <a:srgbClr val="99CCFF"/>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877" name="Rectangle 253"/>
          <p:cNvSpPr>
            <a:spLocks noChangeArrowheads="1"/>
          </p:cNvSpPr>
          <p:nvPr/>
        </p:nvSpPr>
        <p:spPr bwMode="auto">
          <a:xfrm>
            <a:off x="4805363" y="4111625"/>
            <a:ext cx="107950" cy="106363"/>
          </a:xfrm>
          <a:prstGeom prst="rect">
            <a:avLst/>
          </a:prstGeom>
          <a:solidFill>
            <a:srgbClr val="99CCFF"/>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905" name="AutoShape 281"/>
          <p:cNvSpPr>
            <a:spLocks noChangeArrowheads="1"/>
          </p:cNvSpPr>
          <p:nvPr/>
        </p:nvSpPr>
        <p:spPr bwMode="auto">
          <a:xfrm>
            <a:off x="6386513" y="2890838"/>
            <a:ext cx="668337" cy="203200"/>
          </a:xfrm>
          <a:prstGeom prst="roundRect">
            <a:avLst>
              <a:gd name="adj" fmla="val 16667"/>
            </a:avLst>
          </a:prstGeom>
          <a:solidFill>
            <a:srgbClr val="99CC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u="sng">
                <a:solidFill>
                  <a:schemeClr val="accent2"/>
                </a:solidFill>
                <a:latin typeface="Times New Roman" panose="02020603050405020304" pitchFamily="18" charset="0"/>
              </a:rPr>
              <a:t>Sherman</a:t>
            </a:r>
          </a:p>
        </p:txBody>
      </p:sp>
      <p:sp>
        <p:nvSpPr>
          <p:cNvPr id="26906" name="Oval 282"/>
          <p:cNvSpPr>
            <a:spLocks noChangeArrowheads="1"/>
          </p:cNvSpPr>
          <p:nvPr/>
        </p:nvSpPr>
        <p:spPr bwMode="auto">
          <a:xfrm>
            <a:off x="7572375" y="3683000"/>
            <a:ext cx="171450" cy="142875"/>
          </a:xfrm>
          <a:prstGeom prst="ellipse">
            <a:avLst/>
          </a:prstGeom>
          <a:solidFill>
            <a:srgbClr val="3333FF">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6897" name="Group 273"/>
          <p:cNvGrpSpPr>
            <a:grpSpLocks/>
          </p:cNvGrpSpPr>
          <p:nvPr/>
        </p:nvGrpSpPr>
        <p:grpSpPr bwMode="auto">
          <a:xfrm>
            <a:off x="7624763" y="3790950"/>
            <a:ext cx="90487" cy="90488"/>
            <a:chOff x="3805" y="4082"/>
            <a:chExt cx="57" cy="57"/>
          </a:xfrm>
        </p:grpSpPr>
        <p:grpSp>
          <p:nvGrpSpPr>
            <p:cNvPr id="26898" name="Group 274"/>
            <p:cNvGrpSpPr>
              <a:grpSpLocks/>
            </p:cNvGrpSpPr>
            <p:nvPr/>
          </p:nvGrpSpPr>
          <p:grpSpPr bwMode="auto">
            <a:xfrm>
              <a:off x="3805" y="4082"/>
              <a:ext cx="57" cy="57"/>
              <a:chOff x="3805" y="4082"/>
              <a:chExt cx="57" cy="57"/>
            </a:xfrm>
          </p:grpSpPr>
          <p:sp>
            <p:nvSpPr>
              <p:cNvPr id="26899" name="Line 275"/>
              <p:cNvSpPr>
                <a:spLocks noChangeShapeType="1"/>
              </p:cNvSpPr>
              <p:nvPr/>
            </p:nvSpPr>
            <p:spPr bwMode="auto">
              <a:xfrm flipV="1">
                <a:off x="3805" y="4083"/>
                <a:ext cx="57" cy="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900" name="Line 276"/>
              <p:cNvSpPr>
                <a:spLocks noChangeShapeType="1"/>
              </p:cNvSpPr>
              <p:nvPr/>
            </p:nvSpPr>
            <p:spPr bwMode="auto">
              <a:xfrm rot="16200000" flipV="1">
                <a:off x="3804" y="4084"/>
                <a:ext cx="57" cy="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6901" name="Rectangle 277"/>
            <p:cNvSpPr>
              <a:spLocks noChangeArrowheads="1"/>
            </p:cNvSpPr>
            <p:nvPr/>
          </p:nvSpPr>
          <p:spPr bwMode="auto">
            <a:xfrm>
              <a:off x="3820" y="4098"/>
              <a:ext cx="27" cy="27"/>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6873" name="Rectangle 249"/>
          <p:cNvSpPr>
            <a:spLocks noChangeArrowheads="1"/>
          </p:cNvSpPr>
          <p:nvPr/>
        </p:nvSpPr>
        <p:spPr bwMode="auto">
          <a:xfrm>
            <a:off x="3668713" y="2682875"/>
            <a:ext cx="107950" cy="106363"/>
          </a:xfrm>
          <a:prstGeom prst="rect">
            <a:avLst/>
          </a:prstGeom>
          <a:solidFill>
            <a:srgbClr val="99CCFF"/>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882" name="AutoShape 258"/>
          <p:cNvSpPr>
            <a:spLocks noChangeArrowheads="1"/>
          </p:cNvSpPr>
          <p:nvPr/>
        </p:nvSpPr>
        <p:spPr bwMode="auto">
          <a:xfrm>
            <a:off x="3676650" y="2632075"/>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26892" name="Picture 268" descr="The Civil War 35 Star Fla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60500" y="1155700"/>
            <a:ext cx="5805488" cy="35401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accel="50000" decel="50000" fill="hold" grpId="0" nodeType="withEffect">
                                  <p:stCondLst>
                                    <p:cond delay="0"/>
                                  </p:stCondLst>
                                  <p:childTnLst>
                                    <p:animMotion origin="layout" path="M 0.00035 0.00046 L -0.01267 -0.00787 L -0.02153 -0.00857 L -0.03507 -0.01482 " pathEditMode="relative" ptsTypes="AAAA">
                                      <p:cBhvr>
                                        <p:cTn id="6" dur="2000" fill="hold"/>
                                        <p:tgtEl>
                                          <p:spTgt spid="26817"/>
                                        </p:tgtEl>
                                        <p:attrNameLst>
                                          <p:attrName>ppt_x</p:attrName>
                                          <p:attrName>ppt_y</p:attrName>
                                        </p:attrNameLst>
                                      </p:cBhvr>
                                    </p:animMotion>
                                  </p:childTnLst>
                                </p:cTn>
                              </p:par>
                            </p:childTnLst>
                          </p:cTn>
                        </p:par>
                        <p:par>
                          <p:cTn id="7" fill="hold" nodeType="afterGroup">
                            <p:stCondLst>
                              <p:cond delay="2000"/>
                            </p:stCondLst>
                            <p:childTnLst>
                              <p:par>
                                <p:cTn id="8" presetID="9" presetClass="exit" presetSubtype="0" fill="hold" grpId="1" nodeType="afterEffect">
                                  <p:stCondLst>
                                    <p:cond delay="0"/>
                                  </p:stCondLst>
                                  <p:childTnLst>
                                    <p:animEffect transition="out" filter="dissolve">
                                      <p:cBhvr>
                                        <p:cTn id="9" dur="1000"/>
                                        <p:tgtEl>
                                          <p:spTgt spid="26817"/>
                                        </p:tgtEl>
                                      </p:cBhvr>
                                    </p:animEffect>
                                    <p:set>
                                      <p:cBhvr>
                                        <p:cTn id="10" dur="1" fill="hold">
                                          <p:stCondLst>
                                            <p:cond delay="999"/>
                                          </p:stCondLst>
                                        </p:cTn>
                                        <p:tgtEl>
                                          <p:spTgt spid="26817"/>
                                        </p:tgtEl>
                                        <p:attrNameLst>
                                          <p:attrName>style.visibility</p:attrName>
                                        </p:attrNameLst>
                                      </p:cBhvr>
                                      <p:to>
                                        <p:strVal val="hidden"/>
                                      </p:to>
                                    </p:set>
                                  </p:childTnLst>
                                </p:cTn>
                              </p:par>
                              <p:par>
                                <p:cTn id="11" presetID="22" presetClass="entr" presetSubtype="1" fill="hold" grpId="0" nodeType="withEffect">
                                  <p:stCondLst>
                                    <p:cond delay="0"/>
                                  </p:stCondLst>
                                  <p:childTnLst>
                                    <p:set>
                                      <p:cBhvr>
                                        <p:cTn id="12" dur="1" fill="hold">
                                          <p:stCondLst>
                                            <p:cond delay="0"/>
                                          </p:stCondLst>
                                        </p:cTn>
                                        <p:tgtEl>
                                          <p:spTgt spid="26829"/>
                                        </p:tgtEl>
                                        <p:attrNameLst>
                                          <p:attrName>style.visibility</p:attrName>
                                        </p:attrNameLst>
                                      </p:cBhvr>
                                      <p:to>
                                        <p:strVal val="visible"/>
                                      </p:to>
                                    </p:set>
                                    <p:animEffect transition="in" filter="wipe(up)">
                                      <p:cBhvr>
                                        <p:cTn id="13" dur="1000"/>
                                        <p:tgtEl>
                                          <p:spTgt spid="26829"/>
                                        </p:tgtEl>
                                      </p:cBhvr>
                                    </p:animEffect>
                                  </p:childTnLst>
                                </p:cTn>
                              </p:par>
                            </p:childTnLst>
                          </p:cTn>
                        </p:par>
                        <p:par>
                          <p:cTn id="14" fill="hold" nodeType="afterGroup">
                            <p:stCondLst>
                              <p:cond delay="3000"/>
                            </p:stCondLst>
                            <p:childTnLst>
                              <p:par>
                                <p:cTn id="15" presetID="22" presetClass="entr" presetSubtype="1" fill="hold" grpId="0" nodeType="afterEffect">
                                  <p:stCondLst>
                                    <p:cond delay="0"/>
                                  </p:stCondLst>
                                  <p:childTnLst>
                                    <p:set>
                                      <p:cBhvr>
                                        <p:cTn id="16" dur="1" fill="hold">
                                          <p:stCondLst>
                                            <p:cond delay="0"/>
                                          </p:stCondLst>
                                        </p:cTn>
                                        <p:tgtEl>
                                          <p:spTgt spid="26830"/>
                                        </p:tgtEl>
                                        <p:attrNameLst>
                                          <p:attrName>style.visibility</p:attrName>
                                        </p:attrNameLst>
                                      </p:cBhvr>
                                      <p:to>
                                        <p:strVal val="visible"/>
                                      </p:to>
                                    </p:set>
                                    <p:animEffect transition="in" filter="wipe(up)">
                                      <p:cBhvr>
                                        <p:cTn id="17" dur="1000"/>
                                        <p:tgtEl>
                                          <p:spTgt spid="2683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0" presetClass="path" presetSubtype="0" accel="50000" decel="50000" fill="hold" grpId="0" nodeType="clickEffect">
                                  <p:stCondLst>
                                    <p:cond delay="0"/>
                                  </p:stCondLst>
                                  <p:childTnLst>
                                    <p:animMotion origin="layout" path="M 0.00035 0.00046 L -0.01371 0.01435 L -0.021 0.02685 " pathEditMode="relative" ptsTypes="AAA">
                                      <p:cBhvr>
                                        <p:cTn id="21" dur="2000" fill="hold"/>
                                        <p:tgtEl>
                                          <p:spTgt spid="26816"/>
                                        </p:tgtEl>
                                        <p:attrNameLst>
                                          <p:attrName>ppt_x</p:attrName>
                                          <p:attrName>ppt_y</p:attrName>
                                        </p:attrNameLst>
                                      </p:cBhvr>
                                    </p:animMotion>
                                  </p:childTnLst>
                                </p:cTn>
                              </p:par>
                              <p:par>
                                <p:cTn id="22" presetID="9" presetClass="entr" presetSubtype="0" fill="hold" grpId="0" nodeType="withEffect">
                                  <p:stCondLst>
                                    <p:cond delay="0"/>
                                  </p:stCondLst>
                                  <p:childTnLst>
                                    <p:set>
                                      <p:cBhvr>
                                        <p:cTn id="23" dur="1" fill="hold">
                                          <p:stCondLst>
                                            <p:cond delay="0"/>
                                          </p:stCondLst>
                                        </p:cTn>
                                        <p:tgtEl>
                                          <p:spTgt spid="26828"/>
                                        </p:tgtEl>
                                        <p:attrNameLst>
                                          <p:attrName>style.visibility</p:attrName>
                                        </p:attrNameLst>
                                      </p:cBhvr>
                                      <p:to>
                                        <p:strVal val="visible"/>
                                      </p:to>
                                    </p:set>
                                    <p:animEffect transition="in" filter="dissolve">
                                      <p:cBhvr>
                                        <p:cTn id="24" dur="1000"/>
                                        <p:tgtEl>
                                          <p:spTgt spid="26828"/>
                                        </p:tgtEl>
                                      </p:cBhvr>
                                    </p:animEffect>
                                  </p:childTnLst>
                                </p:cTn>
                              </p:par>
                            </p:childTnLst>
                          </p:cTn>
                        </p:par>
                        <p:par>
                          <p:cTn id="25" fill="hold" nodeType="afterGroup">
                            <p:stCondLst>
                              <p:cond delay="2000"/>
                            </p:stCondLst>
                            <p:childTnLst>
                              <p:par>
                                <p:cTn id="26" presetID="1" presetClass="entr" presetSubtype="0" fill="hold" grpId="0" nodeType="afterEffect">
                                  <p:stCondLst>
                                    <p:cond delay="0"/>
                                  </p:stCondLst>
                                  <p:childTnLst>
                                    <p:set>
                                      <p:cBhvr>
                                        <p:cTn id="27" dur="1" fill="hold">
                                          <p:stCondLst>
                                            <p:cond delay="0"/>
                                          </p:stCondLst>
                                        </p:cTn>
                                        <p:tgtEl>
                                          <p:spTgt spid="26831"/>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3" name="explode.wav"/>
                                        </p:tgtEl>
                                      </p:cMediaNode>
                                    </p:audio>
                                  </p:subTnLst>
                                </p:cTn>
                              </p:par>
                              <p:par>
                                <p:cTn id="28" presetID="3" presetClass="exit" presetSubtype="10" fill="hold" grpId="1" nodeType="withEffect">
                                  <p:stCondLst>
                                    <p:cond delay="0"/>
                                  </p:stCondLst>
                                  <p:childTnLst>
                                    <p:animEffect transition="out" filter="blinds(horizontal)">
                                      <p:cBhvr>
                                        <p:cTn id="29" dur="500"/>
                                        <p:tgtEl>
                                          <p:spTgt spid="26831"/>
                                        </p:tgtEl>
                                      </p:cBhvr>
                                    </p:animEffect>
                                    <p:set>
                                      <p:cBhvr>
                                        <p:cTn id="30" dur="1" fill="hold">
                                          <p:stCondLst>
                                            <p:cond delay="499"/>
                                          </p:stCondLst>
                                        </p:cTn>
                                        <p:tgtEl>
                                          <p:spTgt spid="26831"/>
                                        </p:tgtEl>
                                        <p:attrNameLst>
                                          <p:attrName>style.visibility</p:attrName>
                                        </p:attrNameLst>
                                      </p:cBhvr>
                                      <p:to>
                                        <p:strVal val="hidden"/>
                                      </p:to>
                                    </p:set>
                                  </p:childTnLst>
                                </p:cTn>
                              </p:par>
                            </p:childTnLst>
                          </p:cTn>
                        </p:par>
                        <p:par>
                          <p:cTn id="31" fill="hold" nodeType="afterGroup">
                            <p:stCondLst>
                              <p:cond delay="2500"/>
                            </p:stCondLst>
                            <p:childTnLst>
                              <p:par>
                                <p:cTn id="32" presetID="0" presetClass="path" presetSubtype="0" accel="50000" decel="50000" fill="hold" grpId="1" nodeType="afterEffect">
                                  <p:stCondLst>
                                    <p:cond delay="0"/>
                                  </p:stCondLst>
                                  <p:childTnLst>
                                    <p:animMotion origin="layout" path="M -0.021 0.02684 L -0.01579 0.01573 L -0.01371 0.01087 " pathEditMode="relative" ptsTypes="AAA">
                                      <p:cBhvr>
                                        <p:cTn id="33" dur="2000" fill="hold"/>
                                        <p:tgtEl>
                                          <p:spTgt spid="26816"/>
                                        </p:tgtEl>
                                        <p:attrNameLst>
                                          <p:attrName>ppt_x</p:attrName>
                                          <p:attrName>ppt_y</p:attrName>
                                        </p:attrNameLst>
                                      </p:cBhvr>
                                    </p:animMotion>
                                  </p:childTnLst>
                                </p:cTn>
                              </p:par>
                            </p:childTnLst>
                          </p:cTn>
                        </p:par>
                        <p:par>
                          <p:cTn id="34" fill="hold" nodeType="afterGroup">
                            <p:stCondLst>
                              <p:cond delay="4500"/>
                            </p:stCondLst>
                            <p:childTnLst>
                              <p:par>
                                <p:cTn id="35" presetID="12" presetClass="exit" presetSubtype="4" fill="hold" grpId="0" nodeType="afterEffect">
                                  <p:stCondLst>
                                    <p:cond delay="0"/>
                                  </p:stCondLst>
                                  <p:childTnLst>
                                    <p:animEffect transition="out" filter="slide(fromBottom)">
                                      <p:cBhvr>
                                        <p:cTn id="36" dur="1000"/>
                                        <p:tgtEl>
                                          <p:spTgt spid="26838"/>
                                        </p:tgtEl>
                                      </p:cBhvr>
                                    </p:animEffect>
                                    <p:set>
                                      <p:cBhvr>
                                        <p:cTn id="37" dur="1" fill="hold">
                                          <p:stCondLst>
                                            <p:cond delay="999"/>
                                          </p:stCondLst>
                                        </p:cTn>
                                        <p:tgtEl>
                                          <p:spTgt spid="26838"/>
                                        </p:tgtEl>
                                        <p:attrNameLst>
                                          <p:attrName>style.visibility</p:attrName>
                                        </p:attrNameLst>
                                      </p:cBhvr>
                                      <p:to>
                                        <p:strVal val="hidden"/>
                                      </p:to>
                                    </p:set>
                                  </p:childTnLst>
                                </p:cTn>
                              </p:par>
                            </p:childTnLst>
                          </p:cTn>
                        </p:par>
                        <p:par>
                          <p:cTn id="38" fill="hold" nodeType="afterGroup">
                            <p:stCondLst>
                              <p:cond delay="5500"/>
                            </p:stCondLst>
                            <p:childTnLst>
                              <p:par>
                                <p:cTn id="39" presetID="12" presetClass="entr" presetSubtype="8" fill="hold" grpId="0" nodeType="afterEffect">
                                  <p:stCondLst>
                                    <p:cond delay="0"/>
                                  </p:stCondLst>
                                  <p:childTnLst>
                                    <p:set>
                                      <p:cBhvr>
                                        <p:cTn id="40" dur="1" fill="hold">
                                          <p:stCondLst>
                                            <p:cond delay="0"/>
                                          </p:stCondLst>
                                        </p:cTn>
                                        <p:tgtEl>
                                          <p:spTgt spid="26843"/>
                                        </p:tgtEl>
                                        <p:attrNameLst>
                                          <p:attrName>style.visibility</p:attrName>
                                        </p:attrNameLst>
                                      </p:cBhvr>
                                      <p:to>
                                        <p:strVal val="visible"/>
                                      </p:to>
                                    </p:set>
                                    <p:animEffect transition="in" filter="slide(fromLeft)">
                                      <p:cBhvr>
                                        <p:cTn id="41" dur="1000"/>
                                        <p:tgtEl>
                                          <p:spTgt spid="26843"/>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0" presetClass="path" presetSubtype="0" accel="50000" decel="50000" fill="hold" grpId="0" nodeType="clickEffect">
                                  <p:stCondLst>
                                    <p:cond delay="0"/>
                                  </p:stCondLst>
                                  <p:childTnLst>
                                    <p:animMotion origin="layout" path="M 3.33333E-6 4.44444E-6 L 0.00225 0.00949 " pathEditMode="relative" rAng="0" ptsTypes="AA">
                                      <p:cBhvr>
                                        <p:cTn id="45" dur="2000" fill="hold"/>
                                        <p:tgtEl>
                                          <p:spTgt spid="26810"/>
                                        </p:tgtEl>
                                        <p:attrNameLst>
                                          <p:attrName>ppt_x</p:attrName>
                                          <p:attrName>ppt_y</p:attrName>
                                        </p:attrNameLst>
                                      </p:cBhvr>
                                      <p:rCtr x="104" y="463"/>
                                    </p:animMotion>
                                  </p:childTnLst>
                                </p:cTn>
                              </p:par>
                            </p:childTnLst>
                          </p:cTn>
                        </p:par>
                        <p:par>
                          <p:cTn id="46" fill="hold" nodeType="afterGroup">
                            <p:stCondLst>
                              <p:cond delay="2000"/>
                            </p:stCondLst>
                            <p:childTnLst>
                              <p:par>
                                <p:cTn id="47" presetID="1" presetClass="entr" presetSubtype="0" fill="hold" grpId="0" nodeType="afterEffect">
                                  <p:stCondLst>
                                    <p:cond delay="0"/>
                                  </p:stCondLst>
                                  <p:childTnLst>
                                    <p:set>
                                      <p:cBhvr>
                                        <p:cTn id="48" dur="1" fill="hold">
                                          <p:stCondLst>
                                            <p:cond delay="0"/>
                                          </p:stCondLst>
                                        </p:cTn>
                                        <p:tgtEl>
                                          <p:spTgt spid="26832"/>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3" name="explode.wav"/>
                                        </p:tgtEl>
                                      </p:cMediaNode>
                                    </p:audio>
                                  </p:subTnLst>
                                </p:cTn>
                              </p:par>
                              <p:par>
                                <p:cTn id="49" presetID="3" presetClass="exit" presetSubtype="10" fill="hold" grpId="1" nodeType="withEffect">
                                  <p:stCondLst>
                                    <p:cond delay="0"/>
                                  </p:stCondLst>
                                  <p:childTnLst>
                                    <p:animEffect transition="out" filter="blinds(horizontal)">
                                      <p:cBhvr>
                                        <p:cTn id="50" dur="500"/>
                                        <p:tgtEl>
                                          <p:spTgt spid="26832"/>
                                        </p:tgtEl>
                                      </p:cBhvr>
                                    </p:animEffect>
                                    <p:set>
                                      <p:cBhvr>
                                        <p:cTn id="51" dur="1" fill="hold">
                                          <p:stCondLst>
                                            <p:cond delay="499"/>
                                          </p:stCondLst>
                                        </p:cTn>
                                        <p:tgtEl>
                                          <p:spTgt spid="26832"/>
                                        </p:tgtEl>
                                        <p:attrNameLst>
                                          <p:attrName>style.visibility</p:attrName>
                                        </p:attrNameLst>
                                      </p:cBhvr>
                                      <p:to>
                                        <p:strVal val="hidden"/>
                                      </p:to>
                                    </p:set>
                                  </p:childTnLst>
                                </p:cTn>
                              </p:par>
                            </p:childTnLst>
                          </p:cTn>
                        </p:par>
                        <p:par>
                          <p:cTn id="52" fill="hold" nodeType="afterGroup">
                            <p:stCondLst>
                              <p:cond delay="2500"/>
                            </p:stCondLst>
                            <p:childTnLst>
                              <p:par>
                                <p:cTn id="53" presetID="0" presetClass="path" presetSubtype="0" accel="50000" decel="50000" fill="hold" grpId="1" nodeType="afterEffect">
                                  <p:stCondLst>
                                    <p:cond delay="0"/>
                                  </p:stCondLst>
                                  <p:childTnLst>
                                    <p:animMotion origin="layout" path="M 0.00226 0.00949 L 0.00851 0.01574 L 0.00903 0.02963 " pathEditMode="relative" rAng="0" ptsTypes="AAA">
                                      <p:cBhvr>
                                        <p:cTn id="54" dur="2000" fill="hold"/>
                                        <p:tgtEl>
                                          <p:spTgt spid="26810"/>
                                        </p:tgtEl>
                                        <p:attrNameLst>
                                          <p:attrName>ppt_x</p:attrName>
                                          <p:attrName>ppt_y</p:attrName>
                                        </p:attrNameLst>
                                      </p:cBhvr>
                                      <p:rCtr x="330" y="995"/>
                                    </p:animMotion>
                                  </p:childTnLst>
                                </p:cTn>
                              </p:par>
                              <p:par>
                                <p:cTn id="55" presetID="0" presetClass="path" presetSubtype="0" accel="50000" decel="50000" fill="hold" grpId="0" nodeType="withEffect">
                                  <p:stCondLst>
                                    <p:cond delay="0"/>
                                  </p:stCondLst>
                                  <p:childTnLst>
                                    <p:animMotion origin="layout" path="M 4.16667E-6 -7.40741E-7 L 0.00625 0.00949 " pathEditMode="relative" rAng="0" ptsTypes="AA">
                                      <p:cBhvr>
                                        <p:cTn id="56" dur="2000" fill="hold"/>
                                        <p:tgtEl>
                                          <p:spTgt spid="26811"/>
                                        </p:tgtEl>
                                        <p:attrNameLst>
                                          <p:attrName>ppt_x</p:attrName>
                                          <p:attrName>ppt_y</p:attrName>
                                        </p:attrNameLst>
                                      </p:cBhvr>
                                      <p:rCtr x="313" y="463"/>
                                    </p:animMotion>
                                  </p:childTnLst>
                                </p:cTn>
                              </p:par>
                            </p:childTnLst>
                          </p:cTn>
                        </p:par>
                        <p:par>
                          <p:cTn id="57" fill="hold" nodeType="afterGroup">
                            <p:stCondLst>
                              <p:cond delay="4500"/>
                            </p:stCondLst>
                            <p:childTnLst>
                              <p:par>
                                <p:cTn id="58" presetID="1" presetClass="entr" presetSubtype="0" fill="hold" grpId="0" nodeType="afterEffect">
                                  <p:stCondLst>
                                    <p:cond delay="0"/>
                                  </p:stCondLst>
                                  <p:childTnLst>
                                    <p:set>
                                      <p:cBhvr>
                                        <p:cTn id="59" dur="1" fill="hold">
                                          <p:stCondLst>
                                            <p:cond delay="0"/>
                                          </p:stCondLst>
                                        </p:cTn>
                                        <p:tgtEl>
                                          <p:spTgt spid="26833"/>
                                        </p:tgtEl>
                                        <p:attrNameLst>
                                          <p:attrName>style.visibility</p:attrName>
                                        </p:attrNameLst>
                                      </p:cBhvr>
                                      <p:to>
                                        <p:strVal val="visible"/>
                                      </p:to>
                                    </p:set>
                                  </p:childTnLst>
                                  <p:subTnLst>
                                    <p:audio>
                                      <p:cMediaNode>
                                        <p:cTn display="0" masterRel="sameClick">
                                          <p:stCondLst>
                                            <p:cond evt="begin" delay="0">
                                              <p:tn val="58"/>
                                            </p:cond>
                                          </p:stCondLst>
                                          <p:endCondLst>
                                            <p:cond evt="onStopAudio" delay="0">
                                              <p:tgtEl>
                                                <p:sldTgt/>
                                              </p:tgtEl>
                                            </p:cond>
                                          </p:endCondLst>
                                        </p:cTn>
                                        <p:tgtEl>
                                          <p:sndTgt r:embed="rId3" name="explode.wav"/>
                                        </p:tgtEl>
                                      </p:cMediaNode>
                                    </p:audio>
                                  </p:subTnLst>
                                </p:cTn>
                              </p:par>
                              <p:par>
                                <p:cTn id="60" presetID="3" presetClass="exit" presetSubtype="10" fill="hold" grpId="1" nodeType="withEffect">
                                  <p:stCondLst>
                                    <p:cond delay="0"/>
                                  </p:stCondLst>
                                  <p:childTnLst>
                                    <p:animEffect transition="out" filter="blinds(horizontal)">
                                      <p:cBhvr>
                                        <p:cTn id="61" dur="500"/>
                                        <p:tgtEl>
                                          <p:spTgt spid="26833"/>
                                        </p:tgtEl>
                                      </p:cBhvr>
                                    </p:animEffect>
                                    <p:set>
                                      <p:cBhvr>
                                        <p:cTn id="62" dur="1" fill="hold">
                                          <p:stCondLst>
                                            <p:cond delay="499"/>
                                          </p:stCondLst>
                                        </p:cTn>
                                        <p:tgtEl>
                                          <p:spTgt spid="26833"/>
                                        </p:tgtEl>
                                        <p:attrNameLst>
                                          <p:attrName>style.visibility</p:attrName>
                                        </p:attrNameLst>
                                      </p:cBhvr>
                                      <p:to>
                                        <p:strVal val="hidden"/>
                                      </p:to>
                                    </p:set>
                                  </p:childTnLst>
                                </p:cTn>
                              </p:par>
                            </p:childTnLst>
                          </p:cTn>
                        </p:par>
                        <p:par>
                          <p:cTn id="63" fill="hold" nodeType="afterGroup">
                            <p:stCondLst>
                              <p:cond delay="5000"/>
                            </p:stCondLst>
                            <p:childTnLst>
                              <p:par>
                                <p:cTn id="64" presetID="0" presetClass="path" presetSubtype="0" accel="50000" decel="50000" fill="hold" grpId="2" nodeType="afterEffect">
                                  <p:stCondLst>
                                    <p:cond delay="0"/>
                                  </p:stCondLst>
                                  <p:childTnLst>
                                    <p:animMotion origin="layout" path="M 0.00938 0.02917 L 0.01476 0.03704 L 0.01354 0.04723 " pathEditMode="relative" rAng="0" ptsTypes="AAA">
                                      <p:cBhvr>
                                        <p:cTn id="65" dur="2000" fill="hold"/>
                                        <p:tgtEl>
                                          <p:spTgt spid="26810"/>
                                        </p:tgtEl>
                                        <p:attrNameLst>
                                          <p:attrName>ppt_x</p:attrName>
                                          <p:attrName>ppt_y</p:attrName>
                                        </p:attrNameLst>
                                      </p:cBhvr>
                                      <p:rCtr x="260" y="903"/>
                                    </p:animMotion>
                                  </p:childTnLst>
                                </p:cTn>
                              </p:par>
                              <p:par>
                                <p:cTn id="66" presetID="0" presetClass="path" presetSubtype="0" accel="50000" decel="50000" fill="hold" grpId="1" nodeType="withEffect">
                                  <p:stCondLst>
                                    <p:cond delay="0"/>
                                  </p:stCondLst>
                                  <p:childTnLst>
                                    <p:animMotion origin="layout" path="M 0.0059 0.00949 L 0.00798 0.02129 L 0.01441 0.02778 " pathEditMode="relative" rAng="0" ptsTypes="AAA">
                                      <p:cBhvr>
                                        <p:cTn id="67" dur="2000" fill="hold"/>
                                        <p:tgtEl>
                                          <p:spTgt spid="26811"/>
                                        </p:tgtEl>
                                        <p:attrNameLst>
                                          <p:attrName>ppt_x</p:attrName>
                                          <p:attrName>ppt_y</p:attrName>
                                        </p:attrNameLst>
                                      </p:cBhvr>
                                      <p:rCtr x="417" y="903"/>
                                    </p:animMotion>
                                  </p:childTnLst>
                                </p:cTn>
                              </p:par>
                            </p:childTnLst>
                          </p:cTn>
                        </p:par>
                        <p:par>
                          <p:cTn id="68" fill="hold" nodeType="afterGroup">
                            <p:stCondLst>
                              <p:cond delay="7000"/>
                            </p:stCondLst>
                            <p:childTnLst>
                              <p:par>
                                <p:cTn id="69" presetID="1" presetClass="entr" presetSubtype="0" fill="hold" grpId="0" nodeType="afterEffect">
                                  <p:stCondLst>
                                    <p:cond delay="0"/>
                                  </p:stCondLst>
                                  <p:childTnLst>
                                    <p:set>
                                      <p:cBhvr>
                                        <p:cTn id="70" dur="1" fill="hold">
                                          <p:stCondLst>
                                            <p:cond delay="0"/>
                                          </p:stCondLst>
                                        </p:cTn>
                                        <p:tgtEl>
                                          <p:spTgt spid="26834"/>
                                        </p:tgtEl>
                                        <p:attrNameLst>
                                          <p:attrName>style.visibility</p:attrName>
                                        </p:attrNameLst>
                                      </p:cBhvr>
                                      <p:to>
                                        <p:strVal val="visible"/>
                                      </p:to>
                                    </p:set>
                                  </p:childTnLst>
                                  <p:subTnLst>
                                    <p:audio>
                                      <p:cMediaNode>
                                        <p:cTn display="0" masterRel="sameClick">
                                          <p:stCondLst>
                                            <p:cond evt="begin" delay="0">
                                              <p:tn val="69"/>
                                            </p:cond>
                                          </p:stCondLst>
                                          <p:endCondLst>
                                            <p:cond evt="onStopAudio" delay="0">
                                              <p:tgtEl>
                                                <p:sldTgt/>
                                              </p:tgtEl>
                                            </p:cond>
                                          </p:endCondLst>
                                        </p:cTn>
                                        <p:tgtEl>
                                          <p:sndTgt r:embed="rId3" name="explode.wav"/>
                                        </p:tgtEl>
                                      </p:cMediaNode>
                                    </p:audio>
                                  </p:subTnLst>
                                </p:cTn>
                              </p:par>
                              <p:par>
                                <p:cTn id="71" presetID="3" presetClass="exit" presetSubtype="10" fill="hold" grpId="1" nodeType="withEffect">
                                  <p:stCondLst>
                                    <p:cond delay="0"/>
                                  </p:stCondLst>
                                  <p:childTnLst>
                                    <p:animEffect transition="out" filter="blinds(horizontal)">
                                      <p:cBhvr>
                                        <p:cTn id="72" dur="500"/>
                                        <p:tgtEl>
                                          <p:spTgt spid="26834"/>
                                        </p:tgtEl>
                                      </p:cBhvr>
                                    </p:animEffect>
                                    <p:set>
                                      <p:cBhvr>
                                        <p:cTn id="73" dur="1" fill="hold">
                                          <p:stCondLst>
                                            <p:cond delay="499"/>
                                          </p:stCondLst>
                                        </p:cTn>
                                        <p:tgtEl>
                                          <p:spTgt spid="26834"/>
                                        </p:tgtEl>
                                        <p:attrNameLst>
                                          <p:attrName>style.visibility</p:attrName>
                                        </p:attrNameLst>
                                      </p:cBhvr>
                                      <p:to>
                                        <p:strVal val="hidden"/>
                                      </p:to>
                                    </p:set>
                                  </p:childTnLst>
                                </p:cTn>
                              </p:par>
                            </p:childTnLst>
                          </p:cTn>
                        </p:par>
                        <p:par>
                          <p:cTn id="74" fill="hold" nodeType="afterGroup">
                            <p:stCondLst>
                              <p:cond delay="7500"/>
                            </p:stCondLst>
                            <p:childTnLst>
                              <p:par>
                                <p:cTn id="75" presetID="0" presetClass="path" presetSubtype="0" accel="50000" decel="50000" fill="hold" grpId="3" nodeType="afterEffect">
                                  <p:stCondLst>
                                    <p:cond delay="0"/>
                                  </p:stCondLst>
                                  <p:childTnLst>
                                    <p:animMotion origin="layout" path="M 0.0132 0.04792 L 0.02309 0.05648 L 0.0283 0.0757 " pathEditMode="relative" rAng="0" ptsTypes="AAA">
                                      <p:cBhvr>
                                        <p:cTn id="76" dur="2000" fill="hold"/>
                                        <p:tgtEl>
                                          <p:spTgt spid="26810"/>
                                        </p:tgtEl>
                                        <p:attrNameLst>
                                          <p:attrName>ppt_x</p:attrName>
                                          <p:attrName>ppt_y</p:attrName>
                                        </p:attrNameLst>
                                      </p:cBhvr>
                                      <p:rCtr x="747" y="1389"/>
                                    </p:animMotion>
                                  </p:childTnLst>
                                </p:cTn>
                              </p:par>
                              <p:par>
                                <p:cTn id="77" presetID="0" presetClass="path" presetSubtype="0" accel="50000" decel="50000" fill="hold" grpId="2" nodeType="withEffect">
                                  <p:stCondLst>
                                    <p:cond delay="0"/>
                                  </p:stCondLst>
                                  <p:childTnLst>
                                    <p:animMotion origin="layout" path="M 0.01423 0.02754 L 0.01753 0.03935 L 0.02483 0.04861 " pathEditMode="relative" rAng="0" ptsTypes="AAA">
                                      <p:cBhvr>
                                        <p:cTn id="78" dur="2000" fill="hold"/>
                                        <p:tgtEl>
                                          <p:spTgt spid="26811"/>
                                        </p:tgtEl>
                                        <p:attrNameLst>
                                          <p:attrName>ppt_x</p:attrName>
                                          <p:attrName>ppt_y</p:attrName>
                                        </p:attrNameLst>
                                      </p:cBhvr>
                                      <p:rCtr x="521" y="1042"/>
                                    </p:animMotion>
                                  </p:childTnLst>
                                </p:cTn>
                              </p:par>
                            </p:childTnLst>
                          </p:cTn>
                        </p:par>
                        <p:par>
                          <p:cTn id="79" fill="hold" nodeType="afterGroup">
                            <p:stCondLst>
                              <p:cond delay="9500"/>
                            </p:stCondLst>
                            <p:childTnLst>
                              <p:par>
                                <p:cTn id="80" presetID="1" presetClass="entr" presetSubtype="0" fill="hold" grpId="0" nodeType="afterEffect">
                                  <p:stCondLst>
                                    <p:cond delay="0"/>
                                  </p:stCondLst>
                                  <p:childTnLst>
                                    <p:set>
                                      <p:cBhvr>
                                        <p:cTn id="81" dur="1" fill="hold">
                                          <p:stCondLst>
                                            <p:cond delay="0"/>
                                          </p:stCondLst>
                                        </p:cTn>
                                        <p:tgtEl>
                                          <p:spTgt spid="26835"/>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3" name="explode.wav"/>
                                        </p:tgtEl>
                                      </p:cMediaNode>
                                    </p:audio>
                                  </p:subTnLst>
                                </p:cTn>
                              </p:par>
                              <p:par>
                                <p:cTn id="82" presetID="3" presetClass="exit" presetSubtype="10" fill="hold" grpId="1" nodeType="withEffect">
                                  <p:stCondLst>
                                    <p:cond delay="0"/>
                                  </p:stCondLst>
                                  <p:childTnLst>
                                    <p:animEffect transition="out" filter="blinds(horizontal)">
                                      <p:cBhvr>
                                        <p:cTn id="83" dur="500"/>
                                        <p:tgtEl>
                                          <p:spTgt spid="26835"/>
                                        </p:tgtEl>
                                      </p:cBhvr>
                                    </p:animEffect>
                                    <p:set>
                                      <p:cBhvr>
                                        <p:cTn id="84" dur="1" fill="hold">
                                          <p:stCondLst>
                                            <p:cond delay="499"/>
                                          </p:stCondLst>
                                        </p:cTn>
                                        <p:tgtEl>
                                          <p:spTgt spid="26835"/>
                                        </p:tgtEl>
                                        <p:attrNameLst>
                                          <p:attrName>style.visibility</p:attrName>
                                        </p:attrNameLst>
                                      </p:cBhvr>
                                      <p:to>
                                        <p:strVal val="hidden"/>
                                      </p:to>
                                    </p:set>
                                  </p:childTnLst>
                                </p:cTn>
                              </p:par>
                            </p:childTnLst>
                          </p:cTn>
                        </p:par>
                      </p:childTnLst>
                    </p:cTn>
                  </p:par>
                  <p:par>
                    <p:cTn id="85" fill="hold" nodeType="clickPar">
                      <p:stCondLst>
                        <p:cond delay="indefinite"/>
                      </p:stCondLst>
                      <p:childTnLst>
                        <p:par>
                          <p:cTn id="86" fill="hold" nodeType="withGroup">
                            <p:stCondLst>
                              <p:cond delay="0"/>
                            </p:stCondLst>
                            <p:childTnLst>
                              <p:par>
                                <p:cTn id="87" presetID="0" presetClass="path" presetSubtype="0" accel="50000" decel="50000" fill="hold" grpId="4" nodeType="clickEffect">
                                  <p:stCondLst>
                                    <p:cond delay="0"/>
                                  </p:stCondLst>
                                  <p:childTnLst>
                                    <p:animMotion origin="layout" path="M 0.0283 0.075 C 0.03021 0.07662 0.03802 0.0801 0.04011 0.08496 L 0.04132 0.10371 " pathEditMode="relative" rAng="0" ptsTypes="aAA">
                                      <p:cBhvr>
                                        <p:cTn id="88" dur="2000" fill="hold"/>
                                        <p:tgtEl>
                                          <p:spTgt spid="26810"/>
                                        </p:tgtEl>
                                        <p:attrNameLst>
                                          <p:attrName>ppt_x</p:attrName>
                                          <p:attrName>ppt_y</p:attrName>
                                        </p:attrNameLst>
                                      </p:cBhvr>
                                      <p:rCtr x="642" y="1435"/>
                                    </p:animMotion>
                                  </p:childTnLst>
                                </p:cTn>
                              </p:par>
                            </p:childTnLst>
                          </p:cTn>
                        </p:par>
                        <p:par>
                          <p:cTn id="89" fill="hold" nodeType="afterGroup">
                            <p:stCondLst>
                              <p:cond delay="2000"/>
                            </p:stCondLst>
                            <p:childTnLst>
                              <p:par>
                                <p:cTn id="90" presetID="9" presetClass="exit" presetSubtype="0" fill="hold" grpId="5" nodeType="afterEffect">
                                  <p:stCondLst>
                                    <p:cond delay="0"/>
                                  </p:stCondLst>
                                  <p:childTnLst>
                                    <p:animEffect transition="out" filter="dissolve">
                                      <p:cBhvr>
                                        <p:cTn id="91" dur="2000"/>
                                        <p:tgtEl>
                                          <p:spTgt spid="26810"/>
                                        </p:tgtEl>
                                      </p:cBhvr>
                                    </p:animEffect>
                                    <p:set>
                                      <p:cBhvr>
                                        <p:cTn id="92" dur="1" fill="hold">
                                          <p:stCondLst>
                                            <p:cond delay="1999"/>
                                          </p:stCondLst>
                                        </p:cTn>
                                        <p:tgtEl>
                                          <p:spTgt spid="26810"/>
                                        </p:tgtEl>
                                        <p:attrNameLst>
                                          <p:attrName>style.visibility</p:attrName>
                                        </p:attrNameLst>
                                      </p:cBhvr>
                                      <p:to>
                                        <p:strVal val="hidden"/>
                                      </p:to>
                                    </p:set>
                                  </p:childTnLst>
                                </p:cTn>
                              </p:par>
                              <p:par>
                                <p:cTn id="93" presetID="22" presetClass="entr" presetSubtype="2" fill="hold" grpId="0" nodeType="withEffect">
                                  <p:stCondLst>
                                    <p:cond delay="0"/>
                                  </p:stCondLst>
                                  <p:childTnLst>
                                    <p:set>
                                      <p:cBhvr>
                                        <p:cTn id="94" dur="1" fill="hold">
                                          <p:stCondLst>
                                            <p:cond delay="0"/>
                                          </p:stCondLst>
                                        </p:cTn>
                                        <p:tgtEl>
                                          <p:spTgt spid="26836"/>
                                        </p:tgtEl>
                                        <p:attrNameLst>
                                          <p:attrName>style.visibility</p:attrName>
                                        </p:attrNameLst>
                                      </p:cBhvr>
                                      <p:to>
                                        <p:strVal val="visible"/>
                                      </p:to>
                                    </p:set>
                                    <p:animEffect transition="in" filter="wipe(right)">
                                      <p:cBhvr>
                                        <p:cTn id="95" dur="2000"/>
                                        <p:tgtEl>
                                          <p:spTgt spid="26836"/>
                                        </p:tgtEl>
                                      </p:cBhvr>
                                    </p:animEffect>
                                  </p:childTnLst>
                                </p:cTn>
                              </p:par>
                            </p:childTnLst>
                          </p:cTn>
                        </p:par>
                      </p:childTnLst>
                    </p:cTn>
                  </p:par>
                  <p:par>
                    <p:cTn id="96" fill="hold" nodeType="clickPar">
                      <p:stCondLst>
                        <p:cond delay="indefinite"/>
                      </p:stCondLst>
                      <p:childTnLst>
                        <p:par>
                          <p:cTn id="97" fill="hold" nodeType="withGroup">
                            <p:stCondLst>
                              <p:cond delay="0"/>
                            </p:stCondLst>
                            <p:childTnLst>
                              <p:par>
                                <p:cTn id="98" presetID="9" presetClass="exit" presetSubtype="0" fill="hold" grpId="3" nodeType="clickEffect">
                                  <p:stCondLst>
                                    <p:cond delay="0"/>
                                  </p:stCondLst>
                                  <p:childTnLst>
                                    <p:animEffect transition="out" filter="dissolve">
                                      <p:cBhvr>
                                        <p:cTn id="99" dur="500"/>
                                        <p:tgtEl>
                                          <p:spTgt spid="26811"/>
                                        </p:tgtEl>
                                      </p:cBhvr>
                                    </p:animEffect>
                                    <p:set>
                                      <p:cBhvr>
                                        <p:cTn id="100" dur="1" fill="hold">
                                          <p:stCondLst>
                                            <p:cond delay="499"/>
                                          </p:stCondLst>
                                        </p:cTn>
                                        <p:tgtEl>
                                          <p:spTgt spid="26811"/>
                                        </p:tgtEl>
                                        <p:attrNameLst>
                                          <p:attrName>style.visibility</p:attrName>
                                        </p:attrNameLst>
                                      </p:cBhvr>
                                      <p:to>
                                        <p:strVal val="hidden"/>
                                      </p:to>
                                    </p:set>
                                  </p:childTnLst>
                                </p:cTn>
                              </p:par>
                              <p:par>
                                <p:cTn id="101" presetID="22" presetClass="entr" presetSubtype="2" fill="hold" grpId="0" nodeType="withEffect">
                                  <p:stCondLst>
                                    <p:cond delay="0"/>
                                  </p:stCondLst>
                                  <p:childTnLst>
                                    <p:set>
                                      <p:cBhvr>
                                        <p:cTn id="102" dur="1" fill="hold">
                                          <p:stCondLst>
                                            <p:cond delay="0"/>
                                          </p:stCondLst>
                                        </p:cTn>
                                        <p:tgtEl>
                                          <p:spTgt spid="26837"/>
                                        </p:tgtEl>
                                        <p:attrNameLst>
                                          <p:attrName>style.visibility</p:attrName>
                                        </p:attrNameLst>
                                      </p:cBhvr>
                                      <p:to>
                                        <p:strVal val="visible"/>
                                      </p:to>
                                    </p:set>
                                    <p:animEffect transition="in" filter="wipe(right)">
                                      <p:cBhvr>
                                        <p:cTn id="103" dur="2000"/>
                                        <p:tgtEl>
                                          <p:spTgt spid="26837"/>
                                        </p:tgtEl>
                                      </p:cBhvr>
                                    </p:animEffect>
                                  </p:childTnLst>
                                </p:cTn>
                              </p:par>
                            </p:childTnLst>
                          </p:cTn>
                        </p:par>
                        <p:par>
                          <p:cTn id="104" fill="hold" nodeType="afterGroup">
                            <p:stCondLst>
                              <p:cond delay="2000"/>
                            </p:stCondLst>
                            <p:childTnLst>
                              <p:par>
                                <p:cTn id="105" presetID="9" presetClass="exit" presetSubtype="0" fill="hold" grpId="0" nodeType="afterEffect">
                                  <p:stCondLst>
                                    <p:cond delay="0"/>
                                  </p:stCondLst>
                                  <p:childTnLst>
                                    <p:animEffect transition="out" filter="dissolve">
                                      <p:cBhvr>
                                        <p:cTn id="106" dur="1000"/>
                                        <p:tgtEl>
                                          <p:spTgt spid="26772"/>
                                        </p:tgtEl>
                                      </p:cBhvr>
                                    </p:animEffect>
                                    <p:set>
                                      <p:cBhvr>
                                        <p:cTn id="107" dur="1" fill="hold">
                                          <p:stCondLst>
                                            <p:cond delay="999"/>
                                          </p:stCondLst>
                                        </p:cTn>
                                        <p:tgtEl>
                                          <p:spTgt spid="26772"/>
                                        </p:tgtEl>
                                        <p:attrNameLst>
                                          <p:attrName>style.visibility</p:attrName>
                                        </p:attrNameLst>
                                      </p:cBhvr>
                                      <p:to>
                                        <p:strVal val="hidden"/>
                                      </p:to>
                                    </p:set>
                                  </p:childTnLst>
                                </p:cTn>
                              </p:par>
                              <p:par>
                                <p:cTn id="108" presetID="9" presetClass="exit" presetSubtype="0" fill="hold" grpId="0" nodeType="withEffect">
                                  <p:stCondLst>
                                    <p:cond delay="0"/>
                                  </p:stCondLst>
                                  <p:childTnLst>
                                    <p:animEffect transition="out" filter="dissolve">
                                      <p:cBhvr>
                                        <p:cTn id="109" dur="1000"/>
                                        <p:tgtEl>
                                          <p:spTgt spid="26815"/>
                                        </p:tgtEl>
                                      </p:cBhvr>
                                    </p:animEffect>
                                    <p:set>
                                      <p:cBhvr>
                                        <p:cTn id="110" dur="1" fill="hold">
                                          <p:stCondLst>
                                            <p:cond delay="999"/>
                                          </p:stCondLst>
                                        </p:cTn>
                                        <p:tgtEl>
                                          <p:spTgt spid="26815"/>
                                        </p:tgtEl>
                                        <p:attrNameLst>
                                          <p:attrName>style.visibility</p:attrName>
                                        </p:attrNameLst>
                                      </p:cBhvr>
                                      <p:to>
                                        <p:strVal val="hidden"/>
                                      </p:to>
                                    </p:set>
                                  </p:childTnLst>
                                </p:cTn>
                              </p:par>
                              <p:par>
                                <p:cTn id="111" presetID="9" presetClass="exit" presetSubtype="0" fill="hold" grpId="0" nodeType="withEffect">
                                  <p:stCondLst>
                                    <p:cond delay="0"/>
                                  </p:stCondLst>
                                  <p:childTnLst>
                                    <p:animEffect transition="out" filter="dissolve">
                                      <p:cBhvr>
                                        <p:cTn id="112" dur="1000"/>
                                        <p:tgtEl>
                                          <p:spTgt spid="26796"/>
                                        </p:tgtEl>
                                      </p:cBhvr>
                                    </p:animEffect>
                                    <p:set>
                                      <p:cBhvr>
                                        <p:cTn id="113" dur="1" fill="hold">
                                          <p:stCondLst>
                                            <p:cond delay="999"/>
                                          </p:stCondLst>
                                        </p:cTn>
                                        <p:tgtEl>
                                          <p:spTgt spid="26796"/>
                                        </p:tgtEl>
                                        <p:attrNameLst>
                                          <p:attrName>style.visibility</p:attrName>
                                        </p:attrNameLst>
                                      </p:cBhvr>
                                      <p:to>
                                        <p:strVal val="hidden"/>
                                      </p:to>
                                    </p:set>
                                  </p:childTnLst>
                                </p:cTn>
                              </p:par>
                              <p:par>
                                <p:cTn id="114" presetID="9" presetClass="entr" presetSubtype="0" fill="hold" grpId="0" nodeType="withEffect">
                                  <p:stCondLst>
                                    <p:cond delay="0"/>
                                  </p:stCondLst>
                                  <p:childTnLst>
                                    <p:set>
                                      <p:cBhvr>
                                        <p:cTn id="115" dur="1" fill="hold">
                                          <p:stCondLst>
                                            <p:cond delay="0"/>
                                          </p:stCondLst>
                                        </p:cTn>
                                        <p:tgtEl>
                                          <p:spTgt spid="26840"/>
                                        </p:tgtEl>
                                        <p:attrNameLst>
                                          <p:attrName>style.visibility</p:attrName>
                                        </p:attrNameLst>
                                      </p:cBhvr>
                                      <p:to>
                                        <p:strVal val="visible"/>
                                      </p:to>
                                    </p:set>
                                    <p:animEffect transition="in" filter="dissolve">
                                      <p:cBhvr>
                                        <p:cTn id="116" dur="1000"/>
                                        <p:tgtEl>
                                          <p:spTgt spid="26840"/>
                                        </p:tgtEl>
                                      </p:cBhvr>
                                    </p:animEffect>
                                  </p:childTnLst>
                                </p:cTn>
                              </p:par>
                              <p:par>
                                <p:cTn id="117" presetID="9" presetClass="entr" presetSubtype="0" fill="hold" grpId="0" nodeType="withEffect">
                                  <p:stCondLst>
                                    <p:cond delay="0"/>
                                  </p:stCondLst>
                                  <p:childTnLst>
                                    <p:set>
                                      <p:cBhvr>
                                        <p:cTn id="118" dur="1" fill="hold">
                                          <p:stCondLst>
                                            <p:cond delay="0"/>
                                          </p:stCondLst>
                                        </p:cTn>
                                        <p:tgtEl>
                                          <p:spTgt spid="26842"/>
                                        </p:tgtEl>
                                        <p:attrNameLst>
                                          <p:attrName>style.visibility</p:attrName>
                                        </p:attrNameLst>
                                      </p:cBhvr>
                                      <p:to>
                                        <p:strVal val="visible"/>
                                      </p:to>
                                    </p:set>
                                    <p:animEffect transition="in" filter="dissolve">
                                      <p:cBhvr>
                                        <p:cTn id="119" dur="1000"/>
                                        <p:tgtEl>
                                          <p:spTgt spid="26842"/>
                                        </p:tgtEl>
                                      </p:cBhvr>
                                    </p:animEffect>
                                  </p:childTnLst>
                                </p:cTn>
                              </p:par>
                              <p:par>
                                <p:cTn id="120" presetID="9" presetClass="entr" presetSubtype="0" fill="hold" grpId="0" nodeType="withEffect">
                                  <p:stCondLst>
                                    <p:cond delay="0"/>
                                  </p:stCondLst>
                                  <p:childTnLst>
                                    <p:set>
                                      <p:cBhvr>
                                        <p:cTn id="121" dur="1" fill="hold">
                                          <p:stCondLst>
                                            <p:cond delay="0"/>
                                          </p:stCondLst>
                                        </p:cTn>
                                        <p:tgtEl>
                                          <p:spTgt spid="26841"/>
                                        </p:tgtEl>
                                        <p:attrNameLst>
                                          <p:attrName>style.visibility</p:attrName>
                                        </p:attrNameLst>
                                      </p:cBhvr>
                                      <p:to>
                                        <p:strVal val="visible"/>
                                      </p:to>
                                    </p:set>
                                    <p:animEffect transition="in" filter="dissolve">
                                      <p:cBhvr>
                                        <p:cTn id="122" dur="1000"/>
                                        <p:tgtEl>
                                          <p:spTgt spid="26841"/>
                                        </p:tgtEl>
                                      </p:cBhvr>
                                    </p:animEffect>
                                  </p:childTnLst>
                                </p:cTn>
                              </p:par>
                            </p:childTnLst>
                          </p:cTn>
                        </p:par>
                      </p:childTnLst>
                    </p:cTn>
                  </p:par>
                  <p:par>
                    <p:cTn id="123" fill="hold" nodeType="clickPar">
                      <p:stCondLst>
                        <p:cond delay="indefinite"/>
                      </p:stCondLst>
                      <p:childTnLst>
                        <p:par>
                          <p:cTn id="124" fill="hold" nodeType="withGroup">
                            <p:stCondLst>
                              <p:cond delay="0"/>
                            </p:stCondLst>
                            <p:childTnLst>
                              <p:par>
                                <p:cTn id="125" presetID="0" presetClass="path" presetSubtype="0" accel="50000" decel="50000" fill="hold" grpId="2" nodeType="clickEffect">
                                  <p:stCondLst>
                                    <p:cond delay="0"/>
                                  </p:stCondLst>
                                  <p:childTnLst>
                                    <p:animMotion origin="layout" path="M -0.01423 0.01157 L -0.01371 0.01713 L -0.01545 0.02662 " pathEditMode="relative" rAng="0" ptsTypes="AAA">
                                      <p:cBhvr>
                                        <p:cTn id="126" dur="1000" fill="hold"/>
                                        <p:tgtEl>
                                          <p:spTgt spid="26816"/>
                                        </p:tgtEl>
                                        <p:attrNameLst>
                                          <p:attrName>ppt_x</p:attrName>
                                          <p:attrName>ppt_y</p:attrName>
                                        </p:attrNameLst>
                                      </p:cBhvr>
                                      <p:rCtr x="-35" y="741"/>
                                    </p:animMotion>
                                  </p:childTnLst>
                                </p:cTn>
                              </p:par>
                            </p:childTnLst>
                          </p:cTn>
                        </p:par>
                        <p:par>
                          <p:cTn id="127" fill="hold" nodeType="afterGroup">
                            <p:stCondLst>
                              <p:cond delay="1000"/>
                            </p:stCondLst>
                            <p:childTnLst>
                              <p:par>
                                <p:cTn id="128" presetID="1" presetClass="entr" presetSubtype="0" fill="hold" grpId="0" nodeType="afterEffect">
                                  <p:stCondLst>
                                    <p:cond delay="0"/>
                                  </p:stCondLst>
                                  <p:childTnLst>
                                    <p:set>
                                      <p:cBhvr>
                                        <p:cTn id="129" dur="1" fill="hold">
                                          <p:stCondLst>
                                            <p:cond delay="0"/>
                                          </p:stCondLst>
                                        </p:cTn>
                                        <p:tgtEl>
                                          <p:spTgt spid="26845"/>
                                        </p:tgtEl>
                                        <p:attrNameLst>
                                          <p:attrName>style.visibility</p:attrName>
                                        </p:attrNameLst>
                                      </p:cBhvr>
                                      <p:to>
                                        <p:strVal val="visible"/>
                                      </p:to>
                                    </p:set>
                                  </p:childTnLst>
                                  <p:subTnLst>
                                    <p:audio>
                                      <p:cMediaNode>
                                        <p:cTn display="0" masterRel="sameClick">
                                          <p:stCondLst>
                                            <p:cond evt="begin" delay="0">
                                              <p:tn val="128"/>
                                            </p:cond>
                                          </p:stCondLst>
                                          <p:endCondLst>
                                            <p:cond evt="onStopAudio" delay="0">
                                              <p:tgtEl>
                                                <p:sldTgt/>
                                              </p:tgtEl>
                                            </p:cond>
                                          </p:endCondLst>
                                        </p:cTn>
                                        <p:tgtEl>
                                          <p:sndTgt r:embed="rId3" name="explode.wav"/>
                                        </p:tgtEl>
                                      </p:cMediaNode>
                                    </p:audio>
                                  </p:subTnLst>
                                </p:cTn>
                              </p:par>
                              <p:par>
                                <p:cTn id="130" presetID="3" presetClass="exit" presetSubtype="10" fill="hold" grpId="1" nodeType="withEffect">
                                  <p:stCondLst>
                                    <p:cond delay="0"/>
                                  </p:stCondLst>
                                  <p:childTnLst>
                                    <p:animEffect transition="out" filter="blinds(horizontal)">
                                      <p:cBhvr>
                                        <p:cTn id="131" dur="500"/>
                                        <p:tgtEl>
                                          <p:spTgt spid="26845"/>
                                        </p:tgtEl>
                                      </p:cBhvr>
                                    </p:animEffect>
                                    <p:set>
                                      <p:cBhvr>
                                        <p:cTn id="132" dur="1" fill="hold">
                                          <p:stCondLst>
                                            <p:cond delay="499"/>
                                          </p:stCondLst>
                                        </p:cTn>
                                        <p:tgtEl>
                                          <p:spTgt spid="26845"/>
                                        </p:tgtEl>
                                        <p:attrNameLst>
                                          <p:attrName>style.visibility</p:attrName>
                                        </p:attrNameLst>
                                      </p:cBhvr>
                                      <p:to>
                                        <p:strVal val="hidden"/>
                                      </p:to>
                                    </p:set>
                                  </p:childTnLst>
                                </p:cTn>
                              </p:par>
                              <p:par>
                                <p:cTn id="133" presetID="9" presetClass="exit" presetSubtype="0" fill="hold" grpId="1" nodeType="withEffect">
                                  <p:stCondLst>
                                    <p:cond delay="0"/>
                                  </p:stCondLst>
                                  <p:childTnLst>
                                    <p:animEffect transition="out" filter="dissolve">
                                      <p:cBhvr>
                                        <p:cTn id="134" dur="1000"/>
                                        <p:tgtEl>
                                          <p:spTgt spid="26828"/>
                                        </p:tgtEl>
                                      </p:cBhvr>
                                    </p:animEffect>
                                    <p:set>
                                      <p:cBhvr>
                                        <p:cTn id="135" dur="1" fill="hold">
                                          <p:stCondLst>
                                            <p:cond delay="999"/>
                                          </p:stCondLst>
                                        </p:cTn>
                                        <p:tgtEl>
                                          <p:spTgt spid="26828"/>
                                        </p:tgtEl>
                                        <p:attrNameLst>
                                          <p:attrName>style.visibility</p:attrName>
                                        </p:attrNameLst>
                                      </p:cBhvr>
                                      <p:to>
                                        <p:strVal val="hidden"/>
                                      </p:to>
                                    </p:set>
                                  </p:childTnLst>
                                </p:cTn>
                              </p:par>
                            </p:childTnLst>
                          </p:cTn>
                        </p:par>
                        <p:par>
                          <p:cTn id="136" fill="hold" nodeType="afterGroup">
                            <p:stCondLst>
                              <p:cond delay="2000"/>
                            </p:stCondLst>
                            <p:childTnLst>
                              <p:par>
                                <p:cTn id="137" presetID="0" presetClass="path" presetSubtype="0" accel="50000" decel="50000" fill="hold" grpId="3" nodeType="afterEffect">
                                  <p:stCondLst>
                                    <p:cond delay="0"/>
                                  </p:stCondLst>
                                  <p:childTnLst>
                                    <p:animMotion origin="layout" path="M -0.01527 0.02615 L -0.02812 0.04166 L -0.04704 0.075 L -0.04531 0.12685 " pathEditMode="relative" rAng="0" ptsTypes="AAAA">
                                      <p:cBhvr>
                                        <p:cTn id="138" dur="2000" fill="hold"/>
                                        <p:tgtEl>
                                          <p:spTgt spid="26816"/>
                                        </p:tgtEl>
                                        <p:attrNameLst>
                                          <p:attrName>ppt_x</p:attrName>
                                          <p:attrName>ppt_y</p:attrName>
                                        </p:attrNameLst>
                                      </p:cBhvr>
                                      <p:rCtr x="-1597" y="5023"/>
                                    </p:animMotion>
                                  </p:childTnLst>
                                </p:cTn>
                              </p:par>
                            </p:childTnLst>
                          </p:cTn>
                        </p:par>
                        <p:par>
                          <p:cTn id="139" fill="hold" nodeType="afterGroup">
                            <p:stCondLst>
                              <p:cond delay="4000"/>
                            </p:stCondLst>
                            <p:childTnLst>
                              <p:par>
                                <p:cTn id="140" presetID="9" presetClass="entr" presetSubtype="0" fill="hold" grpId="0" nodeType="afterEffect">
                                  <p:stCondLst>
                                    <p:cond delay="0"/>
                                  </p:stCondLst>
                                  <p:childTnLst>
                                    <p:set>
                                      <p:cBhvr>
                                        <p:cTn id="141" dur="1" fill="hold">
                                          <p:stCondLst>
                                            <p:cond delay="0"/>
                                          </p:stCondLst>
                                        </p:cTn>
                                        <p:tgtEl>
                                          <p:spTgt spid="26844"/>
                                        </p:tgtEl>
                                        <p:attrNameLst>
                                          <p:attrName>style.visibility</p:attrName>
                                        </p:attrNameLst>
                                      </p:cBhvr>
                                      <p:to>
                                        <p:strVal val="visible"/>
                                      </p:to>
                                    </p:set>
                                    <p:animEffect transition="in" filter="dissolve">
                                      <p:cBhvr>
                                        <p:cTn id="142" dur="1000"/>
                                        <p:tgtEl>
                                          <p:spTgt spid="26844"/>
                                        </p:tgtEl>
                                      </p:cBhvr>
                                    </p:animEffect>
                                  </p:childTnLst>
                                </p:cTn>
                              </p:par>
                              <p:par>
                                <p:cTn id="143" presetID="12" presetClass="entr" presetSubtype="8" fill="hold" grpId="0" nodeType="withEffect">
                                  <p:stCondLst>
                                    <p:cond delay="0"/>
                                  </p:stCondLst>
                                  <p:childTnLst>
                                    <p:set>
                                      <p:cBhvr>
                                        <p:cTn id="144" dur="1" fill="hold">
                                          <p:stCondLst>
                                            <p:cond delay="0"/>
                                          </p:stCondLst>
                                        </p:cTn>
                                        <p:tgtEl>
                                          <p:spTgt spid="26846"/>
                                        </p:tgtEl>
                                        <p:attrNameLst>
                                          <p:attrName>style.visibility</p:attrName>
                                        </p:attrNameLst>
                                      </p:cBhvr>
                                      <p:to>
                                        <p:strVal val="visible"/>
                                      </p:to>
                                    </p:set>
                                    <p:animEffect transition="in" filter="slide(fromLeft)">
                                      <p:cBhvr>
                                        <p:cTn id="145" dur="1000"/>
                                        <p:tgtEl>
                                          <p:spTgt spid="26846"/>
                                        </p:tgtEl>
                                      </p:cBhvr>
                                    </p:animEffect>
                                  </p:childTnLst>
                                </p:cTn>
                              </p:par>
                            </p:childTnLst>
                          </p:cTn>
                        </p:par>
                        <p:par>
                          <p:cTn id="146" fill="hold" nodeType="afterGroup">
                            <p:stCondLst>
                              <p:cond delay="5000"/>
                            </p:stCondLst>
                            <p:childTnLst>
                              <p:par>
                                <p:cTn id="147" presetID="0" presetClass="path" presetSubtype="0" accel="50000" decel="50000" fill="hold" grpId="1" nodeType="afterEffect">
                                  <p:stCondLst>
                                    <p:cond delay="0"/>
                                  </p:stCondLst>
                                  <p:childTnLst>
                                    <p:animMotion origin="layout" path="M 4.16667E-6 2.96296E-6 L -0.0323 -0.00047 L -0.05278 -0.00463 " pathEditMode="relative" rAng="0" ptsTypes="AAA">
                                      <p:cBhvr>
                                        <p:cTn id="148" dur="2000" fill="hold"/>
                                        <p:tgtEl>
                                          <p:spTgt spid="26844"/>
                                        </p:tgtEl>
                                        <p:attrNameLst>
                                          <p:attrName>ppt_x</p:attrName>
                                          <p:attrName>ppt_y</p:attrName>
                                        </p:attrNameLst>
                                      </p:cBhvr>
                                      <p:rCtr x="-2639" y="-231"/>
                                    </p:animMotion>
                                  </p:childTnLst>
                                </p:cTn>
                              </p:par>
                            </p:childTnLst>
                          </p:cTn>
                        </p:par>
                        <p:par>
                          <p:cTn id="149" fill="hold" nodeType="afterGroup">
                            <p:stCondLst>
                              <p:cond delay="7000"/>
                            </p:stCondLst>
                            <p:childTnLst>
                              <p:par>
                                <p:cTn id="150" presetID="1" presetClass="entr" presetSubtype="0" fill="hold" grpId="0" nodeType="afterEffect">
                                  <p:stCondLst>
                                    <p:cond delay="0"/>
                                  </p:stCondLst>
                                  <p:childTnLst>
                                    <p:set>
                                      <p:cBhvr>
                                        <p:cTn id="151" dur="1" fill="hold">
                                          <p:stCondLst>
                                            <p:cond delay="0"/>
                                          </p:stCondLst>
                                        </p:cTn>
                                        <p:tgtEl>
                                          <p:spTgt spid="26847"/>
                                        </p:tgtEl>
                                        <p:attrNameLst>
                                          <p:attrName>style.visibility</p:attrName>
                                        </p:attrNameLst>
                                      </p:cBhvr>
                                      <p:to>
                                        <p:strVal val="visible"/>
                                      </p:to>
                                    </p:set>
                                  </p:childTnLst>
                                  <p:subTnLst>
                                    <p:audio>
                                      <p:cMediaNode>
                                        <p:cTn display="0" masterRel="sameClick">
                                          <p:stCondLst>
                                            <p:cond evt="begin" delay="0">
                                              <p:tn val="150"/>
                                            </p:cond>
                                          </p:stCondLst>
                                          <p:endCondLst>
                                            <p:cond evt="onStopAudio" delay="0">
                                              <p:tgtEl>
                                                <p:sldTgt/>
                                              </p:tgtEl>
                                            </p:cond>
                                          </p:endCondLst>
                                        </p:cTn>
                                        <p:tgtEl>
                                          <p:sndTgt r:embed="rId3" name="explode.wav"/>
                                        </p:tgtEl>
                                      </p:cMediaNode>
                                    </p:audio>
                                  </p:subTnLst>
                                </p:cTn>
                              </p:par>
                              <p:par>
                                <p:cTn id="152" presetID="3" presetClass="exit" presetSubtype="10" fill="hold" grpId="1" nodeType="withEffect">
                                  <p:stCondLst>
                                    <p:cond delay="0"/>
                                  </p:stCondLst>
                                  <p:childTnLst>
                                    <p:animEffect transition="out" filter="blinds(horizontal)">
                                      <p:cBhvr>
                                        <p:cTn id="153" dur="500"/>
                                        <p:tgtEl>
                                          <p:spTgt spid="26847"/>
                                        </p:tgtEl>
                                      </p:cBhvr>
                                    </p:animEffect>
                                    <p:set>
                                      <p:cBhvr>
                                        <p:cTn id="154" dur="1" fill="hold">
                                          <p:stCondLst>
                                            <p:cond delay="499"/>
                                          </p:stCondLst>
                                        </p:cTn>
                                        <p:tgtEl>
                                          <p:spTgt spid="26847"/>
                                        </p:tgtEl>
                                        <p:attrNameLst>
                                          <p:attrName>style.visibility</p:attrName>
                                        </p:attrNameLst>
                                      </p:cBhvr>
                                      <p:to>
                                        <p:strVal val="hidden"/>
                                      </p:to>
                                    </p:set>
                                  </p:childTnLst>
                                </p:cTn>
                              </p:par>
                            </p:childTnLst>
                          </p:cTn>
                        </p:par>
                        <p:par>
                          <p:cTn id="155" fill="hold" nodeType="afterGroup">
                            <p:stCondLst>
                              <p:cond delay="7500"/>
                            </p:stCondLst>
                            <p:childTnLst>
                              <p:par>
                                <p:cTn id="156" presetID="9" presetClass="exit" presetSubtype="0" fill="hold" grpId="4" nodeType="afterEffect">
                                  <p:stCondLst>
                                    <p:cond delay="0"/>
                                  </p:stCondLst>
                                  <p:childTnLst>
                                    <p:animEffect transition="out" filter="dissolve">
                                      <p:cBhvr>
                                        <p:cTn id="157" dur="1000"/>
                                        <p:tgtEl>
                                          <p:spTgt spid="26816"/>
                                        </p:tgtEl>
                                      </p:cBhvr>
                                    </p:animEffect>
                                    <p:set>
                                      <p:cBhvr>
                                        <p:cTn id="158" dur="1" fill="hold">
                                          <p:stCondLst>
                                            <p:cond delay="999"/>
                                          </p:stCondLst>
                                        </p:cTn>
                                        <p:tgtEl>
                                          <p:spTgt spid="26816"/>
                                        </p:tgtEl>
                                        <p:attrNameLst>
                                          <p:attrName>style.visibility</p:attrName>
                                        </p:attrNameLst>
                                      </p:cBhvr>
                                      <p:to>
                                        <p:strVal val="hidden"/>
                                      </p:to>
                                    </p:set>
                                  </p:childTnLst>
                                </p:cTn>
                              </p:par>
                              <p:par>
                                <p:cTn id="159" presetID="9" presetClass="exit" presetSubtype="0" fill="hold" grpId="1" nodeType="withEffect">
                                  <p:stCondLst>
                                    <p:cond delay="0"/>
                                  </p:stCondLst>
                                  <p:childTnLst>
                                    <p:animEffect transition="out" filter="dissolve">
                                      <p:cBhvr>
                                        <p:cTn id="160" dur="1000"/>
                                        <p:tgtEl>
                                          <p:spTgt spid="26843"/>
                                        </p:tgtEl>
                                      </p:cBhvr>
                                    </p:animEffect>
                                    <p:set>
                                      <p:cBhvr>
                                        <p:cTn id="161" dur="1" fill="hold">
                                          <p:stCondLst>
                                            <p:cond delay="999"/>
                                          </p:stCondLst>
                                        </p:cTn>
                                        <p:tgtEl>
                                          <p:spTgt spid="26843"/>
                                        </p:tgtEl>
                                        <p:attrNameLst>
                                          <p:attrName>style.visibility</p:attrName>
                                        </p:attrNameLst>
                                      </p:cBhvr>
                                      <p:to>
                                        <p:strVal val="hidden"/>
                                      </p:to>
                                    </p:set>
                                  </p:childTnLst>
                                </p:cTn>
                              </p:par>
                            </p:childTnLst>
                          </p:cTn>
                        </p:par>
                        <p:par>
                          <p:cTn id="162" fill="hold" nodeType="afterGroup">
                            <p:stCondLst>
                              <p:cond delay="8500"/>
                            </p:stCondLst>
                            <p:childTnLst>
                              <p:par>
                                <p:cTn id="163" presetID="0" presetClass="path" presetSubtype="0" accel="50000" decel="50000" fill="hold" grpId="2" nodeType="afterEffect">
                                  <p:stCondLst>
                                    <p:cond delay="0"/>
                                  </p:stCondLst>
                                  <p:childTnLst>
                                    <p:animMotion origin="layout" path="M -0.05295 -0.00463 L -0.07222 -0.0419 C -0.07413 -0.0544 -0.06996 -0.06482 -0.06458 -0.07824 L -0.03958 -0.12199 L -0.03212 -0.14537 C -0.02673 -0.15602 -0.01649 -0.18079 -0.00764 -0.18588 C 0.00122 -0.19098 0.01511 -0.18172 0.02136 -0.17593 C 0.02761 -0.17014 0.02847 -0.15672 0.03021 -0.15162 " pathEditMode="relative" rAng="0" ptsTypes="AaAAaaaA">
                                      <p:cBhvr>
                                        <p:cTn id="164" dur="2000" fill="hold"/>
                                        <p:tgtEl>
                                          <p:spTgt spid="26844"/>
                                        </p:tgtEl>
                                        <p:attrNameLst>
                                          <p:attrName>ppt_x</p:attrName>
                                          <p:attrName>ppt_y</p:attrName>
                                        </p:attrNameLst>
                                      </p:cBhvr>
                                      <p:rCtr x="3090" y="-9329"/>
                                    </p:animMotion>
                                  </p:childTnLst>
                                </p:cTn>
                              </p:par>
                            </p:childTnLst>
                          </p:cTn>
                        </p:par>
                        <p:par>
                          <p:cTn id="165" fill="hold" nodeType="afterGroup">
                            <p:stCondLst>
                              <p:cond delay="10500"/>
                            </p:stCondLst>
                            <p:childTnLst>
                              <p:par>
                                <p:cTn id="166" presetID="1" presetClass="entr" presetSubtype="0" fill="hold" grpId="0" nodeType="afterEffect">
                                  <p:stCondLst>
                                    <p:cond delay="0"/>
                                  </p:stCondLst>
                                  <p:childTnLst>
                                    <p:set>
                                      <p:cBhvr>
                                        <p:cTn id="167" dur="1" fill="hold">
                                          <p:stCondLst>
                                            <p:cond delay="0"/>
                                          </p:stCondLst>
                                        </p:cTn>
                                        <p:tgtEl>
                                          <p:spTgt spid="26851"/>
                                        </p:tgtEl>
                                        <p:attrNameLst>
                                          <p:attrName>style.visibility</p:attrName>
                                        </p:attrNameLst>
                                      </p:cBhvr>
                                      <p:to>
                                        <p:strVal val="visible"/>
                                      </p:to>
                                    </p:set>
                                  </p:childTnLst>
                                  <p:subTnLst>
                                    <p:audio>
                                      <p:cMediaNode>
                                        <p:cTn display="0" masterRel="sameClick">
                                          <p:stCondLst>
                                            <p:cond evt="begin" delay="0">
                                              <p:tn val="166"/>
                                            </p:cond>
                                          </p:stCondLst>
                                          <p:endCondLst>
                                            <p:cond evt="onStopAudio" delay="0">
                                              <p:tgtEl>
                                                <p:sldTgt/>
                                              </p:tgtEl>
                                            </p:cond>
                                          </p:endCondLst>
                                        </p:cTn>
                                        <p:tgtEl>
                                          <p:sndTgt r:embed="rId3" name="explode.wav"/>
                                        </p:tgtEl>
                                      </p:cMediaNode>
                                    </p:audio>
                                  </p:subTnLst>
                                </p:cTn>
                              </p:par>
                              <p:par>
                                <p:cTn id="168" presetID="3" presetClass="exit" presetSubtype="10" fill="hold" grpId="1" nodeType="withEffect">
                                  <p:stCondLst>
                                    <p:cond delay="0"/>
                                  </p:stCondLst>
                                  <p:childTnLst>
                                    <p:animEffect transition="out" filter="blinds(horizontal)">
                                      <p:cBhvr>
                                        <p:cTn id="169" dur="500"/>
                                        <p:tgtEl>
                                          <p:spTgt spid="26851"/>
                                        </p:tgtEl>
                                      </p:cBhvr>
                                    </p:animEffect>
                                    <p:set>
                                      <p:cBhvr>
                                        <p:cTn id="170" dur="1" fill="hold">
                                          <p:stCondLst>
                                            <p:cond delay="499"/>
                                          </p:stCondLst>
                                        </p:cTn>
                                        <p:tgtEl>
                                          <p:spTgt spid="26851"/>
                                        </p:tgtEl>
                                        <p:attrNameLst>
                                          <p:attrName>style.visibility</p:attrName>
                                        </p:attrNameLst>
                                      </p:cBhvr>
                                      <p:to>
                                        <p:strVal val="hidden"/>
                                      </p:to>
                                    </p:set>
                                  </p:childTnLst>
                                </p:cTn>
                              </p:par>
                            </p:childTnLst>
                          </p:cTn>
                        </p:par>
                        <p:par>
                          <p:cTn id="171" fill="hold" nodeType="afterGroup">
                            <p:stCondLst>
                              <p:cond delay="11000"/>
                            </p:stCondLst>
                            <p:childTnLst>
                              <p:par>
                                <p:cTn id="172" presetID="0" presetClass="path" presetSubtype="0" accel="50000" decel="50000" fill="hold" grpId="3" nodeType="afterEffect">
                                  <p:stCondLst>
                                    <p:cond delay="0"/>
                                  </p:stCondLst>
                                  <p:childTnLst>
                                    <p:animMotion origin="layout" path="M 0.03021 -0.15162 L 0.02031 -0.1706 C 0.01545 -0.17477 0.00816 -0.17963 0.00087 -0.17662 C -0.00642 -0.17361 -0.0151 -0.16621 -0.02396 -0.15255 L -0.05243 -0.09398 " pathEditMode="relative" rAng="0" ptsTypes="AaaAA">
                                      <p:cBhvr>
                                        <p:cTn id="173" dur="2000" fill="hold"/>
                                        <p:tgtEl>
                                          <p:spTgt spid="26844"/>
                                        </p:tgtEl>
                                        <p:attrNameLst>
                                          <p:attrName>ppt_x</p:attrName>
                                          <p:attrName>ppt_y</p:attrName>
                                        </p:attrNameLst>
                                      </p:cBhvr>
                                      <p:rCtr x="-4132" y="1481"/>
                                    </p:animMotion>
                                  </p:childTnLst>
                                </p:cTn>
                              </p:par>
                            </p:childTnLst>
                          </p:cTn>
                        </p:par>
                        <p:par>
                          <p:cTn id="174" fill="hold" nodeType="afterGroup">
                            <p:stCondLst>
                              <p:cond delay="13000"/>
                            </p:stCondLst>
                            <p:childTnLst>
                              <p:par>
                                <p:cTn id="175" presetID="9" presetClass="entr" presetSubtype="0" fill="hold" grpId="0" nodeType="afterEffect">
                                  <p:stCondLst>
                                    <p:cond delay="0"/>
                                  </p:stCondLst>
                                  <p:childTnLst>
                                    <p:set>
                                      <p:cBhvr>
                                        <p:cTn id="176" dur="1" fill="hold">
                                          <p:stCondLst>
                                            <p:cond delay="0"/>
                                          </p:stCondLst>
                                        </p:cTn>
                                        <p:tgtEl>
                                          <p:spTgt spid="26848"/>
                                        </p:tgtEl>
                                        <p:attrNameLst>
                                          <p:attrName>style.visibility</p:attrName>
                                        </p:attrNameLst>
                                      </p:cBhvr>
                                      <p:to>
                                        <p:strVal val="visible"/>
                                      </p:to>
                                    </p:set>
                                    <p:animEffect transition="in" filter="dissolve">
                                      <p:cBhvr>
                                        <p:cTn id="177" dur="500"/>
                                        <p:tgtEl>
                                          <p:spTgt spid="26848"/>
                                        </p:tgtEl>
                                      </p:cBhvr>
                                    </p:animEffect>
                                  </p:childTnLst>
                                </p:cTn>
                              </p:par>
                              <p:par>
                                <p:cTn id="178" presetID="12" presetClass="entr" presetSubtype="8" fill="hold" grpId="0" nodeType="withEffect">
                                  <p:stCondLst>
                                    <p:cond delay="0"/>
                                  </p:stCondLst>
                                  <p:childTnLst>
                                    <p:set>
                                      <p:cBhvr>
                                        <p:cTn id="179" dur="1" fill="hold">
                                          <p:stCondLst>
                                            <p:cond delay="0"/>
                                          </p:stCondLst>
                                        </p:cTn>
                                        <p:tgtEl>
                                          <p:spTgt spid="26849"/>
                                        </p:tgtEl>
                                        <p:attrNameLst>
                                          <p:attrName>style.visibility</p:attrName>
                                        </p:attrNameLst>
                                      </p:cBhvr>
                                      <p:to>
                                        <p:strVal val="visible"/>
                                      </p:to>
                                    </p:set>
                                    <p:animEffect transition="in" filter="slide(fromLeft)">
                                      <p:cBhvr>
                                        <p:cTn id="180" dur="1000"/>
                                        <p:tgtEl>
                                          <p:spTgt spid="26849"/>
                                        </p:tgtEl>
                                      </p:cBhvr>
                                    </p:animEffect>
                                  </p:childTnLst>
                                </p:cTn>
                              </p:par>
                            </p:childTnLst>
                          </p:cTn>
                        </p:par>
                        <p:par>
                          <p:cTn id="181" fill="hold" nodeType="afterGroup">
                            <p:stCondLst>
                              <p:cond delay="14000"/>
                            </p:stCondLst>
                            <p:childTnLst>
                              <p:par>
                                <p:cTn id="182" presetID="1" presetClass="entr" presetSubtype="0" fill="hold" grpId="0" nodeType="afterEffect">
                                  <p:stCondLst>
                                    <p:cond delay="0"/>
                                  </p:stCondLst>
                                  <p:childTnLst>
                                    <p:set>
                                      <p:cBhvr>
                                        <p:cTn id="183" dur="1" fill="hold">
                                          <p:stCondLst>
                                            <p:cond delay="0"/>
                                          </p:stCondLst>
                                        </p:cTn>
                                        <p:tgtEl>
                                          <p:spTgt spid="26850"/>
                                        </p:tgtEl>
                                        <p:attrNameLst>
                                          <p:attrName>style.visibility</p:attrName>
                                        </p:attrNameLst>
                                      </p:cBhvr>
                                      <p:to>
                                        <p:strVal val="visible"/>
                                      </p:to>
                                    </p:set>
                                  </p:childTnLst>
                                  <p:subTnLst>
                                    <p:audio>
                                      <p:cMediaNode>
                                        <p:cTn display="0" masterRel="sameClick">
                                          <p:stCondLst>
                                            <p:cond evt="begin" delay="0">
                                              <p:tn val="182"/>
                                            </p:cond>
                                          </p:stCondLst>
                                          <p:endCondLst>
                                            <p:cond evt="onStopAudio" delay="0">
                                              <p:tgtEl>
                                                <p:sldTgt/>
                                              </p:tgtEl>
                                            </p:cond>
                                          </p:endCondLst>
                                        </p:cTn>
                                        <p:tgtEl>
                                          <p:sndTgt r:embed="rId3" name="explode.wav"/>
                                        </p:tgtEl>
                                      </p:cMediaNode>
                                    </p:audio>
                                  </p:subTnLst>
                                </p:cTn>
                              </p:par>
                              <p:par>
                                <p:cTn id="184" presetID="3" presetClass="exit" presetSubtype="10" fill="hold" grpId="1" nodeType="withEffect">
                                  <p:stCondLst>
                                    <p:cond delay="0"/>
                                  </p:stCondLst>
                                  <p:childTnLst>
                                    <p:animEffect transition="out" filter="blinds(horizontal)">
                                      <p:cBhvr>
                                        <p:cTn id="185" dur="500"/>
                                        <p:tgtEl>
                                          <p:spTgt spid="26850"/>
                                        </p:tgtEl>
                                      </p:cBhvr>
                                    </p:animEffect>
                                    <p:set>
                                      <p:cBhvr>
                                        <p:cTn id="186" dur="1" fill="hold">
                                          <p:stCondLst>
                                            <p:cond delay="499"/>
                                          </p:stCondLst>
                                        </p:cTn>
                                        <p:tgtEl>
                                          <p:spTgt spid="26850"/>
                                        </p:tgtEl>
                                        <p:attrNameLst>
                                          <p:attrName>style.visibility</p:attrName>
                                        </p:attrNameLst>
                                      </p:cBhvr>
                                      <p:to>
                                        <p:strVal val="hidden"/>
                                      </p:to>
                                    </p:set>
                                  </p:childTnLst>
                                </p:cTn>
                              </p:par>
                            </p:childTnLst>
                          </p:cTn>
                        </p:par>
                        <p:par>
                          <p:cTn id="187" fill="hold" nodeType="afterGroup">
                            <p:stCondLst>
                              <p:cond delay="14500"/>
                            </p:stCondLst>
                            <p:childTnLst>
                              <p:par>
                                <p:cTn id="188" presetID="9" presetClass="exit" presetSubtype="0" fill="hold" grpId="1" nodeType="afterEffect">
                                  <p:stCondLst>
                                    <p:cond delay="0"/>
                                  </p:stCondLst>
                                  <p:childTnLst>
                                    <p:animEffect transition="out" filter="dissolve">
                                      <p:cBhvr>
                                        <p:cTn id="189" dur="500"/>
                                        <p:tgtEl>
                                          <p:spTgt spid="26846"/>
                                        </p:tgtEl>
                                      </p:cBhvr>
                                    </p:animEffect>
                                    <p:set>
                                      <p:cBhvr>
                                        <p:cTn id="190" dur="1" fill="hold">
                                          <p:stCondLst>
                                            <p:cond delay="499"/>
                                          </p:stCondLst>
                                        </p:cTn>
                                        <p:tgtEl>
                                          <p:spTgt spid="26846"/>
                                        </p:tgtEl>
                                        <p:attrNameLst>
                                          <p:attrName>style.visibility</p:attrName>
                                        </p:attrNameLst>
                                      </p:cBhvr>
                                      <p:to>
                                        <p:strVal val="hidden"/>
                                      </p:to>
                                    </p:set>
                                  </p:childTnLst>
                                </p:cTn>
                              </p:par>
                              <p:par>
                                <p:cTn id="191" presetID="9" presetClass="exit" presetSubtype="0" fill="hold" grpId="4" nodeType="withEffect">
                                  <p:stCondLst>
                                    <p:cond delay="0"/>
                                  </p:stCondLst>
                                  <p:childTnLst>
                                    <p:animEffect transition="out" filter="dissolve">
                                      <p:cBhvr>
                                        <p:cTn id="192" dur="500"/>
                                        <p:tgtEl>
                                          <p:spTgt spid="26844"/>
                                        </p:tgtEl>
                                      </p:cBhvr>
                                    </p:animEffect>
                                    <p:set>
                                      <p:cBhvr>
                                        <p:cTn id="193" dur="1" fill="hold">
                                          <p:stCondLst>
                                            <p:cond delay="499"/>
                                          </p:stCondLst>
                                        </p:cTn>
                                        <p:tgtEl>
                                          <p:spTgt spid="26844"/>
                                        </p:tgtEl>
                                        <p:attrNameLst>
                                          <p:attrName>style.visibility</p:attrName>
                                        </p:attrNameLst>
                                      </p:cBhvr>
                                      <p:to>
                                        <p:strVal val="hidden"/>
                                      </p:to>
                                    </p:set>
                                  </p:childTnLst>
                                </p:cTn>
                              </p:par>
                            </p:childTnLst>
                          </p:cTn>
                        </p:par>
                        <p:par>
                          <p:cTn id="194" fill="hold" nodeType="afterGroup">
                            <p:stCondLst>
                              <p:cond delay="15000"/>
                            </p:stCondLst>
                            <p:childTnLst>
                              <p:par>
                                <p:cTn id="195" presetID="0" presetClass="path" presetSubtype="0" accel="50000" decel="50000" fill="hold" grpId="1" nodeType="afterEffect">
                                  <p:stCondLst>
                                    <p:cond delay="0"/>
                                  </p:stCondLst>
                                  <p:childTnLst>
                                    <p:animMotion origin="layout" path="M -0.00052 0.00046 L -0.02586 0.04653 L -0.0401 0.06991 L -0.05086 0.09769 " pathEditMode="relative" rAng="0" ptsTypes="AAAA">
                                      <p:cBhvr>
                                        <p:cTn id="196" dur="2000" fill="hold"/>
                                        <p:tgtEl>
                                          <p:spTgt spid="26848"/>
                                        </p:tgtEl>
                                        <p:attrNameLst>
                                          <p:attrName>ppt_x</p:attrName>
                                          <p:attrName>ppt_y</p:attrName>
                                        </p:attrNameLst>
                                      </p:cBhvr>
                                      <p:rCtr x="-2517" y="4861"/>
                                    </p:animMotion>
                                  </p:childTnLst>
                                </p:cTn>
                              </p:par>
                              <p:par>
                                <p:cTn id="197" presetID="22" presetClass="entr" presetSubtype="1" fill="hold" grpId="0" nodeType="withEffect">
                                  <p:stCondLst>
                                    <p:cond delay="0"/>
                                  </p:stCondLst>
                                  <p:childTnLst>
                                    <p:set>
                                      <p:cBhvr>
                                        <p:cTn id="198" dur="1" fill="hold">
                                          <p:stCondLst>
                                            <p:cond delay="0"/>
                                          </p:stCondLst>
                                        </p:cTn>
                                        <p:tgtEl>
                                          <p:spTgt spid="26889"/>
                                        </p:tgtEl>
                                        <p:attrNameLst>
                                          <p:attrName>style.visibility</p:attrName>
                                        </p:attrNameLst>
                                      </p:cBhvr>
                                      <p:to>
                                        <p:strVal val="visible"/>
                                      </p:to>
                                    </p:set>
                                    <p:animEffect transition="in" filter="wipe(up)">
                                      <p:cBhvr>
                                        <p:cTn id="199" dur="2000"/>
                                        <p:tgtEl>
                                          <p:spTgt spid="26889"/>
                                        </p:tgtEl>
                                      </p:cBhvr>
                                    </p:animEffect>
                                  </p:childTnLst>
                                </p:cTn>
                              </p:par>
                            </p:childTnLst>
                          </p:cTn>
                        </p:par>
                        <p:par>
                          <p:cTn id="200" fill="hold" nodeType="afterGroup">
                            <p:stCondLst>
                              <p:cond delay="17000"/>
                            </p:stCondLst>
                            <p:childTnLst>
                              <p:par>
                                <p:cTn id="201" presetID="9" presetClass="exit" presetSubtype="0" fill="hold" grpId="1" nodeType="afterEffect">
                                  <p:stCondLst>
                                    <p:cond delay="0"/>
                                  </p:stCondLst>
                                  <p:childTnLst>
                                    <p:animEffect transition="out" filter="dissolve">
                                      <p:cBhvr>
                                        <p:cTn id="202" dur="1000"/>
                                        <p:tgtEl>
                                          <p:spTgt spid="26849"/>
                                        </p:tgtEl>
                                      </p:cBhvr>
                                    </p:animEffect>
                                    <p:set>
                                      <p:cBhvr>
                                        <p:cTn id="203" dur="1" fill="hold">
                                          <p:stCondLst>
                                            <p:cond delay="999"/>
                                          </p:stCondLst>
                                        </p:cTn>
                                        <p:tgtEl>
                                          <p:spTgt spid="26849"/>
                                        </p:tgtEl>
                                        <p:attrNameLst>
                                          <p:attrName>style.visibility</p:attrName>
                                        </p:attrNameLst>
                                      </p:cBhvr>
                                      <p:to>
                                        <p:strVal val="hidden"/>
                                      </p:to>
                                    </p:set>
                                  </p:childTnLst>
                                </p:cTn>
                              </p:par>
                              <p:par>
                                <p:cTn id="204" presetID="9" presetClass="exit" presetSubtype="0" fill="hold" grpId="2" nodeType="withEffect">
                                  <p:stCondLst>
                                    <p:cond delay="0"/>
                                  </p:stCondLst>
                                  <p:childTnLst>
                                    <p:animEffect transition="out" filter="dissolve">
                                      <p:cBhvr>
                                        <p:cTn id="205" dur="500"/>
                                        <p:tgtEl>
                                          <p:spTgt spid="26848"/>
                                        </p:tgtEl>
                                      </p:cBhvr>
                                    </p:animEffect>
                                    <p:set>
                                      <p:cBhvr>
                                        <p:cTn id="206" dur="1" fill="hold">
                                          <p:stCondLst>
                                            <p:cond delay="499"/>
                                          </p:stCondLst>
                                        </p:cTn>
                                        <p:tgtEl>
                                          <p:spTgt spid="26848"/>
                                        </p:tgtEl>
                                        <p:attrNameLst>
                                          <p:attrName>style.visibility</p:attrName>
                                        </p:attrNameLst>
                                      </p:cBhvr>
                                      <p:to>
                                        <p:strVal val="hidden"/>
                                      </p:to>
                                    </p:set>
                                  </p:childTnLst>
                                </p:cTn>
                              </p:par>
                            </p:childTnLst>
                          </p:cTn>
                        </p:par>
                      </p:childTnLst>
                    </p:cTn>
                  </p:par>
                  <p:par>
                    <p:cTn id="207" fill="hold" nodeType="clickPar">
                      <p:stCondLst>
                        <p:cond delay="indefinite"/>
                      </p:stCondLst>
                      <p:childTnLst>
                        <p:par>
                          <p:cTn id="208" fill="hold" nodeType="withGroup">
                            <p:stCondLst>
                              <p:cond delay="0"/>
                            </p:stCondLst>
                            <p:childTnLst>
                              <p:par>
                                <p:cTn id="209" presetID="9" presetClass="exit" presetSubtype="0" fill="hold" grpId="0" nodeType="clickEffect">
                                  <p:stCondLst>
                                    <p:cond delay="0"/>
                                  </p:stCondLst>
                                  <p:childTnLst>
                                    <p:animEffect transition="out" filter="dissolve">
                                      <p:cBhvr>
                                        <p:cTn id="210" dur="500"/>
                                        <p:tgtEl>
                                          <p:spTgt spid="26809"/>
                                        </p:tgtEl>
                                      </p:cBhvr>
                                    </p:animEffect>
                                    <p:set>
                                      <p:cBhvr>
                                        <p:cTn id="211" dur="1" fill="hold">
                                          <p:stCondLst>
                                            <p:cond delay="499"/>
                                          </p:stCondLst>
                                        </p:cTn>
                                        <p:tgtEl>
                                          <p:spTgt spid="26809"/>
                                        </p:tgtEl>
                                        <p:attrNameLst>
                                          <p:attrName>style.visibility</p:attrName>
                                        </p:attrNameLst>
                                      </p:cBhvr>
                                      <p:to>
                                        <p:strVal val="hidden"/>
                                      </p:to>
                                    </p:set>
                                  </p:childTnLst>
                                </p:cTn>
                              </p:par>
                            </p:childTnLst>
                          </p:cTn>
                        </p:par>
                        <p:par>
                          <p:cTn id="212" fill="hold" nodeType="afterGroup">
                            <p:stCondLst>
                              <p:cond delay="500"/>
                            </p:stCondLst>
                            <p:childTnLst>
                              <p:par>
                                <p:cTn id="213" presetID="9" presetClass="entr" presetSubtype="0" fill="hold" grpId="0" nodeType="afterEffect">
                                  <p:stCondLst>
                                    <p:cond delay="0"/>
                                  </p:stCondLst>
                                  <p:childTnLst>
                                    <p:set>
                                      <p:cBhvr>
                                        <p:cTn id="214" dur="1" fill="hold">
                                          <p:stCondLst>
                                            <p:cond delay="0"/>
                                          </p:stCondLst>
                                        </p:cTn>
                                        <p:tgtEl>
                                          <p:spTgt spid="26795"/>
                                        </p:tgtEl>
                                        <p:attrNameLst>
                                          <p:attrName>style.visibility</p:attrName>
                                        </p:attrNameLst>
                                      </p:cBhvr>
                                      <p:to>
                                        <p:strVal val="visible"/>
                                      </p:to>
                                    </p:set>
                                    <p:animEffect transition="in" filter="dissolve">
                                      <p:cBhvr>
                                        <p:cTn id="215" dur="500"/>
                                        <p:tgtEl>
                                          <p:spTgt spid="26795"/>
                                        </p:tgtEl>
                                      </p:cBhvr>
                                    </p:animEffect>
                                  </p:childTnLst>
                                </p:cTn>
                              </p:par>
                            </p:childTnLst>
                          </p:cTn>
                        </p:par>
                        <p:par>
                          <p:cTn id="216" fill="hold" nodeType="afterGroup">
                            <p:stCondLst>
                              <p:cond delay="1000"/>
                            </p:stCondLst>
                            <p:childTnLst>
                              <p:par>
                                <p:cTn id="217" presetID="9" presetClass="entr" presetSubtype="0" fill="hold" grpId="0" nodeType="afterEffect">
                                  <p:stCondLst>
                                    <p:cond delay="0"/>
                                  </p:stCondLst>
                                  <p:childTnLst>
                                    <p:set>
                                      <p:cBhvr>
                                        <p:cTn id="218" dur="1" fill="hold">
                                          <p:stCondLst>
                                            <p:cond delay="0"/>
                                          </p:stCondLst>
                                        </p:cTn>
                                        <p:tgtEl>
                                          <p:spTgt spid="26852"/>
                                        </p:tgtEl>
                                        <p:attrNameLst>
                                          <p:attrName>style.visibility</p:attrName>
                                        </p:attrNameLst>
                                      </p:cBhvr>
                                      <p:to>
                                        <p:strVal val="visible"/>
                                      </p:to>
                                    </p:set>
                                    <p:animEffect transition="in" filter="dissolve">
                                      <p:cBhvr>
                                        <p:cTn id="219" dur="500"/>
                                        <p:tgtEl>
                                          <p:spTgt spid="26852"/>
                                        </p:tgtEl>
                                      </p:cBhvr>
                                    </p:animEffect>
                                  </p:childTnLst>
                                </p:cTn>
                              </p:par>
                            </p:childTnLst>
                          </p:cTn>
                        </p:par>
                        <p:par>
                          <p:cTn id="220" fill="hold" nodeType="afterGroup">
                            <p:stCondLst>
                              <p:cond delay="1500"/>
                            </p:stCondLst>
                            <p:childTnLst>
                              <p:par>
                                <p:cTn id="221" presetID="9" presetClass="entr" presetSubtype="0" fill="hold" grpId="0" nodeType="afterEffect">
                                  <p:stCondLst>
                                    <p:cond delay="0"/>
                                  </p:stCondLst>
                                  <p:childTnLst>
                                    <p:set>
                                      <p:cBhvr>
                                        <p:cTn id="222" dur="1" fill="hold">
                                          <p:stCondLst>
                                            <p:cond delay="0"/>
                                          </p:stCondLst>
                                        </p:cTn>
                                        <p:tgtEl>
                                          <p:spTgt spid="26853"/>
                                        </p:tgtEl>
                                        <p:attrNameLst>
                                          <p:attrName>style.visibility</p:attrName>
                                        </p:attrNameLst>
                                      </p:cBhvr>
                                      <p:to>
                                        <p:strVal val="visible"/>
                                      </p:to>
                                    </p:set>
                                    <p:animEffect transition="in" filter="dissolve">
                                      <p:cBhvr>
                                        <p:cTn id="223" dur="500"/>
                                        <p:tgtEl>
                                          <p:spTgt spid="26853"/>
                                        </p:tgtEl>
                                      </p:cBhvr>
                                    </p:animEffect>
                                  </p:childTnLst>
                                </p:cTn>
                              </p:par>
                            </p:childTnLst>
                          </p:cTn>
                        </p:par>
                        <p:par>
                          <p:cTn id="224" fill="hold" nodeType="afterGroup">
                            <p:stCondLst>
                              <p:cond delay="2000"/>
                            </p:stCondLst>
                            <p:childTnLst>
                              <p:par>
                                <p:cTn id="225" presetID="0" presetClass="path" presetSubtype="0" accel="50000" decel="50000" fill="hold" grpId="1" nodeType="afterEffect">
                                  <p:stCondLst>
                                    <p:cond delay="0"/>
                                  </p:stCondLst>
                                  <p:childTnLst>
                                    <p:animMotion origin="layout" path="M -1.66667E-6 0.00046 L 0.00417 0.01157 " pathEditMode="relative" ptsTypes="AA">
                                      <p:cBhvr>
                                        <p:cTn id="226" dur="1000" fill="hold"/>
                                        <p:tgtEl>
                                          <p:spTgt spid="26853"/>
                                        </p:tgtEl>
                                        <p:attrNameLst>
                                          <p:attrName>ppt_x</p:attrName>
                                          <p:attrName>ppt_y</p:attrName>
                                        </p:attrNameLst>
                                      </p:cBhvr>
                                    </p:animMotion>
                                  </p:childTnLst>
                                </p:cTn>
                              </p:par>
                              <p:par>
                                <p:cTn id="227" presetID="0" presetClass="path" presetSubtype="0" accel="50000" decel="50000" fill="hold" grpId="1" nodeType="withEffect">
                                  <p:stCondLst>
                                    <p:cond delay="0"/>
                                  </p:stCondLst>
                                  <p:childTnLst>
                                    <p:animMotion origin="layout" path="M -2.77778E-6 -3.33333E-6 L 0.00486 0.01042 " pathEditMode="relative" rAng="0" ptsTypes="AA">
                                      <p:cBhvr>
                                        <p:cTn id="228" dur="1000" fill="hold"/>
                                        <p:tgtEl>
                                          <p:spTgt spid="26852"/>
                                        </p:tgtEl>
                                        <p:attrNameLst>
                                          <p:attrName>ppt_x</p:attrName>
                                          <p:attrName>ppt_y</p:attrName>
                                        </p:attrNameLst>
                                      </p:cBhvr>
                                      <p:rCtr x="243" y="509"/>
                                    </p:animMotion>
                                  </p:childTnLst>
                                </p:cTn>
                              </p:par>
                              <p:par>
                                <p:cTn id="229" presetID="0" presetClass="path" presetSubtype="0" accel="50000" decel="50000" fill="hold" grpId="1" nodeType="withEffect">
                                  <p:stCondLst>
                                    <p:cond delay="0"/>
                                  </p:stCondLst>
                                  <p:childTnLst>
                                    <p:animMotion origin="layout" path="M 4.16667E-6 7.40741E-7 L 0.00833 0.02292 " pathEditMode="relative" rAng="0" ptsTypes="AA">
                                      <p:cBhvr>
                                        <p:cTn id="230" dur="1000" fill="hold"/>
                                        <p:tgtEl>
                                          <p:spTgt spid="26795"/>
                                        </p:tgtEl>
                                        <p:attrNameLst>
                                          <p:attrName>ppt_x</p:attrName>
                                          <p:attrName>ppt_y</p:attrName>
                                        </p:attrNameLst>
                                      </p:cBhvr>
                                      <p:rCtr x="417" y="1134"/>
                                    </p:animMotion>
                                  </p:childTnLst>
                                </p:cTn>
                              </p:par>
                            </p:childTnLst>
                          </p:cTn>
                        </p:par>
                        <p:par>
                          <p:cTn id="231" fill="hold" nodeType="afterGroup">
                            <p:stCondLst>
                              <p:cond delay="3000"/>
                            </p:stCondLst>
                            <p:childTnLst>
                              <p:par>
                                <p:cTn id="232" presetID="0" presetClass="path" presetSubtype="0" accel="50000" decel="50000" fill="hold" grpId="0" nodeType="afterEffect">
                                  <p:stCondLst>
                                    <p:cond delay="0"/>
                                  </p:stCondLst>
                                  <p:childTnLst>
                                    <p:animMotion origin="layout" path="M -1.11111E-6 7.40741E-7 L 0.00417 0.02083 " pathEditMode="relative" rAng="0" ptsTypes="AA">
                                      <p:cBhvr>
                                        <p:cTn id="233" dur="1000" fill="hold"/>
                                        <p:tgtEl>
                                          <p:spTgt spid="26802"/>
                                        </p:tgtEl>
                                        <p:attrNameLst>
                                          <p:attrName>ppt_x</p:attrName>
                                          <p:attrName>ppt_y</p:attrName>
                                        </p:attrNameLst>
                                      </p:cBhvr>
                                      <p:rCtr x="208" y="1042"/>
                                    </p:animMotion>
                                  </p:childTnLst>
                                </p:cTn>
                              </p:par>
                            </p:childTnLst>
                          </p:cTn>
                        </p:par>
                        <p:par>
                          <p:cTn id="234" fill="hold" nodeType="afterGroup">
                            <p:stCondLst>
                              <p:cond delay="4000"/>
                            </p:stCondLst>
                            <p:childTnLst>
                              <p:par>
                                <p:cTn id="235" presetID="0" presetClass="path" presetSubtype="0" accel="50000" decel="50000" fill="hold" grpId="2" nodeType="afterEffect">
                                  <p:stCondLst>
                                    <p:cond delay="0"/>
                                  </p:stCondLst>
                                  <p:childTnLst>
                                    <p:animMotion origin="layout" path="M 0.00417 0.01157 L 0.00938 0.02615 " pathEditMode="relative" ptsTypes="AA">
                                      <p:cBhvr>
                                        <p:cTn id="236" dur="1000" fill="hold"/>
                                        <p:tgtEl>
                                          <p:spTgt spid="26853"/>
                                        </p:tgtEl>
                                        <p:attrNameLst>
                                          <p:attrName>ppt_x</p:attrName>
                                          <p:attrName>ppt_y</p:attrName>
                                        </p:attrNameLst>
                                      </p:cBhvr>
                                    </p:animMotion>
                                  </p:childTnLst>
                                </p:cTn>
                              </p:par>
                              <p:par>
                                <p:cTn id="237" presetID="0" presetClass="path" presetSubtype="0" accel="50000" decel="50000" fill="hold" grpId="2" nodeType="withEffect">
                                  <p:stCondLst>
                                    <p:cond delay="0"/>
                                  </p:stCondLst>
                                  <p:childTnLst>
                                    <p:animMotion origin="layout" path="M 0.00469 0.01019 L 0.00816 0.01783 L 0.01094 0.03264 " pathEditMode="relative" rAng="0" ptsTypes="AAA">
                                      <p:cBhvr>
                                        <p:cTn id="238" dur="1000" fill="hold"/>
                                        <p:tgtEl>
                                          <p:spTgt spid="26852"/>
                                        </p:tgtEl>
                                        <p:attrNameLst>
                                          <p:attrName>ppt_x</p:attrName>
                                          <p:attrName>ppt_y</p:attrName>
                                        </p:attrNameLst>
                                      </p:cBhvr>
                                      <p:rCtr x="313" y="1111"/>
                                    </p:animMotion>
                                  </p:childTnLst>
                                </p:cTn>
                              </p:par>
                              <p:par>
                                <p:cTn id="239" presetID="0" presetClass="path" presetSubtype="0" accel="50000" decel="50000" fill="hold" grpId="2" nodeType="withEffect">
                                  <p:stCondLst>
                                    <p:cond delay="0"/>
                                  </p:stCondLst>
                                  <p:childTnLst>
                                    <p:animMotion origin="layout" path="M 0.00903 0.02361 L 0.01059 0.03148 L 0.01719 0.04954 " pathEditMode="relative" rAng="0" ptsTypes="AAA">
                                      <p:cBhvr>
                                        <p:cTn id="240" dur="1000" fill="hold"/>
                                        <p:tgtEl>
                                          <p:spTgt spid="26795"/>
                                        </p:tgtEl>
                                        <p:attrNameLst>
                                          <p:attrName>ppt_x</p:attrName>
                                          <p:attrName>ppt_y</p:attrName>
                                        </p:attrNameLst>
                                      </p:cBhvr>
                                      <p:rCtr x="399" y="1296"/>
                                    </p:animMotion>
                                  </p:childTnLst>
                                </p:cTn>
                              </p:par>
                            </p:childTnLst>
                          </p:cTn>
                        </p:par>
                        <p:par>
                          <p:cTn id="241" fill="hold" nodeType="afterGroup">
                            <p:stCondLst>
                              <p:cond delay="5000"/>
                            </p:stCondLst>
                            <p:childTnLst>
                              <p:par>
                                <p:cTn id="242" presetID="1" presetClass="entr" presetSubtype="0" fill="hold" grpId="0" nodeType="afterEffect">
                                  <p:stCondLst>
                                    <p:cond delay="0"/>
                                  </p:stCondLst>
                                  <p:childTnLst>
                                    <p:set>
                                      <p:cBhvr>
                                        <p:cTn id="243" dur="1" fill="hold">
                                          <p:stCondLst>
                                            <p:cond delay="0"/>
                                          </p:stCondLst>
                                        </p:cTn>
                                        <p:tgtEl>
                                          <p:spTgt spid="26854"/>
                                        </p:tgtEl>
                                        <p:attrNameLst>
                                          <p:attrName>style.visibility</p:attrName>
                                        </p:attrNameLst>
                                      </p:cBhvr>
                                      <p:to>
                                        <p:strVal val="visible"/>
                                      </p:to>
                                    </p:set>
                                  </p:childTnLst>
                                  <p:subTnLst>
                                    <p:audio>
                                      <p:cMediaNode>
                                        <p:cTn display="0" masterRel="sameClick">
                                          <p:stCondLst>
                                            <p:cond evt="begin" delay="0">
                                              <p:tn val="242"/>
                                            </p:cond>
                                          </p:stCondLst>
                                          <p:endCondLst>
                                            <p:cond evt="onStopAudio" delay="0">
                                              <p:tgtEl>
                                                <p:sldTgt/>
                                              </p:tgtEl>
                                            </p:cond>
                                          </p:endCondLst>
                                        </p:cTn>
                                        <p:tgtEl>
                                          <p:sndTgt r:embed="rId3" name="explode.wav"/>
                                        </p:tgtEl>
                                      </p:cMediaNode>
                                    </p:audio>
                                  </p:subTnLst>
                                </p:cTn>
                              </p:par>
                              <p:par>
                                <p:cTn id="244" presetID="3" presetClass="exit" presetSubtype="10" fill="hold" grpId="1" nodeType="withEffect">
                                  <p:stCondLst>
                                    <p:cond delay="0"/>
                                  </p:stCondLst>
                                  <p:childTnLst>
                                    <p:animEffect transition="out" filter="blinds(horizontal)">
                                      <p:cBhvr>
                                        <p:cTn id="245" dur="500"/>
                                        <p:tgtEl>
                                          <p:spTgt spid="26854"/>
                                        </p:tgtEl>
                                      </p:cBhvr>
                                    </p:animEffect>
                                    <p:set>
                                      <p:cBhvr>
                                        <p:cTn id="246" dur="1" fill="hold">
                                          <p:stCondLst>
                                            <p:cond delay="499"/>
                                          </p:stCondLst>
                                        </p:cTn>
                                        <p:tgtEl>
                                          <p:spTgt spid="26854"/>
                                        </p:tgtEl>
                                        <p:attrNameLst>
                                          <p:attrName>style.visibility</p:attrName>
                                        </p:attrNameLst>
                                      </p:cBhvr>
                                      <p:to>
                                        <p:strVal val="hidden"/>
                                      </p:to>
                                    </p:set>
                                  </p:childTnLst>
                                </p:cTn>
                              </p:par>
                            </p:childTnLst>
                          </p:cTn>
                        </p:par>
                        <p:par>
                          <p:cTn id="247" fill="hold" nodeType="afterGroup">
                            <p:stCondLst>
                              <p:cond delay="5500"/>
                            </p:stCondLst>
                            <p:childTnLst>
                              <p:par>
                                <p:cTn id="248" presetID="0" presetClass="path" presetSubtype="0" accel="50000" decel="50000" fill="hold" grpId="1" nodeType="afterEffect">
                                  <p:stCondLst>
                                    <p:cond delay="0"/>
                                  </p:stCondLst>
                                  <p:childTnLst>
                                    <p:animMotion origin="layout" path="M 0.00382 0.02083 L 0.0085 0.03611 L 0.01684 0.04908 " pathEditMode="relative" rAng="0" ptsTypes="AAA">
                                      <p:cBhvr>
                                        <p:cTn id="249" dur="1000" fill="hold"/>
                                        <p:tgtEl>
                                          <p:spTgt spid="26802"/>
                                        </p:tgtEl>
                                        <p:attrNameLst>
                                          <p:attrName>ppt_x</p:attrName>
                                          <p:attrName>ppt_y</p:attrName>
                                        </p:attrNameLst>
                                      </p:cBhvr>
                                      <p:rCtr x="642" y="1412"/>
                                    </p:animMotion>
                                  </p:childTnLst>
                                </p:cTn>
                              </p:par>
                            </p:childTnLst>
                          </p:cTn>
                        </p:par>
                      </p:childTnLst>
                    </p:cTn>
                  </p:par>
                  <p:par>
                    <p:cTn id="250" fill="hold" nodeType="clickPar">
                      <p:stCondLst>
                        <p:cond delay="indefinite"/>
                      </p:stCondLst>
                      <p:childTnLst>
                        <p:par>
                          <p:cTn id="251" fill="hold" nodeType="withGroup">
                            <p:stCondLst>
                              <p:cond delay="0"/>
                            </p:stCondLst>
                            <p:childTnLst>
                              <p:par>
                                <p:cTn id="252" presetID="0" presetClass="path" presetSubtype="0" accel="50000" decel="50000" fill="hold" grpId="3" nodeType="clickEffect">
                                  <p:stCondLst>
                                    <p:cond delay="0"/>
                                  </p:stCondLst>
                                  <p:childTnLst>
                                    <p:animMotion origin="layout" path="M 0.00938 0.02546 L 0.02274 0.05324 L 0.02847 0.06875 " pathEditMode="relative" rAng="0" ptsTypes="AAA">
                                      <p:cBhvr>
                                        <p:cTn id="253" dur="1000" fill="hold"/>
                                        <p:tgtEl>
                                          <p:spTgt spid="26853"/>
                                        </p:tgtEl>
                                        <p:attrNameLst>
                                          <p:attrName>ppt_x</p:attrName>
                                          <p:attrName>ppt_y</p:attrName>
                                        </p:attrNameLst>
                                      </p:cBhvr>
                                      <p:rCtr x="955" y="2153"/>
                                    </p:animMotion>
                                  </p:childTnLst>
                                </p:cTn>
                              </p:par>
                              <p:par>
                                <p:cTn id="254" presetID="0" presetClass="path" presetSubtype="0" accel="50000" decel="50000" fill="hold" grpId="3" nodeType="withEffect">
                                  <p:stCondLst>
                                    <p:cond delay="0"/>
                                  </p:stCondLst>
                                  <p:childTnLst>
                                    <p:animMotion origin="layout" path="M 0.01128 0.03264 L 0.01458 0.04769 L 0.03021 0.06366 " pathEditMode="relative" rAng="0" ptsTypes="AAA">
                                      <p:cBhvr>
                                        <p:cTn id="255" dur="1000" fill="hold"/>
                                        <p:tgtEl>
                                          <p:spTgt spid="26852"/>
                                        </p:tgtEl>
                                        <p:attrNameLst>
                                          <p:attrName>ppt_x</p:attrName>
                                          <p:attrName>ppt_y</p:attrName>
                                        </p:attrNameLst>
                                      </p:cBhvr>
                                      <p:rCtr x="938" y="1551"/>
                                    </p:animMotion>
                                  </p:childTnLst>
                                </p:cTn>
                              </p:par>
                              <p:par>
                                <p:cTn id="256" presetID="0" presetClass="path" presetSubtype="0" accel="50000" decel="50000" fill="hold" grpId="3" nodeType="withEffect">
                                  <p:stCondLst>
                                    <p:cond delay="0"/>
                                  </p:stCondLst>
                                  <p:childTnLst>
                                    <p:animMotion origin="layout" path="M 0.01719 0.04931 L 0.0224 0.05371 L 0.03195 0.06181 " pathEditMode="relative" rAng="0" ptsTypes="AAA">
                                      <p:cBhvr>
                                        <p:cTn id="257" dur="1000" fill="hold"/>
                                        <p:tgtEl>
                                          <p:spTgt spid="26795"/>
                                        </p:tgtEl>
                                        <p:attrNameLst>
                                          <p:attrName>ppt_x</p:attrName>
                                          <p:attrName>ppt_y</p:attrName>
                                        </p:attrNameLst>
                                      </p:cBhvr>
                                      <p:rCtr x="729" y="625"/>
                                    </p:animMotion>
                                  </p:childTnLst>
                                </p:cTn>
                              </p:par>
                            </p:childTnLst>
                          </p:cTn>
                        </p:par>
                        <p:par>
                          <p:cTn id="258" fill="hold" nodeType="afterGroup">
                            <p:stCondLst>
                              <p:cond delay="1000"/>
                            </p:stCondLst>
                            <p:childTnLst>
                              <p:par>
                                <p:cTn id="259" presetID="1" presetClass="entr" presetSubtype="0" fill="hold" grpId="0" nodeType="afterEffect">
                                  <p:stCondLst>
                                    <p:cond delay="0"/>
                                  </p:stCondLst>
                                  <p:childTnLst>
                                    <p:set>
                                      <p:cBhvr>
                                        <p:cTn id="260" dur="1" fill="hold">
                                          <p:stCondLst>
                                            <p:cond delay="0"/>
                                          </p:stCondLst>
                                        </p:cTn>
                                        <p:tgtEl>
                                          <p:spTgt spid="26855"/>
                                        </p:tgtEl>
                                        <p:attrNameLst>
                                          <p:attrName>style.visibility</p:attrName>
                                        </p:attrNameLst>
                                      </p:cBhvr>
                                      <p:to>
                                        <p:strVal val="visible"/>
                                      </p:to>
                                    </p:set>
                                  </p:childTnLst>
                                  <p:subTnLst>
                                    <p:audio>
                                      <p:cMediaNode>
                                        <p:cTn display="0" masterRel="sameClick">
                                          <p:stCondLst>
                                            <p:cond evt="begin" delay="0">
                                              <p:tn val="259"/>
                                            </p:cond>
                                          </p:stCondLst>
                                          <p:endCondLst>
                                            <p:cond evt="onStopAudio" delay="0">
                                              <p:tgtEl>
                                                <p:sldTgt/>
                                              </p:tgtEl>
                                            </p:cond>
                                          </p:endCondLst>
                                        </p:cTn>
                                        <p:tgtEl>
                                          <p:sndTgt r:embed="rId3" name="explode.wav"/>
                                        </p:tgtEl>
                                      </p:cMediaNode>
                                    </p:audio>
                                  </p:subTnLst>
                                </p:cTn>
                              </p:par>
                              <p:par>
                                <p:cTn id="261" presetID="3" presetClass="exit" presetSubtype="10" fill="hold" grpId="1" nodeType="withEffect">
                                  <p:stCondLst>
                                    <p:cond delay="0"/>
                                  </p:stCondLst>
                                  <p:childTnLst>
                                    <p:animEffect transition="out" filter="blinds(horizontal)">
                                      <p:cBhvr>
                                        <p:cTn id="262" dur="500"/>
                                        <p:tgtEl>
                                          <p:spTgt spid="26855"/>
                                        </p:tgtEl>
                                      </p:cBhvr>
                                    </p:animEffect>
                                    <p:set>
                                      <p:cBhvr>
                                        <p:cTn id="263" dur="1" fill="hold">
                                          <p:stCondLst>
                                            <p:cond delay="499"/>
                                          </p:stCondLst>
                                        </p:cTn>
                                        <p:tgtEl>
                                          <p:spTgt spid="26855"/>
                                        </p:tgtEl>
                                        <p:attrNameLst>
                                          <p:attrName>style.visibility</p:attrName>
                                        </p:attrNameLst>
                                      </p:cBhvr>
                                      <p:to>
                                        <p:strVal val="hidden"/>
                                      </p:to>
                                    </p:set>
                                  </p:childTnLst>
                                </p:cTn>
                              </p:par>
                            </p:childTnLst>
                          </p:cTn>
                        </p:par>
                        <p:par>
                          <p:cTn id="264" fill="hold" nodeType="afterGroup">
                            <p:stCondLst>
                              <p:cond delay="1500"/>
                            </p:stCondLst>
                            <p:childTnLst>
                              <p:par>
                                <p:cTn id="265" presetID="0" presetClass="path" presetSubtype="0" accel="50000" decel="50000" fill="hold" grpId="2" nodeType="afterEffect">
                                  <p:stCondLst>
                                    <p:cond delay="0"/>
                                  </p:stCondLst>
                                  <p:childTnLst>
                                    <p:animMotion origin="layout" path="M 0.01718 0.04908 L 0.02204 0.06111 L 0.02552 0.06806 " pathEditMode="relative" rAng="0" ptsTypes="AAA">
                                      <p:cBhvr>
                                        <p:cTn id="266" dur="1000" fill="hold"/>
                                        <p:tgtEl>
                                          <p:spTgt spid="26802"/>
                                        </p:tgtEl>
                                        <p:attrNameLst>
                                          <p:attrName>ppt_x</p:attrName>
                                          <p:attrName>ppt_y</p:attrName>
                                        </p:attrNameLst>
                                      </p:cBhvr>
                                      <p:rCtr x="417" y="949"/>
                                    </p:animMotion>
                                  </p:childTnLst>
                                </p:cTn>
                              </p:par>
                            </p:childTnLst>
                          </p:cTn>
                        </p:par>
                        <p:par>
                          <p:cTn id="267" fill="hold" nodeType="afterGroup">
                            <p:stCondLst>
                              <p:cond delay="2500"/>
                            </p:stCondLst>
                            <p:childTnLst>
                              <p:par>
                                <p:cTn id="268" presetID="0" presetClass="path" presetSubtype="0" accel="50000" decel="50000" fill="hold" grpId="4" nodeType="afterEffect">
                                  <p:stCondLst>
                                    <p:cond delay="0"/>
                                  </p:stCondLst>
                                  <p:childTnLst>
                                    <p:animMotion origin="layout" path="M 0.02847 0.06852 L 0.03959 0.07685 L 0.04514 0.08681 " pathEditMode="relative" rAng="0" ptsTypes="AAA">
                                      <p:cBhvr>
                                        <p:cTn id="269" dur="1000" fill="hold"/>
                                        <p:tgtEl>
                                          <p:spTgt spid="26853"/>
                                        </p:tgtEl>
                                        <p:attrNameLst>
                                          <p:attrName>ppt_x</p:attrName>
                                          <p:attrName>ppt_y</p:attrName>
                                        </p:attrNameLst>
                                      </p:cBhvr>
                                      <p:rCtr x="833" y="903"/>
                                    </p:animMotion>
                                  </p:childTnLst>
                                </p:cTn>
                              </p:par>
                              <p:par>
                                <p:cTn id="270" presetID="0" presetClass="path" presetSubtype="0" accel="50000" decel="50000" fill="hold" grpId="4" nodeType="withEffect">
                                  <p:stCondLst>
                                    <p:cond delay="0"/>
                                  </p:stCondLst>
                                  <p:childTnLst>
                                    <p:animMotion origin="layout" path="M 0.03003 0.06366 L 0.0342 0.07338 L 0.03785 0.08033 " pathEditMode="relative" rAng="0" ptsTypes="AAA">
                                      <p:cBhvr>
                                        <p:cTn id="271" dur="1000" fill="hold"/>
                                        <p:tgtEl>
                                          <p:spTgt spid="26852"/>
                                        </p:tgtEl>
                                        <p:attrNameLst>
                                          <p:attrName>ppt_x</p:attrName>
                                          <p:attrName>ppt_y</p:attrName>
                                        </p:attrNameLst>
                                      </p:cBhvr>
                                      <p:rCtr x="382" y="833"/>
                                    </p:animMotion>
                                  </p:childTnLst>
                                </p:cTn>
                              </p:par>
                              <p:par>
                                <p:cTn id="272" presetID="0" presetClass="path" presetSubtype="0" accel="50000" decel="50000" fill="hold" grpId="4" nodeType="withEffect">
                                  <p:stCondLst>
                                    <p:cond delay="0"/>
                                  </p:stCondLst>
                                  <p:childTnLst>
                                    <p:animMotion origin="layout" path="M 0.03177 0.06204 L 0.03403 0.07107 L 0.03802 0.08496 " pathEditMode="relative" rAng="0" ptsTypes="AAA">
                                      <p:cBhvr>
                                        <p:cTn id="273" dur="1000" fill="hold"/>
                                        <p:tgtEl>
                                          <p:spTgt spid="26795"/>
                                        </p:tgtEl>
                                        <p:attrNameLst>
                                          <p:attrName>ppt_x</p:attrName>
                                          <p:attrName>ppt_y</p:attrName>
                                        </p:attrNameLst>
                                      </p:cBhvr>
                                      <p:rCtr x="313" y="1134"/>
                                    </p:animMotion>
                                  </p:childTnLst>
                                </p:cTn>
                              </p:par>
                            </p:childTnLst>
                          </p:cTn>
                        </p:par>
                        <p:par>
                          <p:cTn id="274" fill="hold" nodeType="afterGroup">
                            <p:stCondLst>
                              <p:cond delay="3500"/>
                            </p:stCondLst>
                            <p:childTnLst>
                              <p:par>
                                <p:cTn id="275" presetID="12" presetClass="exit" presetSubtype="4" fill="hold" grpId="0" nodeType="afterEffect">
                                  <p:stCondLst>
                                    <p:cond delay="0"/>
                                  </p:stCondLst>
                                  <p:childTnLst>
                                    <p:animEffect transition="out" filter="slide(fromBottom)">
                                      <p:cBhvr>
                                        <p:cTn id="276" dur="1000"/>
                                        <p:tgtEl>
                                          <p:spTgt spid="26814"/>
                                        </p:tgtEl>
                                      </p:cBhvr>
                                    </p:animEffect>
                                    <p:set>
                                      <p:cBhvr>
                                        <p:cTn id="277" dur="1" fill="hold">
                                          <p:stCondLst>
                                            <p:cond delay="999"/>
                                          </p:stCondLst>
                                        </p:cTn>
                                        <p:tgtEl>
                                          <p:spTgt spid="26814"/>
                                        </p:tgtEl>
                                        <p:attrNameLst>
                                          <p:attrName>style.visibility</p:attrName>
                                        </p:attrNameLst>
                                      </p:cBhvr>
                                      <p:to>
                                        <p:strVal val="hidden"/>
                                      </p:to>
                                    </p:set>
                                  </p:childTnLst>
                                </p:cTn>
                              </p:par>
                            </p:childTnLst>
                          </p:cTn>
                        </p:par>
                        <p:par>
                          <p:cTn id="278" fill="hold" nodeType="afterGroup">
                            <p:stCondLst>
                              <p:cond delay="4500"/>
                            </p:stCondLst>
                            <p:childTnLst>
                              <p:par>
                                <p:cTn id="279" presetID="12" presetClass="entr" presetSubtype="4" fill="hold" grpId="0" nodeType="afterEffect">
                                  <p:stCondLst>
                                    <p:cond delay="0"/>
                                  </p:stCondLst>
                                  <p:childTnLst>
                                    <p:set>
                                      <p:cBhvr>
                                        <p:cTn id="280" dur="1" fill="hold">
                                          <p:stCondLst>
                                            <p:cond delay="0"/>
                                          </p:stCondLst>
                                        </p:cTn>
                                        <p:tgtEl>
                                          <p:spTgt spid="26856"/>
                                        </p:tgtEl>
                                        <p:attrNameLst>
                                          <p:attrName>style.visibility</p:attrName>
                                        </p:attrNameLst>
                                      </p:cBhvr>
                                      <p:to>
                                        <p:strVal val="visible"/>
                                      </p:to>
                                    </p:set>
                                    <p:animEffect transition="in" filter="slide(fromBottom)">
                                      <p:cBhvr>
                                        <p:cTn id="281" dur="500"/>
                                        <p:tgtEl>
                                          <p:spTgt spid="26856"/>
                                        </p:tgtEl>
                                      </p:cBhvr>
                                    </p:animEffect>
                                  </p:childTnLst>
                                </p:cTn>
                              </p:par>
                            </p:childTnLst>
                          </p:cTn>
                        </p:par>
                      </p:childTnLst>
                    </p:cTn>
                  </p:par>
                  <p:par>
                    <p:cTn id="282" fill="hold" nodeType="clickPar">
                      <p:stCondLst>
                        <p:cond delay="indefinite"/>
                      </p:stCondLst>
                      <p:childTnLst>
                        <p:par>
                          <p:cTn id="283" fill="hold" nodeType="withGroup">
                            <p:stCondLst>
                              <p:cond delay="0"/>
                            </p:stCondLst>
                            <p:childTnLst>
                              <p:par>
                                <p:cTn id="284" presetID="22" presetClass="entr" presetSubtype="8" fill="hold" grpId="0" nodeType="clickEffect">
                                  <p:stCondLst>
                                    <p:cond delay="0"/>
                                  </p:stCondLst>
                                  <p:childTnLst>
                                    <p:set>
                                      <p:cBhvr>
                                        <p:cTn id="285" dur="1" fill="hold">
                                          <p:stCondLst>
                                            <p:cond delay="0"/>
                                          </p:stCondLst>
                                        </p:cTn>
                                        <p:tgtEl>
                                          <p:spTgt spid="26858"/>
                                        </p:tgtEl>
                                        <p:attrNameLst>
                                          <p:attrName>style.visibility</p:attrName>
                                        </p:attrNameLst>
                                      </p:cBhvr>
                                      <p:to>
                                        <p:strVal val="visible"/>
                                      </p:to>
                                    </p:set>
                                    <p:animEffect transition="in" filter="wipe(left)">
                                      <p:cBhvr>
                                        <p:cTn id="286" dur="2000"/>
                                        <p:tgtEl>
                                          <p:spTgt spid="26858"/>
                                        </p:tgtEl>
                                      </p:cBhvr>
                                    </p:animEffect>
                                  </p:childTnLst>
                                </p:cTn>
                              </p:par>
                              <p:par>
                                <p:cTn id="287" presetID="9" presetClass="exit" presetSubtype="0" fill="hold" grpId="3" nodeType="withEffect">
                                  <p:stCondLst>
                                    <p:cond delay="0"/>
                                  </p:stCondLst>
                                  <p:childTnLst>
                                    <p:animEffect transition="out" filter="dissolve">
                                      <p:cBhvr>
                                        <p:cTn id="288" dur="500"/>
                                        <p:tgtEl>
                                          <p:spTgt spid="26802"/>
                                        </p:tgtEl>
                                      </p:cBhvr>
                                    </p:animEffect>
                                    <p:set>
                                      <p:cBhvr>
                                        <p:cTn id="289" dur="1" fill="hold">
                                          <p:stCondLst>
                                            <p:cond delay="499"/>
                                          </p:stCondLst>
                                        </p:cTn>
                                        <p:tgtEl>
                                          <p:spTgt spid="26802"/>
                                        </p:tgtEl>
                                        <p:attrNameLst>
                                          <p:attrName>style.visibility</p:attrName>
                                        </p:attrNameLst>
                                      </p:cBhvr>
                                      <p:to>
                                        <p:strVal val="hidden"/>
                                      </p:to>
                                    </p:set>
                                  </p:childTnLst>
                                </p:cTn>
                              </p:par>
                            </p:childTnLst>
                          </p:cTn>
                        </p:par>
                        <p:par>
                          <p:cTn id="290" fill="hold" nodeType="afterGroup">
                            <p:stCondLst>
                              <p:cond delay="2000"/>
                            </p:stCondLst>
                            <p:childTnLst>
                              <p:par>
                                <p:cTn id="291" presetID="22" presetClass="entr" presetSubtype="8" fill="hold" grpId="0" nodeType="afterEffect">
                                  <p:stCondLst>
                                    <p:cond delay="0"/>
                                  </p:stCondLst>
                                  <p:childTnLst>
                                    <p:set>
                                      <p:cBhvr>
                                        <p:cTn id="292" dur="1" fill="hold">
                                          <p:stCondLst>
                                            <p:cond delay="0"/>
                                          </p:stCondLst>
                                        </p:cTn>
                                        <p:tgtEl>
                                          <p:spTgt spid="26857"/>
                                        </p:tgtEl>
                                        <p:attrNameLst>
                                          <p:attrName>style.visibility</p:attrName>
                                        </p:attrNameLst>
                                      </p:cBhvr>
                                      <p:to>
                                        <p:strVal val="visible"/>
                                      </p:to>
                                    </p:set>
                                    <p:animEffect transition="in" filter="wipe(left)">
                                      <p:cBhvr>
                                        <p:cTn id="293" dur="2000"/>
                                        <p:tgtEl>
                                          <p:spTgt spid="26857"/>
                                        </p:tgtEl>
                                      </p:cBhvr>
                                    </p:animEffect>
                                  </p:childTnLst>
                                </p:cTn>
                              </p:par>
                              <p:par>
                                <p:cTn id="294" presetID="9" presetClass="exit" presetSubtype="0" fill="hold" grpId="5" nodeType="withEffect">
                                  <p:stCondLst>
                                    <p:cond delay="0"/>
                                  </p:stCondLst>
                                  <p:childTnLst>
                                    <p:animEffect transition="out" filter="dissolve">
                                      <p:cBhvr>
                                        <p:cTn id="295" dur="500"/>
                                        <p:tgtEl>
                                          <p:spTgt spid="26795"/>
                                        </p:tgtEl>
                                      </p:cBhvr>
                                    </p:animEffect>
                                    <p:set>
                                      <p:cBhvr>
                                        <p:cTn id="296" dur="1" fill="hold">
                                          <p:stCondLst>
                                            <p:cond delay="499"/>
                                          </p:stCondLst>
                                        </p:cTn>
                                        <p:tgtEl>
                                          <p:spTgt spid="26795"/>
                                        </p:tgtEl>
                                        <p:attrNameLst>
                                          <p:attrName>style.visibility</p:attrName>
                                        </p:attrNameLst>
                                      </p:cBhvr>
                                      <p:to>
                                        <p:strVal val="hidden"/>
                                      </p:to>
                                    </p:set>
                                  </p:childTnLst>
                                </p:cTn>
                              </p:par>
                              <p:par>
                                <p:cTn id="297" presetID="9" presetClass="exit" presetSubtype="0" fill="hold" grpId="5" nodeType="withEffect">
                                  <p:stCondLst>
                                    <p:cond delay="0"/>
                                  </p:stCondLst>
                                  <p:childTnLst>
                                    <p:animEffect transition="out" filter="dissolve">
                                      <p:cBhvr>
                                        <p:cTn id="298" dur="500"/>
                                        <p:tgtEl>
                                          <p:spTgt spid="26852"/>
                                        </p:tgtEl>
                                      </p:cBhvr>
                                    </p:animEffect>
                                    <p:set>
                                      <p:cBhvr>
                                        <p:cTn id="299" dur="1" fill="hold">
                                          <p:stCondLst>
                                            <p:cond delay="499"/>
                                          </p:stCondLst>
                                        </p:cTn>
                                        <p:tgtEl>
                                          <p:spTgt spid="26852"/>
                                        </p:tgtEl>
                                        <p:attrNameLst>
                                          <p:attrName>style.visibility</p:attrName>
                                        </p:attrNameLst>
                                      </p:cBhvr>
                                      <p:to>
                                        <p:strVal val="hidden"/>
                                      </p:to>
                                    </p:set>
                                  </p:childTnLst>
                                </p:cTn>
                              </p:par>
                              <p:par>
                                <p:cTn id="300" presetID="9" presetClass="exit" presetSubtype="0" fill="hold" grpId="5" nodeType="withEffect">
                                  <p:stCondLst>
                                    <p:cond delay="0"/>
                                  </p:stCondLst>
                                  <p:childTnLst>
                                    <p:animEffect transition="out" filter="dissolve">
                                      <p:cBhvr>
                                        <p:cTn id="301" dur="500"/>
                                        <p:tgtEl>
                                          <p:spTgt spid="26853"/>
                                        </p:tgtEl>
                                      </p:cBhvr>
                                    </p:animEffect>
                                    <p:set>
                                      <p:cBhvr>
                                        <p:cTn id="302" dur="1" fill="hold">
                                          <p:stCondLst>
                                            <p:cond delay="499"/>
                                          </p:stCondLst>
                                        </p:cTn>
                                        <p:tgtEl>
                                          <p:spTgt spid="26853"/>
                                        </p:tgtEl>
                                        <p:attrNameLst>
                                          <p:attrName>style.visibility</p:attrName>
                                        </p:attrNameLst>
                                      </p:cBhvr>
                                      <p:to>
                                        <p:strVal val="hidden"/>
                                      </p:to>
                                    </p:set>
                                  </p:childTnLst>
                                </p:cTn>
                              </p:par>
                              <p:par>
                                <p:cTn id="303" presetID="9" presetClass="exit" presetSubtype="0" fill="hold" grpId="0" nodeType="withEffect">
                                  <p:stCondLst>
                                    <p:cond delay="0"/>
                                  </p:stCondLst>
                                  <p:childTnLst>
                                    <p:animEffect transition="out" filter="dissolve">
                                      <p:cBhvr>
                                        <p:cTn id="304" dur="500"/>
                                        <p:tgtEl>
                                          <p:spTgt spid="26813"/>
                                        </p:tgtEl>
                                      </p:cBhvr>
                                    </p:animEffect>
                                    <p:set>
                                      <p:cBhvr>
                                        <p:cTn id="305" dur="1" fill="hold">
                                          <p:stCondLst>
                                            <p:cond delay="499"/>
                                          </p:stCondLst>
                                        </p:cTn>
                                        <p:tgtEl>
                                          <p:spTgt spid="26813"/>
                                        </p:tgtEl>
                                        <p:attrNameLst>
                                          <p:attrName>style.visibility</p:attrName>
                                        </p:attrNameLst>
                                      </p:cBhvr>
                                      <p:to>
                                        <p:strVal val="hidden"/>
                                      </p:to>
                                    </p:set>
                                  </p:childTnLst>
                                </p:cTn>
                              </p:par>
                              <p:par>
                                <p:cTn id="306" presetID="9" presetClass="entr" presetSubtype="0" fill="hold" grpId="0" nodeType="withEffect">
                                  <p:stCondLst>
                                    <p:cond delay="0"/>
                                  </p:stCondLst>
                                  <p:childTnLst>
                                    <p:set>
                                      <p:cBhvr>
                                        <p:cTn id="307" dur="1" fill="hold">
                                          <p:stCondLst>
                                            <p:cond delay="0"/>
                                          </p:stCondLst>
                                        </p:cTn>
                                        <p:tgtEl>
                                          <p:spTgt spid="26871"/>
                                        </p:tgtEl>
                                        <p:attrNameLst>
                                          <p:attrName>style.visibility</p:attrName>
                                        </p:attrNameLst>
                                      </p:cBhvr>
                                      <p:to>
                                        <p:strVal val="visible"/>
                                      </p:to>
                                    </p:set>
                                    <p:animEffect transition="in" filter="dissolve">
                                      <p:cBhvr>
                                        <p:cTn id="308" dur="500"/>
                                        <p:tgtEl>
                                          <p:spTgt spid="26871"/>
                                        </p:tgtEl>
                                      </p:cBhvr>
                                    </p:animEffect>
                                  </p:childTnLst>
                                </p:cTn>
                              </p:par>
                            </p:childTnLst>
                          </p:cTn>
                        </p:par>
                        <p:par>
                          <p:cTn id="309" fill="hold" nodeType="afterGroup">
                            <p:stCondLst>
                              <p:cond delay="4000"/>
                            </p:stCondLst>
                            <p:childTnLst>
                              <p:par>
                                <p:cTn id="310" presetID="1" presetClass="entr" presetSubtype="0" fill="hold" grpId="0" nodeType="afterEffect">
                                  <p:stCondLst>
                                    <p:cond delay="0"/>
                                  </p:stCondLst>
                                  <p:childTnLst>
                                    <p:set>
                                      <p:cBhvr>
                                        <p:cTn id="311" dur="1" fill="hold">
                                          <p:stCondLst>
                                            <p:cond delay="0"/>
                                          </p:stCondLst>
                                        </p:cTn>
                                        <p:tgtEl>
                                          <p:spTgt spid="26859"/>
                                        </p:tgtEl>
                                        <p:attrNameLst>
                                          <p:attrName>style.visibility</p:attrName>
                                        </p:attrNameLst>
                                      </p:cBhvr>
                                      <p:to>
                                        <p:strVal val="visible"/>
                                      </p:to>
                                    </p:set>
                                  </p:childTnLst>
                                  <p:subTnLst>
                                    <p:audio>
                                      <p:cMediaNode>
                                        <p:cTn display="0" masterRel="sameClick">
                                          <p:stCondLst>
                                            <p:cond evt="begin" delay="0">
                                              <p:tn val="310"/>
                                            </p:cond>
                                          </p:stCondLst>
                                          <p:endCondLst>
                                            <p:cond evt="onStopAudio" delay="0">
                                              <p:tgtEl>
                                                <p:sldTgt/>
                                              </p:tgtEl>
                                            </p:cond>
                                          </p:endCondLst>
                                        </p:cTn>
                                        <p:tgtEl>
                                          <p:sndTgt r:embed="rId3" name="explode.wav"/>
                                        </p:tgtEl>
                                      </p:cMediaNode>
                                    </p:audio>
                                  </p:subTnLst>
                                </p:cTn>
                              </p:par>
                              <p:par>
                                <p:cTn id="312" presetID="3" presetClass="exit" presetSubtype="10" fill="hold" grpId="1" nodeType="withEffect">
                                  <p:stCondLst>
                                    <p:cond delay="0"/>
                                  </p:stCondLst>
                                  <p:childTnLst>
                                    <p:animEffect transition="out" filter="blinds(horizontal)">
                                      <p:cBhvr>
                                        <p:cTn id="313" dur="500"/>
                                        <p:tgtEl>
                                          <p:spTgt spid="26859"/>
                                        </p:tgtEl>
                                      </p:cBhvr>
                                    </p:animEffect>
                                    <p:set>
                                      <p:cBhvr>
                                        <p:cTn id="314" dur="1" fill="hold">
                                          <p:stCondLst>
                                            <p:cond delay="499"/>
                                          </p:stCondLst>
                                        </p:cTn>
                                        <p:tgtEl>
                                          <p:spTgt spid="26859"/>
                                        </p:tgtEl>
                                        <p:attrNameLst>
                                          <p:attrName>style.visibility</p:attrName>
                                        </p:attrNameLst>
                                      </p:cBhvr>
                                      <p:to>
                                        <p:strVal val="hidden"/>
                                      </p:to>
                                    </p:set>
                                  </p:childTnLst>
                                </p:cTn>
                              </p:par>
                            </p:childTnLst>
                          </p:cTn>
                        </p:par>
                        <p:par>
                          <p:cTn id="315" fill="hold" nodeType="afterGroup">
                            <p:stCondLst>
                              <p:cond delay="4500"/>
                            </p:stCondLst>
                            <p:childTnLst>
                              <p:par>
                                <p:cTn id="316" presetID="22" presetClass="entr" presetSubtype="1" fill="hold" grpId="0" nodeType="afterEffect">
                                  <p:stCondLst>
                                    <p:cond delay="0"/>
                                  </p:stCondLst>
                                  <p:childTnLst>
                                    <p:set>
                                      <p:cBhvr>
                                        <p:cTn id="317" dur="1" fill="hold">
                                          <p:stCondLst>
                                            <p:cond delay="0"/>
                                          </p:stCondLst>
                                        </p:cTn>
                                        <p:tgtEl>
                                          <p:spTgt spid="26860"/>
                                        </p:tgtEl>
                                        <p:attrNameLst>
                                          <p:attrName>style.visibility</p:attrName>
                                        </p:attrNameLst>
                                      </p:cBhvr>
                                      <p:to>
                                        <p:strVal val="visible"/>
                                      </p:to>
                                    </p:set>
                                    <p:animEffect transition="in" filter="wipe(up)">
                                      <p:cBhvr>
                                        <p:cTn id="318" dur="2000"/>
                                        <p:tgtEl>
                                          <p:spTgt spid="26860"/>
                                        </p:tgtEl>
                                      </p:cBhvr>
                                    </p:animEffect>
                                  </p:childTnLst>
                                </p:cTn>
                              </p:par>
                            </p:childTnLst>
                          </p:cTn>
                        </p:par>
                        <p:par>
                          <p:cTn id="319" fill="hold" nodeType="afterGroup">
                            <p:stCondLst>
                              <p:cond delay="6500"/>
                            </p:stCondLst>
                            <p:childTnLst>
                              <p:par>
                                <p:cTn id="320" presetID="1" presetClass="entr" presetSubtype="0" fill="hold" grpId="0" nodeType="afterEffect">
                                  <p:stCondLst>
                                    <p:cond delay="0"/>
                                  </p:stCondLst>
                                  <p:childTnLst>
                                    <p:set>
                                      <p:cBhvr>
                                        <p:cTn id="321" dur="1" fill="hold">
                                          <p:stCondLst>
                                            <p:cond delay="0"/>
                                          </p:stCondLst>
                                        </p:cTn>
                                        <p:tgtEl>
                                          <p:spTgt spid="26861"/>
                                        </p:tgtEl>
                                        <p:attrNameLst>
                                          <p:attrName>style.visibility</p:attrName>
                                        </p:attrNameLst>
                                      </p:cBhvr>
                                      <p:to>
                                        <p:strVal val="visible"/>
                                      </p:to>
                                    </p:set>
                                  </p:childTnLst>
                                  <p:subTnLst>
                                    <p:audio>
                                      <p:cMediaNode>
                                        <p:cTn display="0" masterRel="sameClick">
                                          <p:stCondLst>
                                            <p:cond evt="begin" delay="0">
                                              <p:tn val="320"/>
                                            </p:cond>
                                          </p:stCondLst>
                                          <p:endCondLst>
                                            <p:cond evt="onStopAudio" delay="0">
                                              <p:tgtEl>
                                                <p:sldTgt/>
                                              </p:tgtEl>
                                            </p:cond>
                                          </p:endCondLst>
                                        </p:cTn>
                                        <p:tgtEl>
                                          <p:sndTgt r:embed="rId3" name="explode.wav"/>
                                        </p:tgtEl>
                                      </p:cMediaNode>
                                    </p:audio>
                                  </p:subTnLst>
                                </p:cTn>
                              </p:par>
                              <p:par>
                                <p:cTn id="322" presetID="3" presetClass="exit" presetSubtype="10" fill="hold" grpId="1" nodeType="withEffect">
                                  <p:stCondLst>
                                    <p:cond delay="0"/>
                                  </p:stCondLst>
                                  <p:childTnLst>
                                    <p:animEffect transition="out" filter="blinds(horizontal)">
                                      <p:cBhvr>
                                        <p:cTn id="323" dur="500"/>
                                        <p:tgtEl>
                                          <p:spTgt spid="26861"/>
                                        </p:tgtEl>
                                      </p:cBhvr>
                                    </p:animEffect>
                                    <p:set>
                                      <p:cBhvr>
                                        <p:cTn id="324" dur="1" fill="hold">
                                          <p:stCondLst>
                                            <p:cond delay="499"/>
                                          </p:stCondLst>
                                        </p:cTn>
                                        <p:tgtEl>
                                          <p:spTgt spid="26861"/>
                                        </p:tgtEl>
                                        <p:attrNameLst>
                                          <p:attrName>style.visibility</p:attrName>
                                        </p:attrNameLst>
                                      </p:cBhvr>
                                      <p:to>
                                        <p:strVal val="hidden"/>
                                      </p:to>
                                    </p:set>
                                  </p:childTnLst>
                                </p:cTn>
                              </p:par>
                            </p:childTnLst>
                          </p:cTn>
                        </p:par>
                        <p:par>
                          <p:cTn id="325" fill="hold" nodeType="afterGroup">
                            <p:stCondLst>
                              <p:cond delay="7000"/>
                            </p:stCondLst>
                            <p:childTnLst>
                              <p:par>
                                <p:cTn id="326" presetID="22" presetClass="entr" presetSubtype="1" fill="hold" grpId="0" nodeType="afterEffect">
                                  <p:stCondLst>
                                    <p:cond delay="0"/>
                                  </p:stCondLst>
                                  <p:childTnLst>
                                    <p:set>
                                      <p:cBhvr>
                                        <p:cTn id="327" dur="1" fill="hold">
                                          <p:stCondLst>
                                            <p:cond delay="0"/>
                                          </p:stCondLst>
                                        </p:cTn>
                                        <p:tgtEl>
                                          <p:spTgt spid="26862"/>
                                        </p:tgtEl>
                                        <p:attrNameLst>
                                          <p:attrName>style.visibility</p:attrName>
                                        </p:attrNameLst>
                                      </p:cBhvr>
                                      <p:to>
                                        <p:strVal val="visible"/>
                                      </p:to>
                                    </p:set>
                                    <p:animEffect transition="in" filter="wipe(up)">
                                      <p:cBhvr>
                                        <p:cTn id="328" dur="2000"/>
                                        <p:tgtEl>
                                          <p:spTgt spid="26862"/>
                                        </p:tgtEl>
                                      </p:cBhvr>
                                    </p:animEffect>
                                  </p:childTnLst>
                                </p:cTn>
                              </p:par>
                            </p:childTnLst>
                          </p:cTn>
                        </p:par>
                        <p:par>
                          <p:cTn id="329" fill="hold" nodeType="afterGroup">
                            <p:stCondLst>
                              <p:cond delay="9000"/>
                            </p:stCondLst>
                            <p:childTnLst>
                              <p:par>
                                <p:cTn id="330" presetID="22" presetClass="entr" presetSubtype="1" fill="hold" grpId="0" nodeType="afterEffect">
                                  <p:stCondLst>
                                    <p:cond delay="0"/>
                                  </p:stCondLst>
                                  <p:childTnLst>
                                    <p:set>
                                      <p:cBhvr>
                                        <p:cTn id="331" dur="1" fill="hold">
                                          <p:stCondLst>
                                            <p:cond delay="0"/>
                                          </p:stCondLst>
                                        </p:cTn>
                                        <p:tgtEl>
                                          <p:spTgt spid="26863"/>
                                        </p:tgtEl>
                                        <p:attrNameLst>
                                          <p:attrName>style.visibility</p:attrName>
                                        </p:attrNameLst>
                                      </p:cBhvr>
                                      <p:to>
                                        <p:strVal val="visible"/>
                                      </p:to>
                                    </p:set>
                                    <p:animEffect transition="in" filter="wipe(up)">
                                      <p:cBhvr>
                                        <p:cTn id="332" dur="2000"/>
                                        <p:tgtEl>
                                          <p:spTgt spid="26863"/>
                                        </p:tgtEl>
                                      </p:cBhvr>
                                    </p:animEffect>
                                  </p:childTnLst>
                                </p:cTn>
                              </p:par>
                            </p:childTnLst>
                          </p:cTn>
                        </p:par>
                        <p:par>
                          <p:cTn id="333" fill="hold" nodeType="afterGroup">
                            <p:stCondLst>
                              <p:cond delay="11000"/>
                            </p:stCondLst>
                            <p:childTnLst>
                              <p:par>
                                <p:cTn id="334" presetID="1" presetClass="entr" presetSubtype="0" fill="hold" grpId="0" nodeType="afterEffect">
                                  <p:stCondLst>
                                    <p:cond delay="0"/>
                                  </p:stCondLst>
                                  <p:childTnLst>
                                    <p:set>
                                      <p:cBhvr>
                                        <p:cTn id="335" dur="1" fill="hold">
                                          <p:stCondLst>
                                            <p:cond delay="0"/>
                                          </p:stCondLst>
                                        </p:cTn>
                                        <p:tgtEl>
                                          <p:spTgt spid="26865"/>
                                        </p:tgtEl>
                                        <p:attrNameLst>
                                          <p:attrName>style.visibility</p:attrName>
                                        </p:attrNameLst>
                                      </p:cBhvr>
                                      <p:to>
                                        <p:strVal val="visible"/>
                                      </p:to>
                                    </p:set>
                                  </p:childTnLst>
                                  <p:subTnLst>
                                    <p:audio>
                                      <p:cMediaNode>
                                        <p:cTn display="0" masterRel="sameClick">
                                          <p:stCondLst>
                                            <p:cond evt="begin" delay="0">
                                              <p:tn val="334"/>
                                            </p:cond>
                                          </p:stCondLst>
                                          <p:endCondLst>
                                            <p:cond evt="onStopAudio" delay="0">
                                              <p:tgtEl>
                                                <p:sldTgt/>
                                              </p:tgtEl>
                                            </p:cond>
                                          </p:endCondLst>
                                        </p:cTn>
                                        <p:tgtEl>
                                          <p:sndTgt r:embed="rId3" name="explode.wav"/>
                                        </p:tgtEl>
                                      </p:cMediaNode>
                                    </p:audio>
                                  </p:subTnLst>
                                </p:cTn>
                              </p:par>
                              <p:par>
                                <p:cTn id="336" presetID="3" presetClass="exit" presetSubtype="10" fill="hold" grpId="1" nodeType="withEffect">
                                  <p:stCondLst>
                                    <p:cond delay="0"/>
                                  </p:stCondLst>
                                  <p:childTnLst>
                                    <p:animEffect transition="out" filter="blinds(horizontal)">
                                      <p:cBhvr>
                                        <p:cTn id="337" dur="500"/>
                                        <p:tgtEl>
                                          <p:spTgt spid="26865"/>
                                        </p:tgtEl>
                                      </p:cBhvr>
                                    </p:animEffect>
                                    <p:set>
                                      <p:cBhvr>
                                        <p:cTn id="338" dur="1" fill="hold">
                                          <p:stCondLst>
                                            <p:cond delay="499"/>
                                          </p:stCondLst>
                                        </p:cTn>
                                        <p:tgtEl>
                                          <p:spTgt spid="26865"/>
                                        </p:tgtEl>
                                        <p:attrNameLst>
                                          <p:attrName>style.visibility</p:attrName>
                                        </p:attrNameLst>
                                      </p:cBhvr>
                                      <p:to>
                                        <p:strVal val="hidden"/>
                                      </p:to>
                                    </p:set>
                                  </p:childTnLst>
                                </p:cTn>
                              </p:par>
                            </p:childTnLst>
                          </p:cTn>
                        </p:par>
                        <p:par>
                          <p:cTn id="339" fill="hold" nodeType="afterGroup">
                            <p:stCondLst>
                              <p:cond delay="11500"/>
                            </p:stCondLst>
                            <p:childTnLst>
                              <p:par>
                                <p:cTn id="340" presetID="22" presetClass="entr" presetSubtype="1" fill="hold" grpId="0" nodeType="afterEffect">
                                  <p:stCondLst>
                                    <p:cond delay="0"/>
                                  </p:stCondLst>
                                  <p:childTnLst>
                                    <p:set>
                                      <p:cBhvr>
                                        <p:cTn id="341" dur="1" fill="hold">
                                          <p:stCondLst>
                                            <p:cond delay="0"/>
                                          </p:stCondLst>
                                        </p:cTn>
                                        <p:tgtEl>
                                          <p:spTgt spid="26864"/>
                                        </p:tgtEl>
                                        <p:attrNameLst>
                                          <p:attrName>style.visibility</p:attrName>
                                        </p:attrNameLst>
                                      </p:cBhvr>
                                      <p:to>
                                        <p:strVal val="visible"/>
                                      </p:to>
                                    </p:set>
                                    <p:animEffect transition="in" filter="wipe(up)">
                                      <p:cBhvr>
                                        <p:cTn id="342" dur="2000"/>
                                        <p:tgtEl>
                                          <p:spTgt spid="26864"/>
                                        </p:tgtEl>
                                      </p:cBhvr>
                                    </p:animEffect>
                                  </p:childTnLst>
                                </p:cTn>
                              </p:par>
                            </p:childTnLst>
                          </p:cTn>
                        </p:par>
                      </p:childTnLst>
                    </p:cTn>
                  </p:par>
                  <p:par>
                    <p:cTn id="343" fill="hold" nodeType="clickPar">
                      <p:stCondLst>
                        <p:cond delay="indefinite"/>
                      </p:stCondLst>
                      <p:childTnLst>
                        <p:par>
                          <p:cTn id="344" fill="hold" nodeType="withGroup">
                            <p:stCondLst>
                              <p:cond delay="0"/>
                            </p:stCondLst>
                            <p:childTnLst>
                              <p:par>
                                <p:cTn id="345" presetID="0" presetClass="path" presetSubtype="0" accel="50000" decel="50000" fill="hold" nodeType="clickEffect">
                                  <p:stCondLst>
                                    <p:cond delay="0"/>
                                  </p:stCondLst>
                                  <p:childTnLst>
                                    <p:animMotion origin="layout" path="M 0.00035 -0.00069 L 0.02326 -0.03681 L 0.0191 -0.09143 " pathEditMode="relative" ptsTypes="AAA">
                                      <p:cBhvr>
                                        <p:cTn id="346" dur="2000" fill="hold"/>
                                        <p:tgtEl>
                                          <p:spTgt spid="26758"/>
                                        </p:tgtEl>
                                        <p:attrNameLst>
                                          <p:attrName>ppt_x</p:attrName>
                                          <p:attrName>ppt_y</p:attrName>
                                        </p:attrNameLst>
                                      </p:cBhvr>
                                    </p:animMotion>
                                  </p:childTnLst>
                                </p:cTn>
                              </p:par>
                            </p:childTnLst>
                          </p:cTn>
                        </p:par>
                        <p:par>
                          <p:cTn id="347" fill="hold" nodeType="afterGroup">
                            <p:stCondLst>
                              <p:cond delay="2000"/>
                            </p:stCondLst>
                            <p:childTnLst>
                              <p:par>
                                <p:cTn id="348" presetID="1" presetClass="entr" presetSubtype="0" fill="hold" grpId="0" nodeType="afterEffect">
                                  <p:stCondLst>
                                    <p:cond delay="0"/>
                                  </p:stCondLst>
                                  <p:childTnLst>
                                    <p:set>
                                      <p:cBhvr>
                                        <p:cTn id="349" dur="1" fill="hold">
                                          <p:stCondLst>
                                            <p:cond delay="0"/>
                                          </p:stCondLst>
                                        </p:cTn>
                                        <p:tgtEl>
                                          <p:spTgt spid="26890"/>
                                        </p:tgtEl>
                                        <p:attrNameLst>
                                          <p:attrName>style.visibility</p:attrName>
                                        </p:attrNameLst>
                                      </p:cBhvr>
                                      <p:to>
                                        <p:strVal val="visible"/>
                                      </p:to>
                                    </p:set>
                                  </p:childTnLst>
                                  <p:subTnLst>
                                    <p:audio>
                                      <p:cMediaNode>
                                        <p:cTn display="0" masterRel="sameClick">
                                          <p:stCondLst>
                                            <p:cond evt="begin" delay="0">
                                              <p:tn val="348"/>
                                            </p:cond>
                                          </p:stCondLst>
                                          <p:endCondLst>
                                            <p:cond evt="onStopAudio" delay="0">
                                              <p:tgtEl>
                                                <p:sldTgt/>
                                              </p:tgtEl>
                                            </p:cond>
                                          </p:endCondLst>
                                        </p:cTn>
                                        <p:tgtEl>
                                          <p:sndTgt r:embed="rId3" name="explode.wav"/>
                                        </p:tgtEl>
                                      </p:cMediaNode>
                                    </p:audio>
                                  </p:subTnLst>
                                </p:cTn>
                              </p:par>
                              <p:par>
                                <p:cTn id="350" presetID="3" presetClass="exit" presetSubtype="10" fill="hold" grpId="1" nodeType="withEffect">
                                  <p:stCondLst>
                                    <p:cond delay="0"/>
                                  </p:stCondLst>
                                  <p:childTnLst>
                                    <p:animEffect transition="out" filter="blinds(horizontal)">
                                      <p:cBhvr>
                                        <p:cTn id="351" dur="500"/>
                                        <p:tgtEl>
                                          <p:spTgt spid="26890"/>
                                        </p:tgtEl>
                                      </p:cBhvr>
                                    </p:animEffect>
                                    <p:set>
                                      <p:cBhvr>
                                        <p:cTn id="352" dur="1" fill="hold">
                                          <p:stCondLst>
                                            <p:cond delay="499"/>
                                          </p:stCondLst>
                                        </p:cTn>
                                        <p:tgtEl>
                                          <p:spTgt spid="26890"/>
                                        </p:tgtEl>
                                        <p:attrNameLst>
                                          <p:attrName>style.visibility</p:attrName>
                                        </p:attrNameLst>
                                      </p:cBhvr>
                                      <p:to>
                                        <p:strVal val="hidden"/>
                                      </p:to>
                                    </p:set>
                                  </p:childTnLst>
                                </p:cTn>
                              </p:par>
                            </p:childTnLst>
                          </p:cTn>
                        </p:par>
                        <p:par>
                          <p:cTn id="353" fill="hold" nodeType="afterGroup">
                            <p:stCondLst>
                              <p:cond delay="2500"/>
                            </p:stCondLst>
                            <p:childTnLst>
                              <p:par>
                                <p:cTn id="354" presetID="9" presetClass="exit" presetSubtype="0" fill="hold" nodeType="afterEffect">
                                  <p:stCondLst>
                                    <p:cond delay="0"/>
                                  </p:stCondLst>
                                  <p:childTnLst>
                                    <p:animEffect transition="out" filter="dissolve">
                                      <p:cBhvr>
                                        <p:cTn id="355" dur="2000"/>
                                        <p:tgtEl>
                                          <p:spTgt spid="26758"/>
                                        </p:tgtEl>
                                      </p:cBhvr>
                                    </p:animEffect>
                                    <p:set>
                                      <p:cBhvr>
                                        <p:cTn id="356" dur="1" fill="hold">
                                          <p:stCondLst>
                                            <p:cond delay="1999"/>
                                          </p:stCondLst>
                                        </p:cTn>
                                        <p:tgtEl>
                                          <p:spTgt spid="26758"/>
                                        </p:tgtEl>
                                        <p:attrNameLst>
                                          <p:attrName>style.visibility</p:attrName>
                                        </p:attrNameLst>
                                      </p:cBhvr>
                                      <p:to>
                                        <p:strVal val="hidden"/>
                                      </p:to>
                                    </p:set>
                                  </p:childTnLst>
                                </p:cTn>
                              </p:par>
                              <p:par>
                                <p:cTn id="357" presetID="9" presetClass="entr" presetSubtype="0" fill="hold" grpId="0" nodeType="withEffect">
                                  <p:stCondLst>
                                    <p:cond delay="0"/>
                                  </p:stCondLst>
                                  <p:childTnLst>
                                    <p:set>
                                      <p:cBhvr>
                                        <p:cTn id="358" dur="1" fill="hold">
                                          <p:stCondLst>
                                            <p:cond delay="0"/>
                                          </p:stCondLst>
                                        </p:cTn>
                                        <p:tgtEl>
                                          <p:spTgt spid="26891"/>
                                        </p:tgtEl>
                                        <p:attrNameLst>
                                          <p:attrName>style.visibility</p:attrName>
                                        </p:attrNameLst>
                                      </p:cBhvr>
                                      <p:to>
                                        <p:strVal val="visible"/>
                                      </p:to>
                                    </p:set>
                                    <p:animEffect transition="in" filter="dissolve">
                                      <p:cBhvr>
                                        <p:cTn id="359" dur="2000"/>
                                        <p:tgtEl>
                                          <p:spTgt spid="26891"/>
                                        </p:tgtEl>
                                      </p:cBhvr>
                                    </p:animEffect>
                                  </p:childTnLst>
                                </p:cTn>
                              </p:par>
                            </p:childTnLst>
                          </p:cTn>
                        </p:par>
                      </p:childTnLst>
                    </p:cTn>
                  </p:par>
                  <p:par>
                    <p:cTn id="360" fill="hold" nodeType="clickPar">
                      <p:stCondLst>
                        <p:cond delay="indefinite"/>
                      </p:stCondLst>
                      <p:childTnLst>
                        <p:par>
                          <p:cTn id="361" fill="hold" nodeType="withGroup">
                            <p:stCondLst>
                              <p:cond delay="0"/>
                            </p:stCondLst>
                            <p:childTnLst>
                              <p:par>
                                <p:cTn id="362" presetID="9" presetClass="entr" presetSubtype="0" fill="hold" grpId="0" nodeType="clickEffect">
                                  <p:stCondLst>
                                    <p:cond delay="0"/>
                                  </p:stCondLst>
                                  <p:childTnLst>
                                    <p:set>
                                      <p:cBhvr>
                                        <p:cTn id="363" dur="1" fill="hold">
                                          <p:stCondLst>
                                            <p:cond delay="0"/>
                                          </p:stCondLst>
                                        </p:cTn>
                                        <p:tgtEl>
                                          <p:spTgt spid="26866"/>
                                        </p:tgtEl>
                                        <p:attrNameLst>
                                          <p:attrName>style.visibility</p:attrName>
                                        </p:attrNameLst>
                                      </p:cBhvr>
                                      <p:to>
                                        <p:strVal val="visible"/>
                                      </p:to>
                                    </p:set>
                                    <p:animEffect transition="in" filter="dissolve">
                                      <p:cBhvr>
                                        <p:cTn id="364" dur="1000"/>
                                        <p:tgtEl>
                                          <p:spTgt spid="26866"/>
                                        </p:tgtEl>
                                      </p:cBhvr>
                                    </p:animEffect>
                                  </p:childTnLst>
                                </p:cTn>
                              </p:par>
                              <p:par>
                                <p:cTn id="365" presetID="9" presetClass="exit" presetSubtype="0" fill="hold" grpId="1" nodeType="withEffect">
                                  <p:stCondLst>
                                    <p:cond delay="0"/>
                                  </p:stCondLst>
                                  <p:childTnLst>
                                    <p:animEffect transition="out" filter="dissolve">
                                      <p:cBhvr>
                                        <p:cTn id="366" dur="1000"/>
                                        <p:tgtEl>
                                          <p:spTgt spid="26864"/>
                                        </p:tgtEl>
                                      </p:cBhvr>
                                    </p:animEffect>
                                    <p:set>
                                      <p:cBhvr>
                                        <p:cTn id="367" dur="1" fill="hold">
                                          <p:stCondLst>
                                            <p:cond delay="999"/>
                                          </p:stCondLst>
                                        </p:cTn>
                                        <p:tgtEl>
                                          <p:spTgt spid="26864"/>
                                        </p:tgtEl>
                                        <p:attrNameLst>
                                          <p:attrName>style.visibility</p:attrName>
                                        </p:attrNameLst>
                                      </p:cBhvr>
                                      <p:to>
                                        <p:strVal val="hidden"/>
                                      </p:to>
                                    </p:set>
                                  </p:childTnLst>
                                </p:cTn>
                              </p:par>
                              <p:par>
                                <p:cTn id="368" presetID="9" presetClass="exit" presetSubtype="0" fill="hold" grpId="1" nodeType="withEffect">
                                  <p:stCondLst>
                                    <p:cond delay="0"/>
                                  </p:stCondLst>
                                  <p:childTnLst>
                                    <p:animEffect transition="out" filter="dissolve">
                                      <p:cBhvr>
                                        <p:cTn id="369" dur="1000"/>
                                        <p:tgtEl>
                                          <p:spTgt spid="26858"/>
                                        </p:tgtEl>
                                      </p:cBhvr>
                                    </p:animEffect>
                                    <p:set>
                                      <p:cBhvr>
                                        <p:cTn id="370" dur="1" fill="hold">
                                          <p:stCondLst>
                                            <p:cond delay="999"/>
                                          </p:stCondLst>
                                        </p:cTn>
                                        <p:tgtEl>
                                          <p:spTgt spid="26858"/>
                                        </p:tgtEl>
                                        <p:attrNameLst>
                                          <p:attrName>style.visibility</p:attrName>
                                        </p:attrNameLst>
                                      </p:cBhvr>
                                      <p:to>
                                        <p:strVal val="hidden"/>
                                      </p:to>
                                    </p:set>
                                  </p:childTnLst>
                                </p:cTn>
                              </p:par>
                              <p:par>
                                <p:cTn id="371" presetID="9" presetClass="exit" presetSubtype="0" fill="hold" grpId="1" nodeType="withEffect">
                                  <p:stCondLst>
                                    <p:cond delay="0"/>
                                  </p:stCondLst>
                                  <p:childTnLst>
                                    <p:animEffect transition="out" filter="dissolve">
                                      <p:cBhvr>
                                        <p:cTn id="372" dur="1000"/>
                                        <p:tgtEl>
                                          <p:spTgt spid="26862"/>
                                        </p:tgtEl>
                                      </p:cBhvr>
                                    </p:animEffect>
                                    <p:set>
                                      <p:cBhvr>
                                        <p:cTn id="373" dur="1" fill="hold">
                                          <p:stCondLst>
                                            <p:cond delay="999"/>
                                          </p:stCondLst>
                                        </p:cTn>
                                        <p:tgtEl>
                                          <p:spTgt spid="26862"/>
                                        </p:tgtEl>
                                        <p:attrNameLst>
                                          <p:attrName>style.visibility</p:attrName>
                                        </p:attrNameLst>
                                      </p:cBhvr>
                                      <p:to>
                                        <p:strVal val="hidden"/>
                                      </p:to>
                                    </p:set>
                                  </p:childTnLst>
                                </p:cTn>
                              </p:par>
                            </p:childTnLst>
                          </p:cTn>
                        </p:par>
                        <p:par>
                          <p:cTn id="374" fill="hold" nodeType="afterGroup">
                            <p:stCondLst>
                              <p:cond delay="1000"/>
                            </p:stCondLst>
                            <p:childTnLst>
                              <p:par>
                                <p:cTn id="375" presetID="9" presetClass="entr" presetSubtype="0" fill="hold" grpId="0" nodeType="afterEffect">
                                  <p:stCondLst>
                                    <p:cond delay="0"/>
                                  </p:stCondLst>
                                  <p:childTnLst>
                                    <p:set>
                                      <p:cBhvr>
                                        <p:cTn id="376" dur="1" fill="hold">
                                          <p:stCondLst>
                                            <p:cond delay="0"/>
                                          </p:stCondLst>
                                        </p:cTn>
                                        <p:tgtEl>
                                          <p:spTgt spid="26867"/>
                                        </p:tgtEl>
                                        <p:attrNameLst>
                                          <p:attrName>style.visibility</p:attrName>
                                        </p:attrNameLst>
                                      </p:cBhvr>
                                      <p:to>
                                        <p:strVal val="visible"/>
                                      </p:to>
                                    </p:set>
                                    <p:animEffect transition="in" filter="dissolve">
                                      <p:cBhvr>
                                        <p:cTn id="377" dur="1000"/>
                                        <p:tgtEl>
                                          <p:spTgt spid="26867"/>
                                        </p:tgtEl>
                                      </p:cBhvr>
                                    </p:animEffect>
                                  </p:childTnLst>
                                </p:cTn>
                              </p:par>
                              <p:par>
                                <p:cTn id="378" presetID="9" presetClass="entr" presetSubtype="0" fill="hold" grpId="0" nodeType="withEffect">
                                  <p:stCondLst>
                                    <p:cond delay="0"/>
                                  </p:stCondLst>
                                  <p:childTnLst>
                                    <p:set>
                                      <p:cBhvr>
                                        <p:cTn id="379" dur="1" fill="hold">
                                          <p:stCondLst>
                                            <p:cond delay="0"/>
                                          </p:stCondLst>
                                        </p:cTn>
                                        <p:tgtEl>
                                          <p:spTgt spid="26868"/>
                                        </p:tgtEl>
                                        <p:attrNameLst>
                                          <p:attrName>style.visibility</p:attrName>
                                        </p:attrNameLst>
                                      </p:cBhvr>
                                      <p:to>
                                        <p:strVal val="visible"/>
                                      </p:to>
                                    </p:set>
                                    <p:animEffect transition="in" filter="dissolve">
                                      <p:cBhvr>
                                        <p:cTn id="380" dur="1000"/>
                                        <p:tgtEl>
                                          <p:spTgt spid="26868"/>
                                        </p:tgtEl>
                                      </p:cBhvr>
                                    </p:animEffect>
                                  </p:childTnLst>
                                </p:cTn>
                              </p:par>
                              <p:par>
                                <p:cTn id="381" presetID="9" presetClass="entr" presetSubtype="0" fill="hold" grpId="0" nodeType="withEffect">
                                  <p:stCondLst>
                                    <p:cond delay="0"/>
                                  </p:stCondLst>
                                  <p:childTnLst>
                                    <p:set>
                                      <p:cBhvr>
                                        <p:cTn id="382" dur="1" fill="hold">
                                          <p:stCondLst>
                                            <p:cond delay="0"/>
                                          </p:stCondLst>
                                        </p:cTn>
                                        <p:tgtEl>
                                          <p:spTgt spid="26869"/>
                                        </p:tgtEl>
                                        <p:attrNameLst>
                                          <p:attrName>style.visibility</p:attrName>
                                        </p:attrNameLst>
                                      </p:cBhvr>
                                      <p:to>
                                        <p:strVal val="visible"/>
                                      </p:to>
                                    </p:set>
                                    <p:animEffect transition="in" filter="dissolve">
                                      <p:cBhvr>
                                        <p:cTn id="383" dur="1000"/>
                                        <p:tgtEl>
                                          <p:spTgt spid="26869"/>
                                        </p:tgtEl>
                                      </p:cBhvr>
                                    </p:animEffect>
                                  </p:childTnLst>
                                </p:cTn>
                              </p:par>
                              <p:par>
                                <p:cTn id="384" presetID="9" presetClass="exit" presetSubtype="0" fill="hold" grpId="1" nodeType="withEffect">
                                  <p:stCondLst>
                                    <p:cond delay="0"/>
                                  </p:stCondLst>
                                  <p:childTnLst>
                                    <p:animEffect transition="out" filter="dissolve">
                                      <p:cBhvr>
                                        <p:cTn id="385" dur="500"/>
                                        <p:tgtEl>
                                          <p:spTgt spid="26863"/>
                                        </p:tgtEl>
                                      </p:cBhvr>
                                    </p:animEffect>
                                    <p:set>
                                      <p:cBhvr>
                                        <p:cTn id="386" dur="1" fill="hold">
                                          <p:stCondLst>
                                            <p:cond delay="499"/>
                                          </p:stCondLst>
                                        </p:cTn>
                                        <p:tgtEl>
                                          <p:spTgt spid="26863"/>
                                        </p:tgtEl>
                                        <p:attrNameLst>
                                          <p:attrName>style.visibility</p:attrName>
                                        </p:attrNameLst>
                                      </p:cBhvr>
                                      <p:to>
                                        <p:strVal val="hidden"/>
                                      </p:to>
                                    </p:set>
                                  </p:childTnLst>
                                </p:cTn>
                              </p:par>
                              <p:par>
                                <p:cTn id="387" presetID="9" presetClass="exit" presetSubtype="0" fill="hold" grpId="1" nodeType="withEffect">
                                  <p:stCondLst>
                                    <p:cond delay="0"/>
                                  </p:stCondLst>
                                  <p:childTnLst>
                                    <p:animEffect transition="out" filter="dissolve">
                                      <p:cBhvr>
                                        <p:cTn id="388" dur="500"/>
                                        <p:tgtEl>
                                          <p:spTgt spid="26857"/>
                                        </p:tgtEl>
                                      </p:cBhvr>
                                    </p:animEffect>
                                    <p:set>
                                      <p:cBhvr>
                                        <p:cTn id="389" dur="1" fill="hold">
                                          <p:stCondLst>
                                            <p:cond delay="499"/>
                                          </p:stCondLst>
                                        </p:cTn>
                                        <p:tgtEl>
                                          <p:spTgt spid="26857"/>
                                        </p:tgtEl>
                                        <p:attrNameLst>
                                          <p:attrName>style.visibility</p:attrName>
                                        </p:attrNameLst>
                                      </p:cBhvr>
                                      <p:to>
                                        <p:strVal val="hidden"/>
                                      </p:to>
                                    </p:set>
                                  </p:childTnLst>
                                </p:cTn>
                              </p:par>
                              <p:par>
                                <p:cTn id="390" presetID="9" presetClass="exit" presetSubtype="0" fill="hold" grpId="1" nodeType="withEffect">
                                  <p:stCondLst>
                                    <p:cond delay="0"/>
                                  </p:stCondLst>
                                  <p:childTnLst>
                                    <p:animEffect transition="out" filter="dissolve">
                                      <p:cBhvr>
                                        <p:cTn id="391" dur="500"/>
                                        <p:tgtEl>
                                          <p:spTgt spid="26860"/>
                                        </p:tgtEl>
                                      </p:cBhvr>
                                    </p:animEffect>
                                    <p:set>
                                      <p:cBhvr>
                                        <p:cTn id="392" dur="1" fill="hold">
                                          <p:stCondLst>
                                            <p:cond delay="499"/>
                                          </p:stCondLst>
                                        </p:cTn>
                                        <p:tgtEl>
                                          <p:spTgt spid="26860"/>
                                        </p:tgtEl>
                                        <p:attrNameLst>
                                          <p:attrName>style.visibility</p:attrName>
                                        </p:attrNameLst>
                                      </p:cBhvr>
                                      <p:to>
                                        <p:strVal val="hidden"/>
                                      </p:to>
                                    </p:set>
                                  </p:childTnLst>
                                </p:cTn>
                              </p:par>
                            </p:childTnLst>
                          </p:cTn>
                        </p:par>
                      </p:childTnLst>
                    </p:cTn>
                  </p:par>
                  <p:par>
                    <p:cTn id="393" fill="hold" nodeType="clickPar">
                      <p:stCondLst>
                        <p:cond delay="indefinite"/>
                      </p:stCondLst>
                      <p:childTnLst>
                        <p:par>
                          <p:cTn id="394" fill="hold" nodeType="withGroup">
                            <p:stCondLst>
                              <p:cond delay="0"/>
                            </p:stCondLst>
                            <p:childTnLst>
                              <p:par>
                                <p:cTn id="395" presetID="22" presetClass="entr" presetSubtype="4" fill="hold" grpId="0" nodeType="clickEffect">
                                  <p:stCondLst>
                                    <p:cond delay="0"/>
                                  </p:stCondLst>
                                  <p:childTnLst>
                                    <p:set>
                                      <p:cBhvr>
                                        <p:cTn id="396" dur="1" fill="hold">
                                          <p:stCondLst>
                                            <p:cond delay="0"/>
                                          </p:stCondLst>
                                        </p:cTn>
                                        <p:tgtEl>
                                          <p:spTgt spid="26872"/>
                                        </p:tgtEl>
                                        <p:attrNameLst>
                                          <p:attrName>style.visibility</p:attrName>
                                        </p:attrNameLst>
                                      </p:cBhvr>
                                      <p:to>
                                        <p:strVal val="visible"/>
                                      </p:to>
                                    </p:set>
                                    <p:animEffect transition="in" filter="wipe(down)">
                                      <p:cBhvr>
                                        <p:cTn id="397" dur="2000"/>
                                        <p:tgtEl>
                                          <p:spTgt spid="26872"/>
                                        </p:tgtEl>
                                      </p:cBhvr>
                                    </p:animEffect>
                                  </p:childTnLst>
                                </p:cTn>
                              </p:par>
                            </p:childTnLst>
                          </p:cTn>
                        </p:par>
                      </p:childTnLst>
                    </p:cTn>
                  </p:par>
                  <p:par>
                    <p:cTn id="398" fill="hold" nodeType="clickPar">
                      <p:stCondLst>
                        <p:cond delay="indefinite"/>
                      </p:stCondLst>
                      <p:childTnLst>
                        <p:par>
                          <p:cTn id="399" fill="hold" nodeType="withGroup">
                            <p:stCondLst>
                              <p:cond delay="0"/>
                            </p:stCondLst>
                            <p:childTnLst>
                              <p:par>
                                <p:cTn id="400" presetID="0" presetClass="path" presetSubtype="0" accel="50000" decel="50000" fill="hold" grpId="1" nodeType="clickEffect">
                                  <p:stCondLst>
                                    <p:cond delay="0"/>
                                  </p:stCondLst>
                                  <p:childTnLst>
                                    <p:animMotion origin="layout" path="M 0.00035 0.00023 L -0.02587 -0.01343 L -0.03403 -0.03657 L -0.03368 -0.06829 L -0.0283 -0.07755 L -0.02587 -0.0838 L -0.02951 -0.1044 L -0.04392 -0.08704 L -0.06788 -0.05509 L -0.08993 -0.07731 L -0.10764 -0.09977 L -0.1316 -0.12593 " pathEditMode="relative" ptsTypes="AAAAAAAAAAAA">
                                      <p:cBhvr>
                                        <p:cTn id="401" dur="2000" fill="hold"/>
                                        <p:tgtEl>
                                          <p:spTgt spid="26866"/>
                                        </p:tgtEl>
                                        <p:attrNameLst>
                                          <p:attrName>ppt_x</p:attrName>
                                          <p:attrName>ppt_y</p:attrName>
                                        </p:attrNameLst>
                                      </p:cBhvr>
                                    </p:animMotion>
                                  </p:childTnLst>
                                </p:cTn>
                              </p:par>
                              <p:par>
                                <p:cTn id="402" presetID="9" presetClass="exit" presetSubtype="0" fill="hold" grpId="1" nodeType="withEffect">
                                  <p:stCondLst>
                                    <p:cond delay="0"/>
                                  </p:stCondLst>
                                  <p:childTnLst>
                                    <p:animEffect transition="out" filter="dissolve">
                                      <p:cBhvr>
                                        <p:cTn id="403" dur="500"/>
                                        <p:tgtEl>
                                          <p:spTgt spid="26856"/>
                                        </p:tgtEl>
                                      </p:cBhvr>
                                    </p:animEffect>
                                    <p:set>
                                      <p:cBhvr>
                                        <p:cTn id="404" dur="1" fill="hold">
                                          <p:stCondLst>
                                            <p:cond delay="499"/>
                                          </p:stCondLst>
                                        </p:cTn>
                                        <p:tgtEl>
                                          <p:spTgt spid="26856"/>
                                        </p:tgtEl>
                                        <p:attrNameLst>
                                          <p:attrName>style.visibility</p:attrName>
                                        </p:attrNameLst>
                                      </p:cBhvr>
                                      <p:to>
                                        <p:strVal val="hidden"/>
                                      </p:to>
                                    </p:set>
                                  </p:childTnLst>
                                </p:cTn>
                              </p:par>
                              <p:par>
                                <p:cTn id="405" presetID="0" presetClass="path" presetSubtype="0" accel="50000" decel="50000" fill="hold" grpId="1" nodeType="withEffect">
                                  <p:stCondLst>
                                    <p:cond delay="0"/>
                                  </p:stCondLst>
                                  <p:childTnLst>
                                    <p:animMotion origin="layout" path="M 2.5E-6 1.48148E-6 L -0.01476 -0.01227 L -0.02292 -0.03056 L -0.03091 -0.05116 L -0.03646 -0.06389 L -0.04636 -0.04908 L -0.05313 -0.0382 " pathEditMode="relative" ptsTypes="AAAAAAA">
                                      <p:cBhvr>
                                        <p:cTn id="406" dur="2000" fill="hold"/>
                                        <p:tgtEl>
                                          <p:spTgt spid="26869"/>
                                        </p:tgtEl>
                                        <p:attrNameLst>
                                          <p:attrName>ppt_x</p:attrName>
                                          <p:attrName>ppt_y</p:attrName>
                                        </p:attrNameLst>
                                      </p:cBhvr>
                                    </p:animMotion>
                                  </p:childTnLst>
                                </p:cTn>
                              </p:par>
                              <p:par>
                                <p:cTn id="407" presetID="0" presetClass="path" presetSubtype="0" accel="50000" decel="50000" fill="hold" grpId="1" nodeType="withEffect">
                                  <p:stCondLst>
                                    <p:cond delay="0"/>
                                  </p:stCondLst>
                                  <p:childTnLst>
                                    <p:animMotion origin="layout" path="M -2.5E-6 4.07407E-6 L -0.02187 -0.02084 L -0.03003 -0.04885 L -0.03437 -0.06065 L -0.04479 -0.04746 L -0.0526 -0.03912 " pathEditMode="relative" rAng="0" ptsTypes="AAAAAA">
                                      <p:cBhvr>
                                        <p:cTn id="408" dur="2000" fill="hold"/>
                                        <p:tgtEl>
                                          <p:spTgt spid="26868"/>
                                        </p:tgtEl>
                                        <p:attrNameLst>
                                          <p:attrName>ppt_x</p:attrName>
                                          <p:attrName>ppt_y</p:attrName>
                                        </p:attrNameLst>
                                      </p:cBhvr>
                                      <p:rCtr x="-2639" y="-3032"/>
                                    </p:animMotion>
                                  </p:childTnLst>
                                </p:cTn>
                              </p:par>
                              <p:par>
                                <p:cTn id="409" presetID="0" presetClass="path" presetSubtype="0" accel="50000" decel="50000" fill="hold" grpId="1" nodeType="withEffect">
                                  <p:stCondLst>
                                    <p:cond delay="0"/>
                                  </p:stCondLst>
                                  <p:childTnLst>
                                    <p:animMotion origin="layout" path="M -8.33333E-7 2.59259E-6 L -0.01823 -0.01366 L -0.02482 -0.03194 L -0.03212 -0.05764 L -0.04427 -0.04653 L -0.0526 -0.03958 " pathEditMode="relative" ptsTypes="AAAAAA">
                                      <p:cBhvr>
                                        <p:cTn id="410" dur="2000" fill="hold"/>
                                        <p:tgtEl>
                                          <p:spTgt spid="26867"/>
                                        </p:tgtEl>
                                        <p:attrNameLst>
                                          <p:attrName>ppt_x</p:attrName>
                                          <p:attrName>ppt_y</p:attrName>
                                        </p:attrNameLst>
                                      </p:cBhvr>
                                    </p:animMotion>
                                  </p:childTnLst>
                                </p:cTn>
                              </p:par>
                            </p:childTnLst>
                          </p:cTn>
                        </p:par>
                        <p:par>
                          <p:cTn id="411" fill="hold" nodeType="afterGroup">
                            <p:stCondLst>
                              <p:cond delay="2000"/>
                            </p:stCondLst>
                            <p:childTnLst>
                              <p:par>
                                <p:cTn id="412" presetID="12" presetClass="entr" presetSubtype="4" fill="hold" grpId="0" nodeType="afterEffect">
                                  <p:stCondLst>
                                    <p:cond delay="0"/>
                                  </p:stCondLst>
                                  <p:childTnLst>
                                    <p:set>
                                      <p:cBhvr>
                                        <p:cTn id="413" dur="1" fill="hold">
                                          <p:stCondLst>
                                            <p:cond delay="0"/>
                                          </p:stCondLst>
                                        </p:cTn>
                                        <p:tgtEl>
                                          <p:spTgt spid="26870"/>
                                        </p:tgtEl>
                                        <p:attrNameLst>
                                          <p:attrName>style.visibility</p:attrName>
                                        </p:attrNameLst>
                                      </p:cBhvr>
                                      <p:to>
                                        <p:strVal val="visible"/>
                                      </p:to>
                                    </p:set>
                                    <p:animEffect transition="in" filter="slide(fromBottom)">
                                      <p:cBhvr>
                                        <p:cTn id="414" dur="500"/>
                                        <p:tgtEl>
                                          <p:spTgt spid="26870"/>
                                        </p:tgtEl>
                                      </p:cBhvr>
                                    </p:animEffect>
                                  </p:childTnLst>
                                </p:cTn>
                              </p:par>
                            </p:childTnLst>
                          </p:cTn>
                        </p:par>
                      </p:childTnLst>
                    </p:cTn>
                  </p:par>
                  <p:par>
                    <p:cTn id="415" fill="hold" nodeType="clickPar">
                      <p:stCondLst>
                        <p:cond delay="indefinite"/>
                      </p:stCondLst>
                      <p:childTnLst>
                        <p:par>
                          <p:cTn id="416" fill="hold" nodeType="withGroup">
                            <p:stCondLst>
                              <p:cond delay="0"/>
                            </p:stCondLst>
                            <p:childTnLst>
                              <p:par>
                                <p:cTn id="417" presetID="9" presetClass="exit" presetSubtype="0" fill="hold" grpId="2" nodeType="clickEffect">
                                  <p:stCondLst>
                                    <p:cond delay="0"/>
                                  </p:stCondLst>
                                  <p:childTnLst>
                                    <p:animEffect transition="out" filter="dissolve">
                                      <p:cBhvr>
                                        <p:cTn id="418" dur="2000"/>
                                        <p:tgtEl>
                                          <p:spTgt spid="26867"/>
                                        </p:tgtEl>
                                      </p:cBhvr>
                                    </p:animEffect>
                                    <p:set>
                                      <p:cBhvr>
                                        <p:cTn id="419" dur="1" fill="hold">
                                          <p:stCondLst>
                                            <p:cond delay="1999"/>
                                          </p:stCondLst>
                                        </p:cTn>
                                        <p:tgtEl>
                                          <p:spTgt spid="26867"/>
                                        </p:tgtEl>
                                        <p:attrNameLst>
                                          <p:attrName>style.visibility</p:attrName>
                                        </p:attrNameLst>
                                      </p:cBhvr>
                                      <p:to>
                                        <p:strVal val="hidden"/>
                                      </p:to>
                                    </p:set>
                                  </p:childTnLst>
                                </p:cTn>
                              </p:par>
                              <p:par>
                                <p:cTn id="420" presetID="9" presetClass="exit" presetSubtype="0" fill="hold" grpId="2" nodeType="withEffect">
                                  <p:stCondLst>
                                    <p:cond delay="0"/>
                                  </p:stCondLst>
                                  <p:childTnLst>
                                    <p:animEffect transition="out" filter="dissolve">
                                      <p:cBhvr>
                                        <p:cTn id="421" dur="2000"/>
                                        <p:tgtEl>
                                          <p:spTgt spid="26868"/>
                                        </p:tgtEl>
                                      </p:cBhvr>
                                    </p:animEffect>
                                    <p:set>
                                      <p:cBhvr>
                                        <p:cTn id="422" dur="1" fill="hold">
                                          <p:stCondLst>
                                            <p:cond delay="1999"/>
                                          </p:stCondLst>
                                        </p:cTn>
                                        <p:tgtEl>
                                          <p:spTgt spid="26868"/>
                                        </p:tgtEl>
                                        <p:attrNameLst>
                                          <p:attrName>style.visibility</p:attrName>
                                        </p:attrNameLst>
                                      </p:cBhvr>
                                      <p:to>
                                        <p:strVal val="hidden"/>
                                      </p:to>
                                    </p:set>
                                  </p:childTnLst>
                                </p:cTn>
                              </p:par>
                              <p:par>
                                <p:cTn id="423" presetID="9" presetClass="exit" presetSubtype="0" fill="hold" grpId="2" nodeType="withEffect">
                                  <p:stCondLst>
                                    <p:cond delay="0"/>
                                  </p:stCondLst>
                                  <p:childTnLst>
                                    <p:animEffect transition="out" filter="dissolve">
                                      <p:cBhvr>
                                        <p:cTn id="424" dur="2000"/>
                                        <p:tgtEl>
                                          <p:spTgt spid="26869"/>
                                        </p:tgtEl>
                                      </p:cBhvr>
                                    </p:animEffect>
                                    <p:set>
                                      <p:cBhvr>
                                        <p:cTn id="425" dur="1" fill="hold">
                                          <p:stCondLst>
                                            <p:cond delay="1999"/>
                                          </p:stCondLst>
                                        </p:cTn>
                                        <p:tgtEl>
                                          <p:spTgt spid="26869"/>
                                        </p:tgtEl>
                                        <p:attrNameLst>
                                          <p:attrName>style.visibility</p:attrName>
                                        </p:attrNameLst>
                                      </p:cBhvr>
                                      <p:to>
                                        <p:strVal val="hidden"/>
                                      </p:to>
                                    </p:set>
                                  </p:childTnLst>
                                </p:cTn>
                              </p:par>
                              <p:par>
                                <p:cTn id="426" presetID="9" presetClass="entr" presetSubtype="0" fill="hold" grpId="0" nodeType="withEffect">
                                  <p:stCondLst>
                                    <p:cond delay="0"/>
                                  </p:stCondLst>
                                  <p:childTnLst>
                                    <p:set>
                                      <p:cBhvr>
                                        <p:cTn id="427" dur="1" fill="hold">
                                          <p:stCondLst>
                                            <p:cond delay="0"/>
                                          </p:stCondLst>
                                        </p:cTn>
                                        <p:tgtEl>
                                          <p:spTgt spid="26876"/>
                                        </p:tgtEl>
                                        <p:attrNameLst>
                                          <p:attrName>style.visibility</p:attrName>
                                        </p:attrNameLst>
                                      </p:cBhvr>
                                      <p:to>
                                        <p:strVal val="visible"/>
                                      </p:to>
                                    </p:set>
                                    <p:animEffect transition="in" filter="dissolve">
                                      <p:cBhvr>
                                        <p:cTn id="428" dur="2000"/>
                                        <p:tgtEl>
                                          <p:spTgt spid="26876"/>
                                        </p:tgtEl>
                                      </p:cBhvr>
                                    </p:animEffect>
                                  </p:childTnLst>
                                </p:cTn>
                              </p:par>
                              <p:par>
                                <p:cTn id="429" presetID="9" presetClass="entr" presetSubtype="0" fill="hold" grpId="0" nodeType="withEffect">
                                  <p:stCondLst>
                                    <p:cond delay="0"/>
                                  </p:stCondLst>
                                  <p:childTnLst>
                                    <p:set>
                                      <p:cBhvr>
                                        <p:cTn id="430" dur="1" fill="hold">
                                          <p:stCondLst>
                                            <p:cond delay="0"/>
                                          </p:stCondLst>
                                        </p:cTn>
                                        <p:tgtEl>
                                          <p:spTgt spid="26877"/>
                                        </p:tgtEl>
                                        <p:attrNameLst>
                                          <p:attrName>style.visibility</p:attrName>
                                        </p:attrNameLst>
                                      </p:cBhvr>
                                      <p:to>
                                        <p:strVal val="visible"/>
                                      </p:to>
                                    </p:set>
                                    <p:animEffect transition="in" filter="dissolve">
                                      <p:cBhvr>
                                        <p:cTn id="431" dur="2000"/>
                                        <p:tgtEl>
                                          <p:spTgt spid="26877"/>
                                        </p:tgtEl>
                                      </p:cBhvr>
                                    </p:animEffect>
                                  </p:childTnLst>
                                </p:cTn>
                              </p:par>
                            </p:childTnLst>
                          </p:cTn>
                        </p:par>
                        <p:par>
                          <p:cTn id="432" fill="hold" nodeType="afterGroup">
                            <p:stCondLst>
                              <p:cond delay="2000"/>
                            </p:stCondLst>
                            <p:childTnLst>
                              <p:par>
                                <p:cTn id="433" presetID="22" presetClass="entr" presetSubtype="8" fill="hold" grpId="0" nodeType="afterEffect">
                                  <p:stCondLst>
                                    <p:cond delay="0"/>
                                  </p:stCondLst>
                                  <p:childTnLst>
                                    <p:set>
                                      <p:cBhvr>
                                        <p:cTn id="434" dur="1" fill="hold">
                                          <p:stCondLst>
                                            <p:cond delay="0"/>
                                          </p:stCondLst>
                                        </p:cTn>
                                        <p:tgtEl>
                                          <p:spTgt spid="26878"/>
                                        </p:tgtEl>
                                        <p:attrNameLst>
                                          <p:attrName>style.visibility</p:attrName>
                                        </p:attrNameLst>
                                      </p:cBhvr>
                                      <p:to>
                                        <p:strVal val="visible"/>
                                      </p:to>
                                    </p:set>
                                    <p:animEffect transition="in" filter="wipe(left)">
                                      <p:cBhvr>
                                        <p:cTn id="435" dur="2000"/>
                                        <p:tgtEl>
                                          <p:spTgt spid="26878"/>
                                        </p:tgtEl>
                                      </p:cBhvr>
                                    </p:animEffect>
                                  </p:childTnLst>
                                </p:cTn>
                              </p:par>
                            </p:childTnLst>
                          </p:cTn>
                        </p:par>
                      </p:childTnLst>
                    </p:cTn>
                  </p:par>
                  <p:par>
                    <p:cTn id="436" fill="hold" nodeType="clickPar">
                      <p:stCondLst>
                        <p:cond delay="indefinite"/>
                      </p:stCondLst>
                      <p:childTnLst>
                        <p:par>
                          <p:cTn id="437" fill="hold" nodeType="withGroup">
                            <p:stCondLst>
                              <p:cond delay="0"/>
                            </p:stCondLst>
                            <p:childTnLst>
                              <p:par>
                                <p:cTn id="438" presetID="9" presetClass="exit" presetSubtype="0" fill="hold" grpId="1" nodeType="clickEffect">
                                  <p:stCondLst>
                                    <p:cond delay="0"/>
                                  </p:stCondLst>
                                  <p:childTnLst>
                                    <p:animEffect transition="out" filter="dissolve">
                                      <p:cBhvr>
                                        <p:cTn id="439" dur="1000"/>
                                        <p:tgtEl>
                                          <p:spTgt spid="26872"/>
                                        </p:tgtEl>
                                      </p:cBhvr>
                                    </p:animEffect>
                                    <p:set>
                                      <p:cBhvr>
                                        <p:cTn id="440" dur="1" fill="hold">
                                          <p:stCondLst>
                                            <p:cond delay="999"/>
                                          </p:stCondLst>
                                        </p:cTn>
                                        <p:tgtEl>
                                          <p:spTgt spid="26872"/>
                                        </p:tgtEl>
                                        <p:attrNameLst>
                                          <p:attrName>style.visibility</p:attrName>
                                        </p:attrNameLst>
                                      </p:cBhvr>
                                      <p:to>
                                        <p:strVal val="hidden"/>
                                      </p:to>
                                    </p:set>
                                  </p:childTnLst>
                                </p:cTn>
                              </p:par>
                            </p:childTnLst>
                          </p:cTn>
                        </p:par>
                        <p:par>
                          <p:cTn id="441" fill="hold" nodeType="afterGroup">
                            <p:stCondLst>
                              <p:cond delay="1000"/>
                            </p:stCondLst>
                            <p:childTnLst>
                              <p:par>
                                <p:cTn id="442" presetID="9" presetClass="entr" presetSubtype="0" fill="hold" grpId="0" nodeType="afterEffect">
                                  <p:stCondLst>
                                    <p:cond delay="0"/>
                                  </p:stCondLst>
                                  <p:childTnLst>
                                    <p:set>
                                      <p:cBhvr>
                                        <p:cTn id="443" dur="1" fill="hold">
                                          <p:stCondLst>
                                            <p:cond delay="0"/>
                                          </p:stCondLst>
                                        </p:cTn>
                                        <p:tgtEl>
                                          <p:spTgt spid="26873"/>
                                        </p:tgtEl>
                                        <p:attrNameLst>
                                          <p:attrName>style.visibility</p:attrName>
                                        </p:attrNameLst>
                                      </p:cBhvr>
                                      <p:to>
                                        <p:strVal val="visible"/>
                                      </p:to>
                                    </p:set>
                                    <p:animEffect transition="in" filter="dissolve">
                                      <p:cBhvr>
                                        <p:cTn id="444" dur="2000"/>
                                        <p:tgtEl>
                                          <p:spTgt spid="26873"/>
                                        </p:tgtEl>
                                      </p:cBhvr>
                                    </p:animEffect>
                                  </p:childTnLst>
                                </p:cTn>
                              </p:par>
                              <p:par>
                                <p:cTn id="445" presetID="9" presetClass="entr" presetSubtype="0" fill="hold" grpId="0" nodeType="withEffect">
                                  <p:stCondLst>
                                    <p:cond delay="0"/>
                                  </p:stCondLst>
                                  <p:childTnLst>
                                    <p:set>
                                      <p:cBhvr>
                                        <p:cTn id="446" dur="1" fill="hold">
                                          <p:stCondLst>
                                            <p:cond delay="0"/>
                                          </p:stCondLst>
                                        </p:cTn>
                                        <p:tgtEl>
                                          <p:spTgt spid="26875"/>
                                        </p:tgtEl>
                                        <p:attrNameLst>
                                          <p:attrName>style.visibility</p:attrName>
                                        </p:attrNameLst>
                                      </p:cBhvr>
                                      <p:to>
                                        <p:strVal val="visible"/>
                                      </p:to>
                                    </p:set>
                                    <p:animEffect transition="in" filter="dissolve">
                                      <p:cBhvr>
                                        <p:cTn id="447" dur="1000"/>
                                        <p:tgtEl>
                                          <p:spTgt spid="26875"/>
                                        </p:tgtEl>
                                      </p:cBhvr>
                                    </p:animEffect>
                                  </p:childTnLst>
                                </p:cTn>
                              </p:par>
                            </p:childTnLst>
                          </p:cTn>
                        </p:par>
                      </p:childTnLst>
                    </p:cTn>
                  </p:par>
                  <p:par>
                    <p:cTn id="448" fill="hold" nodeType="clickPar">
                      <p:stCondLst>
                        <p:cond delay="indefinite"/>
                      </p:stCondLst>
                      <p:childTnLst>
                        <p:par>
                          <p:cTn id="449" fill="hold" nodeType="withGroup">
                            <p:stCondLst>
                              <p:cond delay="0"/>
                            </p:stCondLst>
                            <p:childTnLst>
                              <p:par>
                                <p:cTn id="450" presetID="0" presetClass="path" presetSubtype="0" accel="50000" decel="50000" fill="hold" grpId="2" nodeType="clickEffect">
                                  <p:stCondLst>
                                    <p:cond delay="0"/>
                                  </p:stCondLst>
                                  <p:childTnLst>
                                    <p:animMotion origin="layout" path="M -0.1316 -0.12593 L -0.12222 -0.15463 L -0.12118 -0.1963 L -0.1184 -0.20926 " pathEditMode="relative" ptsTypes="AAAA">
                                      <p:cBhvr>
                                        <p:cTn id="451" dur="2000" fill="hold"/>
                                        <p:tgtEl>
                                          <p:spTgt spid="26866"/>
                                        </p:tgtEl>
                                        <p:attrNameLst>
                                          <p:attrName>ppt_x</p:attrName>
                                          <p:attrName>ppt_y</p:attrName>
                                        </p:attrNameLst>
                                      </p:cBhvr>
                                    </p:animMotion>
                                  </p:childTnLst>
                                </p:cTn>
                              </p:par>
                              <p:par>
                                <p:cTn id="452" presetID="9" presetClass="exit" presetSubtype="0" fill="hold" grpId="1" nodeType="withEffect">
                                  <p:stCondLst>
                                    <p:cond delay="0"/>
                                  </p:stCondLst>
                                  <p:childTnLst>
                                    <p:animEffect transition="out" filter="dissolve">
                                      <p:cBhvr>
                                        <p:cTn id="453" dur="1000"/>
                                        <p:tgtEl>
                                          <p:spTgt spid="26878"/>
                                        </p:tgtEl>
                                      </p:cBhvr>
                                    </p:animEffect>
                                    <p:set>
                                      <p:cBhvr>
                                        <p:cTn id="454" dur="1" fill="hold">
                                          <p:stCondLst>
                                            <p:cond delay="999"/>
                                          </p:stCondLst>
                                        </p:cTn>
                                        <p:tgtEl>
                                          <p:spTgt spid="26878"/>
                                        </p:tgtEl>
                                        <p:attrNameLst>
                                          <p:attrName>style.visibility</p:attrName>
                                        </p:attrNameLst>
                                      </p:cBhvr>
                                      <p:to>
                                        <p:strVal val="hidden"/>
                                      </p:to>
                                    </p:set>
                                  </p:childTnLst>
                                </p:cTn>
                              </p:par>
                              <p:par>
                                <p:cTn id="455" presetID="0" presetClass="path" presetSubtype="0" accel="50000" decel="50000" fill="hold" grpId="1" nodeType="withEffect">
                                  <p:stCondLst>
                                    <p:cond delay="0"/>
                                  </p:stCondLst>
                                  <p:childTnLst>
                                    <p:animMotion origin="layout" path="M -2.5E-6 2.59259E-6 L 0.00938 0.00555 L 0.03785 0.01759 L 0.06389 0.02963 L 0.09063 0.04676 L 0.10035 0.05278 " pathEditMode="relative" rAng="0" ptsTypes="AAAAAA">
                                      <p:cBhvr>
                                        <p:cTn id="456" dur="2000" fill="hold"/>
                                        <p:tgtEl>
                                          <p:spTgt spid="26877"/>
                                        </p:tgtEl>
                                        <p:attrNameLst>
                                          <p:attrName>ppt_x</p:attrName>
                                          <p:attrName>ppt_y</p:attrName>
                                        </p:attrNameLst>
                                      </p:cBhvr>
                                      <p:rCtr x="5017" y="2639"/>
                                    </p:animMotion>
                                  </p:childTnLst>
                                </p:cTn>
                              </p:par>
                              <p:par>
                                <p:cTn id="457" presetID="0" presetClass="path" presetSubtype="0" accel="50000" decel="50000" fill="hold" grpId="1" nodeType="withEffect">
                                  <p:stCondLst>
                                    <p:cond delay="0"/>
                                  </p:stCondLst>
                                  <p:childTnLst>
                                    <p:animMotion origin="layout" path="M 8.33333E-7 -3.7037E-7 L 0.02326 0.01482 L 0.0625 0.03472 L 0.0934 0.04861 " pathEditMode="relative" ptsTypes="AAAA">
                                      <p:cBhvr>
                                        <p:cTn id="458" dur="2000" fill="hold"/>
                                        <p:tgtEl>
                                          <p:spTgt spid="26876"/>
                                        </p:tgtEl>
                                        <p:attrNameLst>
                                          <p:attrName>ppt_x</p:attrName>
                                          <p:attrName>ppt_y</p:attrName>
                                        </p:attrNameLst>
                                      </p:cBhvr>
                                    </p:animMotion>
                                  </p:childTnLst>
                                </p:cTn>
                              </p:par>
                              <p:par>
                                <p:cTn id="459" presetID="22" presetClass="entr" presetSubtype="8" fill="hold" grpId="0" nodeType="withEffect">
                                  <p:stCondLst>
                                    <p:cond delay="0"/>
                                  </p:stCondLst>
                                  <p:childTnLst>
                                    <p:set>
                                      <p:cBhvr>
                                        <p:cTn id="460" dur="1" fill="hold">
                                          <p:stCondLst>
                                            <p:cond delay="0"/>
                                          </p:stCondLst>
                                        </p:cTn>
                                        <p:tgtEl>
                                          <p:spTgt spid="26880"/>
                                        </p:tgtEl>
                                        <p:attrNameLst>
                                          <p:attrName>style.visibility</p:attrName>
                                        </p:attrNameLst>
                                      </p:cBhvr>
                                      <p:to>
                                        <p:strVal val="visible"/>
                                      </p:to>
                                    </p:set>
                                    <p:animEffect transition="in" filter="wipe(left)">
                                      <p:cBhvr>
                                        <p:cTn id="461" dur="2000"/>
                                        <p:tgtEl>
                                          <p:spTgt spid="26880"/>
                                        </p:tgtEl>
                                      </p:cBhvr>
                                    </p:animEffect>
                                  </p:childTnLst>
                                </p:cTn>
                              </p:par>
                            </p:childTnLst>
                          </p:cTn>
                        </p:par>
                        <p:par>
                          <p:cTn id="462" fill="hold" nodeType="afterGroup">
                            <p:stCondLst>
                              <p:cond delay="2000"/>
                            </p:stCondLst>
                            <p:childTnLst>
                              <p:par>
                                <p:cTn id="463" presetID="9" presetClass="entr" presetSubtype="0" fill="hold" grpId="0" nodeType="afterEffect">
                                  <p:stCondLst>
                                    <p:cond delay="0"/>
                                  </p:stCondLst>
                                  <p:childTnLst>
                                    <p:set>
                                      <p:cBhvr>
                                        <p:cTn id="464" dur="1" fill="hold">
                                          <p:stCondLst>
                                            <p:cond delay="0"/>
                                          </p:stCondLst>
                                        </p:cTn>
                                        <p:tgtEl>
                                          <p:spTgt spid="26874"/>
                                        </p:tgtEl>
                                        <p:attrNameLst>
                                          <p:attrName>style.visibility</p:attrName>
                                        </p:attrNameLst>
                                      </p:cBhvr>
                                      <p:to>
                                        <p:strVal val="visible"/>
                                      </p:to>
                                    </p:set>
                                    <p:animEffect transition="in" filter="dissolve">
                                      <p:cBhvr>
                                        <p:cTn id="465" dur="2000"/>
                                        <p:tgtEl>
                                          <p:spTgt spid="26874"/>
                                        </p:tgtEl>
                                      </p:cBhvr>
                                    </p:animEffect>
                                  </p:childTnLst>
                                </p:cTn>
                              </p:par>
                            </p:childTnLst>
                          </p:cTn>
                        </p:par>
                      </p:childTnLst>
                    </p:cTn>
                  </p:par>
                  <p:par>
                    <p:cTn id="466" fill="hold" nodeType="clickPar">
                      <p:stCondLst>
                        <p:cond delay="indefinite"/>
                      </p:stCondLst>
                      <p:childTnLst>
                        <p:par>
                          <p:cTn id="467" fill="hold" nodeType="withGroup">
                            <p:stCondLst>
                              <p:cond delay="0"/>
                            </p:stCondLst>
                            <p:childTnLst>
                              <p:par>
                                <p:cTn id="468" presetID="1" presetClass="entr" presetSubtype="0" fill="hold" grpId="0" nodeType="clickEffect">
                                  <p:stCondLst>
                                    <p:cond delay="0"/>
                                  </p:stCondLst>
                                  <p:childTnLst>
                                    <p:set>
                                      <p:cBhvr>
                                        <p:cTn id="469" dur="1" fill="hold">
                                          <p:stCondLst>
                                            <p:cond delay="0"/>
                                          </p:stCondLst>
                                        </p:cTn>
                                        <p:tgtEl>
                                          <p:spTgt spid="26879"/>
                                        </p:tgtEl>
                                        <p:attrNameLst>
                                          <p:attrName>style.visibility</p:attrName>
                                        </p:attrNameLst>
                                      </p:cBhvr>
                                      <p:to>
                                        <p:strVal val="visible"/>
                                      </p:to>
                                    </p:set>
                                  </p:childTnLst>
                                  <p:subTnLst>
                                    <p:audio>
                                      <p:cMediaNode>
                                        <p:cTn display="0" masterRel="sameClick">
                                          <p:stCondLst>
                                            <p:cond evt="begin" delay="0">
                                              <p:tn val="468"/>
                                            </p:cond>
                                          </p:stCondLst>
                                          <p:endCondLst>
                                            <p:cond evt="onStopAudio" delay="0">
                                              <p:tgtEl>
                                                <p:sldTgt/>
                                              </p:tgtEl>
                                            </p:cond>
                                          </p:endCondLst>
                                        </p:cTn>
                                        <p:tgtEl>
                                          <p:sndTgt r:embed="rId3" name="explode.wav"/>
                                        </p:tgtEl>
                                      </p:cMediaNode>
                                    </p:audio>
                                  </p:subTnLst>
                                </p:cTn>
                              </p:par>
                              <p:par>
                                <p:cTn id="470" presetID="3" presetClass="exit" presetSubtype="10" fill="hold" grpId="1" nodeType="withEffect">
                                  <p:stCondLst>
                                    <p:cond delay="0"/>
                                  </p:stCondLst>
                                  <p:childTnLst>
                                    <p:animEffect transition="out" filter="blinds(horizontal)">
                                      <p:cBhvr>
                                        <p:cTn id="471" dur="500"/>
                                        <p:tgtEl>
                                          <p:spTgt spid="26879"/>
                                        </p:tgtEl>
                                      </p:cBhvr>
                                    </p:animEffect>
                                    <p:set>
                                      <p:cBhvr>
                                        <p:cTn id="472" dur="1" fill="hold">
                                          <p:stCondLst>
                                            <p:cond delay="499"/>
                                          </p:stCondLst>
                                        </p:cTn>
                                        <p:tgtEl>
                                          <p:spTgt spid="26879"/>
                                        </p:tgtEl>
                                        <p:attrNameLst>
                                          <p:attrName>style.visibility</p:attrName>
                                        </p:attrNameLst>
                                      </p:cBhvr>
                                      <p:to>
                                        <p:strVal val="hidden"/>
                                      </p:to>
                                    </p:set>
                                  </p:childTnLst>
                                </p:cTn>
                              </p:par>
                            </p:childTnLst>
                          </p:cTn>
                        </p:par>
                        <p:par>
                          <p:cTn id="473" fill="hold" nodeType="afterGroup">
                            <p:stCondLst>
                              <p:cond delay="500"/>
                            </p:stCondLst>
                            <p:childTnLst>
                              <p:par>
                                <p:cTn id="474" presetID="0" presetClass="path" presetSubtype="0" accel="50000" decel="50000" fill="hold" grpId="1" nodeType="afterEffect">
                                  <p:stCondLst>
                                    <p:cond delay="0"/>
                                  </p:stCondLst>
                                  <p:childTnLst>
                                    <p:animMotion origin="layout" path="M 6.38889E-6 2.59259E-6 L -0.00173 -0.01296 L 0.00591 -0.01759 " pathEditMode="relative" ptsTypes="AAA">
                                      <p:cBhvr>
                                        <p:cTn id="475" dur="2000" fill="hold"/>
                                        <p:tgtEl>
                                          <p:spTgt spid="26874"/>
                                        </p:tgtEl>
                                        <p:attrNameLst>
                                          <p:attrName>ppt_x</p:attrName>
                                          <p:attrName>ppt_y</p:attrName>
                                        </p:attrNameLst>
                                      </p:cBhvr>
                                    </p:animMotion>
                                  </p:childTnLst>
                                </p:cTn>
                              </p:par>
                              <p:par>
                                <p:cTn id="476" presetID="0" presetClass="path" presetSubtype="0" accel="50000" decel="50000" fill="hold" grpId="3" nodeType="withEffect">
                                  <p:stCondLst>
                                    <p:cond delay="0"/>
                                  </p:stCondLst>
                                  <p:childTnLst>
                                    <p:animMotion origin="layout" path="M -0.1184 -0.20926 L -0.10903 -0.22176 L -0.09132 -0.23797 " pathEditMode="relative" ptsTypes="AAA">
                                      <p:cBhvr>
                                        <p:cTn id="477" dur="2000" fill="hold"/>
                                        <p:tgtEl>
                                          <p:spTgt spid="26866"/>
                                        </p:tgtEl>
                                        <p:attrNameLst>
                                          <p:attrName>ppt_x</p:attrName>
                                          <p:attrName>ppt_y</p:attrName>
                                        </p:attrNameLst>
                                      </p:cBhvr>
                                    </p:animMotion>
                                  </p:childTnLst>
                                </p:cTn>
                              </p:par>
                            </p:childTnLst>
                          </p:cTn>
                        </p:par>
                        <p:par>
                          <p:cTn id="478" fill="hold" nodeType="afterGroup">
                            <p:stCondLst>
                              <p:cond delay="2500"/>
                            </p:stCondLst>
                            <p:childTnLst>
                              <p:par>
                                <p:cTn id="479" presetID="9" presetClass="entr" presetSubtype="0" fill="hold" grpId="0" nodeType="afterEffect">
                                  <p:stCondLst>
                                    <p:cond delay="0"/>
                                  </p:stCondLst>
                                  <p:childTnLst>
                                    <p:set>
                                      <p:cBhvr>
                                        <p:cTn id="480" dur="1" fill="hold">
                                          <p:stCondLst>
                                            <p:cond delay="0"/>
                                          </p:stCondLst>
                                        </p:cTn>
                                        <p:tgtEl>
                                          <p:spTgt spid="26883"/>
                                        </p:tgtEl>
                                        <p:attrNameLst>
                                          <p:attrName>style.visibility</p:attrName>
                                        </p:attrNameLst>
                                      </p:cBhvr>
                                      <p:to>
                                        <p:strVal val="visible"/>
                                      </p:to>
                                    </p:set>
                                    <p:animEffect transition="in" filter="dissolve">
                                      <p:cBhvr>
                                        <p:cTn id="481" dur="500"/>
                                        <p:tgtEl>
                                          <p:spTgt spid="26883"/>
                                        </p:tgtEl>
                                      </p:cBhvr>
                                    </p:animEffect>
                                  </p:childTnLst>
                                </p:cTn>
                              </p:par>
                              <p:par>
                                <p:cTn id="482" presetID="9" presetClass="exit" presetSubtype="0" fill="hold" grpId="1" nodeType="withEffect">
                                  <p:stCondLst>
                                    <p:cond delay="0"/>
                                  </p:stCondLst>
                                  <p:childTnLst>
                                    <p:animEffect transition="out" filter="dissolve">
                                      <p:cBhvr>
                                        <p:cTn id="483" dur="1000"/>
                                        <p:tgtEl>
                                          <p:spTgt spid="26870"/>
                                        </p:tgtEl>
                                      </p:cBhvr>
                                    </p:animEffect>
                                    <p:set>
                                      <p:cBhvr>
                                        <p:cTn id="484" dur="1" fill="hold">
                                          <p:stCondLst>
                                            <p:cond delay="999"/>
                                          </p:stCondLst>
                                        </p:cTn>
                                        <p:tgtEl>
                                          <p:spTgt spid="26870"/>
                                        </p:tgtEl>
                                        <p:attrNameLst>
                                          <p:attrName>style.visibility</p:attrName>
                                        </p:attrNameLst>
                                      </p:cBhvr>
                                      <p:to>
                                        <p:strVal val="hidden"/>
                                      </p:to>
                                    </p:set>
                                  </p:childTnLst>
                                </p:cTn>
                              </p:par>
                            </p:childTnLst>
                          </p:cTn>
                        </p:par>
                      </p:childTnLst>
                    </p:cTn>
                  </p:par>
                  <p:par>
                    <p:cTn id="485" fill="hold" nodeType="clickPar">
                      <p:stCondLst>
                        <p:cond delay="indefinite"/>
                      </p:stCondLst>
                      <p:childTnLst>
                        <p:par>
                          <p:cTn id="486" fill="hold" nodeType="withGroup">
                            <p:stCondLst>
                              <p:cond delay="0"/>
                            </p:stCondLst>
                            <p:childTnLst>
                              <p:par>
                                <p:cTn id="487" presetID="0" presetClass="path" presetSubtype="0" accel="50000" decel="50000" fill="hold" grpId="2" nodeType="clickEffect">
                                  <p:stCondLst>
                                    <p:cond delay="0"/>
                                  </p:stCondLst>
                                  <p:childTnLst>
                                    <p:animMotion origin="layout" path="M 0.10035 0.05277 L 0.12535 0.06759 L 0.16407 0.11736 " pathEditMode="relative" rAng="0" ptsTypes="AAA">
                                      <p:cBhvr>
                                        <p:cTn id="488" dur="2000" fill="hold"/>
                                        <p:tgtEl>
                                          <p:spTgt spid="26877"/>
                                        </p:tgtEl>
                                        <p:attrNameLst>
                                          <p:attrName>ppt_x</p:attrName>
                                          <p:attrName>ppt_y</p:attrName>
                                        </p:attrNameLst>
                                      </p:cBhvr>
                                      <p:rCtr x="3177" y="3218"/>
                                    </p:animMotion>
                                  </p:childTnLst>
                                </p:cTn>
                              </p:par>
                              <p:par>
                                <p:cTn id="489" presetID="0" presetClass="path" presetSubtype="0" accel="50000" decel="50000" fill="hold" grpId="2" nodeType="withEffect">
                                  <p:stCondLst>
                                    <p:cond delay="0"/>
                                  </p:stCondLst>
                                  <p:childTnLst>
                                    <p:animMotion origin="layout" path="M 0.09323 0.04838 L 0.10781 0.07292 L 0.1283 0.10069 L 0.15747 0.11551 " pathEditMode="relative" rAng="0" ptsTypes="AAAA">
                                      <p:cBhvr>
                                        <p:cTn id="490" dur="2000" fill="hold"/>
                                        <p:tgtEl>
                                          <p:spTgt spid="26876"/>
                                        </p:tgtEl>
                                        <p:attrNameLst>
                                          <p:attrName>ppt_x</p:attrName>
                                          <p:attrName>ppt_y</p:attrName>
                                        </p:attrNameLst>
                                      </p:cBhvr>
                                      <p:rCtr x="3212" y="3356"/>
                                    </p:animMotion>
                                  </p:childTnLst>
                                </p:cTn>
                              </p:par>
                              <p:par>
                                <p:cTn id="491" presetID="22" presetClass="entr" presetSubtype="8" fill="hold" grpId="0" nodeType="withEffect">
                                  <p:stCondLst>
                                    <p:cond delay="0"/>
                                  </p:stCondLst>
                                  <p:childTnLst>
                                    <p:set>
                                      <p:cBhvr>
                                        <p:cTn id="492" dur="1" fill="hold">
                                          <p:stCondLst>
                                            <p:cond delay="0"/>
                                          </p:stCondLst>
                                        </p:cTn>
                                        <p:tgtEl>
                                          <p:spTgt spid="26881"/>
                                        </p:tgtEl>
                                        <p:attrNameLst>
                                          <p:attrName>style.visibility</p:attrName>
                                        </p:attrNameLst>
                                      </p:cBhvr>
                                      <p:to>
                                        <p:strVal val="visible"/>
                                      </p:to>
                                    </p:set>
                                    <p:animEffect transition="in" filter="wipe(left)">
                                      <p:cBhvr>
                                        <p:cTn id="493" dur="2000"/>
                                        <p:tgtEl>
                                          <p:spTgt spid="26881"/>
                                        </p:tgtEl>
                                      </p:cBhvr>
                                    </p:animEffect>
                                  </p:childTnLst>
                                </p:cTn>
                              </p:par>
                            </p:childTnLst>
                          </p:cTn>
                        </p:par>
                      </p:childTnLst>
                    </p:cTn>
                  </p:par>
                  <p:par>
                    <p:cTn id="494" fill="hold" nodeType="clickPar">
                      <p:stCondLst>
                        <p:cond delay="indefinite"/>
                      </p:stCondLst>
                      <p:childTnLst>
                        <p:par>
                          <p:cTn id="495" fill="hold" nodeType="withGroup">
                            <p:stCondLst>
                              <p:cond delay="0"/>
                            </p:stCondLst>
                            <p:childTnLst>
                              <p:par>
                                <p:cTn id="496" presetID="1" presetClass="entr" presetSubtype="0" fill="hold" grpId="0" nodeType="clickEffect">
                                  <p:stCondLst>
                                    <p:cond delay="0"/>
                                  </p:stCondLst>
                                  <p:childTnLst>
                                    <p:set>
                                      <p:cBhvr>
                                        <p:cTn id="497" dur="1" fill="hold">
                                          <p:stCondLst>
                                            <p:cond delay="0"/>
                                          </p:stCondLst>
                                        </p:cTn>
                                        <p:tgtEl>
                                          <p:spTgt spid="26882"/>
                                        </p:tgtEl>
                                        <p:attrNameLst>
                                          <p:attrName>style.visibility</p:attrName>
                                        </p:attrNameLst>
                                      </p:cBhvr>
                                      <p:to>
                                        <p:strVal val="visible"/>
                                      </p:to>
                                    </p:set>
                                  </p:childTnLst>
                                  <p:subTnLst>
                                    <p:audio>
                                      <p:cMediaNode>
                                        <p:cTn display="0" masterRel="sameClick">
                                          <p:stCondLst>
                                            <p:cond evt="begin" delay="0">
                                              <p:tn val="496"/>
                                            </p:cond>
                                          </p:stCondLst>
                                          <p:endCondLst>
                                            <p:cond evt="onStopAudio" delay="0">
                                              <p:tgtEl>
                                                <p:sldTgt/>
                                              </p:tgtEl>
                                            </p:cond>
                                          </p:endCondLst>
                                        </p:cTn>
                                        <p:tgtEl>
                                          <p:sndTgt r:embed="rId3" name="explode.wav"/>
                                        </p:tgtEl>
                                      </p:cMediaNode>
                                    </p:audio>
                                  </p:subTnLst>
                                </p:cTn>
                              </p:par>
                              <p:par>
                                <p:cTn id="498" presetID="3" presetClass="exit" presetSubtype="10" fill="hold" grpId="1" nodeType="withEffect">
                                  <p:stCondLst>
                                    <p:cond delay="0"/>
                                  </p:stCondLst>
                                  <p:childTnLst>
                                    <p:animEffect transition="out" filter="blinds(horizontal)">
                                      <p:cBhvr>
                                        <p:cTn id="499" dur="500"/>
                                        <p:tgtEl>
                                          <p:spTgt spid="26882"/>
                                        </p:tgtEl>
                                      </p:cBhvr>
                                    </p:animEffect>
                                    <p:set>
                                      <p:cBhvr>
                                        <p:cTn id="500" dur="1" fill="hold">
                                          <p:stCondLst>
                                            <p:cond delay="499"/>
                                          </p:stCondLst>
                                        </p:cTn>
                                        <p:tgtEl>
                                          <p:spTgt spid="26882"/>
                                        </p:tgtEl>
                                        <p:attrNameLst>
                                          <p:attrName>style.visibility</p:attrName>
                                        </p:attrNameLst>
                                      </p:cBhvr>
                                      <p:to>
                                        <p:strVal val="hidden"/>
                                      </p:to>
                                    </p:set>
                                  </p:childTnLst>
                                </p:cTn>
                              </p:par>
                            </p:childTnLst>
                          </p:cTn>
                        </p:par>
                        <p:par>
                          <p:cTn id="501" fill="hold" nodeType="afterGroup">
                            <p:stCondLst>
                              <p:cond delay="500"/>
                            </p:stCondLst>
                            <p:childTnLst>
                              <p:par>
                                <p:cTn id="502" presetID="9" presetClass="exit" presetSubtype="0" fill="hold" grpId="4" nodeType="afterEffect">
                                  <p:stCondLst>
                                    <p:cond delay="0"/>
                                  </p:stCondLst>
                                  <p:childTnLst>
                                    <p:animEffect transition="out" filter="dissolve">
                                      <p:cBhvr>
                                        <p:cTn id="503" dur="2000"/>
                                        <p:tgtEl>
                                          <p:spTgt spid="26866"/>
                                        </p:tgtEl>
                                      </p:cBhvr>
                                    </p:animEffect>
                                    <p:set>
                                      <p:cBhvr>
                                        <p:cTn id="504" dur="1" fill="hold">
                                          <p:stCondLst>
                                            <p:cond delay="1999"/>
                                          </p:stCondLst>
                                        </p:cTn>
                                        <p:tgtEl>
                                          <p:spTgt spid="26866"/>
                                        </p:tgtEl>
                                        <p:attrNameLst>
                                          <p:attrName>style.visibility</p:attrName>
                                        </p:attrNameLst>
                                      </p:cBhvr>
                                      <p:to>
                                        <p:strVal val="hidden"/>
                                      </p:to>
                                    </p:set>
                                  </p:childTnLst>
                                </p:cTn>
                              </p:par>
                              <p:par>
                                <p:cTn id="505" presetID="9" presetClass="exit" presetSubtype="0" fill="hold" grpId="1" nodeType="withEffect">
                                  <p:stCondLst>
                                    <p:cond delay="0"/>
                                  </p:stCondLst>
                                  <p:childTnLst>
                                    <p:animEffect transition="out" filter="dissolve">
                                      <p:cBhvr>
                                        <p:cTn id="506" dur="2000"/>
                                        <p:tgtEl>
                                          <p:spTgt spid="26883"/>
                                        </p:tgtEl>
                                      </p:cBhvr>
                                    </p:animEffect>
                                    <p:set>
                                      <p:cBhvr>
                                        <p:cTn id="507" dur="1" fill="hold">
                                          <p:stCondLst>
                                            <p:cond delay="1999"/>
                                          </p:stCondLst>
                                        </p:cTn>
                                        <p:tgtEl>
                                          <p:spTgt spid="26883"/>
                                        </p:tgtEl>
                                        <p:attrNameLst>
                                          <p:attrName>style.visibility</p:attrName>
                                        </p:attrNameLst>
                                      </p:cBhvr>
                                      <p:to>
                                        <p:strVal val="hidden"/>
                                      </p:to>
                                    </p:set>
                                  </p:childTnLst>
                                </p:cTn>
                              </p:par>
                            </p:childTnLst>
                          </p:cTn>
                        </p:par>
                      </p:childTnLst>
                    </p:cTn>
                  </p:par>
                  <p:par>
                    <p:cTn id="508" fill="hold" nodeType="clickPar">
                      <p:stCondLst>
                        <p:cond delay="indefinite"/>
                      </p:stCondLst>
                      <p:childTnLst>
                        <p:par>
                          <p:cTn id="509" fill="hold" nodeType="withGroup">
                            <p:stCondLst>
                              <p:cond delay="0"/>
                            </p:stCondLst>
                            <p:childTnLst>
                              <p:par>
                                <p:cTn id="510" presetID="0" presetClass="path" presetSubtype="0" accel="50000" decel="50000" fill="hold" nodeType="clickEffect">
                                  <p:stCondLst>
                                    <p:cond delay="0"/>
                                  </p:stCondLst>
                                  <p:childTnLst>
                                    <p:animMotion origin="layout" path="M 8.33333E-6 -3.33333E-6 L -0.01407 -0.00439 L -0.04426 -0.00856 " pathEditMode="relative" ptsTypes="AAA">
                                      <p:cBhvr>
                                        <p:cTn id="511" dur="2000" fill="hold"/>
                                        <p:tgtEl>
                                          <p:spTgt spid="26718"/>
                                        </p:tgtEl>
                                        <p:attrNameLst>
                                          <p:attrName>ppt_x</p:attrName>
                                          <p:attrName>ppt_y</p:attrName>
                                        </p:attrNameLst>
                                      </p:cBhvr>
                                    </p:animMotion>
                                  </p:childTnLst>
                                </p:cTn>
                              </p:par>
                            </p:childTnLst>
                          </p:cTn>
                        </p:par>
                        <p:par>
                          <p:cTn id="512" fill="hold" nodeType="afterGroup">
                            <p:stCondLst>
                              <p:cond delay="2000"/>
                            </p:stCondLst>
                            <p:childTnLst>
                              <p:par>
                                <p:cTn id="513" presetID="1" presetClass="entr" presetSubtype="0" fill="hold" grpId="0" nodeType="afterEffect">
                                  <p:stCondLst>
                                    <p:cond delay="0"/>
                                  </p:stCondLst>
                                  <p:childTnLst>
                                    <p:set>
                                      <p:cBhvr>
                                        <p:cTn id="514" dur="1" fill="hold">
                                          <p:stCondLst>
                                            <p:cond delay="0"/>
                                          </p:stCondLst>
                                        </p:cTn>
                                        <p:tgtEl>
                                          <p:spTgt spid="26896"/>
                                        </p:tgtEl>
                                        <p:attrNameLst>
                                          <p:attrName>style.visibility</p:attrName>
                                        </p:attrNameLst>
                                      </p:cBhvr>
                                      <p:to>
                                        <p:strVal val="visible"/>
                                      </p:to>
                                    </p:set>
                                  </p:childTnLst>
                                  <p:subTnLst>
                                    <p:audio>
                                      <p:cMediaNode>
                                        <p:cTn display="0" masterRel="sameClick">
                                          <p:stCondLst>
                                            <p:cond evt="begin" delay="0">
                                              <p:tn val="513"/>
                                            </p:cond>
                                          </p:stCondLst>
                                          <p:endCondLst>
                                            <p:cond evt="onStopAudio" delay="0">
                                              <p:tgtEl>
                                                <p:sldTgt/>
                                              </p:tgtEl>
                                            </p:cond>
                                          </p:endCondLst>
                                        </p:cTn>
                                        <p:tgtEl>
                                          <p:sndTgt r:embed="rId3" name="explode.wav"/>
                                        </p:tgtEl>
                                      </p:cMediaNode>
                                    </p:audio>
                                  </p:subTnLst>
                                </p:cTn>
                              </p:par>
                              <p:par>
                                <p:cTn id="515" presetID="3" presetClass="exit" presetSubtype="10" fill="hold" grpId="1" nodeType="withEffect">
                                  <p:stCondLst>
                                    <p:cond delay="0"/>
                                  </p:stCondLst>
                                  <p:childTnLst>
                                    <p:animEffect transition="out" filter="blinds(horizontal)">
                                      <p:cBhvr>
                                        <p:cTn id="516" dur="500"/>
                                        <p:tgtEl>
                                          <p:spTgt spid="26896"/>
                                        </p:tgtEl>
                                      </p:cBhvr>
                                    </p:animEffect>
                                    <p:set>
                                      <p:cBhvr>
                                        <p:cTn id="517" dur="1" fill="hold">
                                          <p:stCondLst>
                                            <p:cond delay="499"/>
                                          </p:stCondLst>
                                        </p:cTn>
                                        <p:tgtEl>
                                          <p:spTgt spid="26896"/>
                                        </p:tgtEl>
                                        <p:attrNameLst>
                                          <p:attrName>style.visibility</p:attrName>
                                        </p:attrNameLst>
                                      </p:cBhvr>
                                      <p:to>
                                        <p:strVal val="hidden"/>
                                      </p:to>
                                    </p:set>
                                  </p:childTnLst>
                                </p:cTn>
                              </p:par>
                            </p:childTnLst>
                          </p:cTn>
                        </p:par>
                        <p:par>
                          <p:cTn id="518" fill="hold" nodeType="afterGroup">
                            <p:stCondLst>
                              <p:cond delay="2500"/>
                            </p:stCondLst>
                            <p:childTnLst>
                              <p:par>
                                <p:cTn id="519" presetID="9" presetClass="entr" presetSubtype="0" fill="hold" nodeType="afterEffect">
                                  <p:stCondLst>
                                    <p:cond delay="0"/>
                                  </p:stCondLst>
                                  <p:childTnLst>
                                    <p:set>
                                      <p:cBhvr>
                                        <p:cTn id="520" dur="1" fill="hold">
                                          <p:stCondLst>
                                            <p:cond delay="0"/>
                                          </p:stCondLst>
                                        </p:cTn>
                                        <p:tgtEl>
                                          <p:spTgt spid="26897"/>
                                        </p:tgtEl>
                                        <p:attrNameLst>
                                          <p:attrName>style.visibility</p:attrName>
                                        </p:attrNameLst>
                                      </p:cBhvr>
                                      <p:to>
                                        <p:strVal val="visible"/>
                                      </p:to>
                                    </p:set>
                                    <p:animEffect transition="in" filter="dissolve">
                                      <p:cBhvr>
                                        <p:cTn id="521" dur="1000"/>
                                        <p:tgtEl>
                                          <p:spTgt spid="26897"/>
                                        </p:tgtEl>
                                      </p:cBhvr>
                                    </p:animEffect>
                                  </p:childTnLst>
                                </p:cTn>
                              </p:par>
                              <p:par>
                                <p:cTn id="522" presetID="9" presetClass="entr" presetSubtype="0" fill="hold" grpId="0" nodeType="withEffect">
                                  <p:stCondLst>
                                    <p:cond delay="0"/>
                                  </p:stCondLst>
                                  <p:childTnLst>
                                    <p:set>
                                      <p:cBhvr>
                                        <p:cTn id="523" dur="1" fill="hold">
                                          <p:stCondLst>
                                            <p:cond delay="0"/>
                                          </p:stCondLst>
                                        </p:cTn>
                                        <p:tgtEl>
                                          <p:spTgt spid="26906"/>
                                        </p:tgtEl>
                                        <p:attrNameLst>
                                          <p:attrName>style.visibility</p:attrName>
                                        </p:attrNameLst>
                                      </p:cBhvr>
                                      <p:to>
                                        <p:strVal val="visible"/>
                                      </p:to>
                                    </p:set>
                                    <p:animEffect transition="in" filter="dissolve">
                                      <p:cBhvr>
                                        <p:cTn id="524" dur="500"/>
                                        <p:tgtEl>
                                          <p:spTgt spid="26906"/>
                                        </p:tgtEl>
                                      </p:cBhvr>
                                    </p:animEffect>
                                  </p:childTnLst>
                                </p:cTn>
                              </p:par>
                              <p:par>
                                <p:cTn id="525" presetID="9" presetClass="exit" presetSubtype="0" fill="hold" nodeType="withEffect">
                                  <p:stCondLst>
                                    <p:cond delay="0"/>
                                  </p:stCondLst>
                                  <p:childTnLst>
                                    <p:animEffect transition="out" filter="dissolve">
                                      <p:cBhvr>
                                        <p:cTn id="526" dur="1000"/>
                                        <p:tgtEl>
                                          <p:spTgt spid="26718"/>
                                        </p:tgtEl>
                                      </p:cBhvr>
                                    </p:animEffect>
                                    <p:set>
                                      <p:cBhvr>
                                        <p:cTn id="527" dur="1" fill="hold">
                                          <p:stCondLst>
                                            <p:cond delay="999"/>
                                          </p:stCondLst>
                                        </p:cTn>
                                        <p:tgtEl>
                                          <p:spTgt spid="26718"/>
                                        </p:tgtEl>
                                        <p:attrNameLst>
                                          <p:attrName>style.visibility</p:attrName>
                                        </p:attrNameLst>
                                      </p:cBhvr>
                                      <p:to>
                                        <p:strVal val="hidden"/>
                                      </p:to>
                                    </p:set>
                                  </p:childTnLst>
                                </p:cTn>
                              </p:par>
                            </p:childTnLst>
                          </p:cTn>
                        </p:par>
                        <p:par>
                          <p:cTn id="528" fill="hold" nodeType="afterGroup">
                            <p:stCondLst>
                              <p:cond delay="3500"/>
                            </p:stCondLst>
                            <p:childTnLst>
                              <p:par>
                                <p:cTn id="529" presetID="9" presetClass="entr" presetSubtype="0" fill="hold" grpId="0" nodeType="afterEffect">
                                  <p:stCondLst>
                                    <p:cond delay="0"/>
                                  </p:stCondLst>
                                  <p:childTnLst>
                                    <p:set>
                                      <p:cBhvr>
                                        <p:cTn id="530" dur="1" fill="hold">
                                          <p:stCondLst>
                                            <p:cond delay="0"/>
                                          </p:stCondLst>
                                        </p:cTn>
                                        <p:tgtEl>
                                          <p:spTgt spid="26895"/>
                                        </p:tgtEl>
                                        <p:attrNameLst>
                                          <p:attrName>style.visibility</p:attrName>
                                        </p:attrNameLst>
                                      </p:cBhvr>
                                      <p:to>
                                        <p:strVal val="visible"/>
                                      </p:to>
                                    </p:set>
                                    <p:animEffect transition="in" filter="dissolve">
                                      <p:cBhvr>
                                        <p:cTn id="531" dur="1000"/>
                                        <p:tgtEl>
                                          <p:spTgt spid="26895"/>
                                        </p:tgtEl>
                                      </p:cBhvr>
                                    </p:animEffect>
                                  </p:childTnLst>
                                </p:cTn>
                              </p:par>
                            </p:childTnLst>
                          </p:cTn>
                        </p:par>
                      </p:childTnLst>
                    </p:cTn>
                  </p:par>
                  <p:par>
                    <p:cTn id="532" fill="hold" nodeType="clickPar">
                      <p:stCondLst>
                        <p:cond delay="indefinite"/>
                      </p:stCondLst>
                      <p:childTnLst>
                        <p:par>
                          <p:cTn id="533" fill="hold" nodeType="withGroup">
                            <p:stCondLst>
                              <p:cond delay="0"/>
                            </p:stCondLst>
                            <p:childTnLst>
                              <p:par>
                                <p:cTn id="534" presetID="0" presetClass="path" presetSubtype="0" accel="50000" decel="50000" fill="hold" grpId="3" nodeType="clickEffect">
                                  <p:stCondLst>
                                    <p:cond delay="0"/>
                                  </p:stCondLst>
                                  <p:childTnLst>
                                    <p:animMotion origin="layout" path="M 0.16407 0.11736 L 0.16302 0.07638 L 0.16719 -0.01806 L 0.16754 -0.06551 " pathEditMode="relative" rAng="0" ptsTypes="AAAA">
                                      <p:cBhvr>
                                        <p:cTn id="535" dur="3000" fill="hold"/>
                                        <p:tgtEl>
                                          <p:spTgt spid="26877"/>
                                        </p:tgtEl>
                                        <p:attrNameLst>
                                          <p:attrName>ppt_x</p:attrName>
                                          <p:attrName>ppt_y</p:attrName>
                                        </p:attrNameLst>
                                      </p:cBhvr>
                                      <p:rCtr x="122" y="-9144"/>
                                    </p:animMotion>
                                  </p:childTnLst>
                                </p:cTn>
                              </p:par>
                              <p:par>
                                <p:cTn id="536" presetID="0" presetClass="path" presetSubtype="0" accel="50000" decel="50000" fill="hold" grpId="3" nodeType="withEffect">
                                  <p:stCondLst>
                                    <p:cond delay="0"/>
                                  </p:stCondLst>
                                  <p:childTnLst>
                                    <p:animMotion origin="layout" path="M 0.15694 0.11574 L 0.15955 0.05116 L 0.15747 -0.01481 L 0.16111 -0.08773 " pathEditMode="relative" rAng="0" ptsTypes="AAAA">
                                      <p:cBhvr>
                                        <p:cTn id="537" dur="3000" fill="hold"/>
                                        <p:tgtEl>
                                          <p:spTgt spid="26876"/>
                                        </p:tgtEl>
                                        <p:attrNameLst>
                                          <p:attrName>ppt_x</p:attrName>
                                          <p:attrName>ppt_y</p:attrName>
                                        </p:attrNameLst>
                                      </p:cBhvr>
                                      <p:rCtr x="208" y="-10185"/>
                                    </p:animMotion>
                                  </p:childTnLst>
                                </p:cTn>
                              </p:par>
                              <p:par>
                                <p:cTn id="538" presetID="22" presetClass="entr" presetSubtype="4" fill="hold" grpId="0" nodeType="withEffect">
                                  <p:stCondLst>
                                    <p:cond delay="0"/>
                                  </p:stCondLst>
                                  <p:childTnLst>
                                    <p:set>
                                      <p:cBhvr>
                                        <p:cTn id="539" dur="1" fill="hold">
                                          <p:stCondLst>
                                            <p:cond delay="0"/>
                                          </p:stCondLst>
                                        </p:cTn>
                                        <p:tgtEl>
                                          <p:spTgt spid="26884"/>
                                        </p:tgtEl>
                                        <p:attrNameLst>
                                          <p:attrName>style.visibility</p:attrName>
                                        </p:attrNameLst>
                                      </p:cBhvr>
                                      <p:to>
                                        <p:strVal val="visible"/>
                                      </p:to>
                                    </p:set>
                                    <p:animEffect transition="in" filter="wipe(down)">
                                      <p:cBhvr>
                                        <p:cTn id="540" dur="3000"/>
                                        <p:tgtEl>
                                          <p:spTgt spid="26884"/>
                                        </p:tgtEl>
                                      </p:cBhvr>
                                    </p:animEffect>
                                  </p:childTnLst>
                                </p:cTn>
                              </p:par>
                              <p:par>
                                <p:cTn id="541" presetID="0" presetClass="path" presetSubtype="0" accel="50000" decel="50000" fill="hold" grpId="1" nodeType="withEffect">
                                  <p:stCondLst>
                                    <p:cond delay="0"/>
                                  </p:stCondLst>
                                  <p:childTnLst>
                                    <p:animMotion origin="layout" path="M 1.94444E-6 -0.00023 C 0.00226 -0.00416 0.01059 -0.01504 0.01371 -0.02477 C 0.01684 -0.03588 0.01562 -0.05162 0.01927 -0.06088 C 0.02291 -0.0706 0.03298 -0.07222 0.03559 -0.08194 C 0.03819 -0.0912 0.03333 -0.11018 0.03455 -0.11828 C 0.03576 -0.12639 0.03941 -0.12569 0.04253 -0.13078 C 0.04566 -0.13611 0.05208 -0.14375 0.05364 -0.14977 C 0.05521 -0.15578 0.05121 -0.16504 0.05191 -0.16782 C 0.0526 -0.16944 0.05503 -0.16504 0.05781 -0.16666 C 0.06059 -0.16828 0.06215 -0.17801 0.06892 -0.1794 L 0.09896 -0.17592 C 0.10555 -0.16944 0.10451 -0.14537 0.10816 -0.14282 C 0.1118 -0.14051 0.11857 -0.15185 0.12066 -0.15903 C 0.12274 -0.16713 0.12361 -0.17477 0.12083 -0.18657 C 0.11805 -0.19791 0.10226 -0.22014 0.10399 -0.22893 C 0.10573 -0.23842 0.11944 -0.2331 0.13142 -0.24097 L 0.17587 -0.27615 L 0.21927 -0.30995 C 0.22795 -0.31597 0.22326 -0.30787 0.2283 -0.31088 C 0.23333 -0.31319 0.24219 -0.32477 0.24948 -0.32731 L 0.27205 -0.32662 C 0.28003 -0.32778 0.2908 -0.32592 0.29739 -0.33403 C 0.30399 -0.34213 0.30694 -0.36921 0.31198 -0.37592 C 0.31701 -0.38217 0.31649 -0.37037 0.32795 -0.37315 C 0.33941 -0.37592 0.36736 -0.39166 0.38107 -0.39282 C 0.39479 -0.39398 0.40087 -0.38264 0.41024 -0.38078 C 0.41962 -0.37893 0.42778 -0.39328 0.43767 -0.38217 C 0.44757 -0.37106 0.46232 -0.33102 0.46962 -0.31458 L 0.48125 -0.28333 " pathEditMode="relative" rAng="0" ptsTypes="aaaaaaaaaAaaaaaAAaaAaaaaaaaAa">
                                      <p:cBhvr>
                                        <p:cTn id="542" dur="2000" fill="hold"/>
                                        <p:tgtEl>
                                          <p:spTgt spid="26873"/>
                                        </p:tgtEl>
                                        <p:attrNameLst>
                                          <p:attrName>ppt_x</p:attrName>
                                          <p:attrName>ppt_y</p:attrName>
                                        </p:attrNameLst>
                                      </p:cBhvr>
                                      <p:rCtr x="24062" y="-19699"/>
                                    </p:animMotion>
                                  </p:childTnLst>
                                  <p:subTnLst>
                                    <p:audio>
                                      <p:cMediaNode>
                                        <p:cTn display="0" masterRel="sameClick">
                                          <p:stCondLst>
                                            <p:cond evt="begin" delay="0">
                                              <p:tn val="541"/>
                                            </p:cond>
                                          </p:stCondLst>
                                          <p:endCondLst>
                                            <p:cond evt="onStopAudio" delay="0">
                                              <p:tgtEl>
                                                <p:sldTgt/>
                                              </p:tgtEl>
                                            </p:cond>
                                          </p:endCondLst>
                                        </p:cTn>
                                        <p:tgtEl>
                                          <p:sndTgt r:embed="rId4" name="train.wav"/>
                                        </p:tgtEl>
                                      </p:cMediaNode>
                                    </p:audio>
                                  </p:subTnLst>
                                </p:cTn>
                              </p:par>
                            </p:childTnLst>
                          </p:cTn>
                        </p:par>
                        <p:par>
                          <p:cTn id="543" fill="hold" nodeType="afterGroup">
                            <p:stCondLst>
                              <p:cond delay="3000"/>
                            </p:stCondLst>
                            <p:childTnLst>
                              <p:par>
                                <p:cTn id="544" presetID="0" presetClass="path" presetSubtype="0" accel="50000" decel="50000" fill="hold" grpId="2" nodeType="afterEffect">
                                  <p:stCondLst>
                                    <p:cond delay="0"/>
                                  </p:stCondLst>
                                  <p:childTnLst>
                                    <p:animMotion origin="layout" path="M 0.48073 -0.2831 L 0.49861 -0.19953 L 0.51423 -0.12523 L 0.53507 -0.06759 L 0.57986 0.0706 L 0.52153 0.13449 L 0.43142 0.1581 " pathEditMode="relative" rAng="0" ptsTypes="AAAAAAA">
                                      <p:cBhvr>
                                        <p:cTn id="545" dur="2000" fill="hold"/>
                                        <p:tgtEl>
                                          <p:spTgt spid="26873"/>
                                        </p:tgtEl>
                                        <p:attrNameLst>
                                          <p:attrName>ppt_x</p:attrName>
                                          <p:attrName>ppt_y</p:attrName>
                                        </p:attrNameLst>
                                      </p:cBhvr>
                                      <p:rCtr x="2483" y="22060"/>
                                    </p:animMotion>
                                  </p:childTnLst>
                                  <p:subTnLst>
                                    <p:audio>
                                      <p:cMediaNode>
                                        <p:cTn display="0" masterRel="sameClick">
                                          <p:stCondLst>
                                            <p:cond evt="begin" delay="0">
                                              <p:tn val="544"/>
                                            </p:cond>
                                          </p:stCondLst>
                                          <p:endCondLst>
                                            <p:cond evt="onStopAudio" delay="0">
                                              <p:tgtEl>
                                                <p:sldTgt/>
                                              </p:tgtEl>
                                            </p:cond>
                                          </p:endCondLst>
                                        </p:cTn>
                                        <p:tgtEl>
                                          <p:sndTgt r:embed="rId5" name="shiphorn.wav"/>
                                        </p:tgtEl>
                                      </p:cMediaNode>
                                    </p:audio>
                                  </p:subTnLst>
                                </p:cTn>
                              </p:par>
                            </p:childTnLst>
                          </p:cTn>
                        </p:par>
                        <p:par>
                          <p:cTn id="546" fill="hold" nodeType="afterGroup">
                            <p:stCondLst>
                              <p:cond delay="5000"/>
                            </p:stCondLst>
                            <p:childTnLst>
                              <p:par>
                                <p:cTn id="547" presetID="9" presetClass="entr" presetSubtype="0" fill="hold" grpId="0" nodeType="afterEffect">
                                  <p:stCondLst>
                                    <p:cond delay="0"/>
                                  </p:stCondLst>
                                  <p:childTnLst>
                                    <p:set>
                                      <p:cBhvr>
                                        <p:cTn id="548" dur="1" fill="hold">
                                          <p:stCondLst>
                                            <p:cond delay="0"/>
                                          </p:stCondLst>
                                        </p:cTn>
                                        <p:tgtEl>
                                          <p:spTgt spid="26902"/>
                                        </p:tgtEl>
                                        <p:attrNameLst>
                                          <p:attrName>style.visibility</p:attrName>
                                        </p:attrNameLst>
                                      </p:cBhvr>
                                      <p:to>
                                        <p:strVal val="visible"/>
                                      </p:to>
                                    </p:set>
                                    <p:animEffect transition="in" filter="dissolve">
                                      <p:cBhvr>
                                        <p:cTn id="549" dur="500"/>
                                        <p:tgtEl>
                                          <p:spTgt spid="26902"/>
                                        </p:tgtEl>
                                      </p:cBhvr>
                                    </p:animEffect>
                                  </p:childTnLst>
                                </p:cTn>
                              </p:par>
                              <p:par>
                                <p:cTn id="550" presetID="9" presetClass="entr" presetSubtype="0" fill="hold" grpId="0" nodeType="withEffect">
                                  <p:stCondLst>
                                    <p:cond delay="0"/>
                                  </p:stCondLst>
                                  <p:childTnLst>
                                    <p:set>
                                      <p:cBhvr>
                                        <p:cTn id="551" dur="1" fill="hold">
                                          <p:stCondLst>
                                            <p:cond delay="0"/>
                                          </p:stCondLst>
                                        </p:cTn>
                                        <p:tgtEl>
                                          <p:spTgt spid="26905"/>
                                        </p:tgtEl>
                                        <p:attrNameLst>
                                          <p:attrName>style.visibility</p:attrName>
                                        </p:attrNameLst>
                                      </p:cBhvr>
                                      <p:to>
                                        <p:strVal val="visible"/>
                                      </p:to>
                                    </p:set>
                                    <p:animEffect transition="in" filter="dissolve">
                                      <p:cBhvr>
                                        <p:cTn id="552" dur="500"/>
                                        <p:tgtEl>
                                          <p:spTgt spid="26905"/>
                                        </p:tgtEl>
                                      </p:cBhvr>
                                    </p:animEffect>
                                  </p:childTnLst>
                                </p:cTn>
                              </p:par>
                              <p:par>
                                <p:cTn id="553" presetID="9" presetClass="exit" presetSubtype="0" fill="hold" grpId="1" nodeType="withEffect">
                                  <p:stCondLst>
                                    <p:cond delay="0"/>
                                  </p:stCondLst>
                                  <p:childTnLst>
                                    <p:animEffect transition="out" filter="dissolve">
                                      <p:cBhvr>
                                        <p:cTn id="554" dur="500"/>
                                        <p:tgtEl>
                                          <p:spTgt spid="26871"/>
                                        </p:tgtEl>
                                      </p:cBhvr>
                                    </p:animEffect>
                                    <p:set>
                                      <p:cBhvr>
                                        <p:cTn id="555" dur="1" fill="hold">
                                          <p:stCondLst>
                                            <p:cond delay="499"/>
                                          </p:stCondLst>
                                        </p:cTn>
                                        <p:tgtEl>
                                          <p:spTgt spid="26871"/>
                                        </p:tgtEl>
                                        <p:attrNameLst>
                                          <p:attrName>style.visibility</p:attrName>
                                        </p:attrNameLst>
                                      </p:cBhvr>
                                      <p:to>
                                        <p:strVal val="hidden"/>
                                      </p:to>
                                    </p:set>
                                  </p:childTnLst>
                                </p:cTn>
                              </p:par>
                            </p:childTnLst>
                          </p:cTn>
                        </p:par>
                        <p:par>
                          <p:cTn id="556" fill="hold" nodeType="afterGroup">
                            <p:stCondLst>
                              <p:cond delay="5500"/>
                            </p:stCondLst>
                            <p:childTnLst>
                              <p:par>
                                <p:cTn id="557" presetID="0" presetClass="path" presetSubtype="0" accel="50000" decel="50000" fill="hold" grpId="4" nodeType="afterEffect">
                                  <p:stCondLst>
                                    <p:cond delay="0"/>
                                  </p:stCondLst>
                                  <p:childTnLst>
                                    <p:animMotion origin="layout" path="M 0.1566 -0.08079 L 0.18993 -0.10162 L 0.24202 -0.13218 L 0.26441 -0.15093 L 0.28212 -0.17245 L 0.27691 -0.19259 " pathEditMode="relative" ptsTypes="AAAAAA">
                                      <p:cBhvr>
                                        <p:cTn id="558" dur="3000" fill="hold"/>
                                        <p:tgtEl>
                                          <p:spTgt spid="26877"/>
                                        </p:tgtEl>
                                        <p:attrNameLst>
                                          <p:attrName>ppt_x</p:attrName>
                                          <p:attrName>ppt_y</p:attrName>
                                        </p:attrNameLst>
                                      </p:cBhvr>
                                    </p:animMotion>
                                  </p:childTnLst>
                                </p:cTn>
                              </p:par>
                              <p:par>
                                <p:cTn id="559" presetID="0" presetClass="path" presetSubtype="0" accel="50000" decel="50000" fill="hold" grpId="4" nodeType="withEffect">
                                  <p:stCondLst>
                                    <p:cond delay="0"/>
                                  </p:stCondLst>
                                  <p:childTnLst>
                                    <p:animMotion origin="layout" path="M 0.17205 -0.07245 L 0.22517 -0.10718 L 0.25694 -0.12731 L 0.29236 -0.15023 L 0.29965 -0.19676 " pathEditMode="relative" rAng="0" ptsTypes="AAAAA">
                                      <p:cBhvr>
                                        <p:cTn id="560" dur="3000" fill="hold"/>
                                        <p:tgtEl>
                                          <p:spTgt spid="26876"/>
                                        </p:tgtEl>
                                        <p:attrNameLst>
                                          <p:attrName>ppt_x</p:attrName>
                                          <p:attrName>ppt_y</p:attrName>
                                        </p:attrNameLst>
                                      </p:cBhvr>
                                      <p:rCtr x="6372" y="-6227"/>
                                    </p:animMotion>
                                  </p:childTnLst>
                                </p:cTn>
                              </p:par>
                              <p:par>
                                <p:cTn id="561" presetID="22" presetClass="entr" presetSubtype="8" fill="hold" grpId="0" nodeType="withEffect">
                                  <p:stCondLst>
                                    <p:cond delay="0"/>
                                  </p:stCondLst>
                                  <p:childTnLst>
                                    <p:set>
                                      <p:cBhvr>
                                        <p:cTn id="562" dur="1" fill="hold">
                                          <p:stCondLst>
                                            <p:cond delay="0"/>
                                          </p:stCondLst>
                                        </p:cTn>
                                        <p:tgtEl>
                                          <p:spTgt spid="26903"/>
                                        </p:tgtEl>
                                        <p:attrNameLst>
                                          <p:attrName>style.visibility</p:attrName>
                                        </p:attrNameLst>
                                      </p:cBhvr>
                                      <p:to>
                                        <p:strVal val="visible"/>
                                      </p:to>
                                    </p:set>
                                    <p:animEffect transition="in" filter="wipe(left)">
                                      <p:cBhvr>
                                        <p:cTn id="563" dur="3000"/>
                                        <p:tgtEl>
                                          <p:spTgt spid="26903"/>
                                        </p:tgtEl>
                                      </p:cBhvr>
                                    </p:animEffect>
                                  </p:childTnLst>
                                </p:cTn>
                              </p:par>
                              <p:par>
                                <p:cTn id="564" presetID="0" presetClass="path" presetSubtype="0" accel="50000" decel="50000" fill="hold" grpId="3" nodeType="withEffect">
                                  <p:stCondLst>
                                    <p:cond delay="0"/>
                                  </p:stCondLst>
                                  <p:childTnLst>
                                    <p:animMotion origin="layout" path="M 0.43298 0.15996 L 0.43073 0.13334 L 0.4302 0.08843 L 0.4302 0.0551 L 0.43246 0.03288 " pathEditMode="relative" ptsTypes="AAAAA">
                                      <p:cBhvr>
                                        <p:cTn id="565" dur="3000" fill="hold"/>
                                        <p:tgtEl>
                                          <p:spTgt spid="26873"/>
                                        </p:tgtEl>
                                        <p:attrNameLst>
                                          <p:attrName>ppt_x</p:attrName>
                                          <p:attrName>ppt_y</p:attrName>
                                        </p:attrNameLst>
                                      </p:cBhvr>
                                    </p:animMotion>
                                  </p:childTnLst>
                                </p:cTn>
                              </p:par>
                            </p:childTnLst>
                          </p:cTn>
                        </p:par>
                      </p:childTnLst>
                    </p:cTn>
                  </p:par>
                  <p:par>
                    <p:cTn id="566" fill="hold" nodeType="clickPar">
                      <p:stCondLst>
                        <p:cond delay="indefinite"/>
                      </p:stCondLst>
                      <p:childTnLst>
                        <p:par>
                          <p:cTn id="567" fill="hold" nodeType="withGroup">
                            <p:stCondLst>
                              <p:cond delay="0"/>
                            </p:stCondLst>
                            <p:childTnLst>
                              <p:par>
                                <p:cTn id="568" presetID="1" presetClass="entr" presetSubtype="0" fill="hold" grpId="0" nodeType="clickEffect">
                                  <p:stCondLst>
                                    <p:cond delay="0"/>
                                  </p:stCondLst>
                                  <p:childTnLst>
                                    <p:set>
                                      <p:cBhvr>
                                        <p:cTn id="569" dur="1" fill="hold">
                                          <p:stCondLst>
                                            <p:cond delay="0"/>
                                          </p:stCondLst>
                                        </p:cTn>
                                        <p:tgtEl>
                                          <p:spTgt spid="26888"/>
                                        </p:tgtEl>
                                        <p:attrNameLst>
                                          <p:attrName>style.visibility</p:attrName>
                                        </p:attrNameLst>
                                      </p:cBhvr>
                                      <p:to>
                                        <p:strVal val="visible"/>
                                      </p:to>
                                    </p:set>
                                  </p:childTnLst>
                                  <p:subTnLst>
                                    <p:audio>
                                      <p:cMediaNode>
                                        <p:cTn display="0" masterRel="sameClick">
                                          <p:stCondLst>
                                            <p:cond evt="begin" delay="0">
                                              <p:tn val="568"/>
                                            </p:cond>
                                          </p:stCondLst>
                                          <p:endCondLst>
                                            <p:cond evt="onStopAudio" delay="0">
                                              <p:tgtEl>
                                                <p:sldTgt/>
                                              </p:tgtEl>
                                            </p:cond>
                                          </p:endCondLst>
                                        </p:cTn>
                                        <p:tgtEl>
                                          <p:sndTgt r:embed="rId3" name="explode.wav"/>
                                        </p:tgtEl>
                                      </p:cMediaNode>
                                    </p:audio>
                                  </p:subTnLst>
                                </p:cTn>
                              </p:par>
                              <p:par>
                                <p:cTn id="570" presetID="3" presetClass="exit" presetSubtype="10" fill="hold" grpId="1" nodeType="withEffect">
                                  <p:stCondLst>
                                    <p:cond delay="0"/>
                                  </p:stCondLst>
                                  <p:childTnLst>
                                    <p:animEffect transition="out" filter="blinds(horizontal)">
                                      <p:cBhvr>
                                        <p:cTn id="571" dur="500"/>
                                        <p:tgtEl>
                                          <p:spTgt spid="26888"/>
                                        </p:tgtEl>
                                      </p:cBhvr>
                                    </p:animEffect>
                                    <p:set>
                                      <p:cBhvr>
                                        <p:cTn id="572" dur="1" fill="hold">
                                          <p:stCondLst>
                                            <p:cond delay="499"/>
                                          </p:stCondLst>
                                        </p:cTn>
                                        <p:tgtEl>
                                          <p:spTgt spid="26888"/>
                                        </p:tgtEl>
                                        <p:attrNameLst>
                                          <p:attrName>style.visibility</p:attrName>
                                        </p:attrNameLst>
                                      </p:cBhvr>
                                      <p:to>
                                        <p:strVal val="hidden"/>
                                      </p:to>
                                    </p:set>
                                  </p:childTnLst>
                                </p:cTn>
                              </p:par>
                            </p:childTnLst>
                          </p:cTn>
                        </p:par>
                        <p:par>
                          <p:cTn id="573" fill="hold" nodeType="afterGroup">
                            <p:stCondLst>
                              <p:cond delay="500"/>
                            </p:stCondLst>
                            <p:childTnLst>
                              <p:par>
                                <p:cTn id="574" presetID="9" presetClass="entr" presetSubtype="0" fill="hold" grpId="0" nodeType="afterEffect">
                                  <p:stCondLst>
                                    <p:cond delay="0"/>
                                  </p:stCondLst>
                                  <p:childTnLst>
                                    <p:set>
                                      <p:cBhvr>
                                        <p:cTn id="575" dur="1" fill="hold">
                                          <p:stCondLst>
                                            <p:cond delay="0"/>
                                          </p:stCondLst>
                                        </p:cTn>
                                        <p:tgtEl>
                                          <p:spTgt spid="26886"/>
                                        </p:tgtEl>
                                        <p:attrNameLst>
                                          <p:attrName>style.visibility</p:attrName>
                                        </p:attrNameLst>
                                      </p:cBhvr>
                                      <p:to>
                                        <p:strVal val="visible"/>
                                      </p:to>
                                    </p:set>
                                    <p:animEffect transition="in" filter="dissolve">
                                      <p:cBhvr>
                                        <p:cTn id="576" dur="2000"/>
                                        <p:tgtEl>
                                          <p:spTgt spid="26886"/>
                                        </p:tgtEl>
                                      </p:cBhvr>
                                    </p:animEffect>
                                  </p:childTnLst>
                                </p:cTn>
                              </p:par>
                              <p:par>
                                <p:cTn id="577" presetID="9" presetClass="exit" presetSubtype="0" fill="hold" grpId="1" nodeType="withEffect">
                                  <p:stCondLst>
                                    <p:cond delay="0"/>
                                  </p:stCondLst>
                                  <p:childTnLst>
                                    <p:animEffect transition="out" filter="dissolve">
                                      <p:cBhvr>
                                        <p:cTn id="578" dur="2000"/>
                                        <p:tgtEl>
                                          <p:spTgt spid="26837"/>
                                        </p:tgtEl>
                                      </p:cBhvr>
                                    </p:animEffect>
                                    <p:set>
                                      <p:cBhvr>
                                        <p:cTn id="579" dur="1" fill="hold">
                                          <p:stCondLst>
                                            <p:cond delay="1999"/>
                                          </p:stCondLst>
                                        </p:cTn>
                                        <p:tgtEl>
                                          <p:spTgt spid="26837"/>
                                        </p:tgtEl>
                                        <p:attrNameLst>
                                          <p:attrName>style.visibility</p:attrName>
                                        </p:attrNameLst>
                                      </p:cBhvr>
                                      <p:to>
                                        <p:strVal val="hidden"/>
                                      </p:to>
                                    </p:set>
                                  </p:childTnLst>
                                </p:cTn>
                              </p:par>
                              <p:par>
                                <p:cTn id="580" presetID="9" presetClass="exit" presetSubtype="0" fill="hold" grpId="1" nodeType="withEffect">
                                  <p:stCondLst>
                                    <p:cond delay="0"/>
                                  </p:stCondLst>
                                  <p:childTnLst>
                                    <p:animEffect transition="out" filter="dissolve">
                                      <p:cBhvr>
                                        <p:cTn id="581" dur="2000"/>
                                        <p:tgtEl>
                                          <p:spTgt spid="26830"/>
                                        </p:tgtEl>
                                      </p:cBhvr>
                                    </p:animEffect>
                                    <p:set>
                                      <p:cBhvr>
                                        <p:cTn id="582" dur="1" fill="hold">
                                          <p:stCondLst>
                                            <p:cond delay="1999"/>
                                          </p:stCondLst>
                                        </p:cTn>
                                        <p:tgtEl>
                                          <p:spTgt spid="26830"/>
                                        </p:tgtEl>
                                        <p:attrNameLst>
                                          <p:attrName>style.visibility</p:attrName>
                                        </p:attrNameLst>
                                      </p:cBhvr>
                                      <p:to>
                                        <p:strVal val="hidden"/>
                                      </p:to>
                                    </p:set>
                                  </p:childTnLst>
                                </p:cTn>
                              </p:par>
                              <p:par>
                                <p:cTn id="583" presetID="9" presetClass="entr" presetSubtype="0" fill="hold" grpId="0" nodeType="withEffect">
                                  <p:stCondLst>
                                    <p:cond delay="0"/>
                                  </p:stCondLst>
                                  <p:childTnLst>
                                    <p:set>
                                      <p:cBhvr>
                                        <p:cTn id="584" dur="1" fill="hold">
                                          <p:stCondLst>
                                            <p:cond delay="0"/>
                                          </p:stCondLst>
                                        </p:cTn>
                                        <p:tgtEl>
                                          <p:spTgt spid="26887"/>
                                        </p:tgtEl>
                                        <p:attrNameLst>
                                          <p:attrName>style.visibility</p:attrName>
                                        </p:attrNameLst>
                                      </p:cBhvr>
                                      <p:to>
                                        <p:strVal val="visible"/>
                                      </p:to>
                                    </p:set>
                                    <p:animEffect transition="in" filter="dissolve">
                                      <p:cBhvr>
                                        <p:cTn id="585" dur="2000"/>
                                        <p:tgtEl>
                                          <p:spTgt spid="26887"/>
                                        </p:tgtEl>
                                      </p:cBhvr>
                                    </p:animEffect>
                                  </p:childTnLst>
                                </p:cTn>
                              </p:par>
                              <p:par>
                                <p:cTn id="586" presetID="9" presetClass="exit" presetSubtype="0" fill="hold" grpId="1" nodeType="withEffect">
                                  <p:stCondLst>
                                    <p:cond delay="0"/>
                                  </p:stCondLst>
                                  <p:childTnLst>
                                    <p:animEffect transition="out" filter="dissolve">
                                      <p:cBhvr>
                                        <p:cTn id="587" dur="2000"/>
                                        <p:tgtEl>
                                          <p:spTgt spid="26836"/>
                                        </p:tgtEl>
                                      </p:cBhvr>
                                    </p:animEffect>
                                    <p:set>
                                      <p:cBhvr>
                                        <p:cTn id="588" dur="1" fill="hold">
                                          <p:stCondLst>
                                            <p:cond delay="1999"/>
                                          </p:stCondLst>
                                        </p:cTn>
                                        <p:tgtEl>
                                          <p:spTgt spid="26836"/>
                                        </p:tgtEl>
                                        <p:attrNameLst>
                                          <p:attrName>style.visibility</p:attrName>
                                        </p:attrNameLst>
                                      </p:cBhvr>
                                      <p:to>
                                        <p:strVal val="hidden"/>
                                      </p:to>
                                    </p:set>
                                  </p:childTnLst>
                                </p:cTn>
                              </p:par>
                              <p:par>
                                <p:cTn id="589" presetID="9" presetClass="exit" presetSubtype="0" fill="hold" grpId="1" nodeType="withEffect">
                                  <p:stCondLst>
                                    <p:cond delay="0"/>
                                  </p:stCondLst>
                                  <p:childTnLst>
                                    <p:animEffect transition="out" filter="dissolve">
                                      <p:cBhvr>
                                        <p:cTn id="590" dur="2000"/>
                                        <p:tgtEl>
                                          <p:spTgt spid="26829"/>
                                        </p:tgtEl>
                                      </p:cBhvr>
                                    </p:animEffect>
                                    <p:set>
                                      <p:cBhvr>
                                        <p:cTn id="591" dur="1" fill="hold">
                                          <p:stCondLst>
                                            <p:cond delay="1999"/>
                                          </p:stCondLst>
                                        </p:cTn>
                                        <p:tgtEl>
                                          <p:spTgt spid="26829"/>
                                        </p:tgtEl>
                                        <p:attrNameLst>
                                          <p:attrName>style.visibility</p:attrName>
                                        </p:attrNameLst>
                                      </p:cBhvr>
                                      <p:to>
                                        <p:strVal val="hidden"/>
                                      </p:to>
                                    </p:set>
                                  </p:childTnLst>
                                </p:cTn>
                              </p:par>
                            </p:childTnLst>
                          </p:cTn>
                        </p:par>
                        <p:par>
                          <p:cTn id="592" fill="hold" nodeType="afterGroup">
                            <p:stCondLst>
                              <p:cond delay="2500"/>
                            </p:stCondLst>
                            <p:childTnLst>
                              <p:par>
                                <p:cTn id="593" presetID="0" presetClass="path" presetSubtype="0" accel="50000" decel="50000" fill="hold" grpId="1" nodeType="afterEffect">
                                  <p:stCondLst>
                                    <p:cond delay="0"/>
                                  </p:stCondLst>
                                  <p:childTnLst>
                                    <p:animMotion origin="layout" path="M 4.72222E-6 1.11111E-6 L -0.01476 1.11111E-6 L -0.03803 -0.00278 L -0.05591 -0.00695 " pathEditMode="relative" rAng="0" ptsTypes="AAAA">
                                      <p:cBhvr>
                                        <p:cTn id="594" dur="2000" fill="hold"/>
                                        <p:tgtEl>
                                          <p:spTgt spid="26886"/>
                                        </p:tgtEl>
                                        <p:attrNameLst>
                                          <p:attrName>ppt_x</p:attrName>
                                          <p:attrName>ppt_y</p:attrName>
                                        </p:attrNameLst>
                                      </p:cBhvr>
                                      <p:rCtr x="-2795" y="-347"/>
                                    </p:animMotion>
                                  </p:childTnLst>
                                </p:cTn>
                              </p:par>
                              <p:par>
                                <p:cTn id="595" presetID="0" presetClass="path" presetSubtype="0" accel="50000" decel="50000" fill="hold" grpId="1" nodeType="withEffect">
                                  <p:stCondLst>
                                    <p:cond delay="0"/>
                                  </p:stCondLst>
                                  <p:childTnLst>
                                    <p:animMotion origin="layout" path="M 1.11111E-6 2.59259E-6 L -0.0224 0.00278 L -0.05799 -0.00301 L -0.07031 -0.00764 " pathEditMode="relative" rAng="0" ptsTypes="AAAA">
                                      <p:cBhvr>
                                        <p:cTn id="596" dur="2000" fill="hold"/>
                                        <p:tgtEl>
                                          <p:spTgt spid="26887"/>
                                        </p:tgtEl>
                                        <p:attrNameLst>
                                          <p:attrName>ppt_x</p:attrName>
                                          <p:attrName>ppt_y</p:attrName>
                                        </p:attrNameLst>
                                      </p:cBhvr>
                                      <p:rCtr x="-3524" y="-255"/>
                                    </p:animMotion>
                                  </p:childTnLst>
                                </p:cTn>
                              </p:par>
                            </p:childTnLst>
                          </p:cTn>
                        </p:par>
                        <p:par>
                          <p:cTn id="597" fill="hold" nodeType="afterGroup">
                            <p:stCondLst>
                              <p:cond delay="4500"/>
                            </p:stCondLst>
                            <p:childTnLst>
                              <p:par>
                                <p:cTn id="598" presetID="9" presetClass="exit" presetSubtype="0" fill="hold" grpId="2" nodeType="afterEffect">
                                  <p:stCondLst>
                                    <p:cond delay="0"/>
                                  </p:stCondLst>
                                  <p:childTnLst>
                                    <p:animEffect transition="out" filter="dissolve">
                                      <p:cBhvr>
                                        <p:cTn id="599" dur="500"/>
                                        <p:tgtEl>
                                          <p:spTgt spid="26886"/>
                                        </p:tgtEl>
                                      </p:cBhvr>
                                    </p:animEffect>
                                    <p:set>
                                      <p:cBhvr>
                                        <p:cTn id="600" dur="1" fill="hold">
                                          <p:stCondLst>
                                            <p:cond delay="499"/>
                                          </p:stCondLst>
                                        </p:cTn>
                                        <p:tgtEl>
                                          <p:spTgt spid="26886"/>
                                        </p:tgtEl>
                                        <p:attrNameLst>
                                          <p:attrName>style.visibility</p:attrName>
                                        </p:attrNameLst>
                                      </p:cBhvr>
                                      <p:to>
                                        <p:strVal val="hidden"/>
                                      </p:to>
                                    </p:set>
                                  </p:childTnLst>
                                </p:cTn>
                              </p:par>
                              <p:par>
                                <p:cTn id="601" presetID="9" presetClass="exit" presetSubtype="0" fill="hold" grpId="1" nodeType="withEffect">
                                  <p:stCondLst>
                                    <p:cond delay="0"/>
                                  </p:stCondLst>
                                  <p:childTnLst>
                                    <p:animEffect transition="out" filter="dissolve">
                                      <p:cBhvr>
                                        <p:cTn id="602" dur="500"/>
                                        <p:tgtEl>
                                          <p:spTgt spid="26840"/>
                                        </p:tgtEl>
                                      </p:cBhvr>
                                    </p:animEffect>
                                    <p:set>
                                      <p:cBhvr>
                                        <p:cTn id="603" dur="1" fill="hold">
                                          <p:stCondLst>
                                            <p:cond delay="499"/>
                                          </p:stCondLst>
                                        </p:cTn>
                                        <p:tgtEl>
                                          <p:spTgt spid="26840"/>
                                        </p:tgtEl>
                                        <p:attrNameLst>
                                          <p:attrName>style.visibility</p:attrName>
                                        </p:attrNameLst>
                                      </p:cBhvr>
                                      <p:to>
                                        <p:strVal val="hidden"/>
                                      </p:to>
                                    </p:set>
                                  </p:childTnLst>
                                </p:cTn>
                              </p:par>
                            </p:childTnLst>
                          </p:cTn>
                        </p:par>
                        <p:par>
                          <p:cTn id="604" fill="hold" nodeType="afterGroup">
                            <p:stCondLst>
                              <p:cond delay="5000"/>
                            </p:stCondLst>
                            <p:childTnLst>
                              <p:par>
                                <p:cTn id="605" presetID="9" presetClass="exit" presetSubtype="0" fill="hold" grpId="1" nodeType="afterEffect">
                                  <p:stCondLst>
                                    <p:cond delay="0"/>
                                  </p:stCondLst>
                                  <p:childTnLst>
                                    <p:animEffect transition="out" filter="dissolve">
                                      <p:cBhvr>
                                        <p:cTn id="606" dur="2000"/>
                                        <p:tgtEl>
                                          <p:spTgt spid="26895"/>
                                        </p:tgtEl>
                                      </p:cBhvr>
                                    </p:animEffect>
                                    <p:set>
                                      <p:cBhvr>
                                        <p:cTn id="607" dur="1" fill="hold">
                                          <p:stCondLst>
                                            <p:cond delay="1999"/>
                                          </p:stCondLst>
                                        </p:cTn>
                                        <p:tgtEl>
                                          <p:spTgt spid="26895"/>
                                        </p:tgtEl>
                                        <p:attrNameLst>
                                          <p:attrName>style.visibility</p:attrName>
                                        </p:attrNameLst>
                                      </p:cBhvr>
                                      <p:to>
                                        <p:strVal val="hidden"/>
                                      </p:to>
                                    </p:set>
                                  </p:childTnLst>
                                </p:cTn>
                              </p:par>
                            </p:childTnLst>
                          </p:cTn>
                        </p:par>
                        <p:par>
                          <p:cTn id="608" fill="hold" nodeType="afterGroup">
                            <p:stCondLst>
                              <p:cond delay="7000"/>
                            </p:stCondLst>
                            <p:childTnLst>
                              <p:par>
                                <p:cTn id="609" presetID="12" presetClass="exit" presetSubtype="4" fill="hold" grpId="0" nodeType="afterEffect">
                                  <p:stCondLst>
                                    <p:cond delay="0"/>
                                  </p:stCondLst>
                                  <p:childTnLst>
                                    <p:animEffect transition="out" filter="slide(fromBottom)">
                                      <p:cBhvr>
                                        <p:cTn id="610" dur="500"/>
                                        <p:tgtEl>
                                          <p:spTgt spid="26893"/>
                                        </p:tgtEl>
                                      </p:cBhvr>
                                    </p:animEffect>
                                    <p:set>
                                      <p:cBhvr>
                                        <p:cTn id="611" dur="1" fill="hold">
                                          <p:stCondLst>
                                            <p:cond delay="499"/>
                                          </p:stCondLst>
                                        </p:cTn>
                                        <p:tgtEl>
                                          <p:spTgt spid="26893"/>
                                        </p:tgtEl>
                                        <p:attrNameLst>
                                          <p:attrName>style.visibility</p:attrName>
                                        </p:attrNameLst>
                                      </p:cBhvr>
                                      <p:to>
                                        <p:strVal val="hidden"/>
                                      </p:to>
                                    </p:set>
                                  </p:childTnLst>
                                </p:cTn>
                              </p:par>
                            </p:childTnLst>
                          </p:cTn>
                        </p:par>
                        <p:par>
                          <p:cTn id="612" fill="hold" nodeType="afterGroup">
                            <p:stCondLst>
                              <p:cond delay="7500"/>
                            </p:stCondLst>
                            <p:childTnLst>
                              <p:par>
                                <p:cTn id="613" presetID="12" presetClass="entr" presetSubtype="8" fill="hold" grpId="0" nodeType="afterEffect">
                                  <p:stCondLst>
                                    <p:cond delay="0"/>
                                  </p:stCondLst>
                                  <p:childTnLst>
                                    <p:set>
                                      <p:cBhvr>
                                        <p:cTn id="614" dur="1" fill="hold">
                                          <p:stCondLst>
                                            <p:cond delay="0"/>
                                          </p:stCondLst>
                                        </p:cTn>
                                        <p:tgtEl>
                                          <p:spTgt spid="26894"/>
                                        </p:tgtEl>
                                        <p:attrNameLst>
                                          <p:attrName>style.visibility</p:attrName>
                                        </p:attrNameLst>
                                      </p:cBhvr>
                                      <p:to>
                                        <p:strVal val="visible"/>
                                      </p:to>
                                    </p:set>
                                    <p:animEffect transition="in" filter="slide(fromLeft)">
                                      <p:cBhvr>
                                        <p:cTn id="615" dur="500"/>
                                        <p:tgtEl>
                                          <p:spTgt spid="26894"/>
                                        </p:tgtEl>
                                      </p:cBhvr>
                                    </p:animEffect>
                                  </p:childTnLst>
                                </p:cTn>
                              </p:par>
                              <p:par>
                                <p:cTn id="616" presetID="9" presetClass="entr" presetSubtype="0" fill="hold" nodeType="withEffect">
                                  <p:stCondLst>
                                    <p:cond delay="0"/>
                                  </p:stCondLst>
                                  <p:childTnLst>
                                    <p:set>
                                      <p:cBhvr>
                                        <p:cTn id="617" dur="1" fill="hold">
                                          <p:stCondLst>
                                            <p:cond delay="0"/>
                                          </p:stCondLst>
                                        </p:cTn>
                                        <p:tgtEl>
                                          <p:spTgt spid="26892"/>
                                        </p:tgtEl>
                                        <p:attrNameLst>
                                          <p:attrName>style.visibility</p:attrName>
                                        </p:attrNameLst>
                                      </p:cBhvr>
                                      <p:to>
                                        <p:strVal val="visible"/>
                                      </p:to>
                                    </p:set>
                                    <p:animEffect transition="in" filter="dissolve">
                                      <p:cBhvr>
                                        <p:cTn id="618" dur="2000"/>
                                        <p:tgtEl>
                                          <p:spTgt spid="268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884" grpId="0" animBg="1"/>
      <p:bldP spid="26889" grpId="0" animBg="1"/>
      <p:bldP spid="26881" grpId="0" animBg="1"/>
      <p:bldP spid="26880" grpId="0" animBg="1"/>
      <p:bldP spid="26772" grpId="0" animBg="1"/>
      <p:bldP spid="26796" grpId="0" animBg="1"/>
      <p:bldP spid="26802" grpId="0" animBg="1"/>
      <p:bldP spid="26802" grpId="1" animBg="1"/>
      <p:bldP spid="26802" grpId="2" animBg="1"/>
      <p:bldP spid="26802" grpId="3" animBg="1"/>
      <p:bldP spid="26809" grpId="0" animBg="1"/>
      <p:bldP spid="26810" grpId="0" animBg="1"/>
      <p:bldP spid="26810" grpId="1" animBg="1"/>
      <p:bldP spid="26810" grpId="2" animBg="1"/>
      <p:bldP spid="26810" grpId="3" animBg="1"/>
      <p:bldP spid="26810" grpId="4" animBg="1"/>
      <p:bldP spid="26810" grpId="5" animBg="1"/>
      <p:bldP spid="26811" grpId="0" animBg="1"/>
      <p:bldP spid="26811" grpId="1" animBg="1"/>
      <p:bldP spid="26811" grpId="2" animBg="1"/>
      <p:bldP spid="26811" grpId="3" animBg="1"/>
      <p:bldP spid="26813" grpId="0" animBg="1"/>
      <p:bldP spid="26814" grpId="0" animBg="1"/>
      <p:bldP spid="26815" grpId="0" animBg="1"/>
      <p:bldP spid="26816" grpId="0" animBg="1"/>
      <p:bldP spid="26816" grpId="1" animBg="1"/>
      <p:bldP spid="26816" grpId="2" animBg="1"/>
      <p:bldP spid="26816" grpId="3" animBg="1"/>
      <p:bldP spid="26816" grpId="4" animBg="1"/>
      <p:bldP spid="26817" grpId="0" animBg="1"/>
      <p:bldP spid="26817" grpId="1" animBg="1"/>
      <p:bldP spid="26828" grpId="0" animBg="1"/>
      <p:bldP spid="26828" grpId="1" animBg="1"/>
      <p:bldP spid="26829" grpId="0" animBg="1"/>
      <p:bldP spid="26829" grpId="1" animBg="1"/>
      <p:bldP spid="26830" grpId="0" animBg="1"/>
      <p:bldP spid="26830" grpId="1" animBg="1"/>
      <p:bldP spid="26831" grpId="0" animBg="1"/>
      <p:bldP spid="26831" grpId="1" animBg="1"/>
      <p:bldP spid="26832" grpId="0" animBg="1"/>
      <p:bldP spid="26832" grpId="1" animBg="1"/>
      <p:bldP spid="26833" grpId="0" animBg="1"/>
      <p:bldP spid="26833" grpId="1" animBg="1"/>
      <p:bldP spid="26834" grpId="0" animBg="1"/>
      <p:bldP spid="26834" grpId="1" animBg="1"/>
      <p:bldP spid="26835" grpId="0" animBg="1"/>
      <p:bldP spid="26835" grpId="1" animBg="1"/>
      <p:bldP spid="26836" grpId="0" animBg="1"/>
      <p:bldP spid="26836" grpId="1" animBg="1"/>
      <p:bldP spid="26837" grpId="0" animBg="1"/>
      <p:bldP spid="26837" grpId="1" animBg="1"/>
      <p:bldP spid="26838" grpId="0" animBg="1"/>
      <p:bldP spid="26840" grpId="0" animBg="1"/>
      <p:bldP spid="26840" grpId="1" animBg="1"/>
      <p:bldP spid="26841" grpId="0" animBg="1"/>
      <p:bldP spid="26842" grpId="0" animBg="1"/>
      <p:bldP spid="26843" grpId="0" animBg="1"/>
      <p:bldP spid="26843" grpId="1" animBg="1"/>
      <p:bldP spid="26844" grpId="0" animBg="1"/>
      <p:bldP spid="26844" grpId="1" animBg="1"/>
      <p:bldP spid="26844" grpId="2" animBg="1"/>
      <p:bldP spid="26844" grpId="3" animBg="1"/>
      <p:bldP spid="26844" grpId="4" animBg="1"/>
      <p:bldP spid="26845" grpId="0" animBg="1"/>
      <p:bldP spid="26845" grpId="1" animBg="1"/>
      <p:bldP spid="26846" grpId="0" animBg="1"/>
      <p:bldP spid="26846" grpId="1" animBg="1"/>
      <p:bldP spid="26847" grpId="0" animBg="1"/>
      <p:bldP spid="26847" grpId="1" animBg="1"/>
      <p:bldP spid="26848" grpId="0" animBg="1"/>
      <p:bldP spid="26848" grpId="1" animBg="1"/>
      <p:bldP spid="26848" grpId="2" animBg="1"/>
      <p:bldP spid="26849" grpId="0" animBg="1"/>
      <p:bldP spid="26849" grpId="1" animBg="1"/>
      <p:bldP spid="26850" grpId="0" animBg="1"/>
      <p:bldP spid="26850" grpId="1" animBg="1"/>
      <p:bldP spid="26851" grpId="0" animBg="1"/>
      <p:bldP spid="26851" grpId="1" animBg="1"/>
      <p:bldP spid="26795" grpId="0" animBg="1"/>
      <p:bldP spid="26795" grpId="1" animBg="1"/>
      <p:bldP spid="26795" grpId="2" animBg="1"/>
      <p:bldP spid="26795" grpId="3" animBg="1"/>
      <p:bldP spid="26795" grpId="4" animBg="1"/>
      <p:bldP spid="26795" grpId="5" animBg="1"/>
      <p:bldP spid="26852" grpId="0" animBg="1"/>
      <p:bldP spid="26852" grpId="1" animBg="1"/>
      <p:bldP spid="26852" grpId="2" animBg="1"/>
      <p:bldP spid="26852" grpId="3" animBg="1"/>
      <p:bldP spid="26852" grpId="4" animBg="1"/>
      <p:bldP spid="26852" grpId="5" animBg="1"/>
      <p:bldP spid="26853" grpId="0" animBg="1"/>
      <p:bldP spid="26853" grpId="1" animBg="1"/>
      <p:bldP spid="26853" grpId="2" animBg="1"/>
      <p:bldP spid="26853" grpId="3" animBg="1"/>
      <p:bldP spid="26853" grpId="4" animBg="1"/>
      <p:bldP spid="26853" grpId="5" animBg="1"/>
      <p:bldP spid="26854" grpId="0" animBg="1"/>
      <p:bldP spid="26854" grpId="1" animBg="1"/>
      <p:bldP spid="26855" grpId="0" animBg="1"/>
      <p:bldP spid="26855" grpId="1" animBg="1"/>
      <p:bldP spid="26856" grpId="0" animBg="1"/>
      <p:bldP spid="26856" grpId="1" animBg="1"/>
      <p:bldP spid="26857" grpId="0" animBg="1"/>
      <p:bldP spid="26857" grpId="1" animBg="1"/>
      <p:bldP spid="26858" grpId="0" animBg="1"/>
      <p:bldP spid="26858" grpId="1" animBg="1"/>
      <p:bldP spid="26859" grpId="0" animBg="1"/>
      <p:bldP spid="26859" grpId="1" animBg="1"/>
      <p:bldP spid="26860" grpId="0" animBg="1"/>
      <p:bldP spid="26860" grpId="1" animBg="1"/>
      <p:bldP spid="26861" grpId="0" animBg="1"/>
      <p:bldP spid="26861" grpId="1" animBg="1"/>
      <p:bldP spid="26862" grpId="0" animBg="1"/>
      <p:bldP spid="26862" grpId="1" animBg="1"/>
      <p:bldP spid="26863" grpId="0" animBg="1"/>
      <p:bldP spid="26863" grpId="1" animBg="1"/>
      <p:bldP spid="26864" grpId="0" animBg="1"/>
      <p:bldP spid="26864" grpId="1" animBg="1"/>
      <p:bldP spid="26865" grpId="0" animBg="1"/>
      <p:bldP spid="26865" grpId="1" animBg="1"/>
      <p:bldP spid="26866" grpId="0" animBg="1"/>
      <p:bldP spid="26866" grpId="1" animBg="1"/>
      <p:bldP spid="26866" grpId="2" animBg="1"/>
      <p:bldP spid="26866" grpId="3" animBg="1"/>
      <p:bldP spid="26866" grpId="4" animBg="1"/>
      <p:bldP spid="26867" grpId="0" animBg="1"/>
      <p:bldP spid="26867" grpId="1" animBg="1"/>
      <p:bldP spid="26867" grpId="2" animBg="1"/>
      <p:bldP spid="26868" grpId="0" animBg="1"/>
      <p:bldP spid="26868" grpId="1" animBg="1"/>
      <p:bldP spid="26868" grpId="2" animBg="1"/>
      <p:bldP spid="26869" grpId="0" animBg="1"/>
      <p:bldP spid="26869" grpId="1" animBg="1"/>
      <p:bldP spid="26869" grpId="2" animBg="1"/>
      <p:bldP spid="26870" grpId="0" animBg="1"/>
      <p:bldP spid="26870" grpId="1" animBg="1"/>
      <p:bldP spid="26871" grpId="0" animBg="1"/>
      <p:bldP spid="26871" grpId="1" animBg="1"/>
      <p:bldP spid="26872" grpId="0" animBg="1"/>
      <p:bldP spid="26872" grpId="1" animBg="1"/>
      <p:bldP spid="26874" grpId="0" animBg="1"/>
      <p:bldP spid="26874" grpId="1" animBg="1"/>
      <p:bldP spid="26875" grpId="0" animBg="1"/>
      <p:bldP spid="26878" grpId="0" animBg="1"/>
      <p:bldP spid="26878" grpId="1" animBg="1"/>
      <p:bldP spid="26879" grpId="0" animBg="1"/>
      <p:bldP spid="26879" grpId="1" animBg="1"/>
      <p:bldP spid="26883" grpId="0" animBg="1"/>
      <p:bldP spid="26883" grpId="1" animBg="1"/>
      <p:bldP spid="26886" grpId="0" animBg="1"/>
      <p:bldP spid="26886" grpId="1" animBg="1"/>
      <p:bldP spid="26886" grpId="2" animBg="1"/>
      <p:bldP spid="26887" grpId="0" animBg="1"/>
      <p:bldP spid="26887" grpId="1" animBg="1"/>
      <p:bldP spid="26888" grpId="0" animBg="1"/>
      <p:bldP spid="26888" grpId="1" animBg="1"/>
      <p:bldP spid="26891" grpId="0" animBg="1"/>
      <p:bldP spid="26893" grpId="0" animBg="1"/>
      <p:bldP spid="26894" grpId="0" animBg="1"/>
      <p:bldP spid="26890" grpId="0" animBg="1"/>
      <p:bldP spid="26890" grpId="1" animBg="1"/>
      <p:bldP spid="26895" grpId="0" animBg="1"/>
      <p:bldP spid="26895" grpId="1" animBg="1"/>
      <p:bldP spid="26896" grpId="0" animBg="1"/>
      <p:bldP spid="26896" grpId="1" animBg="1"/>
      <p:bldP spid="26902" grpId="0" animBg="1"/>
      <p:bldP spid="26903" grpId="0" animBg="1"/>
      <p:bldP spid="26876" grpId="0" animBg="1"/>
      <p:bldP spid="26876" grpId="1" animBg="1"/>
      <p:bldP spid="26876" grpId="2" animBg="1"/>
      <p:bldP spid="26876" grpId="3" animBg="1"/>
      <p:bldP spid="26876" grpId="4" animBg="1"/>
      <p:bldP spid="26877" grpId="0" animBg="1"/>
      <p:bldP spid="26877" grpId="1" animBg="1"/>
      <p:bldP spid="26877" grpId="2" animBg="1"/>
      <p:bldP spid="26877" grpId="3" animBg="1"/>
      <p:bldP spid="26877" grpId="4" animBg="1"/>
      <p:bldP spid="26905" grpId="0" animBg="1"/>
      <p:bldP spid="26906" grpId="0" animBg="1"/>
      <p:bldP spid="26873" grpId="0" animBg="1"/>
      <p:bldP spid="26873" grpId="1" animBg="1"/>
      <p:bldP spid="26873" grpId="2" animBg="1"/>
      <p:bldP spid="26873" grpId="3" animBg="1"/>
      <p:bldP spid="26882" grpId="0" animBg="1"/>
      <p:bldP spid="26882" grpId="1"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14822</TotalTime>
  <Words>5543</Words>
  <Application>Microsoft Office PowerPoint</Application>
  <PresentationFormat>On-screen Show (4:3)</PresentationFormat>
  <Paragraphs>471</Paragraphs>
  <Slides>9</Slides>
  <Notes>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Fort Leavenworth, KS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gary.linhart</dc:creator>
  <cp:lastModifiedBy>Serravo, Michael P CIV USA TRADOC</cp:lastModifiedBy>
  <cp:revision>162</cp:revision>
  <dcterms:created xsi:type="dcterms:W3CDTF">2007-03-18T17:05:18Z</dcterms:created>
  <dcterms:modified xsi:type="dcterms:W3CDTF">2017-04-10T19:23:23Z</dcterms:modified>
</cp:coreProperties>
</file>