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64" r:id="rId2"/>
    <p:sldId id="256" r:id="rId3"/>
    <p:sldId id="260" r:id="rId4"/>
    <p:sldId id="257" r:id="rId5"/>
    <p:sldId id="261" r:id="rId6"/>
    <p:sldId id="262" r:id="rId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C0C0"/>
    <a:srgbClr val="FF0000"/>
    <a:srgbClr val="3333FF"/>
    <a:srgbClr val="5F5F5F"/>
    <a:srgbClr val="3366F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620"/>
    <p:restoredTop sz="94660"/>
  </p:normalViewPr>
  <p:slideViewPr>
    <p:cSldViewPr snapToGrid="0">
      <p:cViewPr>
        <p:scale>
          <a:sx n="75" d="100"/>
          <a:sy n="75" d="100"/>
        </p:scale>
        <p:origin x="-366" y="-72"/>
      </p:cViewPr>
      <p:guideLst>
        <p:guide orient="horz" pos="2160"/>
        <p:guide pos="2880"/>
      </p:guideLst>
    </p:cSldViewPr>
  </p:slideViewPr>
  <p:notesTextViewPr>
    <p:cViewPr>
      <p:scale>
        <a:sx n="100" d="100"/>
        <a:sy n="100" d="100"/>
      </p:scale>
      <p:origin x="0" y="0"/>
    </p:cViewPr>
  </p:notesTextViewPr>
  <p:notesViewPr>
    <p:cSldViewPr snapToGrid="0">
      <p:cViewPr varScale="1">
        <p:scale>
          <a:sx n="85" d="100"/>
          <a:sy n="85" d="100"/>
        </p:scale>
        <p:origin x="3888"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1126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11268"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126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127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1127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880841D7-29EC-4A26-9D0C-2F5719549C41}" type="slidenum">
              <a:rPr lang="en-US" altLang="en-US"/>
              <a:pPr/>
              <a:t>‹#›</a:t>
            </a:fld>
            <a:endParaRPr lang="en-US" altLang="en-US"/>
          </a:p>
        </p:txBody>
      </p:sp>
    </p:spTree>
    <p:extLst>
      <p:ext uri="{BB962C8B-B14F-4D97-AF65-F5344CB8AC3E}">
        <p14:creationId xmlns:p14="http://schemas.microsoft.com/office/powerpoint/2010/main" val="236890116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768041-082A-42ED-97D1-9E7D340FA306}" type="slidenum">
              <a:rPr lang="en-US" altLang="en-US"/>
              <a:pPr/>
              <a:t>1</a:t>
            </a:fld>
            <a:endParaRPr lang="en-US" altLang="en-US"/>
          </a:p>
        </p:txBody>
      </p:sp>
      <p:sp>
        <p:nvSpPr>
          <p:cNvPr id="16386" name="Rectangle 2"/>
          <p:cNvSpPr>
            <a:spLocks noRot="1" noChangeArrowheads="1" noTextEdit="1"/>
          </p:cNvSpPr>
          <p:nvPr>
            <p:ph type="sldImg"/>
          </p:nvPr>
        </p:nvSpPr>
        <p:spPr>
          <a:ln/>
        </p:spPr>
      </p:sp>
      <p:sp>
        <p:nvSpPr>
          <p:cNvPr id="16388" name="Rectangle 4"/>
          <p:cNvSpPr>
            <a:spLocks noGrp="1" noChangeArrowheads="1"/>
          </p:cNvSpPr>
          <p:nvPr>
            <p:ph type="body" idx="1"/>
          </p:nvPr>
        </p:nvSpPr>
        <p:spPr>
          <a:noFill/>
          <a:ln/>
        </p:spPr>
        <p:txBody>
          <a:bodyPr/>
          <a:lstStyle/>
          <a:p>
            <a:r>
              <a:rPr lang="en-US" altLang="en-US"/>
              <a:t>Instructor Note:</a:t>
            </a:r>
          </a:p>
          <a:p>
            <a:r>
              <a:rPr lang="en-US" altLang="en-US"/>
              <a:t>These slides contain animated objects. This presentation is intended to be viewed in “Slide Show”.  Each click of the mouse will move an object, make an object appear/disappear or show an arrow.  Each bulleted line in the Notes Pages correspond the sequential order of each “action” and describes that action.  </a:t>
            </a:r>
          </a:p>
          <a:p>
            <a:r>
              <a:rPr lang="en-US" altLang="en-US"/>
              <a:t>Notes in </a:t>
            </a:r>
            <a:r>
              <a:rPr lang="en-US" altLang="en-US" b="1">
                <a:solidFill>
                  <a:srgbClr val="FF0000"/>
                </a:solidFill>
              </a:rPr>
              <a:t>red</a:t>
            </a:r>
            <a:r>
              <a:rPr lang="en-US" altLang="en-US"/>
              <a:t> are references to the accompanying </a:t>
            </a:r>
            <a:r>
              <a:rPr lang="en-US" altLang="en-US" i="1"/>
              <a:t>Word</a:t>
            </a:r>
            <a:r>
              <a:rPr lang="en-US" altLang="en-US"/>
              <a:t> analysis document.  </a:t>
            </a:r>
          </a:p>
        </p:txBody>
      </p:sp>
    </p:spTree>
    <p:extLst>
      <p:ext uri="{BB962C8B-B14F-4D97-AF65-F5344CB8AC3E}">
        <p14:creationId xmlns:p14="http://schemas.microsoft.com/office/powerpoint/2010/main" val="3082871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1DE1B0-1953-49F4-B4A5-6A23178A0772}" type="slidenum">
              <a:rPr lang="en-US" altLang="en-US"/>
              <a:pPr/>
              <a:t>2</a:t>
            </a:fld>
            <a:endParaRPr lang="en-US" altLang="en-US"/>
          </a:p>
        </p:txBody>
      </p:sp>
      <p:sp>
        <p:nvSpPr>
          <p:cNvPr id="12290" name="Rectangle 2"/>
          <p:cNvSpPr>
            <a:spLocks noRot="1" noChangeArrowheads="1" noTextEdit="1"/>
          </p:cNvSpPr>
          <p:nvPr>
            <p:ph type="sldImg"/>
          </p:nvPr>
        </p:nvSpPr>
        <p:spPr>
          <a:xfrm>
            <a:off x="1838325" y="254000"/>
            <a:ext cx="1795463" cy="1346200"/>
          </a:xfrm>
          <a:ln/>
        </p:spPr>
      </p:sp>
      <p:sp>
        <p:nvSpPr>
          <p:cNvPr id="12291" name="Rectangle 3"/>
          <p:cNvSpPr>
            <a:spLocks noGrp="1" noChangeArrowheads="1"/>
          </p:cNvSpPr>
          <p:nvPr>
            <p:ph type="body" idx="1"/>
          </p:nvPr>
        </p:nvSpPr>
        <p:spPr>
          <a:xfrm>
            <a:off x="0" y="1887538"/>
            <a:ext cx="6858000" cy="7256462"/>
          </a:xfrm>
          <a:noFill/>
        </p:spPr>
        <p:txBody>
          <a:bodyPr/>
          <a:lstStyle/>
          <a:p>
            <a:pPr>
              <a:buFontTx/>
              <a:buChar char="•"/>
            </a:pPr>
            <a:r>
              <a:rPr lang="en-US" altLang="en-US" sz="1300" u="sng"/>
              <a:t>Seceded Before Ft. Sumter (7 states)</a:t>
            </a:r>
            <a:r>
              <a:rPr lang="en-US" altLang="en-US" sz="1300"/>
              <a:t> (</a:t>
            </a:r>
            <a:r>
              <a:rPr lang="en-US" altLang="en-US" sz="1300">
                <a:solidFill>
                  <a:srgbClr val="FF0000"/>
                </a:solidFill>
              </a:rPr>
              <a:t>See Analysis for details – Prelude #1</a:t>
            </a:r>
            <a:r>
              <a:rPr lang="en-US" altLang="en-US" sz="1300"/>
              <a:t>) </a:t>
            </a:r>
          </a:p>
          <a:p>
            <a:pPr>
              <a:buFontTx/>
              <a:buChar char="•"/>
            </a:pPr>
            <a:r>
              <a:rPr lang="en-US" altLang="en-US" sz="1300" b="1" u="sng"/>
              <a:t>Ft. Sumter attacked</a:t>
            </a:r>
            <a:r>
              <a:rPr lang="en-US" altLang="en-US" sz="1300" b="1"/>
              <a:t>, April 12, 1861</a:t>
            </a:r>
            <a:endParaRPr lang="en-US" altLang="en-US" sz="1300"/>
          </a:p>
          <a:p>
            <a:pPr>
              <a:buFontTx/>
              <a:buChar char="•"/>
            </a:pPr>
            <a:r>
              <a:rPr lang="en-US" altLang="en-US" sz="1300" u="sng"/>
              <a:t>Seceded After Ft. Sumter (4 states)</a:t>
            </a:r>
            <a:endParaRPr lang="en-US" altLang="en-US" sz="1300"/>
          </a:p>
          <a:p>
            <a:endParaRPr lang="en-US" altLang="en-US" sz="1300" u="sng"/>
          </a:p>
          <a:p>
            <a:pPr>
              <a:buFontTx/>
              <a:buChar char="•"/>
            </a:pPr>
            <a:r>
              <a:rPr lang="en-US" altLang="en-US" sz="1300" u="sng"/>
              <a:t>The Border States </a:t>
            </a:r>
            <a:r>
              <a:rPr lang="en-US" altLang="en-US" sz="1300"/>
              <a:t>(</a:t>
            </a:r>
            <a:r>
              <a:rPr lang="en-US" altLang="en-US" sz="1300">
                <a:solidFill>
                  <a:srgbClr val="FF0000"/>
                </a:solidFill>
              </a:rPr>
              <a:t>See Analysis for details – Prelude #2</a:t>
            </a:r>
            <a:r>
              <a:rPr lang="en-US" altLang="en-US" sz="1300"/>
              <a:t>) These states or territories were all slave holders who could have also seceded from the Union.</a:t>
            </a:r>
          </a:p>
          <a:p>
            <a:pPr>
              <a:buFont typeface="Symbol" panose="05050102010706020507" pitchFamily="18" charset="2"/>
              <a:buChar char="-"/>
            </a:pPr>
            <a:r>
              <a:rPr lang="en-US" altLang="en-US" sz="1300"/>
              <a:t> Delaware: High percentage of the population were Union, so State quickly sided with the Union.</a:t>
            </a:r>
          </a:p>
          <a:p>
            <a:pPr>
              <a:buFont typeface="Symbol" panose="05050102010706020507" pitchFamily="18" charset="2"/>
              <a:buChar char="-"/>
            </a:pPr>
            <a:r>
              <a:rPr lang="en-US" altLang="en-US" sz="1300"/>
              <a:t> Maryland: Occupied State – Little choice but to stay with the Union</a:t>
            </a:r>
          </a:p>
          <a:p>
            <a:pPr>
              <a:buFont typeface="Symbol" panose="05050102010706020507" pitchFamily="18" charset="2"/>
              <a:buChar char="-"/>
            </a:pPr>
            <a:r>
              <a:rPr lang="en-US" altLang="en-US" sz="1300"/>
              <a:t> Kentucky: </a:t>
            </a:r>
          </a:p>
          <a:p>
            <a:pPr lvl="1">
              <a:buFontTx/>
              <a:buChar char="•"/>
            </a:pPr>
            <a:r>
              <a:rPr lang="en-US" altLang="en-US" sz="1300"/>
              <a:t> Strong Union forces were poised in Illinois to occupy critical rail/river junctions in KY.</a:t>
            </a:r>
          </a:p>
          <a:p>
            <a:pPr lvl="1">
              <a:buFontTx/>
              <a:buChar char="•"/>
            </a:pPr>
            <a:r>
              <a:rPr lang="en-US" altLang="en-US" sz="1300"/>
              <a:t> Confederate Forces under General Polk moved to occupy those same critical areas before the Union could execute.  However, this aggressive action turned the neutral KY government toward the Union cause.</a:t>
            </a:r>
          </a:p>
          <a:p>
            <a:pPr lvl="1">
              <a:buFontTx/>
              <a:buChar char="•"/>
            </a:pPr>
            <a:r>
              <a:rPr lang="en-US" altLang="en-US" sz="1300"/>
              <a:t> Significance: Had KY gone to the Confederate side, the confederacy would have gained an important natural defensive line: the Ohio River.</a:t>
            </a:r>
          </a:p>
          <a:p>
            <a:pPr lvl="1">
              <a:buFontTx/>
              <a:buChar char="•"/>
            </a:pPr>
            <a:r>
              <a:rPr lang="en-US" altLang="en-US" sz="1300"/>
              <a:t>Instead, the Union gained a gateway to the south: the Cumberland and Tennessee Rivers. The Union now had natural supply routes that were aimed right into the center of the Confederacy.</a:t>
            </a:r>
          </a:p>
          <a:p>
            <a:pPr lvl="1">
              <a:buFontTx/>
              <a:buChar char="•"/>
            </a:pPr>
            <a:r>
              <a:rPr lang="en-US" altLang="en-US" sz="1300"/>
              <a:t>Union forces under General Grant quickly seized positions that would be the start point of the major thrust into Tennessee. </a:t>
            </a:r>
          </a:p>
          <a:p>
            <a:pPr>
              <a:buFont typeface="Symbol" panose="05050102010706020507" pitchFamily="18" charset="2"/>
              <a:buChar char="-"/>
            </a:pPr>
            <a:r>
              <a:rPr lang="en-US" altLang="en-US" sz="1300"/>
              <a:t> Missouri: Two battles occurred that eventually turned a divided state toward the Union:</a:t>
            </a:r>
          </a:p>
          <a:p>
            <a:pPr lvl="1">
              <a:buFontTx/>
              <a:buChar char="•"/>
            </a:pPr>
            <a:r>
              <a:rPr lang="en-US" altLang="en-US" sz="1300"/>
              <a:t>  Wilson Creek – Confederate Victory</a:t>
            </a:r>
          </a:p>
          <a:p>
            <a:pPr lvl="1">
              <a:buFontTx/>
              <a:buChar char="•"/>
            </a:pPr>
            <a:r>
              <a:rPr lang="en-US" altLang="en-US" sz="1300"/>
              <a:t> Pea Ridge – Union Victory</a:t>
            </a:r>
          </a:p>
          <a:p>
            <a:pPr>
              <a:buFont typeface="Symbol" panose="05050102010706020507" pitchFamily="18" charset="2"/>
              <a:buChar char="-"/>
            </a:pPr>
            <a:r>
              <a:rPr lang="en-US" altLang="en-US" sz="1300"/>
              <a:t>West Virginia: Not a state prior to the Civil War, this was a portion of Virginia that contained a pro-Union population and a length of critical Union rail lines.  Several quick victories by Union forces under General McClellan allowed for this territory to eventually become a Union State.</a:t>
            </a:r>
          </a:p>
        </p:txBody>
      </p:sp>
    </p:spTree>
    <p:extLst>
      <p:ext uri="{BB962C8B-B14F-4D97-AF65-F5344CB8AC3E}">
        <p14:creationId xmlns:p14="http://schemas.microsoft.com/office/powerpoint/2010/main" val="1681103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7C6279-792D-4B5C-9ED9-A0B52AD5572B}" type="slidenum">
              <a:rPr lang="en-US" altLang="en-US"/>
              <a:pPr/>
              <a:t>3</a:t>
            </a:fld>
            <a:endParaRPr lang="en-US" altLang="en-US"/>
          </a:p>
        </p:txBody>
      </p:sp>
      <p:sp>
        <p:nvSpPr>
          <p:cNvPr id="13314" name="Rectangle 2"/>
          <p:cNvSpPr>
            <a:spLocks noRot="1" noChangeArrowheads="1" noTextEdit="1"/>
          </p:cNvSpPr>
          <p:nvPr>
            <p:ph type="sldImg"/>
          </p:nvPr>
        </p:nvSpPr>
        <p:spPr>
          <a:ln/>
        </p:spPr>
      </p:sp>
      <p:sp>
        <p:nvSpPr>
          <p:cNvPr id="13315" name="Rectangle 3"/>
          <p:cNvSpPr>
            <a:spLocks noGrp="1" noChangeArrowheads="1"/>
          </p:cNvSpPr>
          <p:nvPr>
            <p:ph type="body" idx="1"/>
          </p:nvPr>
        </p:nvSpPr>
        <p:spPr/>
        <p:txBody>
          <a:bodyPr/>
          <a:lstStyle/>
          <a:p>
            <a:r>
              <a:rPr lang="en-US" altLang="en-US" sz="2000" u="sng"/>
              <a:t>Comparative Advantages</a:t>
            </a:r>
            <a:r>
              <a:rPr lang="en-US" altLang="en-US" sz="2000"/>
              <a:t> (</a:t>
            </a:r>
            <a:r>
              <a:rPr lang="en-US" altLang="en-US" sz="2000">
                <a:solidFill>
                  <a:srgbClr val="FF0000"/>
                </a:solidFill>
              </a:rPr>
              <a:t>See Analysis – Prelude #3</a:t>
            </a:r>
            <a:r>
              <a:rPr lang="en-US" altLang="en-US" sz="2000"/>
              <a:t>)</a:t>
            </a:r>
          </a:p>
          <a:p>
            <a:pPr>
              <a:buFontTx/>
              <a:buChar char="-"/>
            </a:pPr>
            <a:r>
              <a:rPr lang="en-US" altLang="en-US" sz="2000"/>
              <a:t>Population (Red Hash marks represent slaves)</a:t>
            </a:r>
          </a:p>
          <a:p>
            <a:pPr>
              <a:buFontTx/>
              <a:buChar char="-"/>
            </a:pPr>
            <a:r>
              <a:rPr lang="en-US" altLang="en-US" sz="2000"/>
              <a:t>Manufacturing Establishments</a:t>
            </a:r>
          </a:p>
          <a:p>
            <a:pPr>
              <a:buFontTx/>
              <a:buChar char="-"/>
            </a:pPr>
            <a:r>
              <a:rPr lang="en-US" altLang="en-US" sz="2000"/>
              <a:t>Pig Iron production (Note the Union figure is Pennsylvania ONLY)</a:t>
            </a:r>
          </a:p>
          <a:p>
            <a:pPr>
              <a:buFontTx/>
              <a:buChar char="-"/>
            </a:pPr>
            <a:r>
              <a:rPr lang="en-US" altLang="en-US" sz="2000"/>
              <a:t>Warships</a:t>
            </a:r>
          </a:p>
        </p:txBody>
      </p:sp>
    </p:spTree>
    <p:extLst>
      <p:ext uri="{BB962C8B-B14F-4D97-AF65-F5344CB8AC3E}">
        <p14:creationId xmlns:p14="http://schemas.microsoft.com/office/powerpoint/2010/main" val="18881379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693466-180A-473E-9D94-DD9B31670101}" type="slidenum">
              <a:rPr lang="en-US" altLang="en-US"/>
              <a:pPr/>
              <a:t>4</a:t>
            </a:fld>
            <a:endParaRPr lang="en-US" altLang="en-US"/>
          </a:p>
        </p:txBody>
      </p:sp>
      <p:sp>
        <p:nvSpPr>
          <p:cNvPr id="14338" name="Rectangle 2"/>
          <p:cNvSpPr>
            <a:spLocks noRot="1" noChangeArrowheads="1" noTextEdit="1"/>
          </p:cNvSpPr>
          <p:nvPr>
            <p:ph type="sldImg"/>
          </p:nvPr>
        </p:nvSpPr>
        <p:spPr>
          <a:ln/>
        </p:spPr>
      </p:sp>
      <p:sp>
        <p:nvSpPr>
          <p:cNvPr id="14339" name="Rectangle 3"/>
          <p:cNvSpPr>
            <a:spLocks noGrp="1" noChangeArrowheads="1"/>
          </p:cNvSpPr>
          <p:nvPr>
            <p:ph type="body" idx="1"/>
          </p:nvPr>
        </p:nvSpPr>
        <p:spPr/>
        <p:txBody>
          <a:bodyPr/>
          <a:lstStyle/>
          <a:p>
            <a:r>
              <a:rPr lang="en-US" altLang="en-US" sz="1600"/>
              <a:t>Railroad Comparison (</a:t>
            </a:r>
            <a:r>
              <a:rPr lang="en-US" altLang="en-US" sz="1600">
                <a:solidFill>
                  <a:srgbClr val="FF0000"/>
                </a:solidFill>
              </a:rPr>
              <a:t>See Analysis-Prelude #4</a:t>
            </a:r>
            <a:r>
              <a:rPr lang="en-US" altLang="en-US" sz="1600"/>
              <a:t>)</a:t>
            </a:r>
          </a:p>
          <a:p>
            <a:pPr>
              <a:buFontTx/>
              <a:buChar char="-"/>
            </a:pPr>
            <a:r>
              <a:rPr lang="en-US" altLang="en-US" sz="1600"/>
              <a:t>Total mileage at the beginning of the war.</a:t>
            </a:r>
          </a:p>
          <a:p>
            <a:pPr>
              <a:buFontTx/>
              <a:buChar char="-"/>
            </a:pPr>
            <a:r>
              <a:rPr lang="en-US" altLang="en-US" sz="1600"/>
              <a:t>The only continuous East-West Confederate Line traveled through VA, TN,LS and MS. The southern E-W line was never fully connected (Gaps in Alabama)</a:t>
            </a:r>
          </a:p>
          <a:p>
            <a:pPr>
              <a:buFontTx/>
              <a:buChar char="-"/>
            </a:pPr>
            <a:r>
              <a:rPr lang="en-US" altLang="en-US" sz="1600"/>
              <a:t>This demonstrates the importance of Chattanooga to the Confederate war effort. If lost, they had to relay on the few north/south connections to move men/material (but on a longer route)  Further complications (not shown) were the different gages (width) of certain rail lines which forced multiple transfers between the trains that could travel on that gage. </a:t>
            </a:r>
          </a:p>
          <a:p>
            <a:pPr>
              <a:buFontTx/>
              <a:buChar char="-"/>
            </a:pPr>
            <a:r>
              <a:rPr lang="en-US" altLang="en-US" sz="1600"/>
              <a:t>This arrow represents the Union Central Thrust toward Atlanta.  This demonstrates the importance of this attack and the effect it had on the Confederate’s ability to wage war.</a:t>
            </a:r>
          </a:p>
        </p:txBody>
      </p:sp>
    </p:spTree>
    <p:extLst>
      <p:ext uri="{BB962C8B-B14F-4D97-AF65-F5344CB8AC3E}">
        <p14:creationId xmlns:p14="http://schemas.microsoft.com/office/powerpoint/2010/main" val="18347391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EE9F09-AB9C-41F7-B965-B3F8E0155A84}" type="slidenum">
              <a:rPr lang="en-US" altLang="en-US"/>
              <a:pPr/>
              <a:t>5</a:t>
            </a:fld>
            <a:endParaRPr lang="en-US" altLang="en-US"/>
          </a:p>
        </p:txBody>
      </p:sp>
      <p:sp>
        <p:nvSpPr>
          <p:cNvPr id="17410" name="Rectangle 2"/>
          <p:cNvSpPr>
            <a:spLocks noRot="1" noChangeArrowheads="1" noTextEdit="1"/>
          </p:cNvSpPr>
          <p:nvPr>
            <p:ph type="sldImg"/>
          </p:nvPr>
        </p:nvSpPr>
        <p:spPr>
          <a:ln/>
        </p:spPr>
      </p:sp>
      <p:sp>
        <p:nvSpPr>
          <p:cNvPr id="17411" name="Rectangle 3"/>
          <p:cNvSpPr>
            <a:spLocks noGrp="1" noChangeArrowheads="1"/>
          </p:cNvSpPr>
          <p:nvPr>
            <p:ph type="body" idx="1"/>
          </p:nvPr>
        </p:nvSpPr>
        <p:spPr/>
        <p:txBody>
          <a:bodyPr/>
          <a:lstStyle/>
          <a:p>
            <a:r>
              <a:rPr lang="en-US" altLang="en-US" sz="1600" u="sng"/>
              <a:t>Confederate COA’s</a:t>
            </a:r>
            <a:r>
              <a:rPr lang="en-US" altLang="en-US" sz="1600"/>
              <a:t>  (</a:t>
            </a:r>
            <a:r>
              <a:rPr lang="en-US" altLang="en-US" sz="1600">
                <a:solidFill>
                  <a:srgbClr val="FF0000"/>
                </a:solidFill>
              </a:rPr>
              <a:t>See Analysis Prelude #5</a:t>
            </a:r>
            <a:r>
              <a:rPr lang="en-US" altLang="en-US" sz="1600"/>
              <a:t>) (Instructors Note: these are possible COA’s created by the author and not all-inclusive) </a:t>
            </a:r>
          </a:p>
          <a:p>
            <a:r>
              <a:rPr lang="en-US" altLang="en-US" sz="1600"/>
              <a:t>COA 1 – Attack into the Northern Territory</a:t>
            </a:r>
          </a:p>
          <a:p>
            <a:r>
              <a:rPr lang="en-US" altLang="en-US" sz="1600"/>
              <a:t>COA 2 – Passive Defense: Allow Union Forces to attack into the south</a:t>
            </a:r>
          </a:p>
          <a:p>
            <a:r>
              <a:rPr lang="en-US" altLang="en-US" sz="1600"/>
              <a:t>           – Form guerilla bands or small mobile units and destroy the Union Army’s ability to survive in the South</a:t>
            </a:r>
          </a:p>
          <a:p>
            <a:r>
              <a:rPr lang="en-US" altLang="en-US" sz="1600"/>
              <a:t>COA 3 – Active Defense: Identify major Union attacks</a:t>
            </a:r>
          </a:p>
          <a:p>
            <a:r>
              <a:rPr lang="en-US" altLang="en-US" sz="1600"/>
              <a:t>            – Consolidate forces and counterattack these thrusts.</a:t>
            </a:r>
          </a:p>
          <a:p>
            <a:endParaRPr lang="en-US" altLang="en-US" sz="1600"/>
          </a:p>
          <a:p>
            <a:endParaRPr lang="en-US" altLang="en-US" sz="1600"/>
          </a:p>
        </p:txBody>
      </p:sp>
    </p:spTree>
    <p:extLst>
      <p:ext uri="{BB962C8B-B14F-4D97-AF65-F5344CB8AC3E}">
        <p14:creationId xmlns:p14="http://schemas.microsoft.com/office/powerpoint/2010/main" val="37852526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6237DD-319A-4CE5-B0DC-000A6C4BD2B3}" type="slidenum">
              <a:rPr lang="en-US" altLang="en-US"/>
              <a:pPr/>
              <a:t>6</a:t>
            </a:fld>
            <a:endParaRPr lang="en-US" altLang="en-US"/>
          </a:p>
        </p:txBody>
      </p:sp>
      <p:sp>
        <p:nvSpPr>
          <p:cNvPr id="18434" name="Rectangle 2"/>
          <p:cNvSpPr>
            <a:spLocks noRot="1" noChangeArrowheads="1" noTextEdit="1"/>
          </p:cNvSpPr>
          <p:nvPr>
            <p:ph type="sldImg"/>
          </p:nvPr>
        </p:nvSpPr>
        <p:spPr>
          <a:ln/>
        </p:spPr>
      </p:sp>
      <p:sp>
        <p:nvSpPr>
          <p:cNvPr id="18436" name="Rectangle 4"/>
          <p:cNvSpPr>
            <a:spLocks noChangeArrowheads="1"/>
          </p:cNvSpPr>
          <p:nvPr/>
        </p:nvSpPr>
        <p:spPr bwMode="auto">
          <a:xfrm>
            <a:off x="838200" y="44958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a:spcBef>
                <a:spcPct val="30000"/>
              </a:spcBef>
              <a:defRPr sz="1200">
                <a:solidFill>
                  <a:schemeClr val="tx1"/>
                </a:solidFill>
                <a:latin typeface="Arial" panose="020B0604020202020204" pitchFamily="34" charset="0"/>
              </a:defRPr>
            </a:lvl2pPr>
            <a:lvl3pPr>
              <a:spcBef>
                <a:spcPct val="30000"/>
              </a:spcBef>
              <a:defRPr sz="1200">
                <a:solidFill>
                  <a:schemeClr val="tx1"/>
                </a:solidFill>
                <a:latin typeface="Arial" panose="020B0604020202020204" pitchFamily="34" charset="0"/>
              </a:defRPr>
            </a:lvl3pPr>
            <a:lvl4pPr>
              <a:spcBef>
                <a:spcPct val="30000"/>
              </a:spcBef>
              <a:defRPr sz="1200">
                <a:solidFill>
                  <a:schemeClr val="tx1"/>
                </a:solidFill>
                <a:latin typeface="Arial" panose="020B0604020202020204" pitchFamily="34" charset="0"/>
              </a:defRPr>
            </a:lvl4pPr>
            <a:lvl5pPr>
              <a:spcBef>
                <a:spcPct val="30000"/>
              </a:spcBef>
              <a:defRPr sz="1200">
                <a:solidFill>
                  <a:schemeClr val="tx1"/>
                </a:solidFill>
                <a:latin typeface="Arial" panose="020B0604020202020204" pitchFamily="34" charset="0"/>
              </a:defRPr>
            </a:lvl5pPr>
            <a:lvl6pPr fontAlgn="base">
              <a:spcBef>
                <a:spcPct val="30000"/>
              </a:spcBef>
              <a:spcAft>
                <a:spcPct val="0"/>
              </a:spcAft>
              <a:defRPr sz="1200">
                <a:solidFill>
                  <a:schemeClr val="tx1"/>
                </a:solidFill>
                <a:latin typeface="Arial" panose="020B0604020202020204" pitchFamily="34" charset="0"/>
              </a:defRPr>
            </a:lvl6pPr>
            <a:lvl7pPr fontAlgn="base">
              <a:spcBef>
                <a:spcPct val="30000"/>
              </a:spcBef>
              <a:spcAft>
                <a:spcPct val="0"/>
              </a:spcAft>
              <a:defRPr sz="1200">
                <a:solidFill>
                  <a:schemeClr val="tx1"/>
                </a:solidFill>
                <a:latin typeface="Arial" panose="020B0604020202020204" pitchFamily="34" charset="0"/>
              </a:defRPr>
            </a:lvl7pPr>
            <a:lvl8pPr fontAlgn="base">
              <a:spcBef>
                <a:spcPct val="30000"/>
              </a:spcBef>
              <a:spcAft>
                <a:spcPct val="0"/>
              </a:spcAft>
              <a:defRPr sz="1200">
                <a:solidFill>
                  <a:schemeClr val="tx1"/>
                </a:solidFill>
                <a:latin typeface="Arial" panose="020B0604020202020204" pitchFamily="34" charset="0"/>
              </a:defRPr>
            </a:lvl8pPr>
            <a:lvl9pPr fontAlgn="base">
              <a:spcBef>
                <a:spcPct val="30000"/>
              </a:spcBef>
              <a:spcAft>
                <a:spcPct val="0"/>
              </a:spcAft>
              <a:defRPr sz="1200">
                <a:solidFill>
                  <a:schemeClr val="tx1"/>
                </a:solidFill>
                <a:latin typeface="Arial" panose="020B0604020202020204" pitchFamily="34" charset="0"/>
              </a:defRPr>
            </a:lvl9pPr>
          </a:lstStyle>
          <a:p>
            <a:r>
              <a:rPr lang="en-US" altLang="en-US" sz="1600" u="sng"/>
              <a:t>Union COA’s</a:t>
            </a:r>
            <a:r>
              <a:rPr lang="en-US" altLang="en-US" sz="1600"/>
              <a:t>  (</a:t>
            </a:r>
            <a:r>
              <a:rPr lang="en-US" altLang="en-US" sz="1600">
                <a:solidFill>
                  <a:srgbClr val="FF0000"/>
                </a:solidFill>
              </a:rPr>
              <a:t>See Analysis Prelude #6</a:t>
            </a:r>
            <a:r>
              <a:rPr lang="en-US" altLang="en-US" sz="1600"/>
              <a:t>) (Instructors Note: these are possible COA’s created by the author and not all-inclusive) </a:t>
            </a:r>
          </a:p>
          <a:p>
            <a:r>
              <a:rPr lang="en-US" altLang="en-US" sz="1600"/>
              <a:t>COA 1 – Anaconda Plan (Attrition): Establish Land and Naval Blockade</a:t>
            </a:r>
          </a:p>
          <a:p>
            <a:r>
              <a:rPr lang="en-US" altLang="en-US" sz="1600"/>
              <a:t>           – Seize the Mississippi</a:t>
            </a:r>
          </a:p>
          <a:p>
            <a:r>
              <a:rPr lang="en-US" altLang="en-US" sz="1600"/>
              <a:t>COA 2 – Attack</a:t>
            </a:r>
          </a:p>
          <a:p>
            <a:r>
              <a:rPr lang="en-US" altLang="en-US" sz="1600"/>
              <a:t>COA 3 – Combination of COA 1 &amp; 2</a:t>
            </a:r>
          </a:p>
          <a:p>
            <a:endParaRPr lang="en-US" altLang="en-US" sz="1600"/>
          </a:p>
          <a:p>
            <a:endParaRPr lang="en-US" altLang="en-US" sz="1600"/>
          </a:p>
        </p:txBody>
      </p:sp>
    </p:spTree>
    <p:extLst>
      <p:ext uri="{BB962C8B-B14F-4D97-AF65-F5344CB8AC3E}">
        <p14:creationId xmlns:p14="http://schemas.microsoft.com/office/powerpoint/2010/main" val="39802048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81429320-1A3B-453E-9A4E-0A233FAA7C32}" type="slidenum">
              <a:rPr lang="en-US" altLang="en-US"/>
              <a:pPr/>
              <a:t>‹#›</a:t>
            </a:fld>
            <a:endParaRPr lang="en-US" altLang="en-US"/>
          </a:p>
        </p:txBody>
      </p:sp>
    </p:spTree>
    <p:extLst>
      <p:ext uri="{BB962C8B-B14F-4D97-AF65-F5344CB8AC3E}">
        <p14:creationId xmlns:p14="http://schemas.microsoft.com/office/powerpoint/2010/main" val="13588250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72FA4EED-A998-4178-A82D-90AA84C6B7C9}" type="slidenum">
              <a:rPr lang="en-US" altLang="en-US"/>
              <a:pPr/>
              <a:t>‹#›</a:t>
            </a:fld>
            <a:endParaRPr lang="en-US" altLang="en-US"/>
          </a:p>
        </p:txBody>
      </p:sp>
    </p:spTree>
    <p:extLst>
      <p:ext uri="{BB962C8B-B14F-4D97-AF65-F5344CB8AC3E}">
        <p14:creationId xmlns:p14="http://schemas.microsoft.com/office/powerpoint/2010/main" val="26623022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7C0B187B-5979-4831-BE02-F2A7939F6817}" type="slidenum">
              <a:rPr lang="en-US" altLang="en-US"/>
              <a:pPr/>
              <a:t>‹#›</a:t>
            </a:fld>
            <a:endParaRPr lang="en-US" altLang="en-US"/>
          </a:p>
        </p:txBody>
      </p:sp>
    </p:spTree>
    <p:extLst>
      <p:ext uri="{BB962C8B-B14F-4D97-AF65-F5344CB8AC3E}">
        <p14:creationId xmlns:p14="http://schemas.microsoft.com/office/powerpoint/2010/main" val="1444868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FA8F7341-006D-4B78-A7D3-6850B40A7AEF}" type="slidenum">
              <a:rPr lang="en-US" altLang="en-US"/>
              <a:pPr/>
              <a:t>‹#›</a:t>
            </a:fld>
            <a:endParaRPr lang="en-US" altLang="en-US"/>
          </a:p>
        </p:txBody>
      </p:sp>
    </p:spTree>
    <p:extLst>
      <p:ext uri="{BB962C8B-B14F-4D97-AF65-F5344CB8AC3E}">
        <p14:creationId xmlns:p14="http://schemas.microsoft.com/office/powerpoint/2010/main" val="25558132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a:prstGeom prst="rect">
            <a:avLst/>
          </a:prstGeo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8B12E943-241B-4905-97F3-4222A47D094D}" type="slidenum">
              <a:rPr lang="en-US" altLang="en-US"/>
              <a:pPr/>
              <a:t>‹#›</a:t>
            </a:fld>
            <a:endParaRPr lang="en-US" altLang="en-US"/>
          </a:p>
        </p:txBody>
      </p:sp>
    </p:spTree>
    <p:extLst>
      <p:ext uri="{BB962C8B-B14F-4D97-AF65-F5344CB8AC3E}">
        <p14:creationId xmlns:p14="http://schemas.microsoft.com/office/powerpoint/2010/main" val="14592330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AFEBC40B-EA33-4F2E-A503-18B9ADE0B4EE}" type="slidenum">
              <a:rPr lang="en-US" altLang="en-US"/>
              <a:pPr/>
              <a:t>‹#›</a:t>
            </a:fld>
            <a:endParaRPr lang="en-US" altLang="en-US"/>
          </a:p>
        </p:txBody>
      </p:sp>
    </p:spTree>
    <p:extLst>
      <p:ext uri="{BB962C8B-B14F-4D97-AF65-F5344CB8AC3E}">
        <p14:creationId xmlns:p14="http://schemas.microsoft.com/office/powerpoint/2010/main" val="442099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035442DE-08AB-4214-AAFC-D88537E5F4CA}" type="slidenum">
              <a:rPr lang="en-US" altLang="en-US"/>
              <a:pPr/>
              <a:t>‹#›</a:t>
            </a:fld>
            <a:endParaRPr lang="en-US" altLang="en-US"/>
          </a:p>
        </p:txBody>
      </p:sp>
    </p:spTree>
    <p:extLst>
      <p:ext uri="{BB962C8B-B14F-4D97-AF65-F5344CB8AC3E}">
        <p14:creationId xmlns:p14="http://schemas.microsoft.com/office/powerpoint/2010/main" val="21878788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8A19E803-741F-4E88-98B7-1963AB8A7713}" type="slidenum">
              <a:rPr lang="en-US" altLang="en-US"/>
              <a:pPr/>
              <a:t>‹#›</a:t>
            </a:fld>
            <a:endParaRPr lang="en-US" altLang="en-US"/>
          </a:p>
        </p:txBody>
      </p:sp>
    </p:spTree>
    <p:extLst>
      <p:ext uri="{BB962C8B-B14F-4D97-AF65-F5344CB8AC3E}">
        <p14:creationId xmlns:p14="http://schemas.microsoft.com/office/powerpoint/2010/main" val="3158252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12B96645-75F1-4679-8FF2-9AB87EABD81C}" type="slidenum">
              <a:rPr lang="en-US" altLang="en-US"/>
              <a:pPr/>
              <a:t>‹#›</a:t>
            </a:fld>
            <a:endParaRPr lang="en-US" altLang="en-US"/>
          </a:p>
        </p:txBody>
      </p:sp>
    </p:spTree>
    <p:extLst>
      <p:ext uri="{BB962C8B-B14F-4D97-AF65-F5344CB8AC3E}">
        <p14:creationId xmlns:p14="http://schemas.microsoft.com/office/powerpoint/2010/main" val="14084161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DF192056-FC20-4CDA-9C09-105F260FFA6A}" type="slidenum">
              <a:rPr lang="en-US" altLang="en-US"/>
              <a:pPr/>
              <a:t>‹#›</a:t>
            </a:fld>
            <a:endParaRPr lang="en-US" altLang="en-US"/>
          </a:p>
        </p:txBody>
      </p:sp>
    </p:spTree>
    <p:extLst>
      <p:ext uri="{BB962C8B-B14F-4D97-AF65-F5344CB8AC3E}">
        <p14:creationId xmlns:p14="http://schemas.microsoft.com/office/powerpoint/2010/main" val="38883064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B18A3E59-019C-40BD-9E73-843B9A5C3A9D}" type="slidenum">
              <a:rPr lang="en-US" altLang="en-US"/>
              <a:pPr/>
              <a:t>‹#›</a:t>
            </a:fld>
            <a:endParaRPr lang="en-US" altLang="en-US"/>
          </a:p>
        </p:txBody>
      </p:sp>
    </p:spTree>
    <p:extLst>
      <p:ext uri="{BB962C8B-B14F-4D97-AF65-F5344CB8AC3E}">
        <p14:creationId xmlns:p14="http://schemas.microsoft.com/office/powerpoint/2010/main" val="41169942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99AF45CB-87D6-4308-8905-A16A9FF36B6D}" type="slidenum">
              <a:rPr lang="en-US" altLang="en-US"/>
              <a:pPr/>
              <a:t>‹#›</a:t>
            </a:fld>
            <a:endParaRPr lang="en-US" altLang="en-US"/>
          </a:p>
        </p:txBody>
      </p:sp>
      <p:pic>
        <p:nvPicPr>
          <p:cNvPr id="1031" name="Picture 7" descr="ACW01Base"/>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38100" y="-3175"/>
            <a:ext cx="9067800" cy="6899275"/>
          </a:xfrm>
          <a:prstGeom prst="rect">
            <a:avLst/>
          </a:prstGeom>
          <a:noFill/>
          <a:extLst>
            <a:ext uri="{909E8E84-426E-40DD-AFC4-6F175D3DCCD1}">
              <a14:hiddenFill xmlns:a14="http://schemas.microsoft.com/office/drawing/2010/main">
                <a:solidFill>
                  <a:srgbClr val="FFFFFF"/>
                </a:solidFill>
              </a14:hiddenFill>
            </a:ext>
          </a:extLst>
        </p:spPr>
      </p:pic>
      <p:sp>
        <p:nvSpPr>
          <p:cNvPr id="1032" name="Rectangle 8"/>
          <p:cNvSpPr>
            <a:spLocks noChangeArrowheads="1"/>
          </p:cNvSpPr>
          <p:nvPr userDrawn="1"/>
        </p:nvSpPr>
        <p:spPr bwMode="auto">
          <a:xfrm>
            <a:off x="6515100" y="5524500"/>
            <a:ext cx="2552700" cy="13335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1033" name="Text Box 9"/>
          <p:cNvSpPr txBox="1">
            <a:spLocks noChangeArrowheads="1"/>
          </p:cNvSpPr>
          <p:nvPr userDrawn="1"/>
        </p:nvSpPr>
        <p:spPr bwMode="auto">
          <a:xfrm>
            <a:off x="6470650" y="5518150"/>
            <a:ext cx="20383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b="1" u="sng"/>
              <a:t>American Civil War</a:t>
            </a:r>
          </a:p>
        </p:txBody>
      </p:sp>
      <p:pic>
        <p:nvPicPr>
          <p:cNvPr id="1034" name="Picture 10" descr="new csi crest"/>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8505825" y="5549900"/>
            <a:ext cx="514350" cy="574675"/>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hyperlink" Target="http://www.history.army.mil/art/A&amp;I/0407-3.jpg" TargetMode="External"/></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hyperlink" Target="http://store.yahoo.com/1confederate/flag-battle-flag.html" TargetMode="Externa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tore.yahoo.com/1confederate/flag-battle-flag.htm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tore.yahoo.com/1confederate/flag-battle-flag.htm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tore.yahoo.com/1confederate/flag-battle-flag.html"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tore.yahoo.com/1confederate/flag-battle-flag.html"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635000" y="552450"/>
            <a:ext cx="7772400" cy="97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r>
              <a:rPr lang="en-US" altLang="en-US" sz="4000"/>
              <a:t>The American Civil War</a:t>
            </a:r>
            <a:br>
              <a:rPr lang="en-US" altLang="en-US" sz="4000"/>
            </a:br>
            <a:endParaRPr lang="en-US" altLang="en-US" sz="4000"/>
          </a:p>
        </p:txBody>
      </p:sp>
      <p:sp>
        <p:nvSpPr>
          <p:cNvPr id="15363" name="Rectangle 3"/>
          <p:cNvSpPr>
            <a:spLocks noChangeArrowheads="1"/>
          </p:cNvSpPr>
          <p:nvPr/>
        </p:nvSpPr>
        <p:spPr bwMode="auto">
          <a:xfrm>
            <a:off x="2293938" y="5613400"/>
            <a:ext cx="4456112" cy="881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algn="ctr">
              <a:buFontTx/>
              <a:buNone/>
            </a:pPr>
            <a:r>
              <a:rPr lang="en-US" altLang="en-US" sz="4800"/>
              <a:t>Prelude</a:t>
            </a:r>
          </a:p>
        </p:txBody>
      </p:sp>
      <p:pic>
        <p:nvPicPr>
          <p:cNvPr id="15364" name="Picture 4" descr="new csi cres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80325" y="360363"/>
            <a:ext cx="979488" cy="1093787"/>
          </a:xfrm>
          <a:prstGeom prst="rect">
            <a:avLst/>
          </a:prstGeom>
          <a:noFill/>
          <a:extLst>
            <a:ext uri="{909E8E84-426E-40DD-AFC4-6F175D3DCCD1}">
              <a14:hiddenFill xmlns:a14="http://schemas.microsoft.com/office/drawing/2010/main">
                <a:solidFill>
                  <a:srgbClr val="FFFFFF"/>
                </a:solidFill>
              </a14:hiddenFill>
            </a:ext>
          </a:extLst>
        </p:spPr>
      </p:pic>
      <p:pic>
        <p:nvPicPr>
          <p:cNvPr id="15368" name="Picture 8" descr="Goslin Zouave, 95th Regt, Pv.  By Xanthus Smith, 1861.">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l="14670" b="22960"/>
          <a:stretch>
            <a:fillRect/>
          </a:stretch>
        </p:blipFill>
        <p:spPr bwMode="auto">
          <a:xfrm>
            <a:off x="3240088" y="1344613"/>
            <a:ext cx="2560637" cy="408622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4" name="Freeform 76"/>
          <p:cNvSpPr>
            <a:spLocks/>
          </p:cNvSpPr>
          <p:nvPr/>
        </p:nvSpPr>
        <p:spPr bwMode="auto">
          <a:xfrm>
            <a:off x="1862138" y="25400"/>
            <a:ext cx="7200900" cy="2222500"/>
          </a:xfrm>
          <a:custGeom>
            <a:avLst/>
            <a:gdLst>
              <a:gd name="T0" fmla="*/ 134 w 4536"/>
              <a:gd name="T1" fmla="*/ 61 h 1400"/>
              <a:gd name="T2" fmla="*/ 53 w 4536"/>
              <a:gd name="T3" fmla="*/ 158 h 1400"/>
              <a:gd name="T4" fmla="*/ 8 w 4536"/>
              <a:gd name="T5" fmla="*/ 368 h 1400"/>
              <a:gd name="T6" fmla="*/ 90 w 4536"/>
              <a:gd name="T7" fmla="*/ 487 h 1400"/>
              <a:gd name="T8" fmla="*/ 179 w 4536"/>
              <a:gd name="T9" fmla="*/ 635 h 1400"/>
              <a:gd name="T10" fmla="*/ 206 w 4536"/>
              <a:gd name="T11" fmla="*/ 719 h 1400"/>
              <a:gd name="T12" fmla="*/ 315 w 4536"/>
              <a:gd name="T13" fmla="*/ 772 h 1400"/>
              <a:gd name="T14" fmla="*/ 258 w 4536"/>
              <a:gd name="T15" fmla="*/ 941 h 1400"/>
              <a:gd name="T16" fmla="*/ 318 w 4536"/>
              <a:gd name="T17" fmla="*/ 1039 h 1400"/>
              <a:gd name="T18" fmla="*/ 444 w 4536"/>
              <a:gd name="T19" fmla="*/ 1172 h 1400"/>
              <a:gd name="T20" fmla="*/ 440 w 4536"/>
              <a:gd name="T21" fmla="*/ 1316 h 1400"/>
              <a:gd name="T22" fmla="*/ 464 w 4536"/>
              <a:gd name="T23" fmla="*/ 1400 h 1400"/>
              <a:gd name="T24" fmla="*/ 675 w 4536"/>
              <a:gd name="T25" fmla="*/ 1370 h 1400"/>
              <a:gd name="T26" fmla="*/ 764 w 4536"/>
              <a:gd name="T27" fmla="*/ 1249 h 1400"/>
              <a:gd name="T28" fmla="*/ 848 w 4536"/>
              <a:gd name="T29" fmla="*/ 1228 h 1400"/>
              <a:gd name="T30" fmla="*/ 834 w 4536"/>
              <a:gd name="T31" fmla="*/ 1166 h 1400"/>
              <a:gd name="T32" fmla="*/ 872 w 4536"/>
              <a:gd name="T33" fmla="*/ 1072 h 1400"/>
              <a:gd name="T34" fmla="*/ 936 w 4536"/>
              <a:gd name="T35" fmla="*/ 1081 h 1400"/>
              <a:gd name="T36" fmla="*/ 990 w 4536"/>
              <a:gd name="T37" fmla="*/ 1061 h 1400"/>
              <a:gd name="T38" fmla="*/ 1080 w 4536"/>
              <a:gd name="T39" fmla="*/ 1096 h 1400"/>
              <a:gd name="T40" fmla="*/ 1188 w 4536"/>
              <a:gd name="T41" fmla="*/ 1055 h 1400"/>
              <a:gd name="T42" fmla="*/ 1253 w 4536"/>
              <a:gd name="T43" fmla="*/ 1058 h 1400"/>
              <a:gd name="T44" fmla="*/ 1286 w 4536"/>
              <a:gd name="T45" fmla="*/ 1024 h 1400"/>
              <a:gd name="T46" fmla="*/ 1332 w 4536"/>
              <a:gd name="T47" fmla="*/ 989 h 1400"/>
              <a:gd name="T48" fmla="*/ 1409 w 4536"/>
              <a:gd name="T49" fmla="*/ 1061 h 1400"/>
              <a:gd name="T50" fmla="*/ 1455 w 4536"/>
              <a:gd name="T51" fmla="*/ 971 h 1400"/>
              <a:gd name="T52" fmla="*/ 1556 w 4536"/>
              <a:gd name="T53" fmla="*/ 892 h 1400"/>
              <a:gd name="T54" fmla="*/ 1620 w 4536"/>
              <a:gd name="T55" fmla="*/ 823 h 1400"/>
              <a:gd name="T56" fmla="*/ 1724 w 4536"/>
              <a:gd name="T57" fmla="*/ 724 h 1400"/>
              <a:gd name="T58" fmla="*/ 1838 w 4536"/>
              <a:gd name="T59" fmla="*/ 733 h 1400"/>
              <a:gd name="T60" fmla="*/ 1935 w 4536"/>
              <a:gd name="T61" fmla="*/ 799 h 1400"/>
              <a:gd name="T62" fmla="*/ 1992 w 4536"/>
              <a:gd name="T63" fmla="*/ 814 h 1400"/>
              <a:gd name="T64" fmla="*/ 2073 w 4536"/>
              <a:gd name="T65" fmla="*/ 830 h 1400"/>
              <a:gd name="T66" fmla="*/ 2159 w 4536"/>
              <a:gd name="T67" fmla="*/ 821 h 1400"/>
              <a:gd name="T68" fmla="*/ 2268 w 4536"/>
              <a:gd name="T69" fmla="*/ 841 h 1400"/>
              <a:gd name="T70" fmla="*/ 2321 w 4536"/>
              <a:gd name="T71" fmla="*/ 895 h 1400"/>
              <a:gd name="T72" fmla="*/ 2411 w 4536"/>
              <a:gd name="T73" fmla="*/ 830 h 1400"/>
              <a:gd name="T74" fmla="*/ 2484 w 4536"/>
              <a:gd name="T75" fmla="*/ 712 h 1400"/>
              <a:gd name="T76" fmla="*/ 2538 w 4536"/>
              <a:gd name="T77" fmla="*/ 685 h 1400"/>
              <a:gd name="T78" fmla="*/ 2574 w 4536"/>
              <a:gd name="T79" fmla="*/ 595 h 1400"/>
              <a:gd name="T80" fmla="*/ 2648 w 4536"/>
              <a:gd name="T81" fmla="*/ 574 h 1400"/>
              <a:gd name="T82" fmla="*/ 2724 w 4536"/>
              <a:gd name="T83" fmla="*/ 463 h 1400"/>
              <a:gd name="T84" fmla="*/ 2802 w 4536"/>
              <a:gd name="T85" fmla="*/ 329 h 1400"/>
              <a:gd name="T86" fmla="*/ 4077 w 4536"/>
              <a:gd name="T87" fmla="*/ 304 h 1400"/>
              <a:gd name="T88" fmla="*/ 4211 w 4536"/>
              <a:gd name="T89" fmla="*/ 277 h 1400"/>
              <a:gd name="T90" fmla="*/ 4217 w 4536"/>
              <a:gd name="T91" fmla="*/ 376 h 1400"/>
              <a:gd name="T92" fmla="*/ 4319 w 4536"/>
              <a:gd name="T93" fmla="*/ 479 h 1400"/>
              <a:gd name="T94" fmla="*/ 4413 w 4536"/>
              <a:gd name="T95" fmla="*/ 556 h 1400"/>
              <a:gd name="T96" fmla="*/ 4518 w 4536"/>
              <a:gd name="T97" fmla="*/ 196 h 1400"/>
              <a:gd name="T98" fmla="*/ 4536 w 4536"/>
              <a:gd name="T99" fmla="*/ 2 h 1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536" h="1400">
                <a:moveTo>
                  <a:pt x="155" y="0"/>
                </a:moveTo>
                <a:lnTo>
                  <a:pt x="146" y="16"/>
                </a:lnTo>
                <a:cubicBezTo>
                  <a:pt x="143" y="26"/>
                  <a:pt x="141" y="48"/>
                  <a:pt x="134" y="61"/>
                </a:cubicBezTo>
                <a:cubicBezTo>
                  <a:pt x="127" y="74"/>
                  <a:pt x="110" y="90"/>
                  <a:pt x="101" y="97"/>
                </a:cubicBezTo>
                <a:cubicBezTo>
                  <a:pt x="92" y="104"/>
                  <a:pt x="86" y="94"/>
                  <a:pt x="78" y="104"/>
                </a:cubicBezTo>
                <a:cubicBezTo>
                  <a:pt x="70" y="114"/>
                  <a:pt x="65" y="133"/>
                  <a:pt x="53" y="158"/>
                </a:cubicBezTo>
                <a:cubicBezTo>
                  <a:pt x="41" y="183"/>
                  <a:pt x="16" y="223"/>
                  <a:pt x="8" y="253"/>
                </a:cubicBezTo>
                <a:cubicBezTo>
                  <a:pt x="0" y="283"/>
                  <a:pt x="5" y="319"/>
                  <a:pt x="5" y="338"/>
                </a:cubicBezTo>
                <a:cubicBezTo>
                  <a:pt x="5" y="357"/>
                  <a:pt x="1" y="356"/>
                  <a:pt x="8" y="368"/>
                </a:cubicBezTo>
                <a:cubicBezTo>
                  <a:pt x="15" y="380"/>
                  <a:pt x="35" y="395"/>
                  <a:pt x="45" y="412"/>
                </a:cubicBezTo>
                <a:cubicBezTo>
                  <a:pt x="55" y="429"/>
                  <a:pt x="58" y="458"/>
                  <a:pt x="65" y="470"/>
                </a:cubicBezTo>
                <a:cubicBezTo>
                  <a:pt x="72" y="482"/>
                  <a:pt x="81" y="475"/>
                  <a:pt x="90" y="487"/>
                </a:cubicBezTo>
                <a:cubicBezTo>
                  <a:pt x="99" y="499"/>
                  <a:pt x="106" y="528"/>
                  <a:pt x="119" y="544"/>
                </a:cubicBezTo>
                <a:cubicBezTo>
                  <a:pt x="132" y="560"/>
                  <a:pt x="161" y="571"/>
                  <a:pt x="171" y="586"/>
                </a:cubicBezTo>
                <a:cubicBezTo>
                  <a:pt x="181" y="601"/>
                  <a:pt x="179" y="623"/>
                  <a:pt x="179" y="635"/>
                </a:cubicBezTo>
                <a:cubicBezTo>
                  <a:pt x="179" y="647"/>
                  <a:pt x="169" y="651"/>
                  <a:pt x="170" y="661"/>
                </a:cubicBezTo>
                <a:cubicBezTo>
                  <a:pt x="171" y="671"/>
                  <a:pt x="182" y="686"/>
                  <a:pt x="188" y="695"/>
                </a:cubicBezTo>
                <a:cubicBezTo>
                  <a:pt x="194" y="704"/>
                  <a:pt x="198" y="716"/>
                  <a:pt x="206" y="719"/>
                </a:cubicBezTo>
                <a:cubicBezTo>
                  <a:pt x="214" y="722"/>
                  <a:pt x="224" y="711"/>
                  <a:pt x="236" y="712"/>
                </a:cubicBezTo>
                <a:cubicBezTo>
                  <a:pt x="248" y="713"/>
                  <a:pt x="263" y="715"/>
                  <a:pt x="276" y="725"/>
                </a:cubicBezTo>
                <a:cubicBezTo>
                  <a:pt x="289" y="735"/>
                  <a:pt x="311" y="759"/>
                  <a:pt x="315" y="772"/>
                </a:cubicBezTo>
                <a:cubicBezTo>
                  <a:pt x="319" y="785"/>
                  <a:pt x="302" y="790"/>
                  <a:pt x="300" y="803"/>
                </a:cubicBezTo>
                <a:cubicBezTo>
                  <a:pt x="298" y="816"/>
                  <a:pt x="312" y="830"/>
                  <a:pt x="305" y="853"/>
                </a:cubicBezTo>
                <a:cubicBezTo>
                  <a:pt x="298" y="876"/>
                  <a:pt x="267" y="918"/>
                  <a:pt x="258" y="941"/>
                </a:cubicBezTo>
                <a:cubicBezTo>
                  <a:pt x="249" y="964"/>
                  <a:pt x="243" y="975"/>
                  <a:pt x="252" y="991"/>
                </a:cubicBezTo>
                <a:cubicBezTo>
                  <a:pt x="261" y="1007"/>
                  <a:pt x="301" y="1028"/>
                  <a:pt x="312" y="1036"/>
                </a:cubicBezTo>
                <a:cubicBezTo>
                  <a:pt x="323" y="1044"/>
                  <a:pt x="312" y="1032"/>
                  <a:pt x="318" y="1039"/>
                </a:cubicBezTo>
                <a:cubicBezTo>
                  <a:pt x="324" y="1046"/>
                  <a:pt x="342" y="1068"/>
                  <a:pt x="351" y="1076"/>
                </a:cubicBezTo>
                <a:cubicBezTo>
                  <a:pt x="360" y="1084"/>
                  <a:pt x="359" y="1074"/>
                  <a:pt x="374" y="1090"/>
                </a:cubicBezTo>
                <a:cubicBezTo>
                  <a:pt x="389" y="1106"/>
                  <a:pt x="432" y="1154"/>
                  <a:pt x="444" y="1172"/>
                </a:cubicBezTo>
                <a:lnTo>
                  <a:pt x="444" y="1196"/>
                </a:lnTo>
                <a:cubicBezTo>
                  <a:pt x="446" y="1212"/>
                  <a:pt x="459" y="1251"/>
                  <a:pt x="458" y="1271"/>
                </a:cubicBezTo>
                <a:cubicBezTo>
                  <a:pt x="457" y="1291"/>
                  <a:pt x="443" y="1304"/>
                  <a:pt x="440" y="1316"/>
                </a:cubicBezTo>
                <a:cubicBezTo>
                  <a:pt x="437" y="1328"/>
                  <a:pt x="438" y="1335"/>
                  <a:pt x="441" y="1345"/>
                </a:cubicBezTo>
                <a:cubicBezTo>
                  <a:pt x="444" y="1355"/>
                  <a:pt x="455" y="1367"/>
                  <a:pt x="459" y="1376"/>
                </a:cubicBezTo>
                <a:cubicBezTo>
                  <a:pt x="463" y="1385"/>
                  <a:pt x="451" y="1400"/>
                  <a:pt x="464" y="1400"/>
                </a:cubicBezTo>
                <a:cubicBezTo>
                  <a:pt x="477" y="1400"/>
                  <a:pt x="514" y="1389"/>
                  <a:pt x="536" y="1375"/>
                </a:cubicBezTo>
                <a:cubicBezTo>
                  <a:pt x="558" y="1361"/>
                  <a:pt x="571" y="1317"/>
                  <a:pt x="594" y="1316"/>
                </a:cubicBezTo>
                <a:cubicBezTo>
                  <a:pt x="617" y="1315"/>
                  <a:pt x="654" y="1362"/>
                  <a:pt x="675" y="1370"/>
                </a:cubicBezTo>
                <a:cubicBezTo>
                  <a:pt x="696" y="1378"/>
                  <a:pt x="706" y="1372"/>
                  <a:pt x="720" y="1367"/>
                </a:cubicBezTo>
                <a:cubicBezTo>
                  <a:pt x="734" y="1362"/>
                  <a:pt x="752" y="1360"/>
                  <a:pt x="759" y="1340"/>
                </a:cubicBezTo>
                <a:cubicBezTo>
                  <a:pt x="766" y="1320"/>
                  <a:pt x="760" y="1263"/>
                  <a:pt x="764" y="1249"/>
                </a:cubicBezTo>
                <a:lnTo>
                  <a:pt x="786" y="1255"/>
                </a:lnTo>
                <a:cubicBezTo>
                  <a:pt x="794" y="1255"/>
                  <a:pt x="805" y="1256"/>
                  <a:pt x="815" y="1252"/>
                </a:cubicBezTo>
                <a:cubicBezTo>
                  <a:pt x="825" y="1248"/>
                  <a:pt x="838" y="1233"/>
                  <a:pt x="848" y="1228"/>
                </a:cubicBezTo>
                <a:cubicBezTo>
                  <a:pt x="858" y="1223"/>
                  <a:pt x="874" y="1228"/>
                  <a:pt x="873" y="1222"/>
                </a:cubicBezTo>
                <a:cubicBezTo>
                  <a:pt x="872" y="1216"/>
                  <a:pt x="846" y="1202"/>
                  <a:pt x="840" y="1193"/>
                </a:cubicBezTo>
                <a:cubicBezTo>
                  <a:pt x="834" y="1184"/>
                  <a:pt x="832" y="1176"/>
                  <a:pt x="834" y="1166"/>
                </a:cubicBezTo>
                <a:cubicBezTo>
                  <a:pt x="836" y="1156"/>
                  <a:pt x="848" y="1140"/>
                  <a:pt x="854" y="1133"/>
                </a:cubicBezTo>
                <a:cubicBezTo>
                  <a:pt x="860" y="1126"/>
                  <a:pt x="870" y="1136"/>
                  <a:pt x="873" y="1126"/>
                </a:cubicBezTo>
                <a:cubicBezTo>
                  <a:pt x="876" y="1116"/>
                  <a:pt x="871" y="1083"/>
                  <a:pt x="872" y="1072"/>
                </a:cubicBezTo>
                <a:lnTo>
                  <a:pt x="881" y="1058"/>
                </a:lnTo>
                <a:cubicBezTo>
                  <a:pt x="888" y="1059"/>
                  <a:pt x="905" y="1077"/>
                  <a:pt x="914" y="1081"/>
                </a:cubicBezTo>
                <a:cubicBezTo>
                  <a:pt x="923" y="1085"/>
                  <a:pt x="929" y="1082"/>
                  <a:pt x="936" y="1081"/>
                </a:cubicBezTo>
                <a:cubicBezTo>
                  <a:pt x="943" y="1080"/>
                  <a:pt x="952" y="1081"/>
                  <a:pt x="956" y="1076"/>
                </a:cubicBezTo>
                <a:cubicBezTo>
                  <a:pt x="960" y="1071"/>
                  <a:pt x="953" y="1054"/>
                  <a:pt x="959" y="1052"/>
                </a:cubicBezTo>
                <a:cubicBezTo>
                  <a:pt x="965" y="1050"/>
                  <a:pt x="981" y="1061"/>
                  <a:pt x="990" y="1061"/>
                </a:cubicBezTo>
                <a:cubicBezTo>
                  <a:pt x="999" y="1061"/>
                  <a:pt x="1004" y="1051"/>
                  <a:pt x="1013" y="1054"/>
                </a:cubicBezTo>
                <a:cubicBezTo>
                  <a:pt x="1022" y="1057"/>
                  <a:pt x="1036" y="1071"/>
                  <a:pt x="1047" y="1078"/>
                </a:cubicBezTo>
                <a:cubicBezTo>
                  <a:pt x="1058" y="1085"/>
                  <a:pt x="1067" y="1097"/>
                  <a:pt x="1080" y="1096"/>
                </a:cubicBezTo>
                <a:cubicBezTo>
                  <a:pt x="1093" y="1095"/>
                  <a:pt x="1109" y="1081"/>
                  <a:pt x="1124" y="1073"/>
                </a:cubicBezTo>
                <a:cubicBezTo>
                  <a:pt x="1139" y="1065"/>
                  <a:pt x="1161" y="1049"/>
                  <a:pt x="1172" y="1046"/>
                </a:cubicBezTo>
                <a:cubicBezTo>
                  <a:pt x="1183" y="1043"/>
                  <a:pt x="1182" y="1054"/>
                  <a:pt x="1188" y="1055"/>
                </a:cubicBezTo>
                <a:cubicBezTo>
                  <a:pt x="1194" y="1056"/>
                  <a:pt x="1202" y="1051"/>
                  <a:pt x="1209" y="1055"/>
                </a:cubicBezTo>
                <a:cubicBezTo>
                  <a:pt x="1216" y="1059"/>
                  <a:pt x="1220" y="1078"/>
                  <a:pt x="1227" y="1078"/>
                </a:cubicBezTo>
                <a:cubicBezTo>
                  <a:pt x="1234" y="1078"/>
                  <a:pt x="1247" y="1065"/>
                  <a:pt x="1253" y="1058"/>
                </a:cubicBezTo>
                <a:cubicBezTo>
                  <a:pt x="1259" y="1051"/>
                  <a:pt x="1259" y="1038"/>
                  <a:pt x="1263" y="1034"/>
                </a:cubicBezTo>
                <a:cubicBezTo>
                  <a:pt x="1267" y="1030"/>
                  <a:pt x="1274" y="1035"/>
                  <a:pt x="1278" y="1033"/>
                </a:cubicBezTo>
                <a:cubicBezTo>
                  <a:pt x="1282" y="1031"/>
                  <a:pt x="1284" y="1028"/>
                  <a:pt x="1286" y="1024"/>
                </a:cubicBezTo>
                <a:cubicBezTo>
                  <a:pt x="1288" y="1020"/>
                  <a:pt x="1288" y="1009"/>
                  <a:pt x="1292" y="1007"/>
                </a:cubicBezTo>
                <a:cubicBezTo>
                  <a:pt x="1296" y="1005"/>
                  <a:pt x="1306" y="1013"/>
                  <a:pt x="1313" y="1010"/>
                </a:cubicBezTo>
                <a:cubicBezTo>
                  <a:pt x="1320" y="1007"/>
                  <a:pt x="1326" y="990"/>
                  <a:pt x="1332" y="989"/>
                </a:cubicBezTo>
                <a:cubicBezTo>
                  <a:pt x="1338" y="988"/>
                  <a:pt x="1345" y="999"/>
                  <a:pt x="1347" y="1003"/>
                </a:cubicBezTo>
                <a:cubicBezTo>
                  <a:pt x="1349" y="1007"/>
                  <a:pt x="1336" y="1006"/>
                  <a:pt x="1346" y="1016"/>
                </a:cubicBezTo>
                <a:cubicBezTo>
                  <a:pt x="1356" y="1026"/>
                  <a:pt x="1393" y="1063"/>
                  <a:pt x="1409" y="1061"/>
                </a:cubicBezTo>
                <a:cubicBezTo>
                  <a:pt x="1425" y="1059"/>
                  <a:pt x="1439" y="1018"/>
                  <a:pt x="1445" y="1004"/>
                </a:cubicBezTo>
                <a:cubicBezTo>
                  <a:pt x="1451" y="990"/>
                  <a:pt x="1443" y="985"/>
                  <a:pt x="1445" y="980"/>
                </a:cubicBezTo>
                <a:cubicBezTo>
                  <a:pt x="1447" y="975"/>
                  <a:pt x="1447" y="974"/>
                  <a:pt x="1455" y="971"/>
                </a:cubicBezTo>
                <a:cubicBezTo>
                  <a:pt x="1463" y="968"/>
                  <a:pt x="1481" y="975"/>
                  <a:pt x="1493" y="965"/>
                </a:cubicBezTo>
                <a:cubicBezTo>
                  <a:pt x="1505" y="955"/>
                  <a:pt x="1517" y="923"/>
                  <a:pt x="1527" y="911"/>
                </a:cubicBezTo>
                <a:cubicBezTo>
                  <a:pt x="1537" y="899"/>
                  <a:pt x="1551" y="906"/>
                  <a:pt x="1556" y="892"/>
                </a:cubicBezTo>
                <a:cubicBezTo>
                  <a:pt x="1561" y="878"/>
                  <a:pt x="1557" y="838"/>
                  <a:pt x="1560" y="824"/>
                </a:cubicBezTo>
                <a:cubicBezTo>
                  <a:pt x="1563" y="810"/>
                  <a:pt x="1567" y="809"/>
                  <a:pt x="1577" y="809"/>
                </a:cubicBezTo>
                <a:cubicBezTo>
                  <a:pt x="1587" y="809"/>
                  <a:pt x="1608" y="823"/>
                  <a:pt x="1620" y="823"/>
                </a:cubicBezTo>
                <a:cubicBezTo>
                  <a:pt x="1632" y="823"/>
                  <a:pt x="1633" y="815"/>
                  <a:pt x="1650" y="808"/>
                </a:cubicBezTo>
                <a:cubicBezTo>
                  <a:pt x="1667" y="801"/>
                  <a:pt x="1713" y="796"/>
                  <a:pt x="1725" y="782"/>
                </a:cubicBezTo>
                <a:cubicBezTo>
                  <a:pt x="1737" y="768"/>
                  <a:pt x="1716" y="734"/>
                  <a:pt x="1724" y="724"/>
                </a:cubicBezTo>
                <a:cubicBezTo>
                  <a:pt x="1732" y="714"/>
                  <a:pt x="1760" y="726"/>
                  <a:pt x="1775" y="724"/>
                </a:cubicBezTo>
                <a:cubicBezTo>
                  <a:pt x="1790" y="722"/>
                  <a:pt x="1804" y="714"/>
                  <a:pt x="1814" y="715"/>
                </a:cubicBezTo>
                <a:cubicBezTo>
                  <a:pt x="1824" y="716"/>
                  <a:pt x="1827" y="727"/>
                  <a:pt x="1838" y="733"/>
                </a:cubicBezTo>
                <a:cubicBezTo>
                  <a:pt x="1849" y="739"/>
                  <a:pt x="1872" y="743"/>
                  <a:pt x="1883" y="752"/>
                </a:cubicBezTo>
                <a:cubicBezTo>
                  <a:pt x="1894" y="761"/>
                  <a:pt x="1893" y="780"/>
                  <a:pt x="1902" y="788"/>
                </a:cubicBezTo>
                <a:cubicBezTo>
                  <a:pt x="1911" y="796"/>
                  <a:pt x="1926" y="795"/>
                  <a:pt x="1935" y="799"/>
                </a:cubicBezTo>
                <a:cubicBezTo>
                  <a:pt x="1944" y="803"/>
                  <a:pt x="1951" y="813"/>
                  <a:pt x="1958" y="814"/>
                </a:cubicBezTo>
                <a:cubicBezTo>
                  <a:pt x="1965" y="815"/>
                  <a:pt x="1971" y="806"/>
                  <a:pt x="1977" y="806"/>
                </a:cubicBezTo>
                <a:cubicBezTo>
                  <a:pt x="1983" y="806"/>
                  <a:pt x="1985" y="813"/>
                  <a:pt x="1992" y="814"/>
                </a:cubicBezTo>
                <a:cubicBezTo>
                  <a:pt x="1999" y="815"/>
                  <a:pt x="2007" y="812"/>
                  <a:pt x="2018" y="815"/>
                </a:cubicBezTo>
                <a:cubicBezTo>
                  <a:pt x="2029" y="818"/>
                  <a:pt x="2049" y="833"/>
                  <a:pt x="2058" y="835"/>
                </a:cubicBezTo>
                <a:cubicBezTo>
                  <a:pt x="2067" y="837"/>
                  <a:pt x="2066" y="834"/>
                  <a:pt x="2073" y="830"/>
                </a:cubicBezTo>
                <a:cubicBezTo>
                  <a:pt x="2080" y="826"/>
                  <a:pt x="2094" y="813"/>
                  <a:pt x="2102" y="811"/>
                </a:cubicBezTo>
                <a:cubicBezTo>
                  <a:pt x="2110" y="809"/>
                  <a:pt x="2115" y="818"/>
                  <a:pt x="2124" y="820"/>
                </a:cubicBezTo>
                <a:cubicBezTo>
                  <a:pt x="2133" y="822"/>
                  <a:pt x="2144" y="827"/>
                  <a:pt x="2159" y="821"/>
                </a:cubicBezTo>
                <a:cubicBezTo>
                  <a:pt x="2174" y="815"/>
                  <a:pt x="2203" y="785"/>
                  <a:pt x="2217" y="785"/>
                </a:cubicBezTo>
                <a:cubicBezTo>
                  <a:pt x="2231" y="785"/>
                  <a:pt x="2235" y="812"/>
                  <a:pt x="2243" y="821"/>
                </a:cubicBezTo>
                <a:cubicBezTo>
                  <a:pt x="2251" y="830"/>
                  <a:pt x="2264" y="833"/>
                  <a:pt x="2268" y="841"/>
                </a:cubicBezTo>
                <a:cubicBezTo>
                  <a:pt x="2272" y="849"/>
                  <a:pt x="2265" y="861"/>
                  <a:pt x="2270" y="869"/>
                </a:cubicBezTo>
                <a:cubicBezTo>
                  <a:pt x="2275" y="877"/>
                  <a:pt x="2289" y="886"/>
                  <a:pt x="2298" y="890"/>
                </a:cubicBezTo>
                <a:cubicBezTo>
                  <a:pt x="2307" y="894"/>
                  <a:pt x="2311" y="898"/>
                  <a:pt x="2321" y="895"/>
                </a:cubicBezTo>
                <a:cubicBezTo>
                  <a:pt x="2331" y="892"/>
                  <a:pt x="2348" y="879"/>
                  <a:pt x="2358" y="875"/>
                </a:cubicBezTo>
                <a:cubicBezTo>
                  <a:pt x="2368" y="871"/>
                  <a:pt x="2372" y="876"/>
                  <a:pt x="2381" y="869"/>
                </a:cubicBezTo>
                <a:cubicBezTo>
                  <a:pt x="2390" y="862"/>
                  <a:pt x="2402" y="843"/>
                  <a:pt x="2411" y="830"/>
                </a:cubicBezTo>
                <a:cubicBezTo>
                  <a:pt x="2420" y="817"/>
                  <a:pt x="2423" y="806"/>
                  <a:pt x="2433" y="790"/>
                </a:cubicBezTo>
                <a:cubicBezTo>
                  <a:pt x="2443" y="774"/>
                  <a:pt x="2460" y="747"/>
                  <a:pt x="2469" y="734"/>
                </a:cubicBezTo>
                <a:cubicBezTo>
                  <a:pt x="2478" y="721"/>
                  <a:pt x="2474" y="713"/>
                  <a:pt x="2484" y="712"/>
                </a:cubicBezTo>
                <a:cubicBezTo>
                  <a:pt x="2494" y="711"/>
                  <a:pt x="2518" y="728"/>
                  <a:pt x="2528" y="727"/>
                </a:cubicBezTo>
                <a:cubicBezTo>
                  <a:pt x="2538" y="726"/>
                  <a:pt x="2542" y="716"/>
                  <a:pt x="2544" y="709"/>
                </a:cubicBezTo>
                <a:cubicBezTo>
                  <a:pt x="2546" y="702"/>
                  <a:pt x="2537" y="698"/>
                  <a:pt x="2538" y="685"/>
                </a:cubicBezTo>
                <a:cubicBezTo>
                  <a:pt x="2539" y="672"/>
                  <a:pt x="2543" y="641"/>
                  <a:pt x="2547" y="629"/>
                </a:cubicBezTo>
                <a:cubicBezTo>
                  <a:pt x="2551" y="617"/>
                  <a:pt x="2557" y="617"/>
                  <a:pt x="2561" y="611"/>
                </a:cubicBezTo>
                <a:cubicBezTo>
                  <a:pt x="2565" y="605"/>
                  <a:pt x="2569" y="599"/>
                  <a:pt x="2574" y="595"/>
                </a:cubicBezTo>
                <a:cubicBezTo>
                  <a:pt x="2579" y="591"/>
                  <a:pt x="2586" y="594"/>
                  <a:pt x="2592" y="589"/>
                </a:cubicBezTo>
                <a:cubicBezTo>
                  <a:pt x="2598" y="584"/>
                  <a:pt x="2603" y="568"/>
                  <a:pt x="2612" y="566"/>
                </a:cubicBezTo>
                <a:cubicBezTo>
                  <a:pt x="2621" y="564"/>
                  <a:pt x="2637" y="577"/>
                  <a:pt x="2648" y="574"/>
                </a:cubicBezTo>
                <a:cubicBezTo>
                  <a:pt x="2659" y="571"/>
                  <a:pt x="2669" y="559"/>
                  <a:pt x="2679" y="545"/>
                </a:cubicBezTo>
                <a:cubicBezTo>
                  <a:pt x="2689" y="531"/>
                  <a:pt x="2697" y="505"/>
                  <a:pt x="2705" y="491"/>
                </a:cubicBezTo>
                <a:cubicBezTo>
                  <a:pt x="2713" y="477"/>
                  <a:pt x="2720" y="473"/>
                  <a:pt x="2724" y="463"/>
                </a:cubicBezTo>
                <a:cubicBezTo>
                  <a:pt x="2728" y="453"/>
                  <a:pt x="2727" y="440"/>
                  <a:pt x="2730" y="430"/>
                </a:cubicBezTo>
                <a:cubicBezTo>
                  <a:pt x="2733" y="420"/>
                  <a:pt x="2730" y="417"/>
                  <a:pt x="2742" y="400"/>
                </a:cubicBezTo>
                <a:cubicBezTo>
                  <a:pt x="2754" y="383"/>
                  <a:pt x="2788" y="353"/>
                  <a:pt x="2802" y="329"/>
                </a:cubicBezTo>
                <a:cubicBezTo>
                  <a:pt x="2816" y="305"/>
                  <a:pt x="2821" y="241"/>
                  <a:pt x="2826" y="254"/>
                </a:cubicBezTo>
                <a:lnTo>
                  <a:pt x="2834" y="410"/>
                </a:lnTo>
                <a:lnTo>
                  <a:pt x="4077" y="304"/>
                </a:lnTo>
                <a:lnTo>
                  <a:pt x="4086" y="281"/>
                </a:lnTo>
                <a:cubicBezTo>
                  <a:pt x="4095" y="273"/>
                  <a:pt x="4113" y="258"/>
                  <a:pt x="4134" y="257"/>
                </a:cubicBezTo>
                <a:cubicBezTo>
                  <a:pt x="4155" y="256"/>
                  <a:pt x="4200" y="265"/>
                  <a:pt x="4211" y="277"/>
                </a:cubicBezTo>
                <a:cubicBezTo>
                  <a:pt x="4222" y="289"/>
                  <a:pt x="4203" y="315"/>
                  <a:pt x="4203" y="329"/>
                </a:cubicBezTo>
                <a:cubicBezTo>
                  <a:pt x="4203" y="343"/>
                  <a:pt x="4206" y="356"/>
                  <a:pt x="4208" y="364"/>
                </a:cubicBezTo>
                <a:cubicBezTo>
                  <a:pt x="4210" y="372"/>
                  <a:pt x="4211" y="366"/>
                  <a:pt x="4217" y="376"/>
                </a:cubicBezTo>
                <a:cubicBezTo>
                  <a:pt x="4223" y="386"/>
                  <a:pt x="4232" y="411"/>
                  <a:pt x="4242" y="422"/>
                </a:cubicBezTo>
                <a:cubicBezTo>
                  <a:pt x="4252" y="433"/>
                  <a:pt x="4264" y="431"/>
                  <a:pt x="4277" y="440"/>
                </a:cubicBezTo>
                <a:cubicBezTo>
                  <a:pt x="4290" y="449"/>
                  <a:pt x="4303" y="471"/>
                  <a:pt x="4319" y="479"/>
                </a:cubicBezTo>
                <a:cubicBezTo>
                  <a:pt x="4335" y="487"/>
                  <a:pt x="4367" y="475"/>
                  <a:pt x="4376" y="490"/>
                </a:cubicBezTo>
                <a:cubicBezTo>
                  <a:pt x="4385" y="505"/>
                  <a:pt x="4365" y="560"/>
                  <a:pt x="4371" y="571"/>
                </a:cubicBezTo>
                <a:cubicBezTo>
                  <a:pt x="4377" y="582"/>
                  <a:pt x="4402" y="579"/>
                  <a:pt x="4413" y="556"/>
                </a:cubicBezTo>
                <a:cubicBezTo>
                  <a:pt x="4424" y="533"/>
                  <a:pt x="4419" y="473"/>
                  <a:pt x="4436" y="431"/>
                </a:cubicBezTo>
                <a:cubicBezTo>
                  <a:pt x="4453" y="389"/>
                  <a:pt x="4501" y="344"/>
                  <a:pt x="4515" y="305"/>
                </a:cubicBezTo>
                <a:cubicBezTo>
                  <a:pt x="4529" y="266"/>
                  <a:pt x="4515" y="228"/>
                  <a:pt x="4518" y="196"/>
                </a:cubicBezTo>
                <a:cubicBezTo>
                  <a:pt x="4521" y="164"/>
                  <a:pt x="4530" y="142"/>
                  <a:pt x="4530" y="115"/>
                </a:cubicBezTo>
                <a:cubicBezTo>
                  <a:pt x="4530" y="88"/>
                  <a:pt x="4519" y="53"/>
                  <a:pt x="4520" y="34"/>
                </a:cubicBezTo>
                <a:lnTo>
                  <a:pt x="4536" y="2"/>
                </a:lnTo>
                <a:lnTo>
                  <a:pt x="155" y="0"/>
                </a:lnTo>
                <a:close/>
              </a:path>
            </a:pathLst>
          </a:custGeom>
          <a:solidFill>
            <a:srgbClr val="3333FF">
              <a:alpha val="50000"/>
            </a:srgbClr>
          </a:solidFill>
          <a:ln>
            <a:noFill/>
          </a:ln>
          <a:effectLst/>
          <a:extLst>
            <a:ext uri="{91240B29-F687-4F45-9708-019B960494DF}">
              <a14:hiddenLine xmlns:a14="http://schemas.microsoft.com/office/drawing/2010/main" w="952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21" name="Freeform 73" descr="Wide upward diagonal"/>
          <p:cNvSpPr>
            <a:spLocks/>
          </p:cNvSpPr>
          <p:nvPr/>
        </p:nvSpPr>
        <p:spPr bwMode="auto">
          <a:xfrm>
            <a:off x="61913" y="25400"/>
            <a:ext cx="2674937" cy="2774950"/>
          </a:xfrm>
          <a:custGeom>
            <a:avLst/>
            <a:gdLst>
              <a:gd name="T0" fmla="*/ 0 w 1685"/>
              <a:gd name="T1" fmla="*/ 230 h 1748"/>
              <a:gd name="T2" fmla="*/ 75 w 1685"/>
              <a:gd name="T3" fmla="*/ 286 h 1748"/>
              <a:gd name="T4" fmla="*/ 159 w 1685"/>
              <a:gd name="T5" fmla="*/ 272 h 1748"/>
              <a:gd name="T6" fmla="*/ 200 w 1685"/>
              <a:gd name="T7" fmla="*/ 302 h 1748"/>
              <a:gd name="T8" fmla="*/ 167 w 1685"/>
              <a:gd name="T9" fmla="*/ 370 h 1748"/>
              <a:gd name="T10" fmla="*/ 162 w 1685"/>
              <a:gd name="T11" fmla="*/ 469 h 1748"/>
              <a:gd name="T12" fmla="*/ 236 w 1685"/>
              <a:gd name="T13" fmla="*/ 568 h 1748"/>
              <a:gd name="T14" fmla="*/ 140 w 1685"/>
              <a:gd name="T15" fmla="*/ 1477 h 1748"/>
              <a:gd name="T16" fmla="*/ 1394 w 1685"/>
              <a:gd name="T17" fmla="*/ 1633 h 1748"/>
              <a:gd name="T18" fmla="*/ 1308 w 1685"/>
              <a:gd name="T19" fmla="*/ 1745 h 1748"/>
              <a:gd name="T20" fmla="*/ 1500 w 1685"/>
              <a:gd name="T21" fmla="*/ 1714 h 1748"/>
              <a:gd name="T22" fmla="*/ 1517 w 1685"/>
              <a:gd name="T23" fmla="*/ 1657 h 1748"/>
              <a:gd name="T24" fmla="*/ 1542 w 1685"/>
              <a:gd name="T25" fmla="*/ 1637 h 1748"/>
              <a:gd name="T26" fmla="*/ 1566 w 1685"/>
              <a:gd name="T27" fmla="*/ 1598 h 1748"/>
              <a:gd name="T28" fmla="*/ 1595 w 1685"/>
              <a:gd name="T29" fmla="*/ 1579 h 1748"/>
              <a:gd name="T30" fmla="*/ 1643 w 1685"/>
              <a:gd name="T31" fmla="*/ 1532 h 1748"/>
              <a:gd name="T32" fmla="*/ 1655 w 1685"/>
              <a:gd name="T33" fmla="*/ 1499 h 1748"/>
              <a:gd name="T34" fmla="*/ 1670 w 1685"/>
              <a:gd name="T35" fmla="*/ 1468 h 1748"/>
              <a:gd name="T36" fmla="*/ 1676 w 1685"/>
              <a:gd name="T37" fmla="*/ 1390 h 1748"/>
              <a:gd name="T38" fmla="*/ 1581 w 1685"/>
              <a:gd name="T39" fmla="*/ 1408 h 1748"/>
              <a:gd name="T40" fmla="*/ 1562 w 1685"/>
              <a:gd name="T41" fmla="*/ 1354 h 1748"/>
              <a:gd name="T42" fmla="*/ 1577 w 1685"/>
              <a:gd name="T43" fmla="*/ 1265 h 1748"/>
              <a:gd name="T44" fmla="*/ 1554 w 1685"/>
              <a:gd name="T45" fmla="*/ 1162 h 1748"/>
              <a:gd name="T46" fmla="*/ 1478 w 1685"/>
              <a:gd name="T47" fmla="*/ 1090 h 1748"/>
              <a:gd name="T48" fmla="*/ 1425 w 1685"/>
              <a:gd name="T49" fmla="*/ 1039 h 1748"/>
              <a:gd name="T50" fmla="*/ 1374 w 1685"/>
              <a:gd name="T51" fmla="*/ 952 h 1748"/>
              <a:gd name="T52" fmla="*/ 1419 w 1685"/>
              <a:gd name="T53" fmla="*/ 805 h 1748"/>
              <a:gd name="T54" fmla="*/ 1373 w 1685"/>
              <a:gd name="T55" fmla="*/ 724 h 1748"/>
              <a:gd name="T56" fmla="*/ 1289 w 1685"/>
              <a:gd name="T57" fmla="*/ 653 h 1748"/>
              <a:gd name="T58" fmla="*/ 1295 w 1685"/>
              <a:gd name="T59" fmla="*/ 593 h 1748"/>
              <a:gd name="T60" fmla="*/ 1254 w 1685"/>
              <a:gd name="T61" fmla="*/ 556 h 1748"/>
              <a:gd name="T62" fmla="*/ 1208 w 1685"/>
              <a:gd name="T63" fmla="*/ 494 h 1748"/>
              <a:gd name="T64" fmla="*/ 1157 w 1685"/>
              <a:gd name="T65" fmla="*/ 412 h 1748"/>
              <a:gd name="T66" fmla="*/ 1118 w 1685"/>
              <a:gd name="T67" fmla="*/ 334 h 1748"/>
              <a:gd name="T68" fmla="*/ 1179 w 1685"/>
              <a:gd name="T69" fmla="*/ 155 h 1748"/>
              <a:gd name="T70" fmla="*/ 1208 w 1685"/>
              <a:gd name="T71" fmla="*/ 86 h 1748"/>
              <a:gd name="T72" fmla="*/ 1251 w 1685"/>
              <a:gd name="T73" fmla="*/ 67 h 1748"/>
              <a:gd name="T74" fmla="*/ 1269 w 1685"/>
              <a:gd name="T75" fmla="*/ 4 h 1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85" h="1748">
                <a:moveTo>
                  <a:pt x="5" y="0"/>
                </a:moveTo>
                <a:lnTo>
                  <a:pt x="0" y="230"/>
                </a:lnTo>
                <a:lnTo>
                  <a:pt x="18" y="239"/>
                </a:lnTo>
                <a:cubicBezTo>
                  <a:pt x="30" y="248"/>
                  <a:pt x="58" y="277"/>
                  <a:pt x="75" y="286"/>
                </a:cubicBezTo>
                <a:cubicBezTo>
                  <a:pt x="92" y="295"/>
                  <a:pt x="108" y="294"/>
                  <a:pt x="122" y="292"/>
                </a:cubicBezTo>
                <a:cubicBezTo>
                  <a:pt x="136" y="290"/>
                  <a:pt x="149" y="276"/>
                  <a:pt x="159" y="272"/>
                </a:cubicBezTo>
                <a:cubicBezTo>
                  <a:pt x="169" y="268"/>
                  <a:pt x="173" y="264"/>
                  <a:pt x="180" y="269"/>
                </a:cubicBezTo>
                <a:cubicBezTo>
                  <a:pt x="187" y="274"/>
                  <a:pt x="199" y="294"/>
                  <a:pt x="200" y="302"/>
                </a:cubicBezTo>
                <a:cubicBezTo>
                  <a:pt x="201" y="310"/>
                  <a:pt x="190" y="309"/>
                  <a:pt x="185" y="320"/>
                </a:cubicBezTo>
                <a:cubicBezTo>
                  <a:pt x="180" y="331"/>
                  <a:pt x="180" y="353"/>
                  <a:pt x="167" y="370"/>
                </a:cubicBezTo>
                <a:cubicBezTo>
                  <a:pt x="154" y="387"/>
                  <a:pt x="106" y="404"/>
                  <a:pt x="105" y="420"/>
                </a:cubicBezTo>
                <a:cubicBezTo>
                  <a:pt x="104" y="436"/>
                  <a:pt x="150" y="450"/>
                  <a:pt x="162" y="469"/>
                </a:cubicBezTo>
                <a:cubicBezTo>
                  <a:pt x="174" y="488"/>
                  <a:pt x="167" y="516"/>
                  <a:pt x="179" y="532"/>
                </a:cubicBezTo>
                <a:lnTo>
                  <a:pt x="236" y="568"/>
                </a:lnTo>
                <a:lnTo>
                  <a:pt x="153" y="1303"/>
                </a:lnTo>
                <a:lnTo>
                  <a:pt x="140" y="1477"/>
                </a:lnTo>
                <a:lnTo>
                  <a:pt x="1361" y="1572"/>
                </a:lnTo>
                <a:lnTo>
                  <a:pt x="1394" y="1633"/>
                </a:lnTo>
                <a:lnTo>
                  <a:pt x="1353" y="1666"/>
                </a:lnTo>
                <a:lnTo>
                  <a:pt x="1308" y="1745"/>
                </a:lnTo>
                <a:lnTo>
                  <a:pt x="1502" y="1748"/>
                </a:lnTo>
                <a:lnTo>
                  <a:pt x="1500" y="1714"/>
                </a:lnTo>
                <a:cubicBezTo>
                  <a:pt x="1504" y="1702"/>
                  <a:pt x="1523" y="1684"/>
                  <a:pt x="1526" y="1675"/>
                </a:cubicBezTo>
                <a:cubicBezTo>
                  <a:pt x="1529" y="1666"/>
                  <a:pt x="1518" y="1662"/>
                  <a:pt x="1517" y="1657"/>
                </a:cubicBezTo>
                <a:cubicBezTo>
                  <a:pt x="1516" y="1652"/>
                  <a:pt x="1517" y="1649"/>
                  <a:pt x="1521" y="1646"/>
                </a:cubicBezTo>
                <a:cubicBezTo>
                  <a:pt x="1525" y="1643"/>
                  <a:pt x="1537" y="1642"/>
                  <a:pt x="1542" y="1637"/>
                </a:cubicBezTo>
                <a:cubicBezTo>
                  <a:pt x="1547" y="1632"/>
                  <a:pt x="1546" y="1624"/>
                  <a:pt x="1550" y="1618"/>
                </a:cubicBezTo>
                <a:cubicBezTo>
                  <a:pt x="1554" y="1612"/>
                  <a:pt x="1564" y="1609"/>
                  <a:pt x="1566" y="1598"/>
                </a:cubicBezTo>
                <a:cubicBezTo>
                  <a:pt x="1568" y="1587"/>
                  <a:pt x="1558" y="1552"/>
                  <a:pt x="1563" y="1549"/>
                </a:cubicBezTo>
                <a:cubicBezTo>
                  <a:pt x="1568" y="1546"/>
                  <a:pt x="1586" y="1581"/>
                  <a:pt x="1595" y="1579"/>
                </a:cubicBezTo>
                <a:cubicBezTo>
                  <a:pt x="1604" y="1577"/>
                  <a:pt x="1609" y="1546"/>
                  <a:pt x="1617" y="1538"/>
                </a:cubicBezTo>
                <a:cubicBezTo>
                  <a:pt x="1625" y="1530"/>
                  <a:pt x="1638" y="1536"/>
                  <a:pt x="1643" y="1532"/>
                </a:cubicBezTo>
                <a:cubicBezTo>
                  <a:pt x="1648" y="1528"/>
                  <a:pt x="1644" y="1518"/>
                  <a:pt x="1646" y="1513"/>
                </a:cubicBezTo>
                <a:cubicBezTo>
                  <a:pt x="1648" y="1508"/>
                  <a:pt x="1653" y="1504"/>
                  <a:pt x="1655" y="1499"/>
                </a:cubicBezTo>
                <a:cubicBezTo>
                  <a:pt x="1657" y="1494"/>
                  <a:pt x="1657" y="1489"/>
                  <a:pt x="1659" y="1484"/>
                </a:cubicBezTo>
                <a:cubicBezTo>
                  <a:pt x="1661" y="1479"/>
                  <a:pt x="1668" y="1474"/>
                  <a:pt x="1670" y="1468"/>
                </a:cubicBezTo>
                <a:cubicBezTo>
                  <a:pt x="1672" y="1462"/>
                  <a:pt x="1670" y="1460"/>
                  <a:pt x="1671" y="1447"/>
                </a:cubicBezTo>
                <a:cubicBezTo>
                  <a:pt x="1672" y="1434"/>
                  <a:pt x="1685" y="1396"/>
                  <a:pt x="1676" y="1390"/>
                </a:cubicBezTo>
                <a:cubicBezTo>
                  <a:pt x="1667" y="1384"/>
                  <a:pt x="1632" y="1406"/>
                  <a:pt x="1616" y="1409"/>
                </a:cubicBezTo>
                <a:cubicBezTo>
                  <a:pt x="1600" y="1412"/>
                  <a:pt x="1587" y="1413"/>
                  <a:pt x="1581" y="1408"/>
                </a:cubicBezTo>
                <a:lnTo>
                  <a:pt x="1578" y="1378"/>
                </a:lnTo>
                <a:lnTo>
                  <a:pt x="1562" y="1354"/>
                </a:lnTo>
                <a:lnTo>
                  <a:pt x="1562" y="1322"/>
                </a:lnTo>
                <a:lnTo>
                  <a:pt x="1577" y="1265"/>
                </a:lnTo>
                <a:lnTo>
                  <a:pt x="1568" y="1186"/>
                </a:lnTo>
                <a:cubicBezTo>
                  <a:pt x="1564" y="1169"/>
                  <a:pt x="1565" y="1176"/>
                  <a:pt x="1554" y="1162"/>
                </a:cubicBezTo>
                <a:cubicBezTo>
                  <a:pt x="1543" y="1148"/>
                  <a:pt x="1515" y="1114"/>
                  <a:pt x="1502" y="1102"/>
                </a:cubicBezTo>
                <a:cubicBezTo>
                  <a:pt x="1489" y="1090"/>
                  <a:pt x="1486" y="1097"/>
                  <a:pt x="1478" y="1090"/>
                </a:cubicBezTo>
                <a:cubicBezTo>
                  <a:pt x="1470" y="1083"/>
                  <a:pt x="1463" y="1072"/>
                  <a:pt x="1454" y="1063"/>
                </a:cubicBezTo>
                <a:cubicBezTo>
                  <a:pt x="1445" y="1054"/>
                  <a:pt x="1437" y="1049"/>
                  <a:pt x="1425" y="1039"/>
                </a:cubicBezTo>
                <a:cubicBezTo>
                  <a:pt x="1413" y="1029"/>
                  <a:pt x="1387" y="1017"/>
                  <a:pt x="1379" y="1003"/>
                </a:cubicBezTo>
                <a:cubicBezTo>
                  <a:pt x="1371" y="989"/>
                  <a:pt x="1367" y="975"/>
                  <a:pt x="1374" y="952"/>
                </a:cubicBezTo>
                <a:cubicBezTo>
                  <a:pt x="1381" y="929"/>
                  <a:pt x="1415" y="886"/>
                  <a:pt x="1422" y="862"/>
                </a:cubicBezTo>
                <a:cubicBezTo>
                  <a:pt x="1429" y="838"/>
                  <a:pt x="1419" y="823"/>
                  <a:pt x="1419" y="805"/>
                </a:cubicBezTo>
                <a:cubicBezTo>
                  <a:pt x="1419" y="787"/>
                  <a:pt x="1433" y="764"/>
                  <a:pt x="1425" y="751"/>
                </a:cubicBezTo>
                <a:cubicBezTo>
                  <a:pt x="1417" y="738"/>
                  <a:pt x="1389" y="728"/>
                  <a:pt x="1373" y="724"/>
                </a:cubicBezTo>
                <a:cubicBezTo>
                  <a:pt x="1357" y="720"/>
                  <a:pt x="1343" y="740"/>
                  <a:pt x="1329" y="728"/>
                </a:cubicBezTo>
                <a:cubicBezTo>
                  <a:pt x="1315" y="716"/>
                  <a:pt x="1293" y="669"/>
                  <a:pt x="1289" y="653"/>
                </a:cubicBezTo>
                <a:cubicBezTo>
                  <a:pt x="1285" y="637"/>
                  <a:pt x="1301" y="639"/>
                  <a:pt x="1302" y="629"/>
                </a:cubicBezTo>
                <a:cubicBezTo>
                  <a:pt x="1303" y="619"/>
                  <a:pt x="1297" y="601"/>
                  <a:pt x="1295" y="593"/>
                </a:cubicBezTo>
                <a:cubicBezTo>
                  <a:pt x="1293" y="585"/>
                  <a:pt x="1294" y="587"/>
                  <a:pt x="1287" y="581"/>
                </a:cubicBezTo>
                <a:cubicBezTo>
                  <a:pt x="1280" y="575"/>
                  <a:pt x="1262" y="561"/>
                  <a:pt x="1254" y="556"/>
                </a:cubicBezTo>
                <a:cubicBezTo>
                  <a:pt x="1246" y="551"/>
                  <a:pt x="1249" y="560"/>
                  <a:pt x="1241" y="550"/>
                </a:cubicBezTo>
                <a:cubicBezTo>
                  <a:pt x="1233" y="540"/>
                  <a:pt x="1216" y="505"/>
                  <a:pt x="1208" y="494"/>
                </a:cubicBezTo>
                <a:cubicBezTo>
                  <a:pt x="1200" y="483"/>
                  <a:pt x="1199" y="499"/>
                  <a:pt x="1191" y="485"/>
                </a:cubicBezTo>
                <a:cubicBezTo>
                  <a:pt x="1183" y="471"/>
                  <a:pt x="1167" y="432"/>
                  <a:pt x="1157" y="412"/>
                </a:cubicBezTo>
                <a:cubicBezTo>
                  <a:pt x="1147" y="392"/>
                  <a:pt x="1136" y="381"/>
                  <a:pt x="1130" y="368"/>
                </a:cubicBezTo>
                <a:cubicBezTo>
                  <a:pt x="1124" y="355"/>
                  <a:pt x="1115" y="362"/>
                  <a:pt x="1118" y="334"/>
                </a:cubicBezTo>
                <a:cubicBezTo>
                  <a:pt x="1121" y="306"/>
                  <a:pt x="1141" y="229"/>
                  <a:pt x="1151" y="199"/>
                </a:cubicBezTo>
                <a:cubicBezTo>
                  <a:pt x="1161" y="169"/>
                  <a:pt x="1172" y="169"/>
                  <a:pt x="1179" y="155"/>
                </a:cubicBezTo>
                <a:cubicBezTo>
                  <a:pt x="1186" y="141"/>
                  <a:pt x="1186" y="123"/>
                  <a:pt x="1191" y="112"/>
                </a:cubicBezTo>
                <a:cubicBezTo>
                  <a:pt x="1196" y="101"/>
                  <a:pt x="1202" y="92"/>
                  <a:pt x="1208" y="86"/>
                </a:cubicBezTo>
                <a:cubicBezTo>
                  <a:pt x="1214" y="80"/>
                  <a:pt x="1223" y="80"/>
                  <a:pt x="1230" y="77"/>
                </a:cubicBezTo>
                <a:cubicBezTo>
                  <a:pt x="1237" y="74"/>
                  <a:pt x="1245" y="77"/>
                  <a:pt x="1251" y="67"/>
                </a:cubicBezTo>
                <a:cubicBezTo>
                  <a:pt x="1257" y="57"/>
                  <a:pt x="1265" y="29"/>
                  <a:pt x="1268" y="19"/>
                </a:cubicBezTo>
                <a:lnTo>
                  <a:pt x="1269" y="4"/>
                </a:lnTo>
                <a:lnTo>
                  <a:pt x="5" y="0"/>
                </a:lnTo>
                <a:close/>
              </a:path>
            </a:pathLst>
          </a:custGeom>
          <a:pattFill prst="wdUpDiag">
            <a:fgClr>
              <a:srgbClr val="3333FF">
                <a:alpha val="50000"/>
              </a:srgbClr>
            </a:fgClr>
            <a:bgClr>
              <a:srgbClr val="5F5F5F">
                <a:alpha val="50000"/>
              </a:srgbClr>
            </a:bgClr>
          </a:pattFill>
          <a:ln>
            <a:noFill/>
          </a:ln>
          <a:effectLst/>
          <a:extLst>
            <a:ext uri="{91240B29-F687-4F45-9708-019B960494DF}">
              <a14:hiddenLine xmlns:a14="http://schemas.microsoft.com/office/drawing/2010/main" w="952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15" name="Freeform 67"/>
          <p:cNvSpPr>
            <a:spLocks/>
          </p:cNvSpPr>
          <p:nvPr/>
        </p:nvSpPr>
        <p:spPr bwMode="auto">
          <a:xfrm>
            <a:off x="1414463" y="3313113"/>
            <a:ext cx="1757362" cy="2714625"/>
          </a:xfrm>
          <a:custGeom>
            <a:avLst/>
            <a:gdLst>
              <a:gd name="T0" fmla="*/ 915 w 1107"/>
              <a:gd name="T1" fmla="*/ 1087 h 1710"/>
              <a:gd name="T2" fmla="*/ 483 w 1107"/>
              <a:gd name="T3" fmla="*/ 0 h 1710"/>
              <a:gd name="T4" fmla="*/ 465 w 1107"/>
              <a:gd name="T5" fmla="*/ 24 h 1710"/>
              <a:gd name="T6" fmla="*/ 443 w 1107"/>
              <a:gd name="T7" fmla="*/ 78 h 1710"/>
              <a:gd name="T8" fmla="*/ 389 w 1107"/>
              <a:gd name="T9" fmla="*/ 85 h 1710"/>
              <a:gd name="T10" fmla="*/ 396 w 1107"/>
              <a:gd name="T11" fmla="*/ 144 h 1710"/>
              <a:gd name="T12" fmla="*/ 344 w 1107"/>
              <a:gd name="T13" fmla="*/ 223 h 1710"/>
              <a:gd name="T14" fmla="*/ 317 w 1107"/>
              <a:gd name="T15" fmla="*/ 268 h 1710"/>
              <a:gd name="T16" fmla="*/ 273 w 1107"/>
              <a:gd name="T17" fmla="*/ 303 h 1710"/>
              <a:gd name="T18" fmla="*/ 221 w 1107"/>
              <a:gd name="T19" fmla="*/ 351 h 1710"/>
              <a:gd name="T20" fmla="*/ 228 w 1107"/>
              <a:gd name="T21" fmla="*/ 424 h 1710"/>
              <a:gd name="T22" fmla="*/ 231 w 1107"/>
              <a:gd name="T23" fmla="*/ 460 h 1710"/>
              <a:gd name="T24" fmla="*/ 206 w 1107"/>
              <a:gd name="T25" fmla="*/ 493 h 1710"/>
              <a:gd name="T26" fmla="*/ 197 w 1107"/>
              <a:gd name="T27" fmla="*/ 534 h 1710"/>
              <a:gd name="T28" fmla="*/ 209 w 1107"/>
              <a:gd name="T29" fmla="*/ 567 h 1710"/>
              <a:gd name="T30" fmla="*/ 203 w 1107"/>
              <a:gd name="T31" fmla="*/ 603 h 1710"/>
              <a:gd name="T32" fmla="*/ 218 w 1107"/>
              <a:gd name="T33" fmla="*/ 657 h 1710"/>
              <a:gd name="T34" fmla="*/ 188 w 1107"/>
              <a:gd name="T35" fmla="*/ 706 h 1710"/>
              <a:gd name="T36" fmla="*/ 180 w 1107"/>
              <a:gd name="T37" fmla="*/ 751 h 1710"/>
              <a:gd name="T38" fmla="*/ 189 w 1107"/>
              <a:gd name="T39" fmla="*/ 784 h 1710"/>
              <a:gd name="T40" fmla="*/ 203 w 1107"/>
              <a:gd name="T41" fmla="*/ 823 h 1710"/>
              <a:gd name="T42" fmla="*/ 198 w 1107"/>
              <a:gd name="T43" fmla="*/ 870 h 1710"/>
              <a:gd name="T44" fmla="*/ 207 w 1107"/>
              <a:gd name="T45" fmla="*/ 894 h 1710"/>
              <a:gd name="T46" fmla="*/ 204 w 1107"/>
              <a:gd name="T47" fmla="*/ 957 h 1710"/>
              <a:gd name="T48" fmla="*/ 185 w 1107"/>
              <a:gd name="T49" fmla="*/ 976 h 1710"/>
              <a:gd name="T50" fmla="*/ 116 w 1107"/>
              <a:gd name="T51" fmla="*/ 1060 h 1710"/>
              <a:gd name="T52" fmla="*/ 77 w 1107"/>
              <a:gd name="T53" fmla="*/ 1099 h 1710"/>
              <a:gd name="T54" fmla="*/ 30 w 1107"/>
              <a:gd name="T55" fmla="*/ 1161 h 1710"/>
              <a:gd name="T56" fmla="*/ 21 w 1107"/>
              <a:gd name="T57" fmla="*/ 1215 h 1710"/>
              <a:gd name="T58" fmla="*/ 2 w 1107"/>
              <a:gd name="T59" fmla="*/ 1279 h 1710"/>
              <a:gd name="T60" fmla="*/ 0 w 1107"/>
              <a:gd name="T61" fmla="*/ 1377 h 1710"/>
              <a:gd name="T62" fmla="*/ 519 w 1107"/>
              <a:gd name="T63" fmla="*/ 1440 h 1710"/>
              <a:gd name="T64" fmla="*/ 516 w 1107"/>
              <a:gd name="T65" fmla="*/ 1596 h 1710"/>
              <a:gd name="T66" fmla="*/ 531 w 1107"/>
              <a:gd name="T67" fmla="*/ 1699 h 1710"/>
              <a:gd name="T68" fmla="*/ 662 w 1107"/>
              <a:gd name="T69" fmla="*/ 1668 h 1710"/>
              <a:gd name="T70" fmla="*/ 909 w 1107"/>
              <a:gd name="T71" fmla="*/ 1627 h 1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07" h="1710">
                <a:moveTo>
                  <a:pt x="909" y="1627"/>
                </a:moveTo>
                <a:lnTo>
                  <a:pt x="915" y="1087"/>
                </a:lnTo>
                <a:lnTo>
                  <a:pt x="1107" y="43"/>
                </a:lnTo>
                <a:lnTo>
                  <a:pt x="483" y="0"/>
                </a:lnTo>
                <a:lnTo>
                  <a:pt x="471" y="6"/>
                </a:lnTo>
                <a:cubicBezTo>
                  <a:pt x="468" y="10"/>
                  <a:pt x="464" y="18"/>
                  <a:pt x="465" y="24"/>
                </a:cubicBezTo>
                <a:cubicBezTo>
                  <a:pt x="466" y="30"/>
                  <a:pt x="480" y="36"/>
                  <a:pt x="476" y="45"/>
                </a:cubicBezTo>
                <a:cubicBezTo>
                  <a:pt x="472" y="54"/>
                  <a:pt x="453" y="70"/>
                  <a:pt x="443" y="78"/>
                </a:cubicBezTo>
                <a:cubicBezTo>
                  <a:pt x="433" y="86"/>
                  <a:pt x="423" y="95"/>
                  <a:pt x="414" y="96"/>
                </a:cubicBezTo>
                <a:cubicBezTo>
                  <a:pt x="405" y="97"/>
                  <a:pt x="394" y="83"/>
                  <a:pt x="389" y="85"/>
                </a:cubicBezTo>
                <a:cubicBezTo>
                  <a:pt x="384" y="87"/>
                  <a:pt x="385" y="96"/>
                  <a:pt x="386" y="106"/>
                </a:cubicBezTo>
                <a:cubicBezTo>
                  <a:pt x="387" y="116"/>
                  <a:pt x="400" y="131"/>
                  <a:pt x="396" y="144"/>
                </a:cubicBezTo>
                <a:cubicBezTo>
                  <a:pt x="392" y="157"/>
                  <a:pt x="371" y="168"/>
                  <a:pt x="362" y="181"/>
                </a:cubicBezTo>
                <a:cubicBezTo>
                  <a:pt x="353" y="194"/>
                  <a:pt x="350" y="212"/>
                  <a:pt x="344" y="223"/>
                </a:cubicBezTo>
                <a:cubicBezTo>
                  <a:pt x="338" y="234"/>
                  <a:pt x="327" y="242"/>
                  <a:pt x="323" y="249"/>
                </a:cubicBezTo>
                <a:cubicBezTo>
                  <a:pt x="319" y="256"/>
                  <a:pt x="322" y="263"/>
                  <a:pt x="317" y="268"/>
                </a:cubicBezTo>
                <a:cubicBezTo>
                  <a:pt x="312" y="273"/>
                  <a:pt x="298" y="276"/>
                  <a:pt x="291" y="282"/>
                </a:cubicBezTo>
                <a:cubicBezTo>
                  <a:pt x="284" y="288"/>
                  <a:pt x="280" y="299"/>
                  <a:pt x="273" y="303"/>
                </a:cubicBezTo>
                <a:cubicBezTo>
                  <a:pt x="266" y="307"/>
                  <a:pt x="258" y="299"/>
                  <a:pt x="249" y="307"/>
                </a:cubicBezTo>
                <a:cubicBezTo>
                  <a:pt x="240" y="315"/>
                  <a:pt x="223" y="338"/>
                  <a:pt x="221" y="351"/>
                </a:cubicBezTo>
                <a:cubicBezTo>
                  <a:pt x="219" y="364"/>
                  <a:pt x="238" y="376"/>
                  <a:pt x="239" y="388"/>
                </a:cubicBezTo>
                <a:cubicBezTo>
                  <a:pt x="240" y="400"/>
                  <a:pt x="230" y="415"/>
                  <a:pt x="228" y="424"/>
                </a:cubicBezTo>
                <a:cubicBezTo>
                  <a:pt x="226" y="433"/>
                  <a:pt x="227" y="435"/>
                  <a:pt x="227" y="441"/>
                </a:cubicBezTo>
                <a:cubicBezTo>
                  <a:pt x="227" y="447"/>
                  <a:pt x="233" y="455"/>
                  <a:pt x="231" y="460"/>
                </a:cubicBezTo>
                <a:cubicBezTo>
                  <a:pt x="229" y="465"/>
                  <a:pt x="217" y="469"/>
                  <a:pt x="213" y="474"/>
                </a:cubicBezTo>
                <a:cubicBezTo>
                  <a:pt x="209" y="479"/>
                  <a:pt x="209" y="486"/>
                  <a:pt x="206" y="493"/>
                </a:cubicBezTo>
                <a:lnTo>
                  <a:pt x="194" y="517"/>
                </a:lnTo>
                <a:cubicBezTo>
                  <a:pt x="193" y="524"/>
                  <a:pt x="193" y="530"/>
                  <a:pt x="197" y="534"/>
                </a:cubicBezTo>
                <a:cubicBezTo>
                  <a:pt x="201" y="538"/>
                  <a:pt x="217" y="538"/>
                  <a:pt x="219" y="543"/>
                </a:cubicBezTo>
                <a:cubicBezTo>
                  <a:pt x="221" y="548"/>
                  <a:pt x="208" y="561"/>
                  <a:pt x="209" y="567"/>
                </a:cubicBezTo>
                <a:cubicBezTo>
                  <a:pt x="210" y="573"/>
                  <a:pt x="225" y="576"/>
                  <a:pt x="224" y="582"/>
                </a:cubicBezTo>
                <a:cubicBezTo>
                  <a:pt x="223" y="588"/>
                  <a:pt x="207" y="596"/>
                  <a:pt x="203" y="603"/>
                </a:cubicBezTo>
                <a:cubicBezTo>
                  <a:pt x="199" y="610"/>
                  <a:pt x="197" y="616"/>
                  <a:pt x="200" y="625"/>
                </a:cubicBezTo>
                <a:cubicBezTo>
                  <a:pt x="203" y="634"/>
                  <a:pt x="218" y="646"/>
                  <a:pt x="218" y="657"/>
                </a:cubicBezTo>
                <a:cubicBezTo>
                  <a:pt x="218" y="668"/>
                  <a:pt x="206" y="682"/>
                  <a:pt x="201" y="690"/>
                </a:cubicBezTo>
                <a:cubicBezTo>
                  <a:pt x="196" y="698"/>
                  <a:pt x="187" y="701"/>
                  <a:pt x="188" y="706"/>
                </a:cubicBezTo>
                <a:lnTo>
                  <a:pt x="204" y="720"/>
                </a:lnTo>
                <a:cubicBezTo>
                  <a:pt x="203" y="727"/>
                  <a:pt x="185" y="742"/>
                  <a:pt x="180" y="751"/>
                </a:cubicBezTo>
                <a:cubicBezTo>
                  <a:pt x="175" y="760"/>
                  <a:pt x="172" y="770"/>
                  <a:pt x="173" y="775"/>
                </a:cubicBezTo>
                <a:cubicBezTo>
                  <a:pt x="174" y="780"/>
                  <a:pt x="187" y="778"/>
                  <a:pt x="189" y="784"/>
                </a:cubicBezTo>
                <a:cubicBezTo>
                  <a:pt x="191" y="790"/>
                  <a:pt x="186" y="807"/>
                  <a:pt x="188" y="813"/>
                </a:cubicBezTo>
                <a:cubicBezTo>
                  <a:pt x="190" y="819"/>
                  <a:pt x="202" y="817"/>
                  <a:pt x="203" y="823"/>
                </a:cubicBezTo>
                <a:cubicBezTo>
                  <a:pt x="204" y="829"/>
                  <a:pt x="195" y="842"/>
                  <a:pt x="194" y="850"/>
                </a:cubicBezTo>
                <a:cubicBezTo>
                  <a:pt x="193" y="858"/>
                  <a:pt x="199" y="863"/>
                  <a:pt x="198" y="870"/>
                </a:cubicBezTo>
                <a:cubicBezTo>
                  <a:pt x="197" y="877"/>
                  <a:pt x="185" y="885"/>
                  <a:pt x="186" y="889"/>
                </a:cubicBezTo>
                <a:cubicBezTo>
                  <a:pt x="187" y="893"/>
                  <a:pt x="202" y="888"/>
                  <a:pt x="207" y="894"/>
                </a:cubicBezTo>
                <a:cubicBezTo>
                  <a:pt x="212" y="900"/>
                  <a:pt x="218" y="914"/>
                  <a:pt x="218" y="924"/>
                </a:cubicBezTo>
                <a:cubicBezTo>
                  <a:pt x="218" y="934"/>
                  <a:pt x="208" y="952"/>
                  <a:pt x="204" y="957"/>
                </a:cubicBezTo>
                <a:lnTo>
                  <a:pt x="191" y="957"/>
                </a:lnTo>
                <a:lnTo>
                  <a:pt x="185" y="976"/>
                </a:lnTo>
                <a:cubicBezTo>
                  <a:pt x="177" y="987"/>
                  <a:pt x="154" y="1012"/>
                  <a:pt x="143" y="1026"/>
                </a:cubicBezTo>
                <a:cubicBezTo>
                  <a:pt x="132" y="1040"/>
                  <a:pt x="125" y="1051"/>
                  <a:pt x="116" y="1060"/>
                </a:cubicBezTo>
                <a:cubicBezTo>
                  <a:pt x="107" y="1069"/>
                  <a:pt x="95" y="1074"/>
                  <a:pt x="89" y="1080"/>
                </a:cubicBezTo>
                <a:cubicBezTo>
                  <a:pt x="83" y="1086"/>
                  <a:pt x="79" y="1094"/>
                  <a:pt x="77" y="1099"/>
                </a:cubicBezTo>
                <a:cubicBezTo>
                  <a:pt x="75" y="1104"/>
                  <a:pt x="83" y="1104"/>
                  <a:pt x="75" y="1114"/>
                </a:cubicBezTo>
                <a:cubicBezTo>
                  <a:pt x="67" y="1124"/>
                  <a:pt x="40" y="1148"/>
                  <a:pt x="30" y="1161"/>
                </a:cubicBezTo>
                <a:cubicBezTo>
                  <a:pt x="20" y="1174"/>
                  <a:pt x="13" y="1183"/>
                  <a:pt x="12" y="1192"/>
                </a:cubicBezTo>
                <a:cubicBezTo>
                  <a:pt x="11" y="1201"/>
                  <a:pt x="22" y="1209"/>
                  <a:pt x="21" y="1215"/>
                </a:cubicBezTo>
                <a:cubicBezTo>
                  <a:pt x="20" y="1221"/>
                  <a:pt x="8" y="1219"/>
                  <a:pt x="5" y="1230"/>
                </a:cubicBezTo>
                <a:cubicBezTo>
                  <a:pt x="2" y="1241"/>
                  <a:pt x="2" y="1259"/>
                  <a:pt x="2" y="1279"/>
                </a:cubicBezTo>
                <a:cubicBezTo>
                  <a:pt x="2" y="1299"/>
                  <a:pt x="5" y="1332"/>
                  <a:pt x="5" y="1348"/>
                </a:cubicBezTo>
                <a:lnTo>
                  <a:pt x="0" y="1377"/>
                </a:lnTo>
                <a:lnTo>
                  <a:pt x="519" y="1417"/>
                </a:lnTo>
                <a:lnTo>
                  <a:pt x="519" y="1440"/>
                </a:lnTo>
                <a:cubicBezTo>
                  <a:pt x="514" y="1455"/>
                  <a:pt x="493" y="1483"/>
                  <a:pt x="492" y="1509"/>
                </a:cubicBezTo>
                <a:cubicBezTo>
                  <a:pt x="491" y="1535"/>
                  <a:pt x="514" y="1575"/>
                  <a:pt x="516" y="1596"/>
                </a:cubicBezTo>
                <a:cubicBezTo>
                  <a:pt x="518" y="1617"/>
                  <a:pt x="504" y="1615"/>
                  <a:pt x="506" y="1632"/>
                </a:cubicBezTo>
                <a:cubicBezTo>
                  <a:pt x="508" y="1649"/>
                  <a:pt x="511" y="1688"/>
                  <a:pt x="531" y="1699"/>
                </a:cubicBezTo>
                <a:cubicBezTo>
                  <a:pt x="551" y="1710"/>
                  <a:pt x="605" y="1706"/>
                  <a:pt x="627" y="1701"/>
                </a:cubicBezTo>
                <a:cubicBezTo>
                  <a:pt x="649" y="1696"/>
                  <a:pt x="644" y="1677"/>
                  <a:pt x="662" y="1668"/>
                </a:cubicBezTo>
                <a:cubicBezTo>
                  <a:pt x="680" y="1659"/>
                  <a:pt x="694" y="1657"/>
                  <a:pt x="735" y="1650"/>
                </a:cubicBezTo>
                <a:cubicBezTo>
                  <a:pt x="776" y="1643"/>
                  <a:pt x="873" y="1632"/>
                  <a:pt x="909" y="1627"/>
                </a:cubicBezTo>
                <a:close/>
              </a:path>
            </a:pathLst>
          </a:custGeom>
          <a:solidFill>
            <a:srgbClr val="808080">
              <a:alpha val="50000"/>
            </a:srgbClr>
          </a:solidFill>
          <a:ln>
            <a:noFill/>
          </a:ln>
          <a:effectLst/>
          <a:extLst>
            <a:ext uri="{91240B29-F687-4F45-9708-019B960494DF}">
              <a14:hiddenLine xmlns:a14="http://schemas.microsoft.com/office/drawing/2010/main" w="952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22" name="Freeform 74" descr="Wide upward diagonal"/>
          <p:cNvSpPr>
            <a:spLocks/>
          </p:cNvSpPr>
          <p:nvPr/>
        </p:nvSpPr>
        <p:spPr bwMode="auto">
          <a:xfrm>
            <a:off x="6791325" y="509588"/>
            <a:ext cx="1982788" cy="1592262"/>
          </a:xfrm>
          <a:custGeom>
            <a:avLst/>
            <a:gdLst>
              <a:gd name="T0" fmla="*/ 0 w 1249"/>
              <a:gd name="T1" fmla="*/ 81 h 1003"/>
              <a:gd name="T2" fmla="*/ 972 w 1249"/>
              <a:gd name="T3" fmla="*/ 0 h 1003"/>
              <a:gd name="T4" fmla="*/ 1083 w 1249"/>
              <a:gd name="T5" fmla="*/ 447 h 1003"/>
              <a:gd name="T6" fmla="*/ 1248 w 1249"/>
              <a:gd name="T7" fmla="*/ 432 h 1003"/>
              <a:gd name="T8" fmla="*/ 1091 w 1249"/>
              <a:gd name="T9" fmla="*/ 965 h 1003"/>
              <a:gd name="T10" fmla="*/ 969 w 1249"/>
              <a:gd name="T11" fmla="*/ 663 h 1003"/>
              <a:gd name="T12" fmla="*/ 849 w 1249"/>
              <a:gd name="T13" fmla="*/ 588 h 1003"/>
              <a:gd name="T14" fmla="*/ 830 w 1249"/>
              <a:gd name="T15" fmla="*/ 587 h 1003"/>
              <a:gd name="T16" fmla="*/ 807 w 1249"/>
              <a:gd name="T17" fmla="*/ 579 h 1003"/>
              <a:gd name="T18" fmla="*/ 735 w 1249"/>
              <a:gd name="T19" fmla="*/ 554 h 1003"/>
              <a:gd name="T20" fmla="*/ 711 w 1249"/>
              <a:gd name="T21" fmla="*/ 546 h 1003"/>
              <a:gd name="T22" fmla="*/ 666 w 1249"/>
              <a:gd name="T23" fmla="*/ 513 h 1003"/>
              <a:gd name="T24" fmla="*/ 677 w 1249"/>
              <a:gd name="T25" fmla="*/ 453 h 1003"/>
              <a:gd name="T26" fmla="*/ 705 w 1249"/>
              <a:gd name="T27" fmla="*/ 408 h 1003"/>
              <a:gd name="T28" fmla="*/ 708 w 1249"/>
              <a:gd name="T29" fmla="*/ 383 h 1003"/>
              <a:gd name="T30" fmla="*/ 711 w 1249"/>
              <a:gd name="T31" fmla="*/ 353 h 1003"/>
              <a:gd name="T32" fmla="*/ 678 w 1249"/>
              <a:gd name="T33" fmla="*/ 308 h 1003"/>
              <a:gd name="T34" fmla="*/ 671 w 1249"/>
              <a:gd name="T35" fmla="*/ 285 h 1003"/>
              <a:gd name="T36" fmla="*/ 623 w 1249"/>
              <a:gd name="T37" fmla="*/ 269 h 1003"/>
              <a:gd name="T38" fmla="*/ 603 w 1249"/>
              <a:gd name="T39" fmla="*/ 254 h 1003"/>
              <a:gd name="T40" fmla="*/ 597 w 1249"/>
              <a:gd name="T41" fmla="*/ 221 h 1003"/>
              <a:gd name="T42" fmla="*/ 540 w 1249"/>
              <a:gd name="T43" fmla="*/ 212 h 1003"/>
              <a:gd name="T44" fmla="*/ 477 w 1249"/>
              <a:gd name="T45" fmla="*/ 264 h 1003"/>
              <a:gd name="T46" fmla="*/ 491 w 1249"/>
              <a:gd name="T47" fmla="*/ 153 h 1003"/>
              <a:gd name="T48" fmla="*/ 461 w 1249"/>
              <a:gd name="T49" fmla="*/ 120 h 1003"/>
              <a:gd name="T50" fmla="*/ 429 w 1249"/>
              <a:gd name="T51" fmla="*/ 108 h 1003"/>
              <a:gd name="T52" fmla="*/ 410 w 1249"/>
              <a:gd name="T53" fmla="*/ 104 h 1003"/>
              <a:gd name="T54" fmla="*/ 348 w 1249"/>
              <a:gd name="T55" fmla="*/ 92 h 1003"/>
              <a:gd name="T56" fmla="*/ 282 w 1249"/>
              <a:gd name="T57" fmla="*/ 135 h 1003"/>
              <a:gd name="T58" fmla="*/ 216 w 1249"/>
              <a:gd name="T59" fmla="*/ 99 h 1003"/>
              <a:gd name="T60" fmla="*/ 164 w 1249"/>
              <a:gd name="T61" fmla="*/ 158 h 1003"/>
              <a:gd name="T62" fmla="*/ 81 w 1249"/>
              <a:gd name="T63" fmla="*/ 201 h 1003"/>
              <a:gd name="T64" fmla="*/ 66 w 1249"/>
              <a:gd name="T65" fmla="*/ 227 h 1003"/>
              <a:gd name="T66" fmla="*/ 44 w 1249"/>
              <a:gd name="T67" fmla="*/ 252 h 1003"/>
              <a:gd name="T68" fmla="*/ 6 w 1249"/>
              <a:gd name="T69" fmla="*/ 252 h 1003"/>
              <a:gd name="T70" fmla="*/ 0 w 1249"/>
              <a:gd name="T71" fmla="*/ 81 h 10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49" h="1003">
                <a:moveTo>
                  <a:pt x="0" y="81"/>
                </a:moveTo>
                <a:lnTo>
                  <a:pt x="972" y="0"/>
                </a:lnTo>
                <a:lnTo>
                  <a:pt x="1083" y="447"/>
                </a:lnTo>
                <a:lnTo>
                  <a:pt x="1248" y="432"/>
                </a:lnTo>
                <a:cubicBezTo>
                  <a:pt x="1249" y="518"/>
                  <a:pt x="1137" y="927"/>
                  <a:pt x="1091" y="965"/>
                </a:cubicBezTo>
                <a:cubicBezTo>
                  <a:pt x="1045" y="1003"/>
                  <a:pt x="1009" y="726"/>
                  <a:pt x="969" y="663"/>
                </a:cubicBezTo>
                <a:lnTo>
                  <a:pt x="849" y="588"/>
                </a:lnTo>
                <a:cubicBezTo>
                  <a:pt x="826" y="575"/>
                  <a:pt x="837" y="588"/>
                  <a:pt x="830" y="587"/>
                </a:cubicBezTo>
                <a:cubicBezTo>
                  <a:pt x="823" y="586"/>
                  <a:pt x="823" y="584"/>
                  <a:pt x="807" y="579"/>
                </a:cubicBezTo>
                <a:cubicBezTo>
                  <a:pt x="791" y="574"/>
                  <a:pt x="751" y="559"/>
                  <a:pt x="735" y="554"/>
                </a:cubicBezTo>
                <a:cubicBezTo>
                  <a:pt x="719" y="549"/>
                  <a:pt x="722" y="553"/>
                  <a:pt x="711" y="546"/>
                </a:cubicBezTo>
                <a:cubicBezTo>
                  <a:pt x="700" y="539"/>
                  <a:pt x="672" y="528"/>
                  <a:pt x="666" y="513"/>
                </a:cubicBezTo>
                <a:cubicBezTo>
                  <a:pt x="660" y="498"/>
                  <a:pt x="671" y="470"/>
                  <a:pt x="677" y="453"/>
                </a:cubicBezTo>
                <a:cubicBezTo>
                  <a:pt x="683" y="436"/>
                  <a:pt x="700" y="420"/>
                  <a:pt x="705" y="408"/>
                </a:cubicBezTo>
                <a:cubicBezTo>
                  <a:pt x="710" y="396"/>
                  <a:pt x="707" y="392"/>
                  <a:pt x="708" y="383"/>
                </a:cubicBezTo>
                <a:cubicBezTo>
                  <a:pt x="709" y="374"/>
                  <a:pt x="716" y="365"/>
                  <a:pt x="711" y="353"/>
                </a:cubicBezTo>
                <a:cubicBezTo>
                  <a:pt x="706" y="341"/>
                  <a:pt x="685" y="319"/>
                  <a:pt x="678" y="308"/>
                </a:cubicBezTo>
                <a:cubicBezTo>
                  <a:pt x="671" y="297"/>
                  <a:pt x="680" y="291"/>
                  <a:pt x="671" y="285"/>
                </a:cubicBezTo>
                <a:cubicBezTo>
                  <a:pt x="662" y="279"/>
                  <a:pt x="634" y="274"/>
                  <a:pt x="623" y="269"/>
                </a:cubicBezTo>
                <a:cubicBezTo>
                  <a:pt x="612" y="264"/>
                  <a:pt x="607" y="262"/>
                  <a:pt x="603" y="254"/>
                </a:cubicBezTo>
                <a:cubicBezTo>
                  <a:pt x="599" y="246"/>
                  <a:pt x="607" y="228"/>
                  <a:pt x="597" y="221"/>
                </a:cubicBezTo>
                <a:cubicBezTo>
                  <a:pt x="587" y="214"/>
                  <a:pt x="560" y="205"/>
                  <a:pt x="540" y="212"/>
                </a:cubicBezTo>
                <a:cubicBezTo>
                  <a:pt x="520" y="219"/>
                  <a:pt x="485" y="274"/>
                  <a:pt x="477" y="264"/>
                </a:cubicBezTo>
                <a:lnTo>
                  <a:pt x="491" y="153"/>
                </a:lnTo>
                <a:lnTo>
                  <a:pt x="461" y="120"/>
                </a:lnTo>
                <a:cubicBezTo>
                  <a:pt x="451" y="113"/>
                  <a:pt x="437" y="111"/>
                  <a:pt x="429" y="108"/>
                </a:cubicBezTo>
                <a:cubicBezTo>
                  <a:pt x="421" y="105"/>
                  <a:pt x="423" y="107"/>
                  <a:pt x="410" y="104"/>
                </a:cubicBezTo>
                <a:cubicBezTo>
                  <a:pt x="397" y="101"/>
                  <a:pt x="369" y="87"/>
                  <a:pt x="348" y="92"/>
                </a:cubicBezTo>
                <a:cubicBezTo>
                  <a:pt x="327" y="97"/>
                  <a:pt x="304" y="134"/>
                  <a:pt x="282" y="135"/>
                </a:cubicBezTo>
                <a:cubicBezTo>
                  <a:pt x="260" y="136"/>
                  <a:pt x="236" y="95"/>
                  <a:pt x="216" y="99"/>
                </a:cubicBezTo>
                <a:cubicBezTo>
                  <a:pt x="196" y="103"/>
                  <a:pt x="186" y="141"/>
                  <a:pt x="164" y="158"/>
                </a:cubicBezTo>
                <a:cubicBezTo>
                  <a:pt x="142" y="175"/>
                  <a:pt x="97" y="190"/>
                  <a:pt x="81" y="201"/>
                </a:cubicBezTo>
                <a:cubicBezTo>
                  <a:pt x="65" y="212"/>
                  <a:pt x="72" y="219"/>
                  <a:pt x="66" y="227"/>
                </a:cubicBezTo>
                <a:cubicBezTo>
                  <a:pt x="60" y="235"/>
                  <a:pt x="54" y="248"/>
                  <a:pt x="44" y="252"/>
                </a:cubicBezTo>
                <a:cubicBezTo>
                  <a:pt x="34" y="256"/>
                  <a:pt x="13" y="280"/>
                  <a:pt x="6" y="252"/>
                </a:cubicBezTo>
                <a:lnTo>
                  <a:pt x="0" y="81"/>
                </a:lnTo>
                <a:close/>
              </a:path>
            </a:pathLst>
          </a:custGeom>
          <a:pattFill prst="wdUpDiag">
            <a:fgClr>
              <a:srgbClr val="3333FF">
                <a:alpha val="50000"/>
              </a:srgbClr>
            </a:fgClr>
            <a:bgClr>
              <a:srgbClr val="5F5F5F">
                <a:alpha val="50000"/>
              </a:srgbClr>
            </a:bgClr>
          </a:pattFill>
          <a:ln>
            <a:noFill/>
          </a:ln>
          <a:effectLst/>
          <a:extLst>
            <a:ext uri="{91240B29-F687-4F45-9708-019B960494DF}">
              <a14:hiddenLine xmlns:a14="http://schemas.microsoft.com/office/drawing/2010/main" w="952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23" name="Freeform 75" descr="Wide upward diagonal"/>
          <p:cNvSpPr>
            <a:spLocks/>
          </p:cNvSpPr>
          <p:nvPr/>
        </p:nvSpPr>
        <p:spPr bwMode="auto">
          <a:xfrm>
            <a:off x="8332788" y="427038"/>
            <a:ext cx="449262" cy="790575"/>
          </a:xfrm>
          <a:custGeom>
            <a:avLst/>
            <a:gdLst>
              <a:gd name="T0" fmla="*/ 276 w 283"/>
              <a:gd name="T1" fmla="*/ 490 h 498"/>
              <a:gd name="T2" fmla="*/ 111 w 283"/>
              <a:gd name="T3" fmla="*/ 498 h 498"/>
              <a:gd name="T4" fmla="*/ 0 w 283"/>
              <a:gd name="T5" fmla="*/ 52 h 498"/>
              <a:gd name="T6" fmla="*/ 7 w 283"/>
              <a:gd name="T7" fmla="*/ 34 h 498"/>
              <a:gd name="T8" fmla="*/ 52 w 283"/>
              <a:gd name="T9" fmla="*/ 4 h 498"/>
              <a:gd name="T10" fmla="*/ 120 w 283"/>
              <a:gd name="T11" fmla="*/ 10 h 498"/>
              <a:gd name="T12" fmla="*/ 135 w 283"/>
              <a:gd name="T13" fmla="*/ 27 h 498"/>
              <a:gd name="T14" fmla="*/ 117 w 283"/>
              <a:gd name="T15" fmla="*/ 60 h 498"/>
              <a:gd name="T16" fmla="*/ 108 w 283"/>
              <a:gd name="T17" fmla="*/ 120 h 498"/>
              <a:gd name="T18" fmla="*/ 159 w 283"/>
              <a:gd name="T19" fmla="*/ 189 h 498"/>
              <a:gd name="T20" fmla="*/ 175 w 283"/>
              <a:gd name="T21" fmla="*/ 294 h 498"/>
              <a:gd name="T22" fmla="*/ 216 w 283"/>
              <a:gd name="T23" fmla="*/ 337 h 498"/>
              <a:gd name="T24" fmla="*/ 267 w 283"/>
              <a:gd name="T25" fmla="*/ 372 h 498"/>
              <a:gd name="T26" fmla="*/ 283 w 283"/>
              <a:gd name="T27" fmla="*/ 459 h 498"/>
              <a:gd name="T28" fmla="*/ 276 w 283"/>
              <a:gd name="T29" fmla="*/ 490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3" h="498">
                <a:moveTo>
                  <a:pt x="276" y="490"/>
                </a:moveTo>
                <a:lnTo>
                  <a:pt x="111" y="498"/>
                </a:lnTo>
                <a:lnTo>
                  <a:pt x="0" y="52"/>
                </a:lnTo>
                <a:lnTo>
                  <a:pt x="7" y="34"/>
                </a:lnTo>
                <a:cubicBezTo>
                  <a:pt x="16" y="26"/>
                  <a:pt x="33" y="8"/>
                  <a:pt x="52" y="4"/>
                </a:cubicBezTo>
                <a:cubicBezTo>
                  <a:pt x="71" y="0"/>
                  <a:pt x="106" y="6"/>
                  <a:pt x="120" y="10"/>
                </a:cubicBezTo>
                <a:lnTo>
                  <a:pt x="135" y="27"/>
                </a:lnTo>
                <a:cubicBezTo>
                  <a:pt x="135" y="35"/>
                  <a:pt x="121" y="45"/>
                  <a:pt x="117" y="60"/>
                </a:cubicBezTo>
                <a:cubicBezTo>
                  <a:pt x="113" y="75"/>
                  <a:pt x="101" y="99"/>
                  <a:pt x="108" y="120"/>
                </a:cubicBezTo>
                <a:cubicBezTo>
                  <a:pt x="115" y="141"/>
                  <a:pt x="148" y="160"/>
                  <a:pt x="159" y="189"/>
                </a:cubicBezTo>
                <a:cubicBezTo>
                  <a:pt x="170" y="218"/>
                  <a:pt x="166" y="269"/>
                  <a:pt x="175" y="294"/>
                </a:cubicBezTo>
                <a:cubicBezTo>
                  <a:pt x="184" y="319"/>
                  <a:pt x="201" y="324"/>
                  <a:pt x="216" y="337"/>
                </a:cubicBezTo>
                <a:cubicBezTo>
                  <a:pt x="231" y="350"/>
                  <a:pt x="256" y="352"/>
                  <a:pt x="267" y="372"/>
                </a:cubicBezTo>
                <a:cubicBezTo>
                  <a:pt x="278" y="392"/>
                  <a:pt x="281" y="439"/>
                  <a:pt x="283" y="459"/>
                </a:cubicBezTo>
                <a:lnTo>
                  <a:pt x="276" y="490"/>
                </a:lnTo>
                <a:close/>
              </a:path>
            </a:pathLst>
          </a:custGeom>
          <a:pattFill prst="wdUpDiag">
            <a:fgClr>
              <a:srgbClr val="3333FF">
                <a:alpha val="50000"/>
              </a:srgbClr>
            </a:fgClr>
            <a:bgClr>
              <a:srgbClr val="5F5F5F">
                <a:alpha val="50000"/>
              </a:srgbClr>
            </a:bgClr>
          </a:pattFill>
          <a:ln>
            <a:noFill/>
          </a:ln>
          <a:effectLst/>
          <a:extLst>
            <a:ext uri="{91240B29-F687-4F45-9708-019B960494DF}">
              <a14:hiddenLine xmlns:a14="http://schemas.microsoft.com/office/drawing/2010/main" w="952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19" name="Freeform 71"/>
          <p:cNvSpPr>
            <a:spLocks/>
          </p:cNvSpPr>
          <p:nvPr/>
        </p:nvSpPr>
        <p:spPr bwMode="auto">
          <a:xfrm>
            <a:off x="5487988" y="441325"/>
            <a:ext cx="2079625" cy="1693863"/>
          </a:xfrm>
          <a:custGeom>
            <a:avLst/>
            <a:gdLst>
              <a:gd name="T0" fmla="*/ 37 w 1310"/>
              <a:gd name="T1" fmla="*/ 634 h 1067"/>
              <a:gd name="T2" fmla="*/ 67 w 1310"/>
              <a:gd name="T3" fmla="*/ 615 h 1067"/>
              <a:gd name="T4" fmla="*/ 167 w 1310"/>
              <a:gd name="T5" fmla="*/ 487 h 1067"/>
              <a:gd name="T6" fmla="*/ 197 w 1310"/>
              <a:gd name="T7" fmla="*/ 448 h 1067"/>
              <a:gd name="T8" fmla="*/ 236 w 1310"/>
              <a:gd name="T9" fmla="*/ 465 h 1067"/>
              <a:gd name="T10" fmla="*/ 254 w 1310"/>
              <a:gd name="T11" fmla="*/ 423 h 1067"/>
              <a:gd name="T12" fmla="*/ 281 w 1310"/>
              <a:gd name="T13" fmla="*/ 354 h 1067"/>
              <a:gd name="T14" fmla="*/ 310 w 1310"/>
              <a:gd name="T15" fmla="*/ 328 h 1067"/>
              <a:gd name="T16" fmla="*/ 365 w 1310"/>
              <a:gd name="T17" fmla="*/ 309 h 1067"/>
              <a:gd name="T18" fmla="*/ 445 w 1310"/>
              <a:gd name="T19" fmla="*/ 190 h 1067"/>
              <a:gd name="T20" fmla="*/ 469 w 1310"/>
              <a:gd name="T21" fmla="*/ 118 h 1067"/>
              <a:gd name="T22" fmla="*/ 529 w 1310"/>
              <a:gd name="T23" fmla="*/ 27 h 1067"/>
              <a:gd name="T24" fmla="*/ 551 w 1310"/>
              <a:gd name="T25" fmla="*/ 146 h 1067"/>
              <a:gd name="T26" fmla="*/ 830 w 1310"/>
              <a:gd name="T27" fmla="*/ 220 h 1067"/>
              <a:gd name="T28" fmla="*/ 836 w 1310"/>
              <a:gd name="T29" fmla="*/ 307 h 1067"/>
              <a:gd name="T30" fmla="*/ 902 w 1310"/>
              <a:gd name="T31" fmla="*/ 250 h 1067"/>
              <a:gd name="T32" fmla="*/ 1006 w 1310"/>
              <a:gd name="T33" fmla="*/ 168 h 1067"/>
              <a:gd name="T34" fmla="*/ 1106 w 1310"/>
              <a:gd name="T35" fmla="*/ 178 h 1067"/>
              <a:gd name="T36" fmla="*/ 1291 w 1310"/>
              <a:gd name="T37" fmla="*/ 166 h 1067"/>
              <a:gd name="T38" fmla="*/ 1299 w 1310"/>
              <a:gd name="T39" fmla="*/ 306 h 1067"/>
              <a:gd name="T40" fmla="*/ 1126 w 1310"/>
              <a:gd name="T41" fmla="*/ 219 h 1067"/>
              <a:gd name="T42" fmla="*/ 1107 w 1310"/>
              <a:gd name="T43" fmla="*/ 314 h 1067"/>
              <a:gd name="T44" fmla="*/ 976 w 1310"/>
              <a:gd name="T45" fmla="*/ 454 h 1067"/>
              <a:gd name="T46" fmla="*/ 892 w 1310"/>
              <a:gd name="T47" fmla="*/ 553 h 1067"/>
              <a:gd name="T48" fmla="*/ 829 w 1310"/>
              <a:gd name="T49" fmla="*/ 537 h 1067"/>
              <a:gd name="T50" fmla="*/ 721 w 1310"/>
              <a:gd name="T51" fmla="*/ 742 h 1067"/>
              <a:gd name="T52" fmla="*/ 643 w 1310"/>
              <a:gd name="T53" fmla="*/ 876 h 1067"/>
              <a:gd name="T54" fmla="*/ 640 w 1310"/>
              <a:gd name="T55" fmla="*/ 922 h 1067"/>
              <a:gd name="T56" fmla="*/ 529 w 1310"/>
              <a:gd name="T57" fmla="*/ 973 h 1067"/>
              <a:gd name="T58" fmla="*/ 473 w 1310"/>
              <a:gd name="T59" fmla="*/ 997 h 1067"/>
              <a:gd name="T60" fmla="*/ 377 w 1310"/>
              <a:gd name="T61" fmla="*/ 1009 h 1067"/>
              <a:gd name="T62" fmla="*/ 205 w 1310"/>
              <a:gd name="T63" fmla="*/ 1032 h 1067"/>
              <a:gd name="T64" fmla="*/ 107 w 1310"/>
              <a:gd name="T65" fmla="*/ 916 h 1067"/>
              <a:gd name="T66" fmla="*/ 67 w 1310"/>
              <a:gd name="T67" fmla="*/ 823 h 1067"/>
              <a:gd name="T68" fmla="*/ 37 w 1310"/>
              <a:gd name="T69" fmla="*/ 766 h 1067"/>
              <a:gd name="T70" fmla="*/ 13 w 1310"/>
              <a:gd name="T71" fmla="*/ 642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10" h="1067">
                <a:moveTo>
                  <a:pt x="13" y="642"/>
                </a:moveTo>
                <a:cubicBezTo>
                  <a:pt x="17" y="623"/>
                  <a:pt x="30" y="636"/>
                  <a:pt x="37" y="634"/>
                </a:cubicBezTo>
                <a:cubicBezTo>
                  <a:pt x="44" y="632"/>
                  <a:pt x="50" y="633"/>
                  <a:pt x="55" y="630"/>
                </a:cubicBezTo>
                <a:cubicBezTo>
                  <a:pt x="60" y="627"/>
                  <a:pt x="58" y="620"/>
                  <a:pt x="67" y="615"/>
                </a:cubicBezTo>
                <a:cubicBezTo>
                  <a:pt x="76" y="610"/>
                  <a:pt x="93" y="618"/>
                  <a:pt x="110" y="597"/>
                </a:cubicBezTo>
                <a:cubicBezTo>
                  <a:pt x="127" y="576"/>
                  <a:pt x="155" y="507"/>
                  <a:pt x="167" y="487"/>
                </a:cubicBezTo>
                <a:cubicBezTo>
                  <a:pt x="179" y="467"/>
                  <a:pt x="177" y="481"/>
                  <a:pt x="182" y="475"/>
                </a:cubicBezTo>
                <a:cubicBezTo>
                  <a:pt x="187" y="469"/>
                  <a:pt x="190" y="452"/>
                  <a:pt x="197" y="448"/>
                </a:cubicBezTo>
                <a:cubicBezTo>
                  <a:pt x="204" y="444"/>
                  <a:pt x="218" y="450"/>
                  <a:pt x="224" y="453"/>
                </a:cubicBezTo>
                <a:cubicBezTo>
                  <a:pt x="230" y="456"/>
                  <a:pt x="230" y="464"/>
                  <a:pt x="236" y="465"/>
                </a:cubicBezTo>
                <a:cubicBezTo>
                  <a:pt x="242" y="466"/>
                  <a:pt x="257" y="467"/>
                  <a:pt x="260" y="460"/>
                </a:cubicBezTo>
                <a:cubicBezTo>
                  <a:pt x="263" y="453"/>
                  <a:pt x="254" y="437"/>
                  <a:pt x="254" y="423"/>
                </a:cubicBezTo>
                <a:cubicBezTo>
                  <a:pt x="254" y="409"/>
                  <a:pt x="253" y="384"/>
                  <a:pt x="257" y="373"/>
                </a:cubicBezTo>
                <a:cubicBezTo>
                  <a:pt x="261" y="362"/>
                  <a:pt x="275" y="361"/>
                  <a:pt x="281" y="354"/>
                </a:cubicBezTo>
                <a:cubicBezTo>
                  <a:pt x="287" y="347"/>
                  <a:pt x="287" y="335"/>
                  <a:pt x="292" y="331"/>
                </a:cubicBezTo>
                <a:cubicBezTo>
                  <a:pt x="297" y="327"/>
                  <a:pt x="304" y="333"/>
                  <a:pt x="310" y="328"/>
                </a:cubicBezTo>
                <a:cubicBezTo>
                  <a:pt x="316" y="323"/>
                  <a:pt x="320" y="306"/>
                  <a:pt x="329" y="303"/>
                </a:cubicBezTo>
                <a:cubicBezTo>
                  <a:pt x="338" y="300"/>
                  <a:pt x="350" y="320"/>
                  <a:pt x="365" y="309"/>
                </a:cubicBezTo>
                <a:cubicBezTo>
                  <a:pt x="380" y="298"/>
                  <a:pt x="405" y="257"/>
                  <a:pt x="418" y="237"/>
                </a:cubicBezTo>
                <a:cubicBezTo>
                  <a:pt x="431" y="217"/>
                  <a:pt x="441" y="203"/>
                  <a:pt x="445" y="190"/>
                </a:cubicBezTo>
                <a:cubicBezTo>
                  <a:pt x="449" y="177"/>
                  <a:pt x="441" y="168"/>
                  <a:pt x="445" y="156"/>
                </a:cubicBezTo>
                <a:cubicBezTo>
                  <a:pt x="449" y="144"/>
                  <a:pt x="458" y="131"/>
                  <a:pt x="469" y="118"/>
                </a:cubicBezTo>
                <a:cubicBezTo>
                  <a:pt x="480" y="105"/>
                  <a:pt x="502" y="90"/>
                  <a:pt x="512" y="75"/>
                </a:cubicBezTo>
                <a:cubicBezTo>
                  <a:pt x="522" y="60"/>
                  <a:pt x="524" y="39"/>
                  <a:pt x="529" y="27"/>
                </a:cubicBezTo>
                <a:lnTo>
                  <a:pt x="542" y="0"/>
                </a:lnTo>
                <a:lnTo>
                  <a:pt x="551" y="146"/>
                </a:lnTo>
                <a:lnTo>
                  <a:pt x="819" y="126"/>
                </a:lnTo>
                <a:lnTo>
                  <a:pt x="830" y="220"/>
                </a:lnTo>
                <a:lnTo>
                  <a:pt x="827" y="290"/>
                </a:lnTo>
                <a:lnTo>
                  <a:pt x="836" y="307"/>
                </a:lnTo>
                <a:cubicBezTo>
                  <a:pt x="843" y="308"/>
                  <a:pt x="857" y="306"/>
                  <a:pt x="868" y="297"/>
                </a:cubicBezTo>
                <a:cubicBezTo>
                  <a:pt x="879" y="288"/>
                  <a:pt x="883" y="266"/>
                  <a:pt x="902" y="250"/>
                </a:cubicBezTo>
                <a:cubicBezTo>
                  <a:pt x="921" y="234"/>
                  <a:pt x="968" y="215"/>
                  <a:pt x="985" y="201"/>
                </a:cubicBezTo>
                <a:cubicBezTo>
                  <a:pt x="1002" y="187"/>
                  <a:pt x="995" y="177"/>
                  <a:pt x="1006" y="168"/>
                </a:cubicBezTo>
                <a:cubicBezTo>
                  <a:pt x="1017" y="159"/>
                  <a:pt x="1034" y="145"/>
                  <a:pt x="1051" y="147"/>
                </a:cubicBezTo>
                <a:cubicBezTo>
                  <a:pt x="1068" y="149"/>
                  <a:pt x="1085" y="179"/>
                  <a:pt x="1106" y="178"/>
                </a:cubicBezTo>
                <a:cubicBezTo>
                  <a:pt x="1127" y="177"/>
                  <a:pt x="1149" y="140"/>
                  <a:pt x="1180" y="138"/>
                </a:cubicBezTo>
                <a:cubicBezTo>
                  <a:pt x="1211" y="136"/>
                  <a:pt x="1269" y="154"/>
                  <a:pt x="1291" y="166"/>
                </a:cubicBezTo>
                <a:lnTo>
                  <a:pt x="1310" y="207"/>
                </a:lnTo>
                <a:lnTo>
                  <a:pt x="1299" y="306"/>
                </a:lnTo>
                <a:cubicBezTo>
                  <a:pt x="1276" y="306"/>
                  <a:pt x="1198" y="222"/>
                  <a:pt x="1169" y="208"/>
                </a:cubicBezTo>
                <a:cubicBezTo>
                  <a:pt x="1140" y="194"/>
                  <a:pt x="1133" y="217"/>
                  <a:pt x="1126" y="219"/>
                </a:cubicBezTo>
                <a:cubicBezTo>
                  <a:pt x="1119" y="221"/>
                  <a:pt x="1129" y="203"/>
                  <a:pt x="1126" y="219"/>
                </a:cubicBezTo>
                <a:cubicBezTo>
                  <a:pt x="1123" y="235"/>
                  <a:pt x="1121" y="282"/>
                  <a:pt x="1107" y="314"/>
                </a:cubicBezTo>
                <a:cubicBezTo>
                  <a:pt x="1093" y="346"/>
                  <a:pt x="1062" y="386"/>
                  <a:pt x="1040" y="409"/>
                </a:cubicBezTo>
                <a:cubicBezTo>
                  <a:pt x="1018" y="432"/>
                  <a:pt x="997" y="434"/>
                  <a:pt x="976" y="454"/>
                </a:cubicBezTo>
                <a:cubicBezTo>
                  <a:pt x="955" y="474"/>
                  <a:pt x="928" y="515"/>
                  <a:pt x="914" y="531"/>
                </a:cubicBezTo>
                <a:cubicBezTo>
                  <a:pt x="900" y="547"/>
                  <a:pt x="902" y="548"/>
                  <a:pt x="892" y="553"/>
                </a:cubicBezTo>
                <a:cubicBezTo>
                  <a:pt x="882" y="558"/>
                  <a:pt x="863" y="562"/>
                  <a:pt x="853" y="559"/>
                </a:cubicBezTo>
                <a:cubicBezTo>
                  <a:pt x="843" y="556"/>
                  <a:pt x="841" y="540"/>
                  <a:pt x="829" y="537"/>
                </a:cubicBezTo>
                <a:cubicBezTo>
                  <a:pt x="817" y="534"/>
                  <a:pt x="800" y="507"/>
                  <a:pt x="782" y="541"/>
                </a:cubicBezTo>
                <a:cubicBezTo>
                  <a:pt x="764" y="575"/>
                  <a:pt x="744" y="690"/>
                  <a:pt x="721" y="742"/>
                </a:cubicBezTo>
                <a:cubicBezTo>
                  <a:pt x="698" y="794"/>
                  <a:pt x="659" y="828"/>
                  <a:pt x="646" y="850"/>
                </a:cubicBezTo>
                <a:cubicBezTo>
                  <a:pt x="633" y="872"/>
                  <a:pt x="641" y="869"/>
                  <a:pt x="643" y="876"/>
                </a:cubicBezTo>
                <a:cubicBezTo>
                  <a:pt x="645" y="883"/>
                  <a:pt x="661" y="884"/>
                  <a:pt x="661" y="892"/>
                </a:cubicBezTo>
                <a:cubicBezTo>
                  <a:pt x="661" y="900"/>
                  <a:pt x="650" y="911"/>
                  <a:pt x="640" y="922"/>
                </a:cubicBezTo>
                <a:cubicBezTo>
                  <a:pt x="630" y="933"/>
                  <a:pt x="619" y="950"/>
                  <a:pt x="601" y="958"/>
                </a:cubicBezTo>
                <a:cubicBezTo>
                  <a:pt x="583" y="966"/>
                  <a:pt x="544" y="971"/>
                  <a:pt x="529" y="973"/>
                </a:cubicBezTo>
                <a:cubicBezTo>
                  <a:pt x="514" y="975"/>
                  <a:pt x="518" y="966"/>
                  <a:pt x="509" y="970"/>
                </a:cubicBezTo>
                <a:cubicBezTo>
                  <a:pt x="500" y="974"/>
                  <a:pt x="487" y="989"/>
                  <a:pt x="473" y="997"/>
                </a:cubicBezTo>
                <a:cubicBezTo>
                  <a:pt x="459" y="1005"/>
                  <a:pt x="441" y="1019"/>
                  <a:pt x="425" y="1021"/>
                </a:cubicBezTo>
                <a:cubicBezTo>
                  <a:pt x="409" y="1023"/>
                  <a:pt x="400" y="1002"/>
                  <a:pt x="377" y="1009"/>
                </a:cubicBezTo>
                <a:cubicBezTo>
                  <a:pt x="354" y="1016"/>
                  <a:pt x="315" y="1059"/>
                  <a:pt x="286" y="1063"/>
                </a:cubicBezTo>
                <a:cubicBezTo>
                  <a:pt x="257" y="1067"/>
                  <a:pt x="225" y="1051"/>
                  <a:pt x="205" y="1032"/>
                </a:cubicBezTo>
                <a:cubicBezTo>
                  <a:pt x="185" y="1013"/>
                  <a:pt x="183" y="970"/>
                  <a:pt x="167" y="951"/>
                </a:cubicBezTo>
                <a:cubicBezTo>
                  <a:pt x="151" y="932"/>
                  <a:pt x="123" y="932"/>
                  <a:pt x="107" y="916"/>
                </a:cubicBezTo>
                <a:cubicBezTo>
                  <a:pt x="91" y="900"/>
                  <a:pt x="77" y="872"/>
                  <a:pt x="70" y="856"/>
                </a:cubicBezTo>
                <a:cubicBezTo>
                  <a:pt x="63" y="840"/>
                  <a:pt x="71" y="830"/>
                  <a:pt x="67" y="823"/>
                </a:cubicBezTo>
                <a:cubicBezTo>
                  <a:pt x="63" y="816"/>
                  <a:pt x="48" y="822"/>
                  <a:pt x="43" y="813"/>
                </a:cubicBezTo>
                <a:cubicBezTo>
                  <a:pt x="38" y="804"/>
                  <a:pt x="43" y="783"/>
                  <a:pt x="37" y="766"/>
                </a:cubicBezTo>
                <a:cubicBezTo>
                  <a:pt x="31" y="749"/>
                  <a:pt x="8" y="733"/>
                  <a:pt x="4" y="712"/>
                </a:cubicBezTo>
                <a:cubicBezTo>
                  <a:pt x="0" y="691"/>
                  <a:pt x="11" y="657"/>
                  <a:pt x="13" y="642"/>
                </a:cubicBezTo>
                <a:close/>
              </a:path>
            </a:pathLst>
          </a:custGeom>
          <a:solidFill>
            <a:srgbClr val="808080">
              <a:alpha val="50000"/>
            </a:srgbClr>
          </a:solidFill>
          <a:ln>
            <a:noFill/>
          </a:ln>
          <a:effectLst/>
          <a:extLst>
            <a:ext uri="{91240B29-F687-4F45-9708-019B960494DF}">
              <a14:hiddenLine xmlns:a14="http://schemas.microsoft.com/office/drawing/2010/main" w="952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18" name="Freeform 70"/>
          <p:cNvSpPr>
            <a:spLocks/>
          </p:cNvSpPr>
          <p:nvPr/>
        </p:nvSpPr>
        <p:spPr bwMode="auto">
          <a:xfrm>
            <a:off x="203200" y="2370138"/>
            <a:ext cx="2241550" cy="2068512"/>
          </a:xfrm>
          <a:custGeom>
            <a:avLst/>
            <a:gdLst>
              <a:gd name="T0" fmla="*/ 92 w 1412"/>
              <a:gd name="T1" fmla="*/ 1239 h 1303"/>
              <a:gd name="T2" fmla="*/ 109 w 1412"/>
              <a:gd name="T3" fmla="*/ 1021 h 1303"/>
              <a:gd name="T4" fmla="*/ 0 w 1412"/>
              <a:gd name="T5" fmla="*/ 979 h 1303"/>
              <a:gd name="T6" fmla="*/ 72 w 1412"/>
              <a:gd name="T7" fmla="*/ 411 h 1303"/>
              <a:gd name="T8" fmla="*/ 51 w 1412"/>
              <a:gd name="T9" fmla="*/ 0 h 1303"/>
              <a:gd name="T10" fmla="*/ 1270 w 1412"/>
              <a:gd name="T11" fmla="*/ 90 h 1303"/>
              <a:gd name="T12" fmla="*/ 1306 w 1412"/>
              <a:gd name="T13" fmla="*/ 147 h 1303"/>
              <a:gd name="T14" fmla="*/ 1279 w 1412"/>
              <a:gd name="T15" fmla="*/ 181 h 1303"/>
              <a:gd name="T16" fmla="*/ 1227 w 1412"/>
              <a:gd name="T17" fmla="*/ 249 h 1303"/>
              <a:gd name="T18" fmla="*/ 1215 w 1412"/>
              <a:gd name="T19" fmla="*/ 264 h 1303"/>
              <a:gd name="T20" fmla="*/ 1412 w 1412"/>
              <a:gd name="T21" fmla="*/ 275 h 1303"/>
              <a:gd name="T22" fmla="*/ 1407 w 1412"/>
              <a:gd name="T23" fmla="*/ 297 h 1303"/>
              <a:gd name="T24" fmla="*/ 1375 w 1412"/>
              <a:gd name="T25" fmla="*/ 346 h 1303"/>
              <a:gd name="T26" fmla="*/ 1377 w 1412"/>
              <a:gd name="T27" fmla="*/ 372 h 1303"/>
              <a:gd name="T28" fmla="*/ 1393 w 1412"/>
              <a:gd name="T29" fmla="*/ 388 h 1303"/>
              <a:gd name="T30" fmla="*/ 1369 w 1412"/>
              <a:gd name="T31" fmla="*/ 438 h 1303"/>
              <a:gd name="T32" fmla="*/ 1299 w 1412"/>
              <a:gd name="T33" fmla="*/ 481 h 1303"/>
              <a:gd name="T34" fmla="*/ 1279 w 1412"/>
              <a:gd name="T35" fmla="*/ 520 h 1303"/>
              <a:gd name="T36" fmla="*/ 1260 w 1412"/>
              <a:gd name="T37" fmla="*/ 547 h 1303"/>
              <a:gd name="T38" fmla="*/ 1245 w 1412"/>
              <a:gd name="T39" fmla="*/ 555 h 1303"/>
              <a:gd name="T40" fmla="*/ 1212 w 1412"/>
              <a:gd name="T41" fmla="*/ 607 h 1303"/>
              <a:gd name="T42" fmla="*/ 1219 w 1412"/>
              <a:gd name="T43" fmla="*/ 624 h 1303"/>
              <a:gd name="T44" fmla="*/ 1216 w 1412"/>
              <a:gd name="T45" fmla="*/ 640 h 1303"/>
              <a:gd name="T46" fmla="*/ 1177 w 1412"/>
              <a:gd name="T47" fmla="*/ 666 h 1303"/>
              <a:gd name="T48" fmla="*/ 1146 w 1412"/>
              <a:gd name="T49" fmla="*/ 661 h 1303"/>
              <a:gd name="T50" fmla="*/ 1134 w 1412"/>
              <a:gd name="T51" fmla="*/ 702 h 1303"/>
              <a:gd name="T52" fmla="*/ 1147 w 1412"/>
              <a:gd name="T53" fmla="*/ 732 h 1303"/>
              <a:gd name="T54" fmla="*/ 1114 w 1412"/>
              <a:gd name="T55" fmla="*/ 766 h 1303"/>
              <a:gd name="T56" fmla="*/ 1084 w 1412"/>
              <a:gd name="T57" fmla="*/ 822 h 1303"/>
              <a:gd name="T58" fmla="*/ 1048 w 1412"/>
              <a:gd name="T59" fmla="*/ 861 h 1303"/>
              <a:gd name="T60" fmla="*/ 1032 w 1412"/>
              <a:gd name="T61" fmla="*/ 882 h 1303"/>
              <a:gd name="T62" fmla="*/ 1009 w 1412"/>
              <a:gd name="T63" fmla="*/ 886 h 1303"/>
              <a:gd name="T64" fmla="*/ 982 w 1412"/>
              <a:gd name="T65" fmla="*/ 925 h 1303"/>
              <a:gd name="T66" fmla="*/ 985 w 1412"/>
              <a:gd name="T67" fmla="*/ 978 h 1303"/>
              <a:gd name="T68" fmla="*/ 972 w 1412"/>
              <a:gd name="T69" fmla="*/ 1029 h 1303"/>
              <a:gd name="T70" fmla="*/ 976 w 1412"/>
              <a:gd name="T71" fmla="*/ 1044 h 1303"/>
              <a:gd name="T72" fmla="*/ 961 w 1412"/>
              <a:gd name="T73" fmla="*/ 1041 h 1303"/>
              <a:gd name="T74" fmla="*/ 948 w 1412"/>
              <a:gd name="T75" fmla="*/ 1047 h 1303"/>
              <a:gd name="T76" fmla="*/ 963 w 1412"/>
              <a:gd name="T77" fmla="*/ 1068 h 1303"/>
              <a:gd name="T78" fmla="*/ 942 w 1412"/>
              <a:gd name="T79" fmla="*/ 1084 h 1303"/>
              <a:gd name="T80" fmla="*/ 943 w 1412"/>
              <a:gd name="T81" fmla="*/ 1110 h 1303"/>
              <a:gd name="T82" fmla="*/ 940 w 1412"/>
              <a:gd name="T83" fmla="*/ 1137 h 1303"/>
              <a:gd name="T84" fmla="*/ 964 w 1412"/>
              <a:gd name="T85" fmla="*/ 1143 h 1303"/>
              <a:gd name="T86" fmla="*/ 939 w 1412"/>
              <a:gd name="T87" fmla="*/ 1156 h 1303"/>
              <a:gd name="T88" fmla="*/ 946 w 1412"/>
              <a:gd name="T89" fmla="*/ 1168 h 1303"/>
              <a:gd name="T90" fmla="*/ 969 w 1412"/>
              <a:gd name="T91" fmla="*/ 1173 h 1303"/>
              <a:gd name="T92" fmla="*/ 948 w 1412"/>
              <a:gd name="T93" fmla="*/ 1189 h 1303"/>
              <a:gd name="T94" fmla="*/ 951 w 1412"/>
              <a:gd name="T95" fmla="*/ 1236 h 1303"/>
              <a:gd name="T96" fmla="*/ 963 w 1412"/>
              <a:gd name="T97" fmla="*/ 1258 h 1303"/>
              <a:gd name="T98" fmla="*/ 943 w 1412"/>
              <a:gd name="T99" fmla="*/ 1276 h 1303"/>
              <a:gd name="T100" fmla="*/ 928 w 1412"/>
              <a:gd name="T101" fmla="*/ 1303 h 1303"/>
              <a:gd name="T102" fmla="*/ 92 w 1412"/>
              <a:gd name="T103" fmla="*/ 1239 h 1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12" h="1303">
                <a:moveTo>
                  <a:pt x="92" y="1239"/>
                </a:moveTo>
                <a:lnTo>
                  <a:pt x="109" y="1021"/>
                </a:lnTo>
                <a:lnTo>
                  <a:pt x="0" y="979"/>
                </a:lnTo>
                <a:lnTo>
                  <a:pt x="72" y="411"/>
                </a:lnTo>
                <a:lnTo>
                  <a:pt x="51" y="0"/>
                </a:lnTo>
                <a:lnTo>
                  <a:pt x="1270" y="90"/>
                </a:lnTo>
                <a:lnTo>
                  <a:pt x="1306" y="147"/>
                </a:lnTo>
                <a:cubicBezTo>
                  <a:pt x="1307" y="162"/>
                  <a:pt x="1292" y="164"/>
                  <a:pt x="1279" y="181"/>
                </a:cubicBezTo>
                <a:cubicBezTo>
                  <a:pt x="1266" y="198"/>
                  <a:pt x="1238" y="235"/>
                  <a:pt x="1227" y="249"/>
                </a:cubicBezTo>
                <a:lnTo>
                  <a:pt x="1215" y="264"/>
                </a:lnTo>
                <a:lnTo>
                  <a:pt x="1412" y="275"/>
                </a:lnTo>
                <a:lnTo>
                  <a:pt x="1407" y="297"/>
                </a:lnTo>
                <a:cubicBezTo>
                  <a:pt x="1401" y="309"/>
                  <a:pt x="1380" y="334"/>
                  <a:pt x="1375" y="346"/>
                </a:cubicBezTo>
                <a:cubicBezTo>
                  <a:pt x="1370" y="358"/>
                  <a:pt x="1374" y="365"/>
                  <a:pt x="1377" y="372"/>
                </a:cubicBezTo>
                <a:cubicBezTo>
                  <a:pt x="1380" y="379"/>
                  <a:pt x="1394" y="377"/>
                  <a:pt x="1393" y="388"/>
                </a:cubicBezTo>
                <a:cubicBezTo>
                  <a:pt x="1392" y="399"/>
                  <a:pt x="1385" y="423"/>
                  <a:pt x="1369" y="438"/>
                </a:cubicBezTo>
                <a:cubicBezTo>
                  <a:pt x="1353" y="453"/>
                  <a:pt x="1314" y="467"/>
                  <a:pt x="1299" y="481"/>
                </a:cubicBezTo>
                <a:cubicBezTo>
                  <a:pt x="1284" y="495"/>
                  <a:pt x="1286" y="509"/>
                  <a:pt x="1279" y="520"/>
                </a:cubicBezTo>
                <a:cubicBezTo>
                  <a:pt x="1272" y="531"/>
                  <a:pt x="1266" y="541"/>
                  <a:pt x="1260" y="547"/>
                </a:cubicBezTo>
                <a:cubicBezTo>
                  <a:pt x="1254" y="553"/>
                  <a:pt x="1253" y="545"/>
                  <a:pt x="1245" y="555"/>
                </a:cubicBezTo>
                <a:cubicBezTo>
                  <a:pt x="1237" y="565"/>
                  <a:pt x="1216" y="596"/>
                  <a:pt x="1212" y="607"/>
                </a:cubicBezTo>
                <a:cubicBezTo>
                  <a:pt x="1208" y="618"/>
                  <a:pt x="1218" y="619"/>
                  <a:pt x="1219" y="624"/>
                </a:cubicBezTo>
                <a:cubicBezTo>
                  <a:pt x="1220" y="629"/>
                  <a:pt x="1223" y="633"/>
                  <a:pt x="1216" y="640"/>
                </a:cubicBezTo>
                <a:cubicBezTo>
                  <a:pt x="1209" y="647"/>
                  <a:pt x="1189" y="663"/>
                  <a:pt x="1177" y="666"/>
                </a:cubicBezTo>
                <a:cubicBezTo>
                  <a:pt x="1165" y="669"/>
                  <a:pt x="1153" y="655"/>
                  <a:pt x="1146" y="661"/>
                </a:cubicBezTo>
                <a:cubicBezTo>
                  <a:pt x="1139" y="667"/>
                  <a:pt x="1134" y="690"/>
                  <a:pt x="1134" y="702"/>
                </a:cubicBezTo>
                <a:cubicBezTo>
                  <a:pt x="1134" y="714"/>
                  <a:pt x="1150" y="721"/>
                  <a:pt x="1147" y="732"/>
                </a:cubicBezTo>
                <a:cubicBezTo>
                  <a:pt x="1144" y="743"/>
                  <a:pt x="1124" y="751"/>
                  <a:pt x="1114" y="766"/>
                </a:cubicBezTo>
                <a:cubicBezTo>
                  <a:pt x="1104" y="781"/>
                  <a:pt x="1095" y="806"/>
                  <a:pt x="1084" y="822"/>
                </a:cubicBezTo>
                <a:cubicBezTo>
                  <a:pt x="1073" y="838"/>
                  <a:pt x="1057" y="851"/>
                  <a:pt x="1048" y="861"/>
                </a:cubicBezTo>
                <a:cubicBezTo>
                  <a:pt x="1039" y="871"/>
                  <a:pt x="1038" y="878"/>
                  <a:pt x="1032" y="882"/>
                </a:cubicBezTo>
                <a:cubicBezTo>
                  <a:pt x="1026" y="886"/>
                  <a:pt x="1017" y="879"/>
                  <a:pt x="1009" y="886"/>
                </a:cubicBezTo>
                <a:cubicBezTo>
                  <a:pt x="1001" y="893"/>
                  <a:pt x="986" y="910"/>
                  <a:pt x="982" y="925"/>
                </a:cubicBezTo>
                <a:cubicBezTo>
                  <a:pt x="978" y="940"/>
                  <a:pt x="987" y="961"/>
                  <a:pt x="985" y="978"/>
                </a:cubicBezTo>
                <a:cubicBezTo>
                  <a:pt x="983" y="995"/>
                  <a:pt x="974" y="1018"/>
                  <a:pt x="972" y="1029"/>
                </a:cubicBezTo>
                <a:cubicBezTo>
                  <a:pt x="970" y="1040"/>
                  <a:pt x="978" y="1042"/>
                  <a:pt x="976" y="1044"/>
                </a:cubicBezTo>
                <a:cubicBezTo>
                  <a:pt x="974" y="1046"/>
                  <a:pt x="966" y="1041"/>
                  <a:pt x="961" y="1041"/>
                </a:cubicBezTo>
                <a:cubicBezTo>
                  <a:pt x="956" y="1041"/>
                  <a:pt x="948" y="1043"/>
                  <a:pt x="948" y="1047"/>
                </a:cubicBezTo>
                <a:cubicBezTo>
                  <a:pt x="948" y="1051"/>
                  <a:pt x="964" y="1062"/>
                  <a:pt x="963" y="1068"/>
                </a:cubicBezTo>
                <a:cubicBezTo>
                  <a:pt x="962" y="1074"/>
                  <a:pt x="945" y="1077"/>
                  <a:pt x="942" y="1084"/>
                </a:cubicBezTo>
                <a:cubicBezTo>
                  <a:pt x="939" y="1091"/>
                  <a:pt x="943" y="1101"/>
                  <a:pt x="943" y="1110"/>
                </a:cubicBezTo>
                <a:cubicBezTo>
                  <a:pt x="943" y="1119"/>
                  <a:pt x="937" y="1132"/>
                  <a:pt x="940" y="1137"/>
                </a:cubicBezTo>
                <a:cubicBezTo>
                  <a:pt x="943" y="1142"/>
                  <a:pt x="964" y="1140"/>
                  <a:pt x="964" y="1143"/>
                </a:cubicBezTo>
                <a:cubicBezTo>
                  <a:pt x="964" y="1146"/>
                  <a:pt x="942" y="1152"/>
                  <a:pt x="939" y="1156"/>
                </a:cubicBezTo>
                <a:cubicBezTo>
                  <a:pt x="936" y="1160"/>
                  <a:pt x="941" y="1165"/>
                  <a:pt x="946" y="1168"/>
                </a:cubicBezTo>
                <a:cubicBezTo>
                  <a:pt x="951" y="1171"/>
                  <a:pt x="969" y="1170"/>
                  <a:pt x="969" y="1173"/>
                </a:cubicBezTo>
                <a:cubicBezTo>
                  <a:pt x="969" y="1176"/>
                  <a:pt x="951" y="1179"/>
                  <a:pt x="948" y="1189"/>
                </a:cubicBezTo>
                <a:cubicBezTo>
                  <a:pt x="945" y="1199"/>
                  <a:pt x="949" y="1225"/>
                  <a:pt x="951" y="1236"/>
                </a:cubicBezTo>
                <a:cubicBezTo>
                  <a:pt x="953" y="1247"/>
                  <a:pt x="964" y="1251"/>
                  <a:pt x="963" y="1258"/>
                </a:cubicBezTo>
                <a:cubicBezTo>
                  <a:pt x="962" y="1265"/>
                  <a:pt x="949" y="1269"/>
                  <a:pt x="943" y="1276"/>
                </a:cubicBezTo>
                <a:lnTo>
                  <a:pt x="928" y="1303"/>
                </a:lnTo>
                <a:lnTo>
                  <a:pt x="92" y="1239"/>
                </a:lnTo>
                <a:close/>
              </a:path>
            </a:pathLst>
          </a:custGeom>
          <a:solidFill>
            <a:srgbClr val="808080">
              <a:alpha val="50000"/>
            </a:srgbClr>
          </a:solidFill>
          <a:ln>
            <a:noFill/>
          </a:ln>
          <a:effectLst/>
          <a:extLst>
            <a:ext uri="{91240B29-F687-4F45-9708-019B960494DF}">
              <a14:hiddenLine xmlns:a14="http://schemas.microsoft.com/office/drawing/2010/main" w="952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16" name="Freeform 68"/>
          <p:cNvSpPr>
            <a:spLocks/>
          </p:cNvSpPr>
          <p:nvPr/>
        </p:nvSpPr>
        <p:spPr bwMode="auto">
          <a:xfrm>
            <a:off x="236538" y="4343400"/>
            <a:ext cx="2309812" cy="2336800"/>
          </a:xfrm>
          <a:custGeom>
            <a:avLst/>
            <a:gdLst>
              <a:gd name="T0" fmla="*/ 3 w 1455"/>
              <a:gd name="T1" fmla="*/ 986 h 1472"/>
              <a:gd name="T2" fmla="*/ 63 w 1455"/>
              <a:gd name="T3" fmla="*/ 860 h 1472"/>
              <a:gd name="T4" fmla="*/ 123 w 1455"/>
              <a:gd name="T5" fmla="*/ 725 h 1472"/>
              <a:gd name="T6" fmla="*/ 139 w 1455"/>
              <a:gd name="T7" fmla="*/ 599 h 1472"/>
              <a:gd name="T8" fmla="*/ 81 w 1455"/>
              <a:gd name="T9" fmla="*/ 359 h 1472"/>
              <a:gd name="T10" fmla="*/ 39 w 1455"/>
              <a:gd name="T11" fmla="*/ 327 h 1472"/>
              <a:gd name="T12" fmla="*/ 568 w 1455"/>
              <a:gd name="T13" fmla="*/ 38 h 1472"/>
              <a:gd name="T14" fmla="*/ 922 w 1455"/>
              <a:gd name="T15" fmla="*/ 74 h 1472"/>
              <a:gd name="T16" fmla="*/ 898 w 1455"/>
              <a:gd name="T17" fmla="*/ 131 h 1472"/>
              <a:gd name="T18" fmla="*/ 909 w 1455"/>
              <a:gd name="T19" fmla="*/ 168 h 1472"/>
              <a:gd name="T20" fmla="*/ 924 w 1455"/>
              <a:gd name="T21" fmla="*/ 215 h 1472"/>
              <a:gd name="T22" fmla="*/ 942 w 1455"/>
              <a:gd name="T23" fmla="*/ 263 h 1472"/>
              <a:gd name="T24" fmla="*/ 918 w 1455"/>
              <a:gd name="T25" fmla="*/ 300 h 1472"/>
              <a:gd name="T26" fmla="*/ 877 w 1455"/>
              <a:gd name="T27" fmla="*/ 366 h 1472"/>
              <a:gd name="T28" fmla="*/ 829 w 1455"/>
              <a:gd name="T29" fmla="*/ 407 h 1472"/>
              <a:gd name="T30" fmla="*/ 798 w 1455"/>
              <a:gd name="T31" fmla="*/ 459 h 1472"/>
              <a:gd name="T32" fmla="*/ 777 w 1455"/>
              <a:gd name="T33" fmla="*/ 488 h 1472"/>
              <a:gd name="T34" fmla="*/ 751 w 1455"/>
              <a:gd name="T35" fmla="*/ 485 h 1472"/>
              <a:gd name="T36" fmla="*/ 759 w 1455"/>
              <a:gd name="T37" fmla="*/ 513 h 1472"/>
              <a:gd name="T38" fmla="*/ 750 w 1455"/>
              <a:gd name="T39" fmla="*/ 561 h 1472"/>
              <a:gd name="T40" fmla="*/ 736 w 1455"/>
              <a:gd name="T41" fmla="*/ 597 h 1472"/>
              <a:gd name="T42" fmla="*/ 726 w 1455"/>
              <a:gd name="T43" fmla="*/ 707 h 1472"/>
              <a:gd name="T44" fmla="*/ 1263 w 1455"/>
              <a:gd name="T45" fmla="*/ 770 h 1472"/>
              <a:gd name="T46" fmla="*/ 1233 w 1455"/>
              <a:gd name="T47" fmla="*/ 869 h 1472"/>
              <a:gd name="T48" fmla="*/ 1249 w 1455"/>
              <a:gd name="T49" fmla="*/ 1008 h 1472"/>
              <a:gd name="T50" fmla="*/ 1417 w 1455"/>
              <a:gd name="T51" fmla="*/ 1134 h 1472"/>
              <a:gd name="T52" fmla="*/ 1302 w 1455"/>
              <a:gd name="T53" fmla="*/ 1223 h 1472"/>
              <a:gd name="T54" fmla="*/ 1450 w 1455"/>
              <a:gd name="T55" fmla="*/ 1421 h 1472"/>
              <a:gd name="T56" fmla="*/ 1195 w 1455"/>
              <a:gd name="T57" fmla="*/ 1352 h 1472"/>
              <a:gd name="T58" fmla="*/ 865 w 1455"/>
              <a:gd name="T59" fmla="*/ 1406 h 1472"/>
              <a:gd name="T60" fmla="*/ 625 w 1455"/>
              <a:gd name="T61" fmla="*/ 1232 h 1472"/>
              <a:gd name="T62" fmla="*/ 193 w 1455"/>
              <a:gd name="T63" fmla="*/ 1101 h 1472"/>
              <a:gd name="T64" fmla="*/ 22 w 1455"/>
              <a:gd name="T65" fmla="*/ 1089 h 1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55" h="1472">
                <a:moveTo>
                  <a:pt x="22" y="1089"/>
                </a:moveTo>
                <a:cubicBezTo>
                  <a:pt x="15" y="1071"/>
                  <a:pt x="0" y="1013"/>
                  <a:pt x="3" y="986"/>
                </a:cubicBezTo>
                <a:cubicBezTo>
                  <a:pt x="6" y="959"/>
                  <a:pt x="32" y="947"/>
                  <a:pt x="42" y="926"/>
                </a:cubicBezTo>
                <a:cubicBezTo>
                  <a:pt x="52" y="905"/>
                  <a:pt x="54" y="882"/>
                  <a:pt x="63" y="860"/>
                </a:cubicBezTo>
                <a:cubicBezTo>
                  <a:pt x="72" y="838"/>
                  <a:pt x="89" y="814"/>
                  <a:pt x="99" y="792"/>
                </a:cubicBezTo>
                <a:cubicBezTo>
                  <a:pt x="109" y="770"/>
                  <a:pt x="115" y="745"/>
                  <a:pt x="123" y="725"/>
                </a:cubicBezTo>
                <a:cubicBezTo>
                  <a:pt x="131" y="705"/>
                  <a:pt x="142" y="692"/>
                  <a:pt x="145" y="671"/>
                </a:cubicBezTo>
                <a:cubicBezTo>
                  <a:pt x="148" y="650"/>
                  <a:pt x="145" y="633"/>
                  <a:pt x="139" y="599"/>
                </a:cubicBezTo>
                <a:cubicBezTo>
                  <a:pt x="133" y="565"/>
                  <a:pt x="116" y="507"/>
                  <a:pt x="106" y="467"/>
                </a:cubicBezTo>
                <a:cubicBezTo>
                  <a:pt x="96" y="427"/>
                  <a:pt x="88" y="381"/>
                  <a:pt x="81" y="359"/>
                </a:cubicBezTo>
                <a:cubicBezTo>
                  <a:pt x="74" y="337"/>
                  <a:pt x="68" y="338"/>
                  <a:pt x="61" y="333"/>
                </a:cubicBezTo>
                <a:lnTo>
                  <a:pt x="39" y="327"/>
                </a:lnTo>
                <a:lnTo>
                  <a:pt x="69" y="0"/>
                </a:lnTo>
                <a:lnTo>
                  <a:pt x="568" y="38"/>
                </a:lnTo>
                <a:lnTo>
                  <a:pt x="911" y="56"/>
                </a:lnTo>
                <a:lnTo>
                  <a:pt x="922" y="74"/>
                </a:lnTo>
                <a:cubicBezTo>
                  <a:pt x="921" y="82"/>
                  <a:pt x="907" y="93"/>
                  <a:pt x="903" y="102"/>
                </a:cubicBezTo>
                <a:cubicBezTo>
                  <a:pt x="899" y="111"/>
                  <a:pt x="895" y="124"/>
                  <a:pt x="898" y="131"/>
                </a:cubicBezTo>
                <a:cubicBezTo>
                  <a:pt x="901" y="138"/>
                  <a:pt x="919" y="137"/>
                  <a:pt x="921" y="143"/>
                </a:cubicBezTo>
                <a:cubicBezTo>
                  <a:pt x="923" y="149"/>
                  <a:pt x="908" y="162"/>
                  <a:pt x="909" y="168"/>
                </a:cubicBezTo>
                <a:cubicBezTo>
                  <a:pt x="910" y="174"/>
                  <a:pt x="926" y="174"/>
                  <a:pt x="928" y="182"/>
                </a:cubicBezTo>
                <a:cubicBezTo>
                  <a:pt x="930" y="190"/>
                  <a:pt x="927" y="204"/>
                  <a:pt x="924" y="215"/>
                </a:cubicBezTo>
                <a:cubicBezTo>
                  <a:pt x="921" y="226"/>
                  <a:pt x="904" y="238"/>
                  <a:pt x="907" y="246"/>
                </a:cubicBezTo>
                <a:cubicBezTo>
                  <a:pt x="910" y="254"/>
                  <a:pt x="936" y="255"/>
                  <a:pt x="942" y="263"/>
                </a:cubicBezTo>
                <a:cubicBezTo>
                  <a:pt x="948" y="271"/>
                  <a:pt x="946" y="287"/>
                  <a:pt x="942" y="293"/>
                </a:cubicBezTo>
                <a:cubicBezTo>
                  <a:pt x="938" y="299"/>
                  <a:pt x="925" y="293"/>
                  <a:pt x="918" y="300"/>
                </a:cubicBezTo>
                <a:cubicBezTo>
                  <a:pt x="911" y="307"/>
                  <a:pt x="908" y="324"/>
                  <a:pt x="901" y="335"/>
                </a:cubicBezTo>
                <a:cubicBezTo>
                  <a:pt x="894" y="346"/>
                  <a:pt x="885" y="355"/>
                  <a:pt x="877" y="366"/>
                </a:cubicBezTo>
                <a:cubicBezTo>
                  <a:pt x="869" y="377"/>
                  <a:pt x="861" y="395"/>
                  <a:pt x="853" y="402"/>
                </a:cubicBezTo>
                <a:cubicBezTo>
                  <a:pt x="845" y="409"/>
                  <a:pt x="838" y="399"/>
                  <a:pt x="829" y="407"/>
                </a:cubicBezTo>
                <a:cubicBezTo>
                  <a:pt x="820" y="415"/>
                  <a:pt x="803" y="438"/>
                  <a:pt x="798" y="447"/>
                </a:cubicBezTo>
                <a:cubicBezTo>
                  <a:pt x="793" y="456"/>
                  <a:pt x="799" y="455"/>
                  <a:pt x="798" y="459"/>
                </a:cubicBezTo>
                <a:cubicBezTo>
                  <a:pt x="797" y="463"/>
                  <a:pt x="792" y="469"/>
                  <a:pt x="789" y="474"/>
                </a:cubicBezTo>
                <a:cubicBezTo>
                  <a:pt x="786" y="479"/>
                  <a:pt x="781" y="487"/>
                  <a:pt x="777" y="488"/>
                </a:cubicBezTo>
                <a:cubicBezTo>
                  <a:pt x="773" y="489"/>
                  <a:pt x="767" y="480"/>
                  <a:pt x="763" y="479"/>
                </a:cubicBezTo>
                <a:cubicBezTo>
                  <a:pt x="759" y="478"/>
                  <a:pt x="753" y="482"/>
                  <a:pt x="751" y="485"/>
                </a:cubicBezTo>
                <a:cubicBezTo>
                  <a:pt x="749" y="488"/>
                  <a:pt x="747" y="495"/>
                  <a:pt x="748" y="500"/>
                </a:cubicBezTo>
                <a:cubicBezTo>
                  <a:pt x="749" y="505"/>
                  <a:pt x="761" y="506"/>
                  <a:pt x="759" y="513"/>
                </a:cubicBezTo>
                <a:cubicBezTo>
                  <a:pt x="757" y="520"/>
                  <a:pt x="739" y="537"/>
                  <a:pt x="738" y="545"/>
                </a:cubicBezTo>
                <a:cubicBezTo>
                  <a:pt x="737" y="553"/>
                  <a:pt x="752" y="557"/>
                  <a:pt x="750" y="561"/>
                </a:cubicBezTo>
                <a:cubicBezTo>
                  <a:pt x="748" y="565"/>
                  <a:pt x="729" y="566"/>
                  <a:pt x="727" y="572"/>
                </a:cubicBezTo>
                <a:cubicBezTo>
                  <a:pt x="725" y="578"/>
                  <a:pt x="735" y="581"/>
                  <a:pt x="736" y="597"/>
                </a:cubicBezTo>
                <a:cubicBezTo>
                  <a:pt x="737" y="613"/>
                  <a:pt x="735" y="650"/>
                  <a:pt x="733" y="668"/>
                </a:cubicBezTo>
                <a:cubicBezTo>
                  <a:pt x="731" y="686"/>
                  <a:pt x="726" y="697"/>
                  <a:pt x="726" y="707"/>
                </a:cubicBezTo>
                <a:lnTo>
                  <a:pt x="732" y="726"/>
                </a:lnTo>
                <a:lnTo>
                  <a:pt x="1263" y="770"/>
                </a:lnTo>
                <a:lnTo>
                  <a:pt x="1258" y="794"/>
                </a:lnTo>
                <a:cubicBezTo>
                  <a:pt x="1253" y="810"/>
                  <a:pt x="1233" y="844"/>
                  <a:pt x="1233" y="869"/>
                </a:cubicBezTo>
                <a:cubicBezTo>
                  <a:pt x="1233" y="894"/>
                  <a:pt x="1257" y="924"/>
                  <a:pt x="1260" y="947"/>
                </a:cubicBezTo>
                <a:cubicBezTo>
                  <a:pt x="1263" y="970"/>
                  <a:pt x="1245" y="988"/>
                  <a:pt x="1249" y="1008"/>
                </a:cubicBezTo>
                <a:cubicBezTo>
                  <a:pt x="1253" y="1028"/>
                  <a:pt x="1259" y="1044"/>
                  <a:pt x="1287" y="1065"/>
                </a:cubicBezTo>
                <a:cubicBezTo>
                  <a:pt x="1315" y="1086"/>
                  <a:pt x="1405" y="1112"/>
                  <a:pt x="1417" y="1134"/>
                </a:cubicBezTo>
                <a:cubicBezTo>
                  <a:pt x="1429" y="1156"/>
                  <a:pt x="1379" y="1182"/>
                  <a:pt x="1360" y="1197"/>
                </a:cubicBezTo>
                <a:cubicBezTo>
                  <a:pt x="1341" y="1212"/>
                  <a:pt x="1304" y="1207"/>
                  <a:pt x="1302" y="1223"/>
                </a:cubicBezTo>
                <a:cubicBezTo>
                  <a:pt x="1300" y="1239"/>
                  <a:pt x="1320" y="1262"/>
                  <a:pt x="1345" y="1295"/>
                </a:cubicBezTo>
                <a:cubicBezTo>
                  <a:pt x="1370" y="1328"/>
                  <a:pt x="1445" y="1393"/>
                  <a:pt x="1450" y="1421"/>
                </a:cubicBezTo>
                <a:cubicBezTo>
                  <a:pt x="1455" y="1449"/>
                  <a:pt x="1414" y="1472"/>
                  <a:pt x="1372" y="1461"/>
                </a:cubicBezTo>
                <a:cubicBezTo>
                  <a:pt x="1330" y="1450"/>
                  <a:pt x="1236" y="1360"/>
                  <a:pt x="1195" y="1352"/>
                </a:cubicBezTo>
                <a:cubicBezTo>
                  <a:pt x="1154" y="1344"/>
                  <a:pt x="1181" y="1407"/>
                  <a:pt x="1126" y="1416"/>
                </a:cubicBezTo>
                <a:cubicBezTo>
                  <a:pt x="1071" y="1425"/>
                  <a:pt x="933" y="1434"/>
                  <a:pt x="865" y="1406"/>
                </a:cubicBezTo>
                <a:cubicBezTo>
                  <a:pt x="797" y="1378"/>
                  <a:pt x="760" y="1277"/>
                  <a:pt x="720" y="1248"/>
                </a:cubicBezTo>
                <a:cubicBezTo>
                  <a:pt x="680" y="1219"/>
                  <a:pt x="679" y="1245"/>
                  <a:pt x="625" y="1232"/>
                </a:cubicBezTo>
                <a:cubicBezTo>
                  <a:pt x="571" y="1219"/>
                  <a:pt x="465" y="1189"/>
                  <a:pt x="393" y="1167"/>
                </a:cubicBezTo>
                <a:cubicBezTo>
                  <a:pt x="321" y="1145"/>
                  <a:pt x="251" y="1114"/>
                  <a:pt x="193" y="1101"/>
                </a:cubicBezTo>
                <a:cubicBezTo>
                  <a:pt x="135" y="1088"/>
                  <a:pt x="73" y="1093"/>
                  <a:pt x="45" y="1091"/>
                </a:cubicBezTo>
                <a:cubicBezTo>
                  <a:pt x="17" y="1089"/>
                  <a:pt x="24" y="1104"/>
                  <a:pt x="22" y="1089"/>
                </a:cubicBezTo>
                <a:close/>
              </a:path>
            </a:pathLst>
          </a:custGeom>
          <a:solidFill>
            <a:srgbClr val="808080">
              <a:alpha val="50000"/>
            </a:srgbClr>
          </a:solidFill>
          <a:ln>
            <a:noFill/>
          </a:ln>
          <a:effectLst/>
          <a:extLst>
            <a:ext uri="{91240B29-F687-4F45-9708-019B960494DF}">
              <a14:hiddenLine xmlns:a14="http://schemas.microsoft.com/office/drawing/2010/main" w="952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17" name="Freeform 69"/>
          <p:cNvSpPr>
            <a:spLocks/>
          </p:cNvSpPr>
          <p:nvPr/>
        </p:nvSpPr>
        <p:spPr bwMode="auto">
          <a:xfrm>
            <a:off x="66675" y="4337050"/>
            <a:ext cx="415925" cy="1828800"/>
          </a:xfrm>
          <a:custGeom>
            <a:avLst/>
            <a:gdLst>
              <a:gd name="T0" fmla="*/ 2 w 262"/>
              <a:gd name="T1" fmla="*/ 1152 h 1152"/>
              <a:gd name="T2" fmla="*/ 130 w 262"/>
              <a:gd name="T3" fmla="*/ 1100 h 1152"/>
              <a:gd name="T4" fmla="*/ 113 w 262"/>
              <a:gd name="T5" fmla="*/ 985 h 1152"/>
              <a:gd name="T6" fmla="*/ 147 w 262"/>
              <a:gd name="T7" fmla="*/ 930 h 1152"/>
              <a:gd name="T8" fmla="*/ 176 w 262"/>
              <a:gd name="T9" fmla="*/ 847 h 1152"/>
              <a:gd name="T10" fmla="*/ 210 w 262"/>
              <a:gd name="T11" fmla="*/ 798 h 1152"/>
              <a:gd name="T12" fmla="*/ 262 w 262"/>
              <a:gd name="T13" fmla="*/ 652 h 1152"/>
              <a:gd name="T14" fmla="*/ 237 w 262"/>
              <a:gd name="T15" fmla="*/ 541 h 1152"/>
              <a:gd name="T16" fmla="*/ 209 w 262"/>
              <a:gd name="T17" fmla="*/ 457 h 1152"/>
              <a:gd name="T18" fmla="*/ 183 w 262"/>
              <a:gd name="T19" fmla="*/ 345 h 1152"/>
              <a:gd name="T20" fmla="*/ 146 w 262"/>
              <a:gd name="T21" fmla="*/ 327 h 1152"/>
              <a:gd name="T22" fmla="*/ 179 w 262"/>
              <a:gd name="T23" fmla="*/ 6 h 1152"/>
              <a:gd name="T24" fmla="*/ 0 w 262"/>
              <a:gd name="T25" fmla="*/ 0 h 1152"/>
              <a:gd name="T26" fmla="*/ 2 w 262"/>
              <a:gd name="T27" fmla="*/ 1152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2" h="1152">
                <a:moveTo>
                  <a:pt x="2" y="1152"/>
                </a:moveTo>
                <a:lnTo>
                  <a:pt x="130" y="1100"/>
                </a:lnTo>
                <a:lnTo>
                  <a:pt x="113" y="985"/>
                </a:lnTo>
                <a:lnTo>
                  <a:pt x="147" y="930"/>
                </a:lnTo>
                <a:lnTo>
                  <a:pt x="176" y="847"/>
                </a:lnTo>
                <a:lnTo>
                  <a:pt x="210" y="798"/>
                </a:lnTo>
                <a:lnTo>
                  <a:pt x="262" y="652"/>
                </a:lnTo>
                <a:lnTo>
                  <a:pt x="237" y="541"/>
                </a:lnTo>
                <a:lnTo>
                  <a:pt x="209" y="457"/>
                </a:lnTo>
                <a:lnTo>
                  <a:pt x="183" y="345"/>
                </a:lnTo>
                <a:lnTo>
                  <a:pt x="146" y="327"/>
                </a:lnTo>
                <a:lnTo>
                  <a:pt x="179" y="6"/>
                </a:lnTo>
                <a:lnTo>
                  <a:pt x="0" y="0"/>
                </a:lnTo>
                <a:lnTo>
                  <a:pt x="2" y="1152"/>
                </a:lnTo>
                <a:close/>
              </a:path>
            </a:pathLst>
          </a:custGeom>
          <a:solidFill>
            <a:srgbClr val="808080">
              <a:alpha val="50000"/>
            </a:srgbClr>
          </a:solidFill>
          <a:ln>
            <a:noFill/>
          </a:ln>
          <a:effectLst/>
          <a:extLst>
            <a:ext uri="{91240B29-F687-4F45-9708-019B960494DF}">
              <a14:hiddenLine xmlns:a14="http://schemas.microsoft.com/office/drawing/2010/main" w="952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14" name="Freeform 66"/>
          <p:cNvSpPr>
            <a:spLocks/>
          </p:cNvSpPr>
          <p:nvPr/>
        </p:nvSpPr>
        <p:spPr bwMode="auto">
          <a:xfrm>
            <a:off x="2170113" y="2484438"/>
            <a:ext cx="3771900" cy="952500"/>
          </a:xfrm>
          <a:custGeom>
            <a:avLst/>
            <a:gdLst>
              <a:gd name="T0" fmla="*/ 0 w 2376"/>
              <a:gd name="T1" fmla="*/ 523 h 600"/>
              <a:gd name="T2" fmla="*/ 10 w 2376"/>
              <a:gd name="T3" fmla="*/ 496 h 600"/>
              <a:gd name="T4" fmla="*/ 37 w 2376"/>
              <a:gd name="T5" fmla="*/ 475 h 600"/>
              <a:gd name="T6" fmla="*/ 78 w 2376"/>
              <a:gd name="T7" fmla="*/ 415 h 600"/>
              <a:gd name="T8" fmla="*/ 133 w 2376"/>
              <a:gd name="T9" fmla="*/ 379 h 600"/>
              <a:gd name="T10" fmla="*/ 154 w 2376"/>
              <a:gd name="T11" fmla="*/ 345 h 600"/>
              <a:gd name="T12" fmla="*/ 166 w 2376"/>
              <a:gd name="T13" fmla="*/ 307 h 600"/>
              <a:gd name="T14" fmla="*/ 151 w 2376"/>
              <a:gd name="T15" fmla="*/ 294 h 600"/>
              <a:gd name="T16" fmla="*/ 159 w 2376"/>
              <a:gd name="T17" fmla="*/ 265 h 600"/>
              <a:gd name="T18" fmla="*/ 190 w 2376"/>
              <a:gd name="T19" fmla="*/ 213 h 600"/>
              <a:gd name="T20" fmla="*/ 189 w 2376"/>
              <a:gd name="T21" fmla="*/ 165 h 600"/>
              <a:gd name="T22" fmla="*/ 211 w 2376"/>
              <a:gd name="T23" fmla="*/ 124 h 600"/>
              <a:gd name="T24" fmla="*/ 202 w 2376"/>
              <a:gd name="T25" fmla="*/ 114 h 600"/>
              <a:gd name="T26" fmla="*/ 225 w 2376"/>
              <a:gd name="T27" fmla="*/ 106 h 600"/>
              <a:gd name="T28" fmla="*/ 228 w 2376"/>
              <a:gd name="T29" fmla="*/ 84 h 600"/>
              <a:gd name="T30" fmla="*/ 246 w 2376"/>
              <a:gd name="T31" fmla="*/ 61 h 600"/>
              <a:gd name="T32" fmla="*/ 253 w 2376"/>
              <a:gd name="T33" fmla="*/ 43 h 600"/>
              <a:gd name="T34" fmla="*/ 640 w 2376"/>
              <a:gd name="T35" fmla="*/ 49 h 600"/>
              <a:gd name="T36" fmla="*/ 636 w 2376"/>
              <a:gd name="T37" fmla="*/ 0 h 600"/>
              <a:gd name="T38" fmla="*/ 1582 w 2376"/>
              <a:gd name="T39" fmla="*/ 6 h 600"/>
              <a:gd name="T40" fmla="*/ 2376 w 2376"/>
              <a:gd name="T41" fmla="*/ 1 h 600"/>
              <a:gd name="T42" fmla="*/ 2373 w 2376"/>
              <a:gd name="T43" fmla="*/ 18 h 600"/>
              <a:gd name="T44" fmla="*/ 2343 w 2376"/>
              <a:gd name="T45" fmla="*/ 52 h 600"/>
              <a:gd name="T46" fmla="*/ 2319 w 2376"/>
              <a:gd name="T47" fmla="*/ 67 h 600"/>
              <a:gd name="T48" fmla="*/ 2299 w 2376"/>
              <a:gd name="T49" fmla="*/ 103 h 600"/>
              <a:gd name="T50" fmla="*/ 2233 w 2376"/>
              <a:gd name="T51" fmla="*/ 114 h 600"/>
              <a:gd name="T52" fmla="*/ 2209 w 2376"/>
              <a:gd name="T53" fmla="*/ 151 h 600"/>
              <a:gd name="T54" fmla="*/ 2181 w 2376"/>
              <a:gd name="T55" fmla="*/ 166 h 600"/>
              <a:gd name="T56" fmla="*/ 2151 w 2376"/>
              <a:gd name="T57" fmla="*/ 172 h 600"/>
              <a:gd name="T58" fmla="*/ 2121 w 2376"/>
              <a:gd name="T59" fmla="*/ 177 h 600"/>
              <a:gd name="T60" fmla="*/ 2076 w 2376"/>
              <a:gd name="T61" fmla="*/ 199 h 600"/>
              <a:gd name="T62" fmla="*/ 2026 w 2376"/>
              <a:gd name="T63" fmla="*/ 268 h 600"/>
              <a:gd name="T64" fmla="*/ 1942 w 2376"/>
              <a:gd name="T65" fmla="*/ 286 h 600"/>
              <a:gd name="T66" fmla="*/ 1893 w 2376"/>
              <a:gd name="T67" fmla="*/ 312 h 600"/>
              <a:gd name="T68" fmla="*/ 1815 w 2376"/>
              <a:gd name="T69" fmla="*/ 381 h 600"/>
              <a:gd name="T70" fmla="*/ 1773 w 2376"/>
              <a:gd name="T71" fmla="*/ 397 h 600"/>
              <a:gd name="T72" fmla="*/ 1716 w 2376"/>
              <a:gd name="T73" fmla="*/ 451 h 600"/>
              <a:gd name="T74" fmla="*/ 1710 w 2376"/>
              <a:gd name="T75" fmla="*/ 504 h 600"/>
              <a:gd name="T76" fmla="*/ 1650 w 2376"/>
              <a:gd name="T77" fmla="*/ 510 h 600"/>
              <a:gd name="T78" fmla="*/ 1641 w 2376"/>
              <a:gd name="T79" fmla="*/ 571 h 600"/>
              <a:gd name="T80" fmla="*/ 1633 w 2376"/>
              <a:gd name="T81" fmla="*/ 597 h 600"/>
              <a:gd name="T82" fmla="*/ 1314 w 2376"/>
              <a:gd name="T83" fmla="*/ 600 h 600"/>
              <a:gd name="T84" fmla="*/ 853 w 2376"/>
              <a:gd name="T85" fmla="*/ 579 h 600"/>
              <a:gd name="T86" fmla="*/ 0 w 2376"/>
              <a:gd name="T87" fmla="*/ 523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76" h="600">
                <a:moveTo>
                  <a:pt x="0" y="523"/>
                </a:moveTo>
                <a:lnTo>
                  <a:pt x="10" y="496"/>
                </a:lnTo>
                <a:cubicBezTo>
                  <a:pt x="16" y="488"/>
                  <a:pt x="26" y="488"/>
                  <a:pt x="37" y="475"/>
                </a:cubicBezTo>
                <a:cubicBezTo>
                  <a:pt x="48" y="462"/>
                  <a:pt x="62" y="431"/>
                  <a:pt x="78" y="415"/>
                </a:cubicBezTo>
                <a:cubicBezTo>
                  <a:pt x="94" y="399"/>
                  <a:pt x="120" y="391"/>
                  <a:pt x="133" y="379"/>
                </a:cubicBezTo>
                <a:cubicBezTo>
                  <a:pt x="146" y="367"/>
                  <a:pt x="148" y="357"/>
                  <a:pt x="154" y="345"/>
                </a:cubicBezTo>
                <a:cubicBezTo>
                  <a:pt x="160" y="333"/>
                  <a:pt x="166" y="315"/>
                  <a:pt x="166" y="307"/>
                </a:cubicBezTo>
                <a:cubicBezTo>
                  <a:pt x="166" y="299"/>
                  <a:pt x="152" y="301"/>
                  <a:pt x="151" y="294"/>
                </a:cubicBezTo>
                <a:cubicBezTo>
                  <a:pt x="150" y="287"/>
                  <a:pt x="153" y="278"/>
                  <a:pt x="159" y="265"/>
                </a:cubicBezTo>
                <a:cubicBezTo>
                  <a:pt x="165" y="252"/>
                  <a:pt x="185" y="230"/>
                  <a:pt x="190" y="213"/>
                </a:cubicBezTo>
                <a:cubicBezTo>
                  <a:pt x="195" y="196"/>
                  <a:pt x="186" y="180"/>
                  <a:pt x="189" y="165"/>
                </a:cubicBezTo>
                <a:cubicBezTo>
                  <a:pt x="192" y="150"/>
                  <a:pt x="209" y="132"/>
                  <a:pt x="211" y="124"/>
                </a:cubicBezTo>
                <a:cubicBezTo>
                  <a:pt x="213" y="116"/>
                  <a:pt x="200" y="117"/>
                  <a:pt x="202" y="114"/>
                </a:cubicBezTo>
                <a:cubicBezTo>
                  <a:pt x="204" y="111"/>
                  <a:pt x="221" y="111"/>
                  <a:pt x="225" y="106"/>
                </a:cubicBezTo>
                <a:cubicBezTo>
                  <a:pt x="229" y="101"/>
                  <a:pt x="225" y="91"/>
                  <a:pt x="228" y="84"/>
                </a:cubicBezTo>
                <a:cubicBezTo>
                  <a:pt x="231" y="77"/>
                  <a:pt x="242" y="68"/>
                  <a:pt x="246" y="61"/>
                </a:cubicBezTo>
                <a:lnTo>
                  <a:pt x="253" y="43"/>
                </a:lnTo>
                <a:lnTo>
                  <a:pt x="640" y="49"/>
                </a:lnTo>
                <a:lnTo>
                  <a:pt x="636" y="0"/>
                </a:lnTo>
                <a:lnTo>
                  <a:pt x="1582" y="6"/>
                </a:lnTo>
                <a:lnTo>
                  <a:pt x="2376" y="1"/>
                </a:lnTo>
                <a:lnTo>
                  <a:pt x="2373" y="18"/>
                </a:lnTo>
                <a:cubicBezTo>
                  <a:pt x="2367" y="27"/>
                  <a:pt x="2352" y="44"/>
                  <a:pt x="2343" y="52"/>
                </a:cubicBezTo>
                <a:cubicBezTo>
                  <a:pt x="2334" y="60"/>
                  <a:pt x="2326" y="59"/>
                  <a:pt x="2319" y="67"/>
                </a:cubicBezTo>
                <a:cubicBezTo>
                  <a:pt x="2312" y="75"/>
                  <a:pt x="2313" y="95"/>
                  <a:pt x="2299" y="103"/>
                </a:cubicBezTo>
                <a:cubicBezTo>
                  <a:pt x="2285" y="111"/>
                  <a:pt x="2248" y="106"/>
                  <a:pt x="2233" y="114"/>
                </a:cubicBezTo>
                <a:cubicBezTo>
                  <a:pt x="2218" y="122"/>
                  <a:pt x="2218" y="142"/>
                  <a:pt x="2209" y="151"/>
                </a:cubicBezTo>
                <a:cubicBezTo>
                  <a:pt x="2200" y="160"/>
                  <a:pt x="2191" y="163"/>
                  <a:pt x="2181" y="166"/>
                </a:cubicBezTo>
                <a:cubicBezTo>
                  <a:pt x="2171" y="169"/>
                  <a:pt x="2161" y="170"/>
                  <a:pt x="2151" y="172"/>
                </a:cubicBezTo>
                <a:cubicBezTo>
                  <a:pt x="2141" y="174"/>
                  <a:pt x="2133" y="173"/>
                  <a:pt x="2121" y="177"/>
                </a:cubicBezTo>
                <a:cubicBezTo>
                  <a:pt x="2109" y="181"/>
                  <a:pt x="2092" y="184"/>
                  <a:pt x="2076" y="199"/>
                </a:cubicBezTo>
                <a:cubicBezTo>
                  <a:pt x="2060" y="214"/>
                  <a:pt x="2048" y="254"/>
                  <a:pt x="2026" y="268"/>
                </a:cubicBezTo>
                <a:cubicBezTo>
                  <a:pt x="2004" y="282"/>
                  <a:pt x="1964" y="279"/>
                  <a:pt x="1942" y="286"/>
                </a:cubicBezTo>
                <a:cubicBezTo>
                  <a:pt x="1920" y="293"/>
                  <a:pt x="1914" y="296"/>
                  <a:pt x="1893" y="312"/>
                </a:cubicBezTo>
                <a:cubicBezTo>
                  <a:pt x="1872" y="328"/>
                  <a:pt x="1835" y="367"/>
                  <a:pt x="1815" y="381"/>
                </a:cubicBezTo>
                <a:cubicBezTo>
                  <a:pt x="1795" y="395"/>
                  <a:pt x="1790" y="385"/>
                  <a:pt x="1773" y="397"/>
                </a:cubicBezTo>
                <a:cubicBezTo>
                  <a:pt x="1756" y="409"/>
                  <a:pt x="1727" y="433"/>
                  <a:pt x="1716" y="451"/>
                </a:cubicBezTo>
                <a:cubicBezTo>
                  <a:pt x="1705" y="469"/>
                  <a:pt x="1721" y="494"/>
                  <a:pt x="1710" y="504"/>
                </a:cubicBezTo>
                <a:cubicBezTo>
                  <a:pt x="1699" y="514"/>
                  <a:pt x="1661" y="499"/>
                  <a:pt x="1650" y="510"/>
                </a:cubicBezTo>
                <a:cubicBezTo>
                  <a:pt x="1639" y="521"/>
                  <a:pt x="1644" y="557"/>
                  <a:pt x="1641" y="571"/>
                </a:cubicBezTo>
                <a:lnTo>
                  <a:pt x="1633" y="597"/>
                </a:lnTo>
                <a:lnTo>
                  <a:pt x="1314" y="600"/>
                </a:lnTo>
                <a:lnTo>
                  <a:pt x="853" y="579"/>
                </a:lnTo>
                <a:lnTo>
                  <a:pt x="0" y="523"/>
                </a:lnTo>
                <a:close/>
              </a:path>
            </a:pathLst>
          </a:custGeom>
          <a:solidFill>
            <a:srgbClr val="808080">
              <a:alpha val="50000"/>
            </a:srgbClr>
          </a:solidFill>
          <a:ln>
            <a:noFill/>
          </a:ln>
          <a:effectLst/>
          <a:extLst>
            <a:ext uri="{91240B29-F687-4F45-9708-019B960494DF}">
              <a14:hiddenLine xmlns:a14="http://schemas.microsoft.com/office/drawing/2010/main" w="952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13" name="Freeform 65"/>
          <p:cNvSpPr>
            <a:spLocks/>
          </p:cNvSpPr>
          <p:nvPr/>
        </p:nvSpPr>
        <p:spPr bwMode="auto">
          <a:xfrm>
            <a:off x="2857500" y="3384550"/>
            <a:ext cx="1622425" cy="2676525"/>
          </a:xfrm>
          <a:custGeom>
            <a:avLst/>
            <a:gdLst>
              <a:gd name="T0" fmla="*/ 296 w 1022"/>
              <a:gd name="T1" fmla="*/ 1629 h 1686"/>
              <a:gd name="T2" fmla="*/ 246 w 1022"/>
              <a:gd name="T3" fmla="*/ 1644 h 1686"/>
              <a:gd name="T4" fmla="*/ 132 w 1022"/>
              <a:gd name="T5" fmla="*/ 1653 h 1686"/>
              <a:gd name="T6" fmla="*/ 0 w 1022"/>
              <a:gd name="T7" fmla="*/ 1587 h 1686"/>
              <a:gd name="T8" fmla="*/ 8 w 1022"/>
              <a:gd name="T9" fmla="*/ 1060 h 1686"/>
              <a:gd name="T10" fmla="*/ 196 w 1022"/>
              <a:gd name="T11" fmla="*/ 0 h 1686"/>
              <a:gd name="T12" fmla="*/ 848 w 1022"/>
              <a:gd name="T13" fmla="*/ 32 h 1686"/>
              <a:gd name="T14" fmla="*/ 980 w 1022"/>
              <a:gd name="T15" fmla="*/ 816 h 1686"/>
              <a:gd name="T16" fmla="*/ 995 w 1022"/>
              <a:gd name="T17" fmla="*/ 847 h 1686"/>
              <a:gd name="T18" fmla="*/ 1013 w 1022"/>
              <a:gd name="T19" fmla="*/ 880 h 1686"/>
              <a:gd name="T20" fmla="*/ 993 w 1022"/>
              <a:gd name="T21" fmla="*/ 936 h 1686"/>
              <a:gd name="T22" fmla="*/ 1022 w 1022"/>
              <a:gd name="T23" fmla="*/ 973 h 1686"/>
              <a:gd name="T24" fmla="*/ 996 w 1022"/>
              <a:gd name="T25" fmla="*/ 1008 h 1686"/>
              <a:gd name="T26" fmla="*/ 998 w 1022"/>
              <a:gd name="T27" fmla="*/ 1062 h 1686"/>
              <a:gd name="T28" fmla="*/ 969 w 1022"/>
              <a:gd name="T29" fmla="*/ 1153 h 1686"/>
              <a:gd name="T30" fmla="*/ 986 w 1022"/>
              <a:gd name="T31" fmla="*/ 1224 h 1686"/>
              <a:gd name="T32" fmla="*/ 981 w 1022"/>
              <a:gd name="T33" fmla="*/ 1267 h 1686"/>
              <a:gd name="T34" fmla="*/ 986 w 1022"/>
              <a:gd name="T35" fmla="*/ 1305 h 1686"/>
              <a:gd name="T36" fmla="*/ 977 w 1022"/>
              <a:gd name="T37" fmla="*/ 1341 h 1686"/>
              <a:gd name="T38" fmla="*/ 988 w 1022"/>
              <a:gd name="T39" fmla="*/ 1388 h 1686"/>
              <a:gd name="T40" fmla="*/ 980 w 1022"/>
              <a:gd name="T41" fmla="*/ 1425 h 1686"/>
              <a:gd name="T42" fmla="*/ 249 w 1022"/>
              <a:gd name="T43" fmla="*/ 1414 h 1686"/>
              <a:gd name="T44" fmla="*/ 267 w 1022"/>
              <a:gd name="T45" fmla="*/ 1426 h 1686"/>
              <a:gd name="T46" fmla="*/ 308 w 1022"/>
              <a:gd name="T47" fmla="*/ 1492 h 1686"/>
              <a:gd name="T48" fmla="*/ 291 w 1022"/>
              <a:gd name="T49" fmla="*/ 1552 h 1686"/>
              <a:gd name="T50" fmla="*/ 280 w 1022"/>
              <a:gd name="T51" fmla="*/ 1600 h 1686"/>
              <a:gd name="T52" fmla="*/ 296 w 1022"/>
              <a:gd name="T53" fmla="*/ 1629 h 1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22" h="1686">
                <a:moveTo>
                  <a:pt x="296" y="1629"/>
                </a:moveTo>
                <a:cubicBezTo>
                  <a:pt x="291" y="1637"/>
                  <a:pt x="273" y="1640"/>
                  <a:pt x="246" y="1644"/>
                </a:cubicBezTo>
                <a:cubicBezTo>
                  <a:pt x="219" y="1648"/>
                  <a:pt x="173" y="1662"/>
                  <a:pt x="132" y="1653"/>
                </a:cubicBezTo>
                <a:cubicBezTo>
                  <a:pt x="91" y="1644"/>
                  <a:pt x="21" y="1686"/>
                  <a:pt x="0" y="1587"/>
                </a:cubicBezTo>
                <a:lnTo>
                  <a:pt x="8" y="1060"/>
                </a:lnTo>
                <a:lnTo>
                  <a:pt x="196" y="0"/>
                </a:lnTo>
                <a:lnTo>
                  <a:pt x="848" y="32"/>
                </a:lnTo>
                <a:lnTo>
                  <a:pt x="980" y="816"/>
                </a:lnTo>
                <a:lnTo>
                  <a:pt x="995" y="847"/>
                </a:lnTo>
                <a:cubicBezTo>
                  <a:pt x="1000" y="858"/>
                  <a:pt x="1013" y="865"/>
                  <a:pt x="1013" y="880"/>
                </a:cubicBezTo>
                <a:cubicBezTo>
                  <a:pt x="1013" y="895"/>
                  <a:pt x="992" y="921"/>
                  <a:pt x="993" y="936"/>
                </a:cubicBezTo>
                <a:cubicBezTo>
                  <a:pt x="994" y="951"/>
                  <a:pt x="1022" y="961"/>
                  <a:pt x="1022" y="973"/>
                </a:cubicBezTo>
                <a:cubicBezTo>
                  <a:pt x="1022" y="985"/>
                  <a:pt x="1000" y="993"/>
                  <a:pt x="996" y="1008"/>
                </a:cubicBezTo>
                <a:cubicBezTo>
                  <a:pt x="992" y="1023"/>
                  <a:pt x="1002" y="1038"/>
                  <a:pt x="998" y="1062"/>
                </a:cubicBezTo>
                <a:cubicBezTo>
                  <a:pt x="994" y="1086"/>
                  <a:pt x="971" y="1126"/>
                  <a:pt x="969" y="1153"/>
                </a:cubicBezTo>
                <a:cubicBezTo>
                  <a:pt x="967" y="1180"/>
                  <a:pt x="984" y="1205"/>
                  <a:pt x="986" y="1224"/>
                </a:cubicBezTo>
                <a:cubicBezTo>
                  <a:pt x="988" y="1243"/>
                  <a:pt x="981" y="1254"/>
                  <a:pt x="981" y="1267"/>
                </a:cubicBezTo>
                <a:cubicBezTo>
                  <a:pt x="981" y="1280"/>
                  <a:pt x="987" y="1293"/>
                  <a:pt x="986" y="1305"/>
                </a:cubicBezTo>
                <a:cubicBezTo>
                  <a:pt x="985" y="1317"/>
                  <a:pt x="977" y="1327"/>
                  <a:pt x="977" y="1341"/>
                </a:cubicBezTo>
                <a:cubicBezTo>
                  <a:pt x="977" y="1355"/>
                  <a:pt x="988" y="1374"/>
                  <a:pt x="988" y="1388"/>
                </a:cubicBezTo>
                <a:lnTo>
                  <a:pt x="980" y="1425"/>
                </a:lnTo>
                <a:lnTo>
                  <a:pt x="249" y="1414"/>
                </a:lnTo>
                <a:lnTo>
                  <a:pt x="267" y="1426"/>
                </a:lnTo>
                <a:cubicBezTo>
                  <a:pt x="277" y="1439"/>
                  <a:pt x="304" y="1471"/>
                  <a:pt x="308" y="1492"/>
                </a:cubicBezTo>
                <a:cubicBezTo>
                  <a:pt x="312" y="1513"/>
                  <a:pt x="296" y="1534"/>
                  <a:pt x="291" y="1552"/>
                </a:cubicBezTo>
                <a:cubicBezTo>
                  <a:pt x="286" y="1570"/>
                  <a:pt x="279" y="1587"/>
                  <a:pt x="280" y="1600"/>
                </a:cubicBezTo>
                <a:lnTo>
                  <a:pt x="296" y="1629"/>
                </a:lnTo>
                <a:close/>
              </a:path>
            </a:pathLst>
          </a:custGeom>
          <a:solidFill>
            <a:srgbClr val="808080">
              <a:alpha val="50000"/>
            </a:srgbClr>
          </a:solidFill>
          <a:ln>
            <a:noFill/>
          </a:ln>
          <a:effectLst/>
          <a:extLst>
            <a:ext uri="{91240B29-F687-4F45-9708-019B960494DF}">
              <a14:hiddenLine xmlns:a14="http://schemas.microsoft.com/office/drawing/2010/main" w="952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12" name="Freeform 64"/>
          <p:cNvSpPr>
            <a:spLocks/>
          </p:cNvSpPr>
          <p:nvPr/>
        </p:nvSpPr>
        <p:spPr bwMode="auto">
          <a:xfrm>
            <a:off x="3263900" y="5629275"/>
            <a:ext cx="3206750" cy="1228725"/>
          </a:xfrm>
          <a:custGeom>
            <a:avLst/>
            <a:gdLst>
              <a:gd name="T0" fmla="*/ 1396 w 2020"/>
              <a:gd name="T1" fmla="*/ 774 h 774"/>
              <a:gd name="T2" fmla="*/ 2020 w 2020"/>
              <a:gd name="T3" fmla="*/ 770 h 774"/>
              <a:gd name="T4" fmla="*/ 2012 w 2020"/>
              <a:gd name="T5" fmla="*/ 726 h 774"/>
              <a:gd name="T6" fmla="*/ 1974 w 2020"/>
              <a:gd name="T7" fmla="*/ 682 h 774"/>
              <a:gd name="T8" fmla="*/ 1894 w 2020"/>
              <a:gd name="T9" fmla="*/ 486 h 774"/>
              <a:gd name="T10" fmla="*/ 1828 w 2020"/>
              <a:gd name="T11" fmla="*/ 284 h 774"/>
              <a:gd name="T12" fmla="*/ 1806 w 2020"/>
              <a:gd name="T13" fmla="*/ 68 h 774"/>
              <a:gd name="T14" fmla="*/ 1784 w 2020"/>
              <a:gd name="T15" fmla="*/ 70 h 774"/>
              <a:gd name="T16" fmla="*/ 1738 w 2020"/>
              <a:gd name="T17" fmla="*/ 60 h 774"/>
              <a:gd name="T18" fmla="*/ 1704 w 2020"/>
              <a:gd name="T19" fmla="*/ 66 h 774"/>
              <a:gd name="T20" fmla="*/ 1650 w 2020"/>
              <a:gd name="T21" fmla="*/ 44 h 774"/>
              <a:gd name="T22" fmla="*/ 1626 w 2020"/>
              <a:gd name="T23" fmla="*/ 48 h 774"/>
              <a:gd name="T24" fmla="*/ 1616 w 2020"/>
              <a:gd name="T25" fmla="*/ 82 h 774"/>
              <a:gd name="T26" fmla="*/ 1626 w 2020"/>
              <a:gd name="T27" fmla="*/ 148 h 774"/>
              <a:gd name="T28" fmla="*/ 1618 w 2020"/>
              <a:gd name="T29" fmla="*/ 188 h 774"/>
              <a:gd name="T30" fmla="*/ 1606 w 2020"/>
              <a:gd name="T31" fmla="*/ 210 h 774"/>
              <a:gd name="T32" fmla="*/ 1572 w 2020"/>
              <a:gd name="T33" fmla="*/ 202 h 774"/>
              <a:gd name="T34" fmla="*/ 1562 w 2020"/>
              <a:gd name="T35" fmla="*/ 150 h 774"/>
              <a:gd name="T36" fmla="*/ 1540 w 2020"/>
              <a:gd name="T37" fmla="*/ 142 h 774"/>
              <a:gd name="T38" fmla="*/ 780 w 2020"/>
              <a:gd name="T39" fmla="*/ 88 h 774"/>
              <a:gd name="T40" fmla="*/ 720 w 2020"/>
              <a:gd name="T41" fmla="*/ 10 h 774"/>
              <a:gd name="T42" fmla="*/ 0 w 2020"/>
              <a:gd name="T43" fmla="*/ 0 h 774"/>
              <a:gd name="T44" fmla="*/ 17 w 2020"/>
              <a:gd name="T45" fmla="*/ 21 h 774"/>
              <a:gd name="T46" fmla="*/ 44 w 2020"/>
              <a:gd name="T47" fmla="*/ 69 h 774"/>
              <a:gd name="T48" fmla="*/ 52 w 2020"/>
              <a:gd name="T49" fmla="*/ 95 h 774"/>
              <a:gd name="T50" fmla="*/ 35 w 2020"/>
              <a:gd name="T51" fmla="*/ 134 h 774"/>
              <a:gd name="T52" fmla="*/ 23 w 2020"/>
              <a:gd name="T53" fmla="*/ 180 h 774"/>
              <a:gd name="T54" fmla="*/ 40 w 2020"/>
              <a:gd name="T55" fmla="*/ 213 h 774"/>
              <a:gd name="T56" fmla="*/ 58 w 2020"/>
              <a:gd name="T57" fmla="*/ 222 h 774"/>
              <a:gd name="T58" fmla="*/ 484 w 2020"/>
              <a:gd name="T59" fmla="*/ 240 h 774"/>
              <a:gd name="T60" fmla="*/ 658 w 2020"/>
              <a:gd name="T61" fmla="*/ 458 h 774"/>
              <a:gd name="T62" fmla="*/ 800 w 2020"/>
              <a:gd name="T63" fmla="*/ 501 h 774"/>
              <a:gd name="T64" fmla="*/ 1026 w 2020"/>
              <a:gd name="T65" fmla="*/ 334 h 774"/>
              <a:gd name="T66" fmla="*/ 1252 w 2020"/>
              <a:gd name="T67" fmla="*/ 538 h 774"/>
              <a:gd name="T68" fmla="*/ 1288 w 2020"/>
              <a:gd name="T69" fmla="*/ 584 h 774"/>
              <a:gd name="T70" fmla="*/ 1306 w 2020"/>
              <a:gd name="T71" fmla="*/ 632 h 774"/>
              <a:gd name="T72" fmla="*/ 1328 w 2020"/>
              <a:gd name="T73" fmla="*/ 634 h 774"/>
              <a:gd name="T74" fmla="*/ 1354 w 2020"/>
              <a:gd name="T75" fmla="*/ 620 h 774"/>
              <a:gd name="T76" fmla="*/ 1375 w 2020"/>
              <a:gd name="T77" fmla="*/ 672 h 774"/>
              <a:gd name="T78" fmla="*/ 1396 w 2020"/>
              <a:gd name="T79" fmla="*/ 774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20" h="774">
                <a:moveTo>
                  <a:pt x="1396" y="774"/>
                </a:moveTo>
                <a:lnTo>
                  <a:pt x="2020" y="770"/>
                </a:lnTo>
                <a:lnTo>
                  <a:pt x="2012" y="726"/>
                </a:lnTo>
                <a:cubicBezTo>
                  <a:pt x="2004" y="711"/>
                  <a:pt x="1994" y="722"/>
                  <a:pt x="1974" y="682"/>
                </a:cubicBezTo>
                <a:cubicBezTo>
                  <a:pt x="1954" y="642"/>
                  <a:pt x="1918" y="552"/>
                  <a:pt x="1894" y="486"/>
                </a:cubicBezTo>
                <a:cubicBezTo>
                  <a:pt x="1870" y="420"/>
                  <a:pt x="1843" y="354"/>
                  <a:pt x="1828" y="284"/>
                </a:cubicBezTo>
                <a:cubicBezTo>
                  <a:pt x="1813" y="214"/>
                  <a:pt x="1813" y="104"/>
                  <a:pt x="1806" y="68"/>
                </a:cubicBezTo>
                <a:lnTo>
                  <a:pt x="1784" y="70"/>
                </a:lnTo>
                <a:cubicBezTo>
                  <a:pt x="1773" y="69"/>
                  <a:pt x="1751" y="61"/>
                  <a:pt x="1738" y="60"/>
                </a:cubicBezTo>
                <a:cubicBezTo>
                  <a:pt x="1725" y="59"/>
                  <a:pt x="1719" y="69"/>
                  <a:pt x="1704" y="66"/>
                </a:cubicBezTo>
                <a:cubicBezTo>
                  <a:pt x="1689" y="63"/>
                  <a:pt x="1663" y="47"/>
                  <a:pt x="1650" y="44"/>
                </a:cubicBezTo>
                <a:cubicBezTo>
                  <a:pt x="1637" y="41"/>
                  <a:pt x="1632" y="42"/>
                  <a:pt x="1626" y="48"/>
                </a:cubicBezTo>
                <a:cubicBezTo>
                  <a:pt x="1620" y="54"/>
                  <a:pt x="1616" y="65"/>
                  <a:pt x="1616" y="82"/>
                </a:cubicBezTo>
                <a:cubicBezTo>
                  <a:pt x="1616" y="99"/>
                  <a:pt x="1626" y="130"/>
                  <a:pt x="1626" y="148"/>
                </a:cubicBezTo>
                <a:cubicBezTo>
                  <a:pt x="1626" y="166"/>
                  <a:pt x="1621" y="178"/>
                  <a:pt x="1618" y="188"/>
                </a:cubicBezTo>
                <a:cubicBezTo>
                  <a:pt x="1615" y="198"/>
                  <a:pt x="1614" y="208"/>
                  <a:pt x="1606" y="210"/>
                </a:cubicBezTo>
                <a:cubicBezTo>
                  <a:pt x="1598" y="212"/>
                  <a:pt x="1579" y="212"/>
                  <a:pt x="1572" y="202"/>
                </a:cubicBezTo>
                <a:cubicBezTo>
                  <a:pt x="1565" y="192"/>
                  <a:pt x="1567" y="160"/>
                  <a:pt x="1562" y="150"/>
                </a:cubicBezTo>
                <a:lnTo>
                  <a:pt x="1540" y="142"/>
                </a:lnTo>
                <a:lnTo>
                  <a:pt x="780" y="88"/>
                </a:lnTo>
                <a:lnTo>
                  <a:pt x="720" y="10"/>
                </a:lnTo>
                <a:lnTo>
                  <a:pt x="0" y="0"/>
                </a:lnTo>
                <a:lnTo>
                  <a:pt x="17" y="21"/>
                </a:lnTo>
                <a:cubicBezTo>
                  <a:pt x="24" y="33"/>
                  <a:pt x="38" y="57"/>
                  <a:pt x="44" y="69"/>
                </a:cubicBezTo>
                <a:cubicBezTo>
                  <a:pt x="50" y="81"/>
                  <a:pt x="53" y="84"/>
                  <a:pt x="52" y="95"/>
                </a:cubicBezTo>
                <a:cubicBezTo>
                  <a:pt x="51" y="106"/>
                  <a:pt x="40" y="120"/>
                  <a:pt x="35" y="134"/>
                </a:cubicBezTo>
                <a:cubicBezTo>
                  <a:pt x="30" y="148"/>
                  <a:pt x="22" y="167"/>
                  <a:pt x="23" y="180"/>
                </a:cubicBezTo>
                <a:cubicBezTo>
                  <a:pt x="24" y="193"/>
                  <a:pt x="34" y="206"/>
                  <a:pt x="40" y="213"/>
                </a:cubicBezTo>
                <a:lnTo>
                  <a:pt x="58" y="222"/>
                </a:lnTo>
                <a:cubicBezTo>
                  <a:pt x="132" y="226"/>
                  <a:pt x="384" y="201"/>
                  <a:pt x="484" y="240"/>
                </a:cubicBezTo>
                <a:cubicBezTo>
                  <a:pt x="584" y="279"/>
                  <a:pt x="605" y="414"/>
                  <a:pt x="658" y="458"/>
                </a:cubicBezTo>
                <a:cubicBezTo>
                  <a:pt x="711" y="502"/>
                  <a:pt x="739" y="522"/>
                  <a:pt x="800" y="501"/>
                </a:cubicBezTo>
                <a:cubicBezTo>
                  <a:pt x="861" y="480"/>
                  <a:pt x="951" y="328"/>
                  <a:pt x="1026" y="334"/>
                </a:cubicBezTo>
                <a:cubicBezTo>
                  <a:pt x="1101" y="340"/>
                  <a:pt x="1208" y="496"/>
                  <a:pt x="1252" y="538"/>
                </a:cubicBezTo>
                <a:cubicBezTo>
                  <a:pt x="1296" y="580"/>
                  <a:pt x="1279" y="568"/>
                  <a:pt x="1288" y="584"/>
                </a:cubicBezTo>
                <a:cubicBezTo>
                  <a:pt x="1297" y="600"/>
                  <a:pt x="1299" y="624"/>
                  <a:pt x="1306" y="632"/>
                </a:cubicBezTo>
                <a:cubicBezTo>
                  <a:pt x="1313" y="640"/>
                  <a:pt x="1320" y="636"/>
                  <a:pt x="1328" y="634"/>
                </a:cubicBezTo>
                <a:cubicBezTo>
                  <a:pt x="1336" y="632"/>
                  <a:pt x="1346" y="614"/>
                  <a:pt x="1354" y="620"/>
                </a:cubicBezTo>
                <a:cubicBezTo>
                  <a:pt x="1362" y="626"/>
                  <a:pt x="1368" y="646"/>
                  <a:pt x="1375" y="672"/>
                </a:cubicBezTo>
                <a:cubicBezTo>
                  <a:pt x="1382" y="698"/>
                  <a:pt x="1392" y="753"/>
                  <a:pt x="1396" y="774"/>
                </a:cubicBezTo>
                <a:close/>
              </a:path>
            </a:pathLst>
          </a:custGeom>
          <a:solidFill>
            <a:srgbClr val="808080">
              <a:alpha val="50000"/>
            </a:srgbClr>
          </a:solidFill>
          <a:ln>
            <a:noFill/>
          </a:ln>
          <a:effectLst/>
          <a:extLst>
            <a:ext uri="{91240B29-F687-4F45-9708-019B960494DF}">
              <a14:hiddenLine xmlns:a14="http://schemas.microsoft.com/office/drawing/2010/main" w="952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11" name="Freeform 63"/>
          <p:cNvSpPr>
            <a:spLocks/>
          </p:cNvSpPr>
          <p:nvPr/>
        </p:nvSpPr>
        <p:spPr bwMode="auto">
          <a:xfrm>
            <a:off x="4197350" y="3381375"/>
            <a:ext cx="2155825" cy="2586038"/>
          </a:xfrm>
          <a:custGeom>
            <a:avLst/>
            <a:gdLst>
              <a:gd name="T0" fmla="*/ 196 w 1358"/>
              <a:gd name="T1" fmla="*/ 1502 h 1629"/>
              <a:gd name="T2" fmla="*/ 964 w 1358"/>
              <a:gd name="T3" fmla="*/ 1562 h 1629"/>
              <a:gd name="T4" fmla="*/ 976 w 1358"/>
              <a:gd name="T5" fmla="*/ 1578 h 1629"/>
              <a:gd name="T6" fmla="*/ 988 w 1358"/>
              <a:gd name="T7" fmla="*/ 1626 h 1629"/>
              <a:gd name="T8" fmla="*/ 1034 w 1358"/>
              <a:gd name="T9" fmla="*/ 1596 h 1629"/>
              <a:gd name="T10" fmla="*/ 1025 w 1358"/>
              <a:gd name="T11" fmla="*/ 1482 h 1629"/>
              <a:gd name="T12" fmla="*/ 1046 w 1358"/>
              <a:gd name="T13" fmla="*/ 1454 h 1629"/>
              <a:gd name="T14" fmla="*/ 1106 w 1358"/>
              <a:gd name="T15" fmla="*/ 1479 h 1629"/>
              <a:gd name="T16" fmla="*/ 1156 w 1358"/>
              <a:gd name="T17" fmla="*/ 1476 h 1629"/>
              <a:gd name="T18" fmla="*/ 1193 w 1358"/>
              <a:gd name="T19" fmla="*/ 1485 h 1629"/>
              <a:gd name="T20" fmla="*/ 1220 w 1358"/>
              <a:gd name="T21" fmla="*/ 1478 h 1629"/>
              <a:gd name="T22" fmla="*/ 1253 w 1358"/>
              <a:gd name="T23" fmla="*/ 1323 h 1629"/>
              <a:gd name="T24" fmla="*/ 1283 w 1358"/>
              <a:gd name="T25" fmla="*/ 1188 h 1629"/>
              <a:gd name="T26" fmla="*/ 1358 w 1358"/>
              <a:gd name="T27" fmla="*/ 1037 h 1629"/>
              <a:gd name="T28" fmla="*/ 1313 w 1358"/>
              <a:gd name="T29" fmla="*/ 986 h 1629"/>
              <a:gd name="T30" fmla="*/ 1288 w 1358"/>
              <a:gd name="T31" fmla="*/ 926 h 1629"/>
              <a:gd name="T32" fmla="*/ 1244 w 1358"/>
              <a:gd name="T33" fmla="*/ 849 h 1629"/>
              <a:gd name="T34" fmla="*/ 1264 w 1358"/>
              <a:gd name="T35" fmla="*/ 770 h 1629"/>
              <a:gd name="T36" fmla="*/ 1217 w 1358"/>
              <a:gd name="T37" fmla="*/ 747 h 1629"/>
              <a:gd name="T38" fmla="*/ 1193 w 1358"/>
              <a:gd name="T39" fmla="*/ 707 h 1629"/>
              <a:gd name="T40" fmla="*/ 1133 w 1358"/>
              <a:gd name="T41" fmla="*/ 677 h 1629"/>
              <a:gd name="T42" fmla="*/ 1088 w 1358"/>
              <a:gd name="T43" fmla="*/ 639 h 1629"/>
              <a:gd name="T44" fmla="*/ 1016 w 1358"/>
              <a:gd name="T45" fmla="*/ 578 h 1629"/>
              <a:gd name="T46" fmla="*/ 956 w 1358"/>
              <a:gd name="T47" fmla="*/ 490 h 1629"/>
              <a:gd name="T48" fmla="*/ 880 w 1358"/>
              <a:gd name="T49" fmla="*/ 389 h 1629"/>
              <a:gd name="T50" fmla="*/ 829 w 1358"/>
              <a:gd name="T51" fmla="*/ 294 h 1629"/>
              <a:gd name="T52" fmla="*/ 779 w 1358"/>
              <a:gd name="T53" fmla="*/ 249 h 1629"/>
              <a:gd name="T54" fmla="*/ 749 w 1358"/>
              <a:gd name="T55" fmla="*/ 209 h 1629"/>
              <a:gd name="T56" fmla="*/ 695 w 1358"/>
              <a:gd name="T57" fmla="*/ 198 h 1629"/>
              <a:gd name="T58" fmla="*/ 656 w 1358"/>
              <a:gd name="T59" fmla="*/ 179 h 1629"/>
              <a:gd name="T60" fmla="*/ 616 w 1358"/>
              <a:gd name="T61" fmla="*/ 122 h 1629"/>
              <a:gd name="T62" fmla="*/ 644 w 1358"/>
              <a:gd name="T63" fmla="*/ 68 h 1629"/>
              <a:gd name="T64" fmla="*/ 698 w 1358"/>
              <a:gd name="T65" fmla="*/ 0 h 1629"/>
              <a:gd name="T66" fmla="*/ 548 w 1358"/>
              <a:gd name="T67" fmla="*/ 38 h 1629"/>
              <a:gd name="T68" fmla="*/ 0 w 1358"/>
              <a:gd name="T69" fmla="*/ 34 h 1629"/>
              <a:gd name="T70" fmla="*/ 140 w 1358"/>
              <a:gd name="T71" fmla="*/ 830 h 1629"/>
              <a:gd name="T72" fmla="*/ 170 w 1358"/>
              <a:gd name="T73" fmla="*/ 878 h 1629"/>
              <a:gd name="T74" fmla="*/ 154 w 1358"/>
              <a:gd name="T75" fmla="*/ 933 h 1629"/>
              <a:gd name="T76" fmla="*/ 167 w 1358"/>
              <a:gd name="T77" fmla="*/ 959 h 1629"/>
              <a:gd name="T78" fmla="*/ 182 w 1358"/>
              <a:gd name="T79" fmla="*/ 968 h 1629"/>
              <a:gd name="T80" fmla="*/ 155 w 1358"/>
              <a:gd name="T81" fmla="*/ 1010 h 1629"/>
              <a:gd name="T82" fmla="*/ 155 w 1358"/>
              <a:gd name="T83" fmla="*/ 1052 h 1629"/>
              <a:gd name="T84" fmla="*/ 127 w 1358"/>
              <a:gd name="T85" fmla="*/ 1143 h 1629"/>
              <a:gd name="T86" fmla="*/ 131 w 1358"/>
              <a:gd name="T87" fmla="*/ 1187 h 1629"/>
              <a:gd name="T88" fmla="*/ 146 w 1358"/>
              <a:gd name="T89" fmla="*/ 1232 h 1629"/>
              <a:gd name="T90" fmla="*/ 136 w 1358"/>
              <a:gd name="T91" fmla="*/ 1262 h 1629"/>
              <a:gd name="T92" fmla="*/ 145 w 1358"/>
              <a:gd name="T93" fmla="*/ 1307 h 1629"/>
              <a:gd name="T94" fmla="*/ 134 w 1358"/>
              <a:gd name="T95" fmla="*/ 1343 h 1629"/>
              <a:gd name="T96" fmla="*/ 143 w 1358"/>
              <a:gd name="T97" fmla="*/ 1380 h 1629"/>
              <a:gd name="T98" fmla="*/ 140 w 1358"/>
              <a:gd name="T99" fmla="*/ 1427 h 1629"/>
              <a:gd name="T100" fmla="*/ 196 w 1358"/>
              <a:gd name="T101" fmla="*/ 1502 h 1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8" h="1629">
                <a:moveTo>
                  <a:pt x="196" y="1502"/>
                </a:moveTo>
                <a:lnTo>
                  <a:pt x="964" y="1562"/>
                </a:lnTo>
                <a:lnTo>
                  <a:pt x="976" y="1578"/>
                </a:lnTo>
                <a:cubicBezTo>
                  <a:pt x="980" y="1589"/>
                  <a:pt x="978" y="1623"/>
                  <a:pt x="988" y="1626"/>
                </a:cubicBezTo>
                <a:cubicBezTo>
                  <a:pt x="998" y="1629"/>
                  <a:pt x="1028" y="1620"/>
                  <a:pt x="1034" y="1596"/>
                </a:cubicBezTo>
                <a:lnTo>
                  <a:pt x="1025" y="1482"/>
                </a:lnTo>
                <a:lnTo>
                  <a:pt x="1046" y="1454"/>
                </a:lnTo>
                <a:cubicBezTo>
                  <a:pt x="1059" y="1454"/>
                  <a:pt x="1088" y="1475"/>
                  <a:pt x="1106" y="1479"/>
                </a:cubicBezTo>
                <a:cubicBezTo>
                  <a:pt x="1124" y="1483"/>
                  <a:pt x="1142" y="1475"/>
                  <a:pt x="1156" y="1476"/>
                </a:cubicBezTo>
                <a:cubicBezTo>
                  <a:pt x="1170" y="1477"/>
                  <a:pt x="1182" y="1485"/>
                  <a:pt x="1193" y="1485"/>
                </a:cubicBezTo>
                <a:lnTo>
                  <a:pt x="1220" y="1478"/>
                </a:lnTo>
                <a:cubicBezTo>
                  <a:pt x="1230" y="1451"/>
                  <a:pt x="1243" y="1371"/>
                  <a:pt x="1253" y="1323"/>
                </a:cubicBezTo>
                <a:cubicBezTo>
                  <a:pt x="1263" y="1275"/>
                  <a:pt x="1266" y="1236"/>
                  <a:pt x="1283" y="1188"/>
                </a:cubicBezTo>
                <a:cubicBezTo>
                  <a:pt x="1300" y="1140"/>
                  <a:pt x="1353" y="1071"/>
                  <a:pt x="1358" y="1037"/>
                </a:cubicBezTo>
                <a:lnTo>
                  <a:pt x="1313" y="986"/>
                </a:lnTo>
                <a:cubicBezTo>
                  <a:pt x="1301" y="968"/>
                  <a:pt x="1299" y="949"/>
                  <a:pt x="1288" y="926"/>
                </a:cubicBezTo>
                <a:cubicBezTo>
                  <a:pt x="1277" y="903"/>
                  <a:pt x="1248" y="875"/>
                  <a:pt x="1244" y="849"/>
                </a:cubicBezTo>
                <a:cubicBezTo>
                  <a:pt x="1240" y="823"/>
                  <a:pt x="1268" y="787"/>
                  <a:pt x="1264" y="770"/>
                </a:cubicBezTo>
                <a:cubicBezTo>
                  <a:pt x="1260" y="753"/>
                  <a:pt x="1229" y="757"/>
                  <a:pt x="1217" y="747"/>
                </a:cubicBezTo>
                <a:cubicBezTo>
                  <a:pt x="1205" y="737"/>
                  <a:pt x="1207" y="719"/>
                  <a:pt x="1193" y="707"/>
                </a:cubicBezTo>
                <a:cubicBezTo>
                  <a:pt x="1179" y="695"/>
                  <a:pt x="1150" y="688"/>
                  <a:pt x="1133" y="677"/>
                </a:cubicBezTo>
                <a:cubicBezTo>
                  <a:pt x="1116" y="666"/>
                  <a:pt x="1108" y="656"/>
                  <a:pt x="1088" y="639"/>
                </a:cubicBezTo>
                <a:cubicBezTo>
                  <a:pt x="1068" y="622"/>
                  <a:pt x="1038" y="603"/>
                  <a:pt x="1016" y="578"/>
                </a:cubicBezTo>
                <a:cubicBezTo>
                  <a:pt x="994" y="553"/>
                  <a:pt x="979" y="521"/>
                  <a:pt x="956" y="490"/>
                </a:cubicBezTo>
                <a:cubicBezTo>
                  <a:pt x="933" y="459"/>
                  <a:pt x="901" y="422"/>
                  <a:pt x="880" y="389"/>
                </a:cubicBezTo>
                <a:cubicBezTo>
                  <a:pt x="859" y="356"/>
                  <a:pt x="846" y="317"/>
                  <a:pt x="829" y="294"/>
                </a:cubicBezTo>
                <a:cubicBezTo>
                  <a:pt x="812" y="271"/>
                  <a:pt x="792" y="263"/>
                  <a:pt x="779" y="249"/>
                </a:cubicBezTo>
                <a:cubicBezTo>
                  <a:pt x="766" y="235"/>
                  <a:pt x="763" y="217"/>
                  <a:pt x="749" y="209"/>
                </a:cubicBezTo>
                <a:cubicBezTo>
                  <a:pt x="735" y="201"/>
                  <a:pt x="710" y="203"/>
                  <a:pt x="695" y="198"/>
                </a:cubicBezTo>
                <a:cubicBezTo>
                  <a:pt x="680" y="193"/>
                  <a:pt x="669" y="192"/>
                  <a:pt x="656" y="179"/>
                </a:cubicBezTo>
                <a:cubicBezTo>
                  <a:pt x="643" y="166"/>
                  <a:pt x="618" y="140"/>
                  <a:pt x="616" y="122"/>
                </a:cubicBezTo>
                <a:lnTo>
                  <a:pt x="644" y="68"/>
                </a:lnTo>
                <a:lnTo>
                  <a:pt x="698" y="0"/>
                </a:lnTo>
                <a:lnTo>
                  <a:pt x="548" y="38"/>
                </a:lnTo>
                <a:lnTo>
                  <a:pt x="0" y="34"/>
                </a:lnTo>
                <a:lnTo>
                  <a:pt x="140" y="830"/>
                </a:lnTo>
                <a:lnTo>
                  <a:pt x="170" y="878"/>
                </a:lnTo>
                <a:cubicBezTo>
                  <a:pt x="172" y="895"/>
                  <a:pt x="154" y="920"/>
                  <a:pt x="154" y="933"/>
                </a:cubicBezTo>
                <a:cubicBezTo>
                  <a:pt x="154" y="946"/>
                  <a:pt x="162" y="953"/>
                  <a:pt x="167" y="959"/>
                </a:cubicBezTo>
                <a:cubicBezTo>
                  <a:pt x="172" y="965"/>
                  <a:pt x="184" y="960"/>
                  <a:pt x="182" y="968"/>
                </a:cubicBezTo>
                <a:cubicBezTo>
                  <a:pt x="180" y="976"/>
                  <a:pt x="160" y="996"/>
                  <a:pt x="155" y="1010"/>
                </a:cubicBezTo>
                <a:cubicBezTo>
                  <a:pt x="150" y="1024"/>
                  <a:pt x="160" y="1030"/>
                  <a:pt x="155" y="1052"/>
                </a:cubicBezTo>
                <a:cubicBezTo>
                  <a:pt x="150" y="1074"/>
                  <a:pt x="131" y="1121"/>
                  <a:pt x="127" y="1143"/>
                </a:cubicBezTo>
                <a:cubicBezTo>
                  <a:pt x="123" y="1165"/>
                  <a:pt x="128" y="1172"/>
                  <a:pt x="131" y="1187"/>
                </a:cubicBezTo>
                <a:cubicBezTo>
                  <a:pt x="134" y="1202"/>
                  <a:pt x="145" y="1220"/>
                  <a:pt x="146" y="1232"/>
                </a:cubicBezTo>
                <a:cubicBezTo>
                  <a:pt x="147" y="1244"/>
                  <a:pt x="136" y="1250"/>
                  <a:pt x="136" y="1262"/>
                </a:cubicBezTo>
                <a:cubicBezTo>
                  <a:pt x="136" y="1274"/>
                  <a:pt x="145" y="1294"/>
                  <a:pt x="145" y="1307"/>
                </a:cubicBezTo>
                <a:cubicBezTo>
                  <a:pt x="145" y="1320"/>
                  <a:pt x="134" y="1331"/>
                  <a:pt x="134" y="1343"/>
                </a:cubicBezTo>
                <a:cubicBezTo>
                  <a:pt x="134" y="1355"/>
                  <a:pt x="142" y="1366"/>
                  <a:pt x="143" y="1380"/>
                </a:cubicBezTo>
                <a:cubicBezTo>
                  <a:pt x="144" y="1394"/>
                  <a:pt x="131" y="1407"/>
                  <a:pt x="140" y="1427"/>
                </a:cubicBezTo>
                <a:lnTo>
                  <a:pt x="196" y="1502"/>
                </a:lnTo>
                <a:close/>
              </a:path>
            </a:pathLst>
          </a:custGeom>
          <a:solidFill>
            <a:srgbClr val="808080">
              <a:alpha val="50000"/>
            </a:srgbClr>
          </a:solidFill>
          <a:ln>
            <a:noFill/>
          </a:ln>
          <a:effectLst/>
          <a:extLst>
            <a:ext uri="{91240B29-F687-4F45-9708-019B960494DF}">
              <a14:hiddenLine xmlns:a14="http://schemas.microsoft.com/office/drawing/2010/main" w="952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10" name="Freeform 62"/>
          <p:cNvSpPr>
            <a:spLocks/>
          </p:cNvSpPr>
          <p:nvPr/>
        </p:nvSpPr>
        <p:spPr bwMode="auto">
          <a:xfrm>
            <a:off x="5175250" y="3265488"/>
            <a:ext cx="2244725" cy="1763712"/>
          </a:xfrm>
          <a:custGeom>
            <a:avLst/>
            <a:gdLst>
              <a:gd name="T0" fmla="*/ 733 w 1414"/>
              <a:gd name="T1" fmla="*/ 1111 h 1111"/>
              <a:gd name="T2" fmla="*/ 865 w 1414"/>
              <a:gd name="T3" fmla="*/ 1003 h 1111"/>
              <a:gd name="T4" fmla="*/ 1246 w 1414"/>
              <a:gd name="T5" fmla="*/ 700 h 1111"/>
              <a:gd name="T6" fmla="*/ 1297 w 1414"/>
              <a:gd name="T7" fmla="*/ 571 h 1111"/>
              <a:gd name="T8" fmla="*/ 1384 w 1414"/>
              <a:gd name="T9" fmla="*/ 460 h 1111"/>
              <a:gd name="T10" fmla="*/ 1414 w 1414"/>
              <a:gd name="T11" fmla="*/ 438 h 1111"/>
              <a:gd name="T12" fmla="*/ 1078 w 1414"/>
              <a:gd name="T13" fmla="*/ 120 h 1111"/>
              <a:gd name="T14" fmla="*/ 765 w 1414"/>
              <a:gd name="T15" fmla="*/ 114 h 1111"/>
              <a:gd name="T16" fmla="*/ 760 w 1414"/>
              <a:gd name="T17" fmla="*/ 88 h 1111"/>
              <a:gd name="T18" fmla="*/ 694 w 1414"/>
              <a:gd name="T19" fmla="*/ 7 h 1111"/>
              <a:gd name="T20" fmla="*/ 250 w 1414"/>
              <a:gd name="T21" fmla="*/ 0 h 1111"/>
              <a:gd name="T22" fmla="*/ 193 w 1414"/>
              <a:gd name="T23" fmla="*/ 31 h 1111"/>
              <a:gd name="T24" fmla="*/ 93 w 1414"/>
              <a:gd name="T25" fmla="*/ 72 h 1111"/>
              <a:gd name="T26" fmla="*/ 4 w 1414"/>
              <a:gd name="T27" fmla="*/ 196 h 1111"/>
              <a:gd name="T28" fmla="*/ 66 w 1414"/>
              <a:gd name="T29" fmla="*/ 265 h 1111"/>
              <a:gd name="T30" fmla="*/ 115 w 1414"/>
              <a:gd name="T31" fmla="*/ 273 h 1111"/>
              <a:gd name="T32" fmla="*/ 136 w 1414"/>
              <a:gd name="T33" fmla="*/ 286 h 1111"/>
              <a:gd name="T34" fmla="*/ 160 w 1414"/>
              <a:gd name="T35" fmla="*/ 319 h 1111"/>
              <a:gd name="T36" fmla="*/ 220 w 1414"/>
              <a:gd name="T37" fmla="*/ 375 h 1111"/>
              <a:gd name="T38" fmla="*/ 255 w 1414"/>
              <a:gd name="T39" fmla="*/ 448 h 1111"/>
              <a:gd name="T40" fmla="*/ 346 w 1414"/>
              <a:gd name="T41" fmla="*/ 567 h 1111"/>
              <a:gd name="T42" fmla="*/ 403 w 1414"/>
              <a:gd name="T43" fmla="*/ 657 h 1111"/>
              <a:gd name="T44" fmla="*/ 442 w 1414"/>
              <a:gd name="T45" fmla="*/ 687 h 1111"/>
              <a:gd name="T46" fmla="*/ 514 w 1414"/>
              <a:gd name="T47" fmla="*/ 745 h 1111"/>
              <a:gd name="T48" fmla="*/ 570 w 1414"/>
              <a:gd name="T49" fmla="*/ 766 h 1111"/>
              <a:gd name="T50" fmla="*/ 600 w 1414"/>
              <a:gd name="T51" fmla="*/ 813 h 1111"/>
              <a:gd name="T52" fmla="*/ 645 w 1414"/>
              <a:gd name="T53" fmla="*/ 837 h 1111"/>
              <a:gd name="T54" fmla="*/ 628 w 1414"/>
              <a:gd name="T55" fmla="*/ 921 h 1111"/>
              <a:gd name="T56" fmla="*/ 681 w 1414"/>
              <a:gd name="T57" fmla="*/ 1006 h 1111"/>
              <a:gd name="T58" fmla="*/ 693 w 1414"/>
              <a:gd name="T59" fmla="*/ 1048 h 1111"/>
              <a:gd name="T60" fmla="*/ 733 w 1414"/>
              <a:gd name="T61" fmla="*/ 1111 h 1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14" h="1111">
                <a:moveTo>
                  <a:pt x="733" y="1111"/>
                </a:moveTo>
                <a:lnTo>
                  <a:pt x="865" y="1003"/>
                </a:lnTo>
                <a:cubicBezTo>
                  <a:pt x="950" y="935"/>
                  <a:pt x="1174" y="772"/>
                  <a:pt x="1246" y="700"/>
                </a:cubicBezTo>
                <a:cubicBezTo>
                  <a:pt x="1318" y="628"/>
                  <a:pt x="1274" y="611"/>
                  <a:pt x="1297" y="571"/>
                </a:cubicBezTo>
                <a:cubicBezTo>
                  <a:pt x="1320" y="531"/>
                  <a:pt x="1365" y="482"/>
                  <a:pt x="1384" y="460"/>
                </a:cubicBezTo>
                <a:lnTo>
                  <a:pt x="1414" y="438"/>
                </a:lnTo>
                <a:lnTo>
                  <a:pt x="1078" y="120"/>
                </a:lnTo>
                <a:lnTo>
                  <a:pt x="765" y="114"/>
                </a:lnTo>
                <a:lnTo>
                  <a:pt x="760" y="88"/>
                </a:lnTo>
                <a:lnTo>
                  <a:pt x="694" y="7"/>
                </a:lnTo>
                <a:lnTo>
                  <a:pt x="250" y="0"/>
                </a:lnTo>
                <a:lnTo>
                  <a:pt x="193" y="31"/>
                </a:lnTo>
                <a:cubicBezTo>
                  <a:pt x="167" y="43"/>
                  <a:pt x="124" y="45"/>
                  <a:pt x="93" y="72"/>
                </a:cubicBezTo>
                <a:cubicBezTo>
                  <a:pt x="62" y="99"/>
                  <a:pt x="8" y="164"/>
                  <a:pt x="4" y="196"/>
                </a:cubicBezTo>
                <a:cubicBezTo>
                  <a:pt x="0" y="228"/>
                  <a:pt x="47" y="252"/>
                  <a:pt x="66" y="265"/>
                </a:cubicBezTo>
                <a:cubicBezTo>
                  <a:pt x="85" y="278"/>
                  <a:pt x="103" y="270"/>
                  <a:pt x="115" y="273"/>
                </a:cubicBezTo>
                <a:cubicBezTo>
                  <a:pt x="127" y="276"/>
                  <a:pt x="129" y="278"/>
                  <a:pt x="136" y="286"/>
                </a:cubicBezTo>
                <a:cubicBezTo>
                  <a:pt x="143" y="294"/>
                  <a:pt x="146" y="304"/>
                  <a:pt x="160" y="319"/>
                </a:cubicBezTo>
                <a:cubicBezTo>
                  <a:pt x="174" y="334"/>
                  <a:pt x="204" y="354"/>
                  <a:pt x="220" y="375"/>
                </a:cubicBezTo>
                <a:cubicBezTo>
                  <a:pt x="236" y="396"/>
                  <a:pt x="234" y="416"/>
                  <a:pt x="255" y="448"/>
                </a:cubicBezTo>
                <a:cubicBezTo>
                  <a:pt x="276" y="480"/>
                  <a:pt x="321" y="532"/>
                  <a:pt x="346" y="567"/>
                </a:cubicBezTo>
                <a:cubicBezTo>
                  <a:pt x="371" y="602"/>
                  <a:pt x="387" y="637"/>
                  <a:pt x="403" y="657"/>
                </a:cubicBezTo>
                <a:cubicBezTo>
                  <a:pt x="419" y="677"/>
                  <a:pt x="424" y="672"/>
                  <a:pt x="442" y="687"/>
                </a:cubicBezTo>
                <a:cubicBezTo>
                  <a:pt x="460" y="702"/>
                  <a:pt x="493" y="732"/>
                  <a:pt x="514" y="745"/>
                </a:cubicBezTo>
                <a:cubicBezTo>
                  <a:pt x="535" y="758"/>
                  <a:pt x="556" y="755"/>
                  <a:pt x="570" y="766"/>
                </a:cubicBezTo>
                <a:cubicBezTo>
                  <a:pt x="584" y="777"/>
                  <a:pt x="588" y="801"/>
                  <a:pt x="600" y="813"/>
                </a:cubicBezTo>
                <a:cubicBezTo>
                  <a:pt x="612" y="825"/>
                  <a:pt x="640" y="819"/>
                  <a:pt x="645" y="837"/>
                </a:cubicBezTo>
                <a:cubicBezTo>
                  <a:pt x="650" y="855"/>
                  <a:pt x="622" y="893"/>
                  <a:pt x="628" y="921"/>
                </a:cubicBezTo>
                <a:cubicBezTo>
                  <a:pt x="634" y="949"/>
                  <a:pt x="670" y="985"/>
                  <a:pt x="681" y="1006"/>
                </a:cubicBezTo>
                <a:cubicBezTo>
                  <a:pt x="692" y="1027"/>
                  <a:pt x="684" y="1031"/>
                  <a:pt x="693" y="1048"/>
                </a:cubicBezTo>
                <a:cubicBezTo>
                  <a:pt x="702" y="1065"/>
                  <a:pt x="725" y="1098"/>
                  <a:pt x="733" y="1111"/>
                </a:cubicBezTo>
                <a:close/>
              </a:path>
            </a:pathLst>
          </a:custGeom>
          <a:solidFill>
            <a:srgbClr val="808080">
              <a:alpha val="50000"/>
            </a:srgbClr>
          </a:solidFill>
          <a:ln>
            <a:noFill/>
          </a:ln>
          <a:effectLst/>
          <a:extLst>
            <a:ext uri="{91240B29-F687-4F45-9708-019B960494DF}">
              <a14:hiddenLine xmlns:a14="http://schemas.microsoft.com/office/drawing/2010/main" w="952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09" name="Freeform 61"/>
          <p:cNvSpPr>
            <a:spLocks/>
          </p:cNvSpPr>
          <p:nvPr/>
        </p:nvSpPr>
        <p:spPr bwMode="auto">
          <a:xfrm>
            <a:off x="4762500" y="2289175"/>
            <a:ext cx="4035425" cy="1663700"/>
          </a:xfrm>
          <a:custGeom>
            <a:avLst/>
            <a:gdLst>
              <a:gd name="T0" fmla="*/ 0 w 2542"/>
              <a:gd name="T1" fmla="*/ 726 h 1048"/>
              <a:gd name="T2" fmla="*/ 222 w 2542"/>
              <a:gd name="T3" fmla="*/ 720 h 1048"/>
              <a:gd name="T4" fmla="*/ 356 w 2542"/>
              <a:gd name="T5" fmla="*/ 678 h 1048"/>
              <a:gd name="T6" fmla="*/ 492 w 2542"/>
              <a:gd name="T7" fmla="*/ 616 h 1048"/>
              <a:gd name="T8" fmla="*/ 946 w 2542"/>
              <a:gd name="T9" fmla="*/ 618 h 1048"/>
              <a:gd name="T10" fmla="*/ 1024 w 2542"/>
              <a:gd name="T11" fmla="*/ 694 h 1048"/>
              <a:gd name="T12" fmla="*/ 1028 w 2542"/>
              <a:gd name="T13" fmla="*/ 722 h 1048"/>
              <a:gd name="T14" fmla="*/ 1060 w 2542"/>
              <a:gd name="T15" fmla="*/ 726 h 1048"/>
              <a:gd name="T16" fmla="*/ 1330 w 2542"/>
              <a:gd name="T17" fmla="*/ 730 h 1048"/>
              <a:gd name="T18" fmla="*/ 1674 w 2542"/>
              <a:gd name="T19" fmla="*/ 1048 h 1048"/>
              <a:gd name="T20" fmla="*/ 1700 w 2542"/>
              <a:gd name="T21" fmla="*/ 1042 h 1048"/>
              <a:gd name="T22" fmla="*/ 1822 w 2542"/>
              <a:gd name="T23" fmla="*/ 1036 h 1048"/>
              <a:gd name="T24" fmla="*/ 1866 w 2542"/>
              <a:gd name="T25" fmla="*/ 982 h 1048"/>
              <a:gd name="T26" fmla="*/ 1848 w 2542"/>
              <a:gd name="T27" fmla="*/ 928 h 1048"/>
              <a:gd name="T28" fmla="*/ 2000 w 2542"/>
              <a:gd name="T29" fmla="*/ 790 h 1048"/>
              <a:gd name="T30" fmla="*/ 2244 w 2542"/>
              <a:gd name="T31" fmla="*/ 700 h 1048"/>
              <a:gd name="T32" fmla="*/ 2422 w 2542"/>
              <a:gd name="T33" fmla="*/ 588 h 1048"/>
              <a:gd name="T34" fmla="*/ 2510 w 2542"/>
              <a:gd name="T35" fmla="*/ 524 h 1048"/>
              <a:gd name="T36" fmla="*/ 2522 w 2542"/>
              <a:gd name="T37" fmla="*/ 372 h 1048"/>
              <a:gd name="T38" fmla="*/ 2392 w 2542"/>
              <a:gd name="T39" fmla="*/ 60 h 1048"/>
              <a:gd name="T40" fmla="*/ 2342 w 2542"/>
              <a:gd name="T41" fmla="*/ 0 h 1048"/>
              <a:gd name="T42" fmla="*/ 2112 w 2542"/>
              <a:gd name="T43" fmla="*/ 16 h 1048"/>
              <a:gd name="T44" fmla="*/ 2050 w 2542"/>
              <a:gd name="T45" fmla="*/ 46 h 1048"/>
              <a:gd name="T46" fmla="*/ 748 w 2542"/>
              <a:gd name="T47" fmla="*/ 126 h 1048"/>
              <a:gd name="T48" fmla="*/ 710 w 2542"/>
              <a:gd name="T49" fmla="*/ 176 h 1048"/>
              <a:gd name="T50" fmla="*/ 678 w 2542"/>
              <a:gd name="T51" fmla="*/ 196 h 1048"/>
              <a:gd name="T52" fmla="*/ 666 w 2542"/>
              <a:gd name="T53" fmla="*/ 232 h 1048"/>
              <a:gd name="T54" fmla="*/ 598 w 2542"/>
              <a:gd name="T55" fmla="*/ 236 h 1048"/>
              <a:gd name="T56" fmla="*/ 554 w 2542"/>
              <a:gd name="T57" fmla="*/ 288 h 1048"/>
              <a:gd name="T58" fmla="*/ 468 w 2542"/>
              <a:gd name="T59" fmla="*/ 304 h 1048"/>
              <a:gd name="T60" fmla="*/ 418 w 2542"/>
              <a:gd name="T61" fmla="*/ 350 h 1048"/>
              <a:gd name="T62" fmla="*/ 374 w 2542"/>
              <a:gd name="T63" fmla="*/ 396 h 1048"/>
              <a:gd name="T64" fmla="*/ 274 w 2542"/>
              <a:gd name="T65" fmla="*/ 424 h 1048"/>
              <a:gd name="T66" fmla="*/ 182 w 2542"/>
              <a:gd name="T67" fmla="*/ 504 h 1048"/>
              <a:gd name="T68" fmla="*/ 138 w 2542"/>
              <a:gd name="T69" fmla="*/ 520 h 1048"/>
              <a:gd name="T70" fmla="*/ 84 w 2542"/>
              <a:gd name="T71" fmla="*/ 568 h 1048"/>
              <a:gd name="T72" fmla="*/ 78 w 2542"/>
              <a:gd name="T73" fmla="*/ 632 h 1048"/>
              <a:gd name="T74" fmla="*/ 20 w 2542"/>
              <a:gd name="T75" fmla="*/ 630 h 1048"/>
              <a:gd name="T76" fmla="*/ 6 w 2542"/>
              <a:gd name="T77" fmla="*/ 666 h 1048"/>
              <a:gd name="T78" fmla="*/ 0 w 2542"/>
              <a:gd name="T79" fmla="*/ 726 h 1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42" h="1048">
                <a:moveTo>
                  <a:pt x="0" y="726"/>
                </a:moveTo>
                <a:lnTo>
                  <a:pt x="222" y="720"/>
                </a:lnTo>
                <a:lnTo>
                  <a:pt x="356" y="678"/>
                </a:lnTo>
                <a:lnTo>
                  <a:pt x="492" y="616"/>
                </a:lnTo>
                <a:lnTo>
                  <a:pt x="946" y="618"/>
                </a:lnTo>
                <a:lnTo>
                  <a:pt x="1024" y="694"/>
                </a:lnTo>
                <a:lnTo>
                  <a:pt x="1028" y="722"/>
                </a:lnTo>
                <a:lnTo>
                  <a:pt x="1060" y="726"/>
                </a:lnTo>
                <a:lnTo>
                  <a:pt x="1330" y="730"/>
                </a:lnTo>
                <a:lnTo>
                  <a:pt x="1674" y="1048"/>
                </a:lnTo>
                <a:lnTo>
                  <a:pt x="1700" y="1042"/>
                </a:lnTo>
                <a:cubicBezTo>
                  <a:pt x="1725" y="1040"/>
                  <a:pt x="1794" y="1046"/>
                  <a:pt x="1822" y="1036"/>
                </a:cubicBezTo>
                <a:cubicBezTo>
                  <a:pt x="1850" y="1026"/>
                  <a:pt x="1862" y="1000"/>
                  <a:pt x="1866" y="982"/>
                </a:cubicBezTo>
                <a:cubicBezTo>
                  <a:pt x="1870" y="964"/>
                  <a:pt x="1826" y="960"/>
                  <a:pt x="1848" y="928"/>
                </a:cubicBezTo>
                <a:cubicBezTo>
                  <a:pt x="1870" y="896"/>
                  <a:pt x="1934" y="828"/>
                  <a:pt x="2000" y="790"/>
                </a:cubicBezTo>
                <a:cubicBezTo>
                  <a:pt x="2066" y="752"/>
                  <a:pt x="2174" y="734"/>
                  <a:pt x="2244" y="700"/>
                </a:cubicBezTo>
                <a:cubicBezTo>
                  <a:pt x="2314" y="666"/>
                  <a:pt x="2378" y="617"/>
                  <a:pt x="2422" y="588"/>
                </a:cubicBezTo>
                <a:cubicBezTo>
                  <a:pt x="2466" y="559"/>
                  <a:pt x="2493" y="560"/>
                  <a:pt x="2510" y="524"/>
                </a:cubicBezTo>
                <a:cubicBezTo>
                  <a:pt x="2527" y="488"/>
                  <a:pt x="2542" y="449"/>
                  <a:pt x="2522" y="372"/>
                </a:cubicBezTo>
                <a:cubicBezTo>
                  <a:pt x="2502" y="295"/>
                  <a:pt x="2422" y="122"/>
                  <a:pt x="2392" y="60"/>
                </a:cubicBezTo>
                <a:lnTo>
                  <a:pt x="2342" y="0"/>
                </a:lnTo>
                <a:lnTo>
                  <a:pt x="2112" y="16"/>
                </a:lnTo>
                <a:lnTo>
                  <a:pt x="2050" y="46"/>
                </a:lnTo>
                <a:lnTo>
                  <a:pt x="748" y="126"/>
                </a:lnTo>
                <a:lnTo>
                  <a:pt x="710" y="176"/>
                </a:lnTo>
                <a:cubicBezTo>
                  <a:pt x="698" y="188"/>
                  <a:pt x="685" y="187"/>
                  <a:pt x="678" y="196"/>
                </a:cubicBezTo>
                <a:cubicBezTo>
                  <a:pt x="671" y="205"/>
                  <a:pt x="679" y="225"/>
                  <a:pt x="666" y="232"/>
                </a:cubicBezTo>
                <a:cubicBezTo>
                  <a:pt x="653" y="239"/>
                  <a:pt x="617" y="227"/>
                  <a:pt x="598" y="236"/>
                </a:cubicBezTo>
                <a:cubicBezTo>
                  <a:pt x="579" y="245"/>
                  <a:pt x="576" y="277"/>
                  <a:pt x="554" y="288"/>
                </a:cubicBezTo>
                <a:cubicBezTo>
                  <a:pt x="532" y="299"/>
                  <a:pt x="491" y="294"/>
                  <a:pt x="468" y="304"/>
                </a:cubicBezTo>
                <a:cubicBezTo>
                  <a:pt x="445" y="314"/>
                  <a:pt x="434" y="335"/>
                  <a:pt x="418" y="350"/>
                </a:cubicBezTo>
                <a:cubicBezTo>
                  <a:pt x="402" y="365"/>
                  <a:pt x="398" y="384"/>
                  <a:pt x="374" y="396"/>
                </a:cubicBezTo>
                <a:cubicBezTo>
                  <a:pt x="350" y="408"/>
                  <a:pt x="306" y="406"/>
                  <a:pt x="274" y="424"/>
                </a:cubicBezTo>
                <a:cubicBezTo>
                  <a:pt x="242" y="442"/>
                  <a:pt x="205" y="488"/>
                  <a:pt x="182" y="504"/>
                </a:cubicBezTo>
                <a:cubicBezTo>
                  <a:pt x="159" y="520"/>
                  <a:pt x="154" y="509"/>
                  <a:pt x="138" y="520"/>
                </a:cubicBezTo>
                <a:cubicBezTo>
                  <a:pt x="122" y="531"/>
                  <a:pt x="94" y="549"/>
                  <a:pt x="84" y="568"/>
                </a:cubicBezTo>
                <a:cubicBezTo>
                  <a:pt x="74" y="587"/>
                  <a:pt x="89" y="622"/>
                  <a:pt x="78" y="632"/>
                </a:cubicBezTo>
                <a:cubicBezTo>
                  <a:pt x="67" y="642"/>
                  <a:pt x="32" y="624"/>
                  <a:pt x="20" y="630"/>
                </a:cubicBezTo>
                <a:cubicBezTo>
                  <a:pt x="8" y="636"/>
                  <a:pt x="9" y="650"/>
                  <a:pt x="6" y="666"/>
                </a:cubicBezTo>
                <a:lnTo>
                  <a:pt x="0" y="726"/>
                </a:lnTo>
                <a:close/>
              </a:path>
            </a:pathLst>
          </a:custGeom>
          <a:solidFill>
            <a:srgbClr val="808080">
              <a:alpha val="50000"/>
            </a:srgbClr>
          </a:solidFill>
          <a:ln>
            <a:noFill/>
          </a:ln>
          <a:effectLst/>
          <a:extLst>
            <a:ext uri="{91240B29-F687-4F45-9708-019B960494DF}">
              <a14:hiddenLine xmlns:a14="http://schemas.microsoft.com/office/drawing/2010/main" w="952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08" name="Freeform 60" descr="Wide upward diagonal"/>
          <p:cNvSpPr>
            <a:spLocks/>
          </p:cNvSpPr>
          <p:nvPr/>
        </p:nvSpPr>
        <p:spPr bwMode="auto">
          <a:xfrm>
            <a:off x="2565400" y="1155700"/>
            <a:ext cx="3181350" cy="1409700"/>
          </a:xfrm>
          <a:custGeom>
            <a:avLst/>
            <a:gdLst>
              <a:gd name="T0" fmla="*/ 1176 w 2004"/>
              <a:gd name="T1" fmla="*/ 846 h 888"/>
              <a:gd name="T2" fmla="*/ 390 w 2004"/>
              <a:gd name="T3" fmla="*/ 888 h 888"/>
              <a:gd name="T4" fmla="*/ 24 w 2004"/>
              <a:gd name="T5" fmla="*/ 866 h 888"/>
              <a:gd name="T6" fmla="*/ 82 w 2004"/>
              <a:gd name="T7" fmla="*/ 810 h 888"/>
              <a:gd name="T8" fmla="*/ 108 w 2004"/>
              <a:gd name="T9" fmla="*/ 654 h 888"/>
              <a:gd name="T10" fmla="*/ 238 w 2004"/>
              <a:gd name="T11" fmla="*/ 660 h 888"/>
              <a:gd name="T12" fmla="*/ 324 w 2004"/>
              <a:gd name="T13" fmla="*/ 548 h 888"/>
              <a:gd name="T14" fmla="*/ 400 w 2004"/>
              <a:gd name="T15" fmla="*/ 516 h 888"/>
              <a:gd name="T16" fmla="*/ 392 w 2004"/>
              <a:gd name="T17" fmla="*/ 466 h 888"/>
              <a:gd name="T18" fmla="*/ 434 w 2004"/>
              <a:gd name="T19" fmla="*/ 412 h 888"/>
              <a:gd name="T20" fmla="*/ 434 w 2004"/>
              <a:gd name="T21" fmla="*/ 346 h 888"/>
              <a:gd name="T22" fmla="*/ 468 w 2004"/>
              <a:gd name="T23" fmla="*/ 368 h 888"/>
              <a:gd name="T24" fmla="*/ 516 w 2004"/>
              <a:gd name="T25" fmla="*/ 356 h 888"/>
              <a:gd name="T26" fmla="*/ 548 w 2004"/>
              <a:gd name="T27" fmla="*/ 352 h 888"/>
              <a:gd name="T28" fmla="*/ 586 w 2004"/>
              <a:gd name="T29" fmla="*/ 354 h 888"/>
              <a:gd name="T30" fmla="*/ 722 w 2004"/>
              <a:gd name="T31" fmla="*/ 336 h 888"/>
              <a:gd name="T32" fmla="*/ 768 w 2004"/>
              <a:gd name="T33" fmla="*/ 342 h 888"/>
              <a:gd name="T34" fmla="*/ 812 w 2004"/>
              <a:gd name="T35" fmla="*/ 352 h 888"/>
              <a:gd name="T36" fmla="*/ 846 w 2004"/>
              <a:gd name="T37" fmla="*/ 316 h 888"/>
              <a:gd name="T38" fmla="*/ 868 w 2004"/>
              <a:gd name="T39" fmla="*/ 300 h 888"/>
              <a:gd name="T40" fmla="*/ 902 w 2004"/>
              <a:gd name="T41" fmla="*/ 290 h 888"/>
              <a:gd name="T42" fmla="*/ 968 w 2004"/>
              <a:gd name="T43" fmla="*/ 350 h 888"/>
              <a:gd name="T44" fmla="*/ 1000 w 2004"/>
              <a:gd name="T45" fmla="*/ 264 h 888"/>
              <a:gd name="T46" fmla="*/ 1054 w 2004"/>
              <a:gd name="T47" fmla="*/ 242 h 888"/>
              <a:gd name="T48" fmla="*/ 1114 w 2004"/>
              <a:gd name="T49" fmla="*/ 174 h 888"/>
              <a:gd name="T50" fmla="*/ 1148 w 2004"/>
              <a:gd name="T51" fmla="*/ 100 h 888"/>
              <a:gd name="T52" fmla="*/ 1212 w 2004"/>
              <a:gd name="T53" fmla="*/ 96 h 888"/>
              <a:gd name="T54" fmla="*/ 1282 w 2004"/>
              <a:gd name="T55" fmla="*/ 12 h 888"/>
              <a:gd name="T56" fmla="*/ 1374 w 2004"/>
              <a:gd name="T57" fmla="*/ 0 h 888"/>
              <a:gd name="T58" fmla="*/ 1440 w 2004"/>
              <a:gd name="T59" fmla="*/ 40 h 888"/>
              <a:gd name="T60" fmla="*/ 1490 w 2004"/>
              <a:gd name="T61" fmla="*/ 84 h 888"/>
              <a:gd name="T62" fmla="*/ 1530 w 2004"/>
              <a:gd name="T63" fmla="*/ 94 h 888"/>
              <a:gd name="T64" fmla="*/ 1582 w 2004"/>
              <a:gd name="T65" fmla="*/ 104 h 888"/>
              <a:gd name="T66" fmla="*/ 1652 w 2004"/>
              <a:gd name="T67" fmla="*/ 102 h 888"/>
              <a:gd name="T68" fmla="*/ 1770 w 2004"/>
              <a:gd name="T69" fmla="*/ 72 h 888"/>
              <a:gd name="T70" fmla="*/ 1826 w 2004"/>
              <a:gd name="T71" fmla="*/ 132 h 888"/>
              <a:gd name="T72" fmla="*/ 1850 w 2004"/>
              <a:gd name="T73" fmla="*/ 182 h 888"/>
              <a:gd name="T74" fmla="*/ 1878 w 2004"/>
              <a:gd name="T75" fmla="*/ 314 h 888"/>
              <a:gd name="T76" fmla="*/ 1908 w 2004"/>
              <a:gd name="T77" fmla="*/ 378 h 888"/>
              <a:gd name="T78" fmla="*/ 1952 w 2004"/>
              <a:gd name="T79" fmla="*/ 472 h 888"/>
              <a:gd name="T80" fmla="*/ 1936 w 2004"/>
              <a:gd name="T81" fmla="*/ 526 h 888"/>
              <a:gd name="T82" fmla="*/ 1810 w 2004"/>
              <a:gd name="T83" fmla="*/ 718 h 888"/>
              <a:gd name="T84" fmla="*/ 1672 w 2004"/>
              <a:gd name="T85" fmla="*/ 806 h 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004" h="888">
                <a:moveTo>
                  <a:pt x="1576" y="840"/>
                </a:moveTo>
                <a:lnTo>
                  <a:pt x="1176" y="846"/>
                </a:lnTo>
                <a:lnTo>
                  <a:pt x="384" y="836"/>
                </a:lnTo>
                <a:lnTo>
                  <a:pt x="390" y="888"/>
                </a:lnTo>
                <a:lnTo>
                  <a:pt x="0" y="888"/>
                </a:lnTo>
                <a:lnTo>
                  <a:pt x="24" y="866"/>
                </a:lnTo>
                <a:cubicBezTo>
                  <a:pt x="31" y="856"/>
                  <a:pt x="30" y="837"/>
                  <a:pt x="40" y="828"/>
                </a:cubicBezTo>
                <a:cubicBezTo>
                  <a:pt x="50" y="819"/>
                  <a:pt x="71" y="828"/>
                  <a:pt x="82" y="810"/>
                </a:cubicBezTo>
                <a:cubicBezTo>
                  <a:pt x="93" y="792"/>
                  <a:pt x="104" y="746"/>
                  <a:pt x="108" y="720"/>
                </a:cubicBezTo>
                <a:cubicBezTo>
                  <a:pt x="112" y="694"/>
                  <a:pt x="101" y="673"/>
                  <a:pt x="108" y="654"/>
                </a:cubicBezTo>
                <a:cubicBezTo>
                  <a:pt x="115" y="635"/>
                  <a:pt x="130" y="607"/>
                  <a:pt x="152" y="608"/>
                </a:cubicBezTo>
                <a:cubicBezTo>
                  <a:pt x="174" y="609"/>
                  <a:pt x="211" y="656"/>
                  <a:pt x="238" y="660"/>
                </a:cubicBezTo>
                <a:cubicBezTo>
                  <a:pt x="265" y="664"/>
                  <a:pt x="302" y="649"/>
                  <a:pt x="316" y="630"/>
                </a:cubicBezTo>
                <a:cubicBezTo>
                  <a:pt x="330" y="611"/>
                  <a:pt x="316" y="563"/>
                  <a:pt x="324" y="548"/>
                </a:cubicBezTo>
                <a:cubicBezTo>
                  <a:pt x="332" y="533"/>
                  <a:pt x="351" y="545"/>
                  <a:pt x="364" y="540"/>
                </a:cubicBezTo>
                <a:cubicBezTo>
                  <a:pt x="377" y="535"/>
                  <a:pt x="390" y="521"/>
                  <a:pt x="400" y="516"/>
                </a:cubicBezTo>
                <a:cubicBezTo>
                  <a:pt x="410" y="511"/>
                  <a:pt x="427" y="518"/>
                  <a:pt x="426" y="510"/>
                </a:cubicBezTo>
                <a:cubicBezTo>
                  <a:pt x="425" y="502"/>
                  <a:pt x="394" y="481"/>
                  <a:pt x="392" y="466"/>
                </a:cubicBezTo>
                <a:cubicBezTo>
                  <a:pt x="390" y="451"/>
                  <a:pt x="405" y="429"/>
                  <a:pt x="412" y="420"/>
                </a:cubicBezTo>
                <a:cubicBezTo>
                  <a:pt x="419" y="411"/>
                  <a:pt x="432" y="422"/>
                  <a:pt x="434" y="412"/>
                </a:cubicBezTo>
                <a:cubicBezTo>
                  <a:pt x="436" y="402"/>
                  <a:pt x="426" y="373"/>
                  <a:pt x="426" y="362"/>
                </a:cubicBezTo>
                <a:cubicBezTo>
                  <a:pt x="426" y="351"/>
                  <a:pt x="430" y="349"/>
                  <a:pt x="434" y="346"/>
                </a:cubicBezTo>
                <a:cubicBezTo>
                  <a:pt x="438" y="343"/>
                  <a:pt x="442" y="342"/>
                  <a:pt x="448" y="346"/>
                </a:cubicBezTo>
                <a:cubicBezTo>
                  <a:pt x="454" y="350"/>
                  <a:pt x="460" y="364"/>
                  <a:pt x="468" y="368"/>
                </a:cubicBezTo>
                <a:cubicBezTo>
                  <a:pt x="476" y="372"/>
                  <a:pt x="490" y="370"/>
                  <a:pt x="498" y="368"/>
                </a:cubicBezTo>
                <a:cubicBezTo>
                  <a:pt x="506" y="366"/>
                  <a:pt x="512" y="360"/>
                  <a:pt x="516" y="356"/>
                </a:cubicBezTo>
                <a:cubicBezTo>
                  <a:pt x="520" y="352"/>
                  <a:pt x="515" y="343"/>
                  <a:pt x="520" y="342"/>
                </a:cubicBezTo>
                <a:cubicBezTo>
                  <a:pt x="525" y="341"/>
                  <a:pt x="539" y="352"/>
                  <a:pt x="548" y="352"/>
                </a:cubicBezTo>
                <a:cubicBezTo>
                  <a:pt x="557" y="352"/>
                  <a:pt x="568" y="340"/>
                  <a:pt x="574" y="340"/>
                </a:cubicBezTo>
                <a:cubicBezTo>
                  <a:pt x="580" y="340"/>
                  <a:pt x="575" y="347"/>
                  <a:pt x="586" y="354"/>
                </a:cubicBezTo>
                <a:cubicBezTo>
                  <a:pt x="597" y="361"/>
                  <a:pt x="619" y="385"/>
                  <a:pt x="642" y="382"/>
                </a:cubicBezTo>
                <a:cubicBezTo>
                  <a:pt x="665" y="379"/>
                  <a:pt x="704" y="342"/>
                  <a:pt x="722" y="336"/>
                </a:cubicBezTo>
                <a:cubicBezTo>
                  <a:pt x="740" y="330"/>
                  <a:pt x="740" y="347"/>
                  <a:pt x="748" y="348"/>
                </a:cubicBezTo>
                <a:cubicBezTo>
                  <a:pt x="756" y="349"/>
                  <a:pt x="762" y="339"/>
                  <a:pt x="768" y="342"/>
                </a:cubicBezTo>
                <a:cubicBezTo>
                  <a:pt x="774" y="345"/>
                  <a:pt x="779" y="364"/>
                  <a:pt x="786" y="366"/>
                </a:cubicBezTo>
                <a:cubicBezTo>
                  <a:pt x="793" y="368"/>
                  <a:pt x="806" y="359"/>
                  <a:pt x="812" y="352"/>
                </a:cubicBezTo>
                <a:cubicBezTo>
                  <a:pt x="818" y="345"/>
                  <a:pt x="818" y="330"/>
                  <a:pt x="824" y="324"/>
                </a:cubicBezTo>
                <a:cubicBezTo>
                  <a:pt x="830" y="318"/>
                  <a:pt x="842" y="321"/>
                  <a:pt x="846" y="316"/>
                </a:cubicBezTo>
                <a:cubicBezTo>
                  <a:pt x="850" y="311"/>
                  <a:pt x="844" y="299"/>
                  <a:pt x="848" y="296"/>
                </a:cubicBezTo>
                <a:cubicBezTo>
                  <a:pt x="852" y="293"/>
                  <a:pt x="862" y="303"/>
                  <a:pt x="868" y="300"/>
                </a:cubicBezTo>
                <a:cubicBezTo>
                  <a:pt x="874" y="297"/>
                  <a:pt x="880" y="280"/>
                  <a:pt x="886" y="278"/>
                </a:cubicBezTo>
                <a:cubicBezTo>
                  <a:pt x="892" y="276"/>
                  <a:pt x="899" y="285"/>
                  <a:pt x="902" y="290"/>
                </a:cubicBezTo>
                <a:cubicBezTo>
                  <a:pt x="905" y="295"/>
                  <a:pt x="891" y="296"/>
                  <a:pt x="902" y="306"/>
                </a:cubicBezTo>
                <a:lnTo>
                  <a:pt x="968" y="350"/>
                </a:lnTo>
                <a:cubicBezTo>
                  <a:pt x="984" y="348"/>
                  <a:pt x="995" y="310"/>
                  <a:pt x="1000" y="296"/>
                </a:cubicBezTo>
                <a:cubicBezTo>
                  <a:pt x="1005" y="282"/>
                  <a:pt x="991" y="271"/>
                  <a:pt x="1000" y="264"/>
                </a:cubicBezTo>
                <a:cubicBezTo>
                  <a:pt x="1009" y="257"/>
                  <a:pt x="1043" y="260"/>
                  <a:pt x="1052" y="256"/>
                </a:cubicBezTo>
                <a:cubicBezTo>
                  <a:pt x="1061" y="252"/>
                  <a:pt x="1051" y="249"/>
                  <a:pt x="1054" y="242"/>
                </a:cubicBezTo>
                <a:cubicBezTo>
                  <a:pt x="1057" y="235"/>
                  <a:pt x="1058" y="227"/>
                  <a:pt x="1068" y="216"/>
                </a:cubicBezTo>
                <a:cubicBezTo>
                  <a:pt x="1078" y="205"/>
                  <a:pt x="1106" y="193"/>
                  <a:pt x="1114" y="174"/>
                </a:cubicBezTo>
                <a:lnTo>
                  <a:pt x="1118" y="104"/>
                </a:lnTo>
                <a:cubicBezTo>
                  <a:pt x="1124" y="92"/>
                  <a:pt x="1138" y="99"/>
                  <a:pt x="1148" y="100"/>
                </a:cubicBezTo>
                <a:cubicBezTo>
                  <a:pt x="1158" y="101"/>
                  <a:pt x="1167" y="113"/>
                  <a:pt x="1178" y="112"/>
                </a:cubicBezTo>
                <a:cubicBezTo>
                  <a:pt x="1189" y="111"/>
                  <a:pt x="1195" y="102"/>
                  <a:pt x="1212" y="96"/>
                </a:cubicBezTo>
                <a:cubicBezTo>
                  <a:pt x="1229" y="90"/>
                  <a:pt x="1270" y="88"/>
                  <a:pt x="1282" y="74"/>
                </a:cubicBezTo>
                <a:cubicBezTo>
                  <a:pt x="1294" y="60"/>
                  <a:pt x="1274" y="23"/>
                  <a:pt x="1282" y="12"/>
                </a:cubicBezTo>
                <a:cubicBezTo>
                  <a:pt x="1290" y="1"/>
                  <a:pt x="1317" y="12"/>
                  <a:pt x="1332" y="10"/>
                </a:cubicBezTo>
                <a:lnTo>
                  <a:pt x="1374" y="0"/>
                </a:lnTo>
                <a:cubicBezTo>
                  <a:pt x="1383" y="0"/>
                  <a:pt x="1373" y="5"/>
                  <a:pt x="1384" y="12"/>
                </a:cubicBezTo>
                <a:cubicBezTo>
                  <a:pt x="1395" y="19"/>
                  <a:pt x="1428" y="29"/>
                  <a:pt x="1440" y="40"/>
                </a:cubicBezTo>
                <a:cubicBezTo>
                  <a:pt x="1452" y="51"/>
                  <a:pt x="1450" y="73"/>
                  <a:pt x="1458" y="80"/>
                </a:cubicBezTo>
                <a:cubicBezTo>
                  <a:pt x="1466" y="87"/>
                  <a:pt x="1481" y="80"/>
                  <a:pt x="1490" y="84"/>
                </a:cubicBezTo>
                <a:cubicBezTo>
                  <a:pt x="1499" y="88"/>
                  <a:pt x="1507" y="104"/>
                  <a:pt x="1514" y="106"/>
                </a:cubicBezTo>
                <a:cubicBezTo>
                  <a:pt x="1521" y="108"/>
                  <a:pt x="1523" y="94"/>
                  <a:pt x="1530" y="94"/>
                </a:cubicBezTo>
                <a:cubicBezTo>
                  <a:pt x="1537" y="94"/>
                  <a:pt x="1549" y="102"/>
                  <a:pt x="1558" y="104"/>
                </a:cubicBezTo>
                <a:cubicBezTo>
                  <a:pt x="1567" y="106"/>
                  <a:pt x="1572" y="100"/>
                  <a:pt x="1582" y="104"/>
                </a:cubicBezTo>
                <a:cubicBezTo>
                  <a:pt x="1592" y="108"/>
                  <a:pt x="1606" y="126"/>
                  <a:pt x="1618" y="126"/>
                </a:cubicBezTo>
                <a:cubicBezTo>
                  <a:pt x="1630" y="126"/>
                  <a:pt x="1638" y="105"/>
                  <a:pt x="1652" y="102"/>
                </a:cubicBezTo>
                <a:cubicBezTo>
                  <a:pt x="1666" y="99"/>
                  <a:pt x="1684" y="113"/>
                  <a:pt x="1704" y="108"/>
                </a:cubicBezTo>
                <a:cubicBezTo>
                  <a:pt x="1724" y="103"/>
                  <a:pt x="1754" y="71"/>
                  <a:pt x="1770" y="72"/>
                </a:cubicBezTo>
                <a:cubicBezTo>
                  <a:pt x="1786" y="73"/>
                  <a:pt x="1793" y="102"/>
                  <a:pt x="1802" y="112"/>
                </a:cubicBezTo>
                <a:cubicBezTo>
                  <a:pt x="1811" y="122"/>
                  <a:pt x="1822" y="124"/>
                  <a:pt x="1826" y="132"/>
                </a:cubicBezTo>
                <a:cubicBezTo>
                  <a:pt x="1830" y="140"/>
                  <a:pt x="1824" y="154"/>
                  <a:pt x="1828" y="162"/>
                </a:cubicBezTo>
                <a:cubicBezTo>
                  <a:pt x="1832" y="170"/>
                  <a:pt x="1847" y="164"/>
                  <a:pt x="1850" y="182"/>
                </a:cubicBezTo>
                <a:cubicBezTo>
                  <a:pt x="1853" y="200"/>
                  <a:pt x="1841" y="246"/>
                  <a:pt x="1846" y="268"/>
                </a:cubicBezTo>
                <a:cubicBezTo>
                  <a:pt x="1851" y="290"/>
                  <a:pt x="1872" y="300"/>
                  <a:pt x="1878" y="314"/>
                </a:cubicBezTo>
                <a:cubicBezTo>
                  <a:pt x="1884" y="328"/>
                  <a:pt x="1877" y="341"/>
                  <a:pt x="1882" y="352"/>
                </a:cubicBezTo>
                <a:cubicBezTo>
                  <a:pt x="1887" y="363"/>
                  <a:pt x="1903" y="369"/>
                  <a:pt x="1908" y="378"/>
                </a:cubicBezTo>
                <a:cubicBezTo>
                  <a:pt x="1913" y="387"/>
                  <a:pt x="1905" y="392"/>
                  <a:pt x="1912" y="408"/>
                </a:cubicBezTo>
                <a:cubicBezTo>
                  <a:pt x="1919" y="424"/>
                  <a:pt x="1937" y="458"/>
                  <a:pt x="1952" y="472"/>
                </a:cubicBezTo>
                <a:lnTo>
                  <a:pt x="2004" y="494"/>
                </a:lnTo>
                <a:cubicBezTo>
                  <a:pt x="2001" y="503"/>
                  <a:pt x="1964" y="503"/>
                  <a:pt x="1936" y="526"/>
                </a:cubicBezTo>
                <a:cubicBezTo>
                  <a:pt x="1908" y="549"/>
                  <a:pt x="1855" y="602"/>
                  <a:pt x="1834" y="634"/>
                </a:cubicBezTo>
                <a:cubicBezTo>
                  <a:pt x="1813" y="666"/>
                  <a:pt x="1831" y="697"/>
                  <a:pt x="1810" y="718"/>
                </a:cubicBezTo>
                <a:cubicBezTo>
                  <a:pt x="1789" y="739"/>
                  <a:pt x="1731" y="745"/>
                  <a:pt x="1708" y="760"/>
                </a:cubicBezTo>
                <a:cubicBezTo>
                  <a:pt x="1685" y="775"/>
                  <a:pt x="1694" y="793"/>
                  <a:pt x="1672" y="806"/>
                </a:cubicBezTo>
                <a:cubicBezTo>
                  <a:pt x="1650" y="819"/>
                  <a:pt x="1596" y="833"/>
                  <a:pt x="1576" y="840"/>
                </a:cubicBezTo>
                <a:close/>
              </a:path>
            </a:pathLst>
          </a:custGeom>
          <a:pattFill prst="wdUpDiag">
            <a:fgClr>
              <a:srgbClr val="3333FF">
                <a:alpha val="50000"/>
              </a:srgbClr>
            </a:fgClr>
            <a:bgClr>
              <a:srgbClr val="5F5F5F">
                <a:alpha val="50000"/>
              </a:srgbClr>
            </a:bgClr>
          </a:pattFill>
          <a:ln>
            <a:noFill/>
          </a:ln>
          <a:effectLst/>
          <a:extLst>
            <a:ext uri="{91240B29-F687-4F45-9708-019B960494DF}">
              <a14:hiddenLine xmlns:a14="http://schemas.microsoft.com/office/drawing/2010/main" w="952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07" name="Freeform 59"/>
          <p:cNvSpPr>
            <a:spLocks/>
          </p:cNvSpPr>
          <p:nvPr/>
        </p:nvSpPr>
        <p:spPr bwMode="auto">
          <a:xfrm>
            <a:off x="5060950" y="754063"/>
            <a:ext cx="3454400" cy="1744662"/>
          </a:xfrm>
          <a:custGeom>
            <a:avLst/>
            <a:gdLst>
              <a:gd name="T0" fmla="*/ 0 w 2176"/>
              <a:gd name="T1" fmla="*/ 1099 h 1099"/>
              <a:gd name="T2" fmla="*/ 764 w 2176"/>
              <a:gd name="T3" fmla="*/ 1085 h 1099"/>
              <a:gd name="T4" fmla="*/ 1842 w 2176"/>
              <a:gd name="T5" fmla="*/ 1011 h 1099"/>
              <a:gd name="T6" fmla="*/ 1932 w 2176"/>
              <a:gd name="T7" fmla="*/ 981 h 1099"/>
              <a:gd name="T8" fmla="*/ 2154 w 2176"/>
              <a:gd name="T9" fmla="*/ 965 h 1099"/>
              <a:gd name="T10" fmla="*/ 2176 w 2176"/>
              <a:gd name="T11" fmla="*/ 921 h 1099"/>
              <a:gd name="T12" fmla="*/ 2176 w 2176"/>
              <a:gd name="T13" fmla="*/ 873 h 1099"/>
              <a:gd name="T14" fmla="*/ 2058 w 2176"/>
              <a:gd name="T15" fmla="*/ 823 h 1099"/>
              <a:gd name="T16" fmla="*/ 2066 w 2176"/>
              <a:gd name="T17" fmla="*/ 701 h 1099"/>
              <a:gd name="T18" fmla="*/ 2060 w 2176"/>
              <a:gd name="T19" fmla="*/ 527 h 1099"/>
              <a:gd name="T20" fmla="*/ 1944 w 2176"/>
              <a:gd name="T21" fmla="*/ 443 h 1099"/>
              <a:gd name="T22" fmla="*/ 1746 w 2176"/>
              <a:gd name="T23" fmla="*/ 371 h 1099"/>
              <a:gd name="T24" fmla="*/ 1774 w 2176"/>
              <a:gd name="T25" fmla="*/ 267 h 1099"/>
              <a:gd name="T26" fmla="*/ 1798 w 2176"/>
              <a:gd name="T27" fmla="*/ 221 h 1099"/>
              <a:gd name="T28" fmla="*/ 1794 w 2176"/>
              <a:gd name="T29" fmla="*/ 179 h 1099"/>
              <a:gd name="T30" fmla="*/ 1762 w 2176"/>
              <a:gd name="T31" fmla="*/ 163 h 1099"/>
              <a:gd name="T32" fmla="*/ 1760 w 2176"/>
              <a:gd name="T33" fmla="*/ 137 h 1099"/>
              <a:gd name="T34" fmla="*/ 1748 w 2176"/>
              <a:gd name="T35" fmla="*/ 135 h 1099"/>
              <a:gd name="T36" fmla="*/ 1694 w 2176"/>
              <a:gd name="T37" fmla="*/ 101 h 1099"/>
              <a:gd name="T38" fmla="*/ 1690 w 2176"/>
              <a:gd name="T39" fmla="*/ 75 h 1099"/>
              <a:gd name="T40" fmla="*/ 1652 w 2176"/>
              <a:gd name="T41" fmla="*/ 59 h 1099"/>
              <a:gd name="T42" fmla="*/ 1610 w 2176"/>
              <a:gd name="T43" fmla="*/ 69 h 1099"/>
              <a:gd name="T44" fmla="*/ 1574 w 2176"/>
              <a:gd name="T45" fmla="*/ 115 h 1099"/>
              <a:gd name="T46" fmla="*/ 1444 w 2176"/>
              <a:gd name="T47" fmla="*/ 13 h 1099"/>
              <a:gd name="T48" fmla="*/ 1396 w 2176"/>
              <a:gd name="T49" fmla="*/ 35 h 1099"/>
              <a:gd name="T50" fmla="*/ 1376 w 2176"/>
              <a:gd name="T51" fmla="*/ 117 h 1099"/>
              <a:gd name="T52" fmla="*/ 1316 w 2176"/>
              <a:gd name="T53" fmla="*/ 205 h 1099"/>
              <a:gd name="T54" fmla="*/ 1224 w 2176"/>
              <a:gd name="T55" fmla="*/ 275 h 1099"/>
              <a:gd name="T56" fmla="*/ 1192 w 2176"/>
              <a:gd name="T57" fmla="*/ 331 h 1099"/>
              <a:gd name="T58" fmla="*/ 1136 w 2176"/>
              <a:gd name="T59" fmla="*/ 365 h 1099"/>
              <a:gd name="T60" fmla="*/ 1052 w 2176"/>
              <a:gd name="T61" fmla="*/ 333 h 1099"/>
              <a:gd name="T62" fmla="*/ 992 w 2176"/>
              <a:gd name="T63" fmla="*/ 539 h 1099"/>
              <a:gd name="T64" fmla="*/ 924 w 2176"/>
              <a:gd name="T65" fmla="*/ 645 h 1099"/>
              <a:gd name="T66" fmla="*/ 916 w 2176"/>
              <a:gd name="T67" fmla="*/ 673 h 1099"/>
              <a:gd name="T68" fmla="*/ 930 w 2176"/>
              <a:gd name="T69" fmla="*/ 691 h 1099"/>
              <a:gd name="T70" fmla="*/ 892 w 2176"/>
              <a:gd name="T71" fmla="*/ 751 h 1099"/>
              <a:gd name="T72" fmla="*/ 846 w 2176"/>
              <a:gd name="T73" fmla="*/ 769 h 1099"/>
              <a:gd name="T74" fmla="*/ 764 w 2176"/>
              <a:gd name="T75" fmla="*/ 781 h 1099"/>
              <a:gd name="T76" fmla="*/ 712 w 2176"/>
              <a:gd name="T77" fmla="*/ 825 h 1099"/>
              <a:gd name="T78" fmla="*/ 640 w 2176"/>
              <a:gd name="T79" fmla="*/ 815 h 1099"/>
              <a:gd name="T80" fmla="*/ 578 w 2176"/>
              <a:gd name="T81" fmla="*/ 859 h 1099"/>
              <a:gd name="T82" fmla="*/ 538 w 2176"/>
              <a:gd name="T83" fmla="*/ 867 h 1099"/>
              <a:gd name="T84" fmla="*/ 474 w 2176"/>
              <a:gd name="T85" fmla="*/ 833 h 1099"/>
              <a:gd name="T86" fmla="*/ 445 w 2176"/>
              <a:gd name="T87" fmla="*/ 760 h 1099"/>
              <a:gd name="T88" fmla="*/ 432 w 2176"/>
              <a:gd name="T89" fmla="*/ 751 h 1099"/>
              <a:gd name="T90" fmla="*/ 388 w 2176"/>
              <a:gd name="T91" fmla="*/ 765 h 1099"/>
              <a:gd name="T92" fmla="*/ 262 w 2176"/>
              <a:gd name="T93" fmla="*/ 891 h 1099"/>
              <a:gd name="T94" fmla="*/ 242 w 2176"/>
              <a:gd name="T95" fmla="*/ 979 h 1099"/>
              <a:gd name="T96" fmla="*/ 146 w 2176"/>
              <a:gd name="T97" fmla="*/ 1009 h 1099"/>
              <a:gd name="T98" fmla="*/ 90 w 2176"/>
              <a:gd name="T99" fmla="*/ 1067 h 1099"/>
              <a:gd name="T100" fmla="*/ 0 w 2176"/>
              <a:gd name="T101" fmla="*/ 1099 h 1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176" h="1099">
                <a:moveTo>
                  <a:pt x="0" y="1099"/>
                </a:moveTo>
                <a:lnTo>
                  <a:pt x="764" y="1085"/>
                </a:lnTo>
                <a:lnTo>
                  <a:pt x="1842" y="1011"/>
                </a:lnTo>
                <a:lnTo>
                  <a:pt x="1932" y="981"/>
                </a:lnTo>
                <a:lnTo>
                  <a:pt x="2154" y="965"/>
                </a:lnTo>
                <a:lnTo>
                  <a:pt x="2176" y="921"/>
                </a:lnTo>
                <a:lnTo>
                  <a:pt x="2176" y="873"/>
                </a:lnTo>
                <a:lnTo>
                  <a:pt x="2058" y="823"/>
                </a:lnTo>
                <a:lnTo>
                  <a:pt x="2066" y="701"/>
                </a:lnTo>
                <a:lnTo>
                  <a:pt x="2060" y="527"/>
                </a:lnTo>
                <a:lnTo>
                  <a:pt x="1944" y="443"/>
                </a:lnTo>
                <a:lnTo>
                  <a:pt x="1746" y="371"/>
                </a:lnTo>
                <a:cubicBezTo>
                  <a:pt x="1718" y="342"/>
                  <a:pt x="1765" y="292"/>
                  <a:pt x="1774" y="267"/>
                </a:cubicBezTo>
                <a:cubicBezTo>
                  <a:pt x="1783" y="242"/>
                  <a:pt x="1795" y="236"/>
                  <a:pt x="1798" y="221"/>
                </a:cubicBezTo>
                <a:cubicBezTo>
                  <a:pt x="1801" y="206"/>
                  <a:pt x="1800" y="188"/>
                  <a:pt x="1794" y="179"/>
                </a:cubicBezTo>
                <a:cubicBezTo>
                  <a:pt x="1788" y="170"/>
                  <a:pt x="1768" y="170"/>
                  <a:pt x="1762" y="163"/>
                </a:cubicBezTo>
                <a:cubicBezTo>
                  <a:pt x="1756" y="156"/>
                  <a:pt x="1762" y="142"/>
                  <a:pt x="1760" y="137"/>
                </a:cubicBezTo>
                <a:cubicBezTo>
                  <a:pt x="1758" y="132"/>
                  <a:pt x="1759" y="141"/>
                  <a:pt x="1748" y="135"/>
                </a:cubicBezTo>
                <a:cubicBezTo>
                  <a:pt x="1737" y="129"/>
                  <a:pt x="1704" y="111"/>
                  <a:pt x="1694" y="101"/>
                </a:cubicBezTo>
                <a:cubicBezTo>
                  <a:pt x="1684" y="91"/>
                  <a:pt x="1697" y="82"/>
                  <a:pt x="1690" y="75"/>
                </a:cubicBezTo>
                <a:cubicBezTo>
                  <a:pt x="1683" y="68"/>
                  <a:pt x="1665" y="60"/>
                  <a:pt x="1652" y="59"/>
                </a:cubicBezTo>
                <a:lnTo>
                  <a:pt x="1610" y="69"/>
                </a:lnTo>
                <a:lnTo>
                  <a:pt x="1574" y="115"/>
                </a:lnTo>
                <a:lnTo>
                  <a:pt x="1444" y="13"/>
                </a:lnTo>
                <a:cubicBezTo>
                  <a:pt x="1414" y="0"/>
                  <a:pt x="1407" y="18"/>
                  <a:pt x="1396" y="35"/>
                </a:cubicBezTo>
                <a:cubicBezTo>
                  <a:pt x="1385" y="52"/>
                  <a:pt x="1389" y="89"/>
                  <a:pt x="1376" y="117"/>
                </a:cubicBezTo>
                <a:cubicBezTo>
                  <a:pt x="1363" y="145"/>
                  <a:pt x="1341" y="179"/>
                  <a:pt x="1316" y="205"/>
                </a:cubicBezTo>
                <a:cubicBezTo>
                  <a:pt x="1291" y="231"/>
                  <a:pt x="1245" y="254"/>
                  <a:pt x="1224" y="275"/>
                </a:cubicBezTo>
                <a:cubicBezTo>
                  <a:pt x="1203" y="296"/>
                  <a:pt x="1207" y="316"/>
                  <a:pt x="1192" y="331"/>
                </a:cubicBezTo>
                <a:cubicBezTo>
                  <a:pt x="1177" y="346"/>
                  <a:pt x="1159" y="365"/>
                  <a:pt x="1136" y="365"/>
                </a:cubicBezTo>
                <a:cubicBezTo>
                  <a:pt x="1113" y="365"/>
                  <a:pt x="1076" y="304"/>
                  <a:pt x="1052" y="333"/>
                </a:cubicBezTo>
                <a:cubicBezTo>
                  <a:pt x="1028" y="362"/>
                  <a:pt x="1013" y="487"/>
                  <a:pt x="992" y="539"/>
                </a:cubicBezTo>
                <a:cubicBezTo>
                  <a:pt x="971" y="591"/>
                  <a:pt x="937" y="623"/>
                  <a:pt x="924" y="645"/>
                </a:cubicBezTo>
                <a:cubicBezTo>
                  <a:pt x="911" y="667"/>
                  <a:pt x="915" y="665"/>
                  <a:pt x="916" y="673"/>
                </a:cubicBezTo>
                <a:cubicBezTo>
                  <a:pt x="917" y="681"/>
                  <a:pt x="934" y="678"/>
                  <a:pt x="930" y="691"/>
                </a:cubicBezTo>
                <a:cubicBezTo>
                  <a:pt x="926" y="704"/>
                  <a:pt x="906" y="738"/>
                  <a:pt x="892" y="751"/>
                </a:cubicBezTo>
                <a:cubicBezTo>
                  <a:pt x="878" y="764"/>
                  <a:pt x="867" y="764"/>
                  <a:pt x="846" y="769"/>
                </a:cubicBezTo>
                <a:cubicBezTo>
                  <a:pt x="825" y="774"/>
                  <a:pt x="786" y="772"/>
                  <a:pt x="764" y="781"/>
                </a:cubicBezTo>
                <a:cubicBezTo>
                  <a:pt x="742" y="790"/>
                  <a:pt x="733" y="819"/>
                  <a:pt x="712" y="825"/>
                </a:cubicBezTo>
                <a:cubicBezTo>
                  <a:pt x="691" y="831"/>
                  <a:pt x="662" y="809"/>
                  <a:pt x="640" y="815"/>
                </a:cubicBezTo>
                <a:cubicBezTo>
                  <a:pt x="618" y="821"/>
                  <a:pt x="595" y="850"/>
                  <a:pt x="578" y="859"/>
                </a:cubicBezTo>
                <a:cubicBezTo>
                  <a:pt x="561" y="868"/>
                  <a:pt x="555" y="871"/>
                  <a:pt x="538" y="867"/>
                </a:cubicBezTo>
                <a:cubicBezTo>
                  <a:pt x="521" y="863"/>
                  <a:pt x="490" y="851"/>
                  <a:pt x="474" y="833"/>
                </a:cubicBezTo>
                <a:cubicBezTo>
                  <a:pt x="458" y="815"/>
                  <a:pt x="452" y="774"/>
                  <a:pt x="445" y="760"/>
                </a:cubicBezTo>
                <a:cubicBezTo>
                  <a:pt x="438" y="746"/>
                  <a:pt x="441" y="750"/>
                  <a:pt x="432" y="751"/>
                </a:cubicBezTo>
                <a:lnTo>
                  <a:pt x="388" y="765"/>
                </a:lnTo>
                <a:cubicBezTo>
                  <a:pt x="360" y="788"/>
                  <a:pt x="286" y="855"/>
                  <a:pt x="262" y="891"/>
                </a:cubicBezTo>
                <a:cubicBezTo>
                  <a:pt x="238" y="927"/>
                  <a:pt x="261" y="959"/>
                  <a:pt x="242" y="979"/>
                </a:cubicBezTo>
                <a:cubicBezTo>
                  <a:pt x="223" y="999"/>
                  <a:pt x="171" y="994"/>
                  <a:pt x="146" y="1009"/>
                </a:cubicBezTo>
                <a:cubicBezTo>
                  <a:pt x="121" y="1024"/>
                  <a:pt x="114" y="1052"/>
                  <a:pt x="90" y="1067"/>
                </a:cubicBezTo>
                <a:cubicBezTo>
                  <a:pt x="66" y="1082"/>
                  <a:pt x="0" y="1099"/>
                  <a:pt x="0" y="1099"/>
                </a:cubicBezTo>
                <a:close/>
              </a:path>
            </a:pathLst>
          </a:custGeom>
          <a:solidFill>
            <a:srgbClr val="808080">
              <a:alpha val="50000"/>
            </a:srgbClr>
          </a:solidFill>
          <a:ln>
            <a:noFill/>
          </a:ln>
          <a:effectLst/>
          <a:extLst>
            <a:ext uri="{91240B29-F687-4F45-9708-019B960494DF}">
              <a14:hiddenLine xmlns:a14="http://schemas.microsoft.com/office/drawing/2010/main" w="952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2053" name="Picture 5" descr="The Civil War 35 Star Fla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8788" y="371475"/>
            <a:ext cx="296862" cy="180975"/>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The Civil War 35 Star Fla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01088" y="244475"/>
            <a:ext cx="296862" cy="180975"/>
          </a:xfrm>
          <a:prstGeom prst="rect">
            <a:avLst/>
          </a:prstGeom>
          <a:noFill/>
          <a:extLst>
            <a:ext uri="{909E8E84-426E-40DD-AFC4-6F175D3DCCD1}">
              <a14:hiddenFill xmlns:a14="http://schemas.microsoft.com/office/drawing/2010/main">
                <a:solidFill>
                  <a:srgbClr val="FFFFFF"/>
                </a:solidFill>
              </a14:hiddenFill>
            </a:ext>
          </a:extLst>
        </p:spPr>
      </p:pic>
      <p:pic>
        <p:nvPicPr>
          <p:cNvPr id="2059" name="Picture 11" descr="The Civil War 35 Star Fla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35813" y="1660525"/>
            <a:ext cx="296862" cy="180975"/>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The Civil War 35 Star Fla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41888" y="396875"/>
            <a:ext cx="296862" cy="180975"/>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The Civil War 35 Star Fla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3488" y="498475"/>
            <a:ext cx="296862" cy="180975"/>
          </a:xfrm>
          <a:prstGeom prst="rect">
            <a:avLst/>
          </a:prstGeom>
          <a:noFill/>
          <a:extLst>
            <a:ext uri="{909E8E84-426E-40DD-AFC4-6F175D3DCCD1}">
              <a14:hiddenFill xmlns:a14="http://schemas.microsoft.com/office/drawing/2010/main">
                <a:solidFill>
                  <a:srgbClr val="FFFFFF"/>
                </a:solidFill>
              </a14:hiddenFill>
            </a:ext>
          </a:extLst>
        </p:spPr>
      </p:pic>
      <p:pic>
        <p:nvPicPr>
          <p:cNvPr id="2063" name="Picture 15" descr="The Civil War 35 Star Fla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1588" y="460375"/>
            <a:ext cx="296862" cy="180975"/>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The Civil War 35 Star Fla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67438" y="2889250"/>
            <a:ext cx="296862" cy="180975"/>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The Civil War 35 Star Fla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46763" y="3762375"/>
            <a:ext cx="296862" cy="180975"/>
          </a:xfrm>
          <a:prstGeom prst="rect">
            <a:avLst/>
          </a:prstGeom>
          <a:noFill/>
          <a:extLst>
            <a:ext uri="{909E8E84-426E-40DD-AFC4-6F175D3DCCD1}">
              <a14:hiddenFill xmlns:a14="http://schemas.microsoft.com/office/drawing/2010/main">
                <a:solidFill>
                  <a:srgbClr val="FFFFFF"/>
                </a:solidFill>
              </a14:hiddenFill>
            </a:ext>
          </a:extLst>
        </p:spPr>
      </p:pic>
      <p:pic>
        <p:nvPicPr>
          <p:cNvPr id="2067" name="Picture 19" descr="The Civil War 35 Star Fla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2338" y="4343400"/>
            <a:ext cx="296862" cy="180975"/>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The Civil War 35 Star Fla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7113" y="4886325"/>
            <a:ext cx="296862" cy="180975"/>
          </a:xfrm>
          <a:prstGeom prst="rect">
            <a:avLst/>
          </a:prstGeom>
          <a:noFill/>
          <a:extLst>
            <a:ext uri="{909E8E84-426E-40DD-AFC4-6F175D3DCCD1}">
              <a14:hiddenFill xmlns:a14="http://schemas.microsoft.com/office/drawing/2010/main">
                <a:solidFill>
                  <a:srgbClr val="FFFFFF"/>
                </a:solidFill>
              </a14:hiddenFill>
            </a:ext>
          </a:extLst>
        </p:spPr>
      </p:pic>
      <p:pic>
        <p:nvPicPr>
          <p:cNvPr id="2069" name="Picture 21" descr="The Civil War 35 Star Fla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93938" y="4867275"/>
            <a:ext cx="296862" cy="180975"/>
          </a:xfrm>
          <a:prstGeom prst="rect">
            <a:avLst/>
          </a:prstGeom>
          <a:noFill/>
          <a:extLst>
            <a:ext uri="{909E8E84-426E-40DD-AFC4-6F175D3DCCD1}">
              <a14:hiddenFill xmlns:a14="http://schemas.microsoft.com/office/drawing/2010/main">
                <a:solidFill>
                  <a:srgbClr val="FFFFFF"/>
                </a:solidFill>
              </a14:hiddenFill>
            </a:ext>
          </a:extLst>
        </p:spPr>
      </p:pic>
      <p:pic>
        <p:nvPicPr>
          <p:cNvPr id="2070" name="Picture 22" descr="The Civil War 35 Star Fla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913" y="6032500"/>
            <a:ext cx="296862" cy="180975"/>
          </a:xfrm>
          <a:prstGeom prst="rect">
            <a:avLst/>
          </a:prstGeom>
          <a:noFill/>
          <a:extLst>
            <a:ext uri="{909E8E84-426E-40DD-AFC4-6F175D3DCCD1}">
              <a14:hiddenFill xmlns:a14="http://schemas.microsoft.com/office/drawing/2010/main">
                <a:solidFill>
                  <a:srgbClr val="FFFFFF"/>
                </a:solidFill>
              </a14:hiddenFill>
            </a:ext>
          </a:extLst>
        </p:spPr>
      </p:pic>
      <p:pic>
        <p:nvPicPr>
          <p:cNvPr id="2071" name="Picture 23" descr="The Civil War 35 Star Fla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2963" y="5238750"/>
            <a:ext cx="296862" cy="180975"/>
          </a:xfrm>
          <a:prstGeom prst="rect">
            <a:avLst/>
          </a:prstGeom>
          <a:noFill/>
          <a:extLst>
            <a:ext uri="{909E8E84-426E-40DD-AFC4-6F175D3DCCD1}">
              <a14:hiddenFill xmlns:a14="http://schemas.microsoft.com/office/drawing/2010/main">
                <a:solidFill>
                  <a:srgbClr val="FFFFFF"/>
                </a:solidFill>
              </a14:hiddenFill>
            </a:ext>
          </a:extLst>
        </p:spPr>
      </p:pic>
      <p:pic>
        <p:nvPicPr>
          <p:cNvPr id="2072" name="Picture 24" descr="The Civil War 35 Star Fla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7325" y="5268913"/>
            <a:ext cx="296863" cy="180975"/>
          </a:xfrm>
          <a:prstGeom prst="rect">
            <a:avLst/>
          </a:prstGeom>
          <a:noFill/>
          <a:extLst>
            <a:ext uri="{909E8E84-426E-40DD-AFC4-6F175D3DCCD1}">
              <a14:hiddenFill xmlns:a14="http://schemas.microsoft.com/office/drawing/2010/main">
                <a:solidFill>
                  <a:srgbClr val="FFFFFF"/>
                </a:solidFill>
              </a14:hiddenFill>
            </a:ext>
          </a:extLst>
        </p:spPr>
      </p:pic>
      <p:pic>
        <p:nvPicPr>
          <p:cNvPr id="2073" name="Picture 25" descr="The Civil War 35 Star Fla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7888" y="3311525"/>
            <a:ext cx="296862" cy="180975"/>
          </a:xfrm>
          <a:prstGeom prst="rect">
            <a:avLst/>
          </a:prstGeom>
          <a:noFill/>
          <a:extLst>
            <a:ext uri="{909E8E84-426E-40DD-AFC4-6F175D3DCCD1}">
              <a14:hiddenFill xmlns:a14="http://schemas.microsoft.com/office/drawing/2010/main">
                <a:solidFill>
                  <a:srgbClr val="FFFFFF"/>
                </a:solidFill>
              </a14:hiddenFill>
            </a:ext>
          </a:extLst>
        </p:spPr>
      </p:pic>
      <p:pic>
        <p:nvPicPr>
          <p:cNvPr id="2075" name="Picture 27" descr="The Civil War 35 Star Fla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43288" y="2994025"/>
            <a:ext cx="296862" cy="180975"/>
          </a:xfrm>
          <a:prstGeom prst="rect">
            <a:avLst/>
          </a:prstGeom>
          <a:noFill/>
          <a:extLst>
            <a:ext uri="{909E8E84-426E-40DD-AFC4-6F175D3DCCD1}">
              <a14:hiddenFill xmlns:a14="http://schemas.microsoft.com/office/drawing/2010/main">
                <a:solidFill>
                  <a:srgbClr val="FFFFFF"/>
                </a:solidFill>
              </a14:hiddenFill>
            </a:ext>
          </a:extLst>
        </p:spPr>
      </p:pic>
      <p:pic>
        <p:nvPicPr>
          <p:cNvPr id="2076" name="Picture 28" descr="Confederate Battle Flag Gallery includes the following:Confederate Battle Flags in various sizes, Parade Style Confederate Battle Flag, Aint Comin Down Confederate Flag, The South Will Rise Again Confederate Flag, Battle Flag with Hank Williams, Jr. Rebel Skull Skeleton Flag, Rebel Deer Flag, Rebel Bass Fish Flag, Rebel Bike Flag, Rebel Flag with Eagle, Rebel Flag with Native American Indian, Heritage not Hate Flag, and Rebel Flag with Cross Bones. Click on link to view this category">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45175" y="3756025"/>
            <a:ext cx="295275" cy="195263"/>
          </a:xfrm>
          <a:prstGeom prst="rect">
            <a:avLst/>
          </a:prstGeom>
          <a:noFill/>
          <a:extLst>
            <a:ext uri="{909E8E84-426E-40DD-AFC4-6F175D3DCCD1}">
              <a14:hiddenFill xmlns:a14="http://schemas.microsoft.com/office/drawing/2010/main">
                <a:solidFill>
                  <a:srgbClr val="FFFFFF"/>
                </a:solidFill>
              </a14:hiddenFill>
            </a:ext>
          </a:extLst>
        </p:spPr>
      </p:pic>
      <p:pic>
        <p:nvPicPr>
          <p:cNvPr id="2077" name="Picture 29" descr="Confederate Battle Flag Gallery includes the following:Confederate Battle Flags in various sizes, Parade Style Confederate Battle Flag, Aint Comin Down Confederate Flag, The South Will Rise Again Confederate Flag, Battle Flag with Hank Williams, Jr. Rebel Skull Skeleton Flag, Rebel Deer Flag, Rebel Bass Fish Flag, Rebel Bike Flag, Rebel Flag with Eagle, Rebel Flag with Native American Indian, Heritage not Hate Flag, and Rebel Flag with Cross Bones. Click on link to view this category">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30750" y="4324350"/>
            <a:ext cx="295275" cy="195263"/>
          </a:xfrm>
          <a:prstGeom prst="rect">
            <a:avLst/>
          </a:prstGeom>
          <a:noFill/>
          <a:extLst>
            <a:ext uri="{909E8E84-426E-40DD-AFC4-6F175D3DCCD1}">
              <a14:hiddenFill xmlns:a14="http://schemas.microsoft.com/office/drawing/2010/main">
                <a:solidFill>
                  <a:srgbClr val="FFFFFF"/>
                </a:solidFill>
              </a14:hiddenFill>
            </a:ext>
          </a:extLst>
        </p:spPr>
      </p:pic>
      <p:pic>
        <p:nvPicPr>
          <p:cNvPr id="2078" name="Picture 30" descr="Confederate Battle Flag Gallery includes the following:Confederate Battle Flags in various sizes, Parade Style Confederate Battle Flag, Aint Comin Down Confederate Flag, The South Will Rise Again Confederate Flag, Battle Flag with Hank Williams, Jr. Rebel Skull Skeleton Flag, Rebel Deer Flag, Rebel Bass Fish Flag, Rebel Bike Flag, Rebel Flag with Eagle, Rebel Flag with Native American Indian, Heritage not Hate Flag, and Rebel Flag with Cross Bones. Click on link to view this category">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68700" y="4876800"/>
            <a:ext cx="295275" cy="195263"/>
          </a:xfrm>
          <a:prstGeom prst="rect">
            <a:avLst/>
          </a:prstGeom>
          <a:noFill/>
          <a:extLst>
            <a:ext uri="{909E8E84-426E-40DD-AFC4-6F175D3DCCD1}">
              <a14:hiddenFill xmlns:a14="http://schemas.microsoft.com/office/drawing/2010/main">
                <a:solidFill>
                  <a:srgbClr val="FFFFFF"/>
                </a:solidFill>
              </a14:hiddenFill>
            </a:ext>
          </a:extLst>
        </p:spPr>
      </p:pic>
      <p:pic>
        <p:nvPicPr>
          <p:cNvPr id="2079" name="Picture 31" descr="Confederate Battle Flag Gallery includes the following:Confederate Battle Flags in various sizes, Parade Style Confederate Battle Flag, Aint Comin Down Confederate Flag, The South Will Rise Again Confederate Flag, Battle Flag with Hank Williams, Jr. Rebel Skull Skeleton Flag, Rebel Deer Flag, Rebel Bass Fish Flag, Rebel Bike Flag, Rebel Flag with Eagle, Rebel Flag with Native American Indian, Heritage not Hate Flag, and Rebel Flag with Cross Bones. Click on link to view this category">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7500" y="6019800"/>
            <a:ext cx="295275" cy="195263"/>
          </a:xfrm>
          <a:prstGeom prst="rect">
            <a:avLst/>
          </a:prstGeom>
          <a:noFill/>
          <a:extLst>
            <a:ext uri="{909E8E84-426E-40DD-AFC4-6F175D3DCCD1}">
              <a14:hiddenFill xmlns:a14="http://schemas.microsoft.com/office/drawing/2010/main">
                <a:solidFill>
                  <a:srgbClr val="FFFFFF"/>
                </a:solidFill>
              </a14:hiddenFill>
            </a:ext>
          </a:extLst>
        </p:spPr>
      </p:pic>
      <p:pic>
        <p:nvPicPr>
          <p:cNvPr id="2080" name="Picture 32" descr="Confederate Battle Flag Gallery includes the following:Confederate Battle Flags in various sizes, Parade Style Confederate Battle Flag, Aint Comin Down Confederate Flag, The South Will Rise Again Confederate Flag, Battle Flag with Hank Williams, Jr. Rebel Skull Skeleton Flag, Rebel Deer Flag, Rebel Bass Fish Flag, Rebel Bike Flag, Rebel Flag with Eagle, Rebel Flag with Native American Indian, Heritage not Hate Flag, and Rebel Flag with Cross Bones. Click on link to view this category">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92350" y="4860925"/>
            <a:ext cx="295275" cy="195263"/>
          </a:xfrm>
          <a:prstGeom prst="rect">
            <a:avLst/>
          </a:prstGeom>
          <a:noFill/>
          <a:extLst>
            <a:ext uri="{909E8E84-426E-40DD-AFC4-6F175D3DCCD1}">
              <a14:hiddenFill xmlns:a14="http://schemas.microsoft.com/office/drawing/2010/main">
                <a:solidFill>
                  <a:srgbClr val="FFFFFF"/>
                </a:solidFill>
              </a14:hiddenFill>
            </a:ext>
          </a:extLst>
        </p:spPr>
      </p:pic>
      <p:pic>
        <p:nvPicPr>
          <p:cNvPr id="2081" name="Picture 33" descr="Confederate Battle Flag Gallery includes the following:Confederate Battle Flags in various sizes, Parade Style Confederate Battle Flag, Aint Comin Down Confederate Flag, The South Will Rise Again Confederate Flag, Battle Flag with Hank Williams, Jr. Rebel Skull Skeleton Flag, Rebel Deer Flag, Rebel Bass Fish Flag, Rebel Bike Flag, Rebel Flag with Eagle, Rebel Flag with Native American Indian, Heritage not Hate Flag, and Rebel Flag with Cross Bones. Click on link to view this category">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37400" y="1651000"/>
            <a:ext cx="295275" cy="195263"/>
          </a:xfrm>
          <a:prstGeom prst="rect">
            <a:avLst/>
          </a:prstGeom>
          <a:noFill/>
          <a:extLst>
            <a:ext uri="{909E8E84-426E-40DD-AFC4-6F175D3DCCD1}">
              <a14:hiddenFill xmlns:a14="http://schemas.microsoft.com/office/drawing/2010/main">
                <a:solidFill>
                  <a:srgbClr val="FFFFFF"/>
                </a:solidFill>
              </a14:hiddenFill>
            </a:ext>
          </a:extLst>
        </p:spPr>
      </p:pic>
      <p:pic>
        <p:nvPicPr>
          <p:cNvPr id="2082" name="Picture 34" descr="Confederate Battle Flag Gallery includes the following:Confederate Battle Flags in various sizes, Parade Style Confederate Battle Flag, Aint Comin Down Confederate Flag, The South Will Rise Again Confederate Flag, Battle Flag with Hank Williams, Jr. Rebel Skull Skeleton Flag, Rebel Deer Flag, Rebel Bass Fish Flag, Rebel Bike Flag, Rebel Flag with Eagle, Rebel Flag with Native American Indian, Heritage not Hate Flag, and Rebel Flag with Cross Bones. Click on link to view this category">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7325" y="5264150"/>
            <a:ext cx="295275" cy="195263"/>
          </a:xfrm>
          <a:prstGeom prst="rect">
            <a:avLst/>
          </a:prstGeom>
          <a:noFill/>
          <a:extLst>
            <a:ext uri="{909E8E84-426E-40DD-AFC4-6F175D3DCCD1}">
              <a14:hiddenFill xmlns:a14="http://schemas.microsoft.com/office/drawing/2010/main">
                <a:solidFill>
                  <a:srgbClr val="FFFFFF"/>
                </a:solidFill>
              </a14:hiddenFill>
            </a:ext>
          </a:extLst>
        </p:spPr>
      </p:pic>
      <p:pic>
        <p:nvPicPr>
          <p:cNvPr id="2083" name="Picture 35" descr="Confederate Battle Flag Gallery includes the following:Confederate Battle Flags in various sizes, Parade Style Confederate Battle Flag, Aint Comin Down Confederate Flag, The South Will Rise Again Confederate Flag, Battle Flag with Hank Williams, Jr. Rebel Skull Skeleton Flag, Rebel Deer Flag, Rebel Bass Fish Flag, Rebel Bike Flag, Rebel Flag with Eagle, Rebel Flag with Native American Indian, Heritage not Hate Flag, and Rebel Flag with Cross Bones. Click on link to view this category">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7725" y="5235575"/>
            <a:ext cx="295275" cy="195263"/>
          </a:xfrm>
          <a:prstGeom prst="rect">
            <a:avLst/>
          </a:prstGeom>
          <a:noFill/>
          <a:extLst>
            <a:ext uri="{909E8E84-426E-40DD-AFC4-6F175D3DCCD1}">
              <a14:hiddenFill xmlns:a14="http://schemas.microsoft.com/office/drawing/2010/main">
                <a:solidFill>
                  <a:srgbClr val="FFFFFF"/>
                </a:solidFill>
              </a14:hiddenFill>
            </a:ext>
          </a:extLst>
        </p:spPr>
      </p:pic>
      <p:sp>
        <p:nvSpPr>
          <p:cNvPr id="2084" name="AutoShape 36"/>
          <p:cNvSpPr>
            <a:spLocks noChangeArrowheads="1"/>
          </p:cNvSpPr>
          <p:nvPr/>
        </p:nvSpPr>
        <p:spPr bwMode="auto">
          <a:xfrm>
            <a:off x="6735763" y="4483100"/>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2085" name="Picture 37" descr="Confederate Battle Flag Gallery includes the following:Confederate Battle Flags in various sizes, Parade Style Confederate Battle Flag, Aint Comin Down Confederate Flag, The South Will Rise Again Confederate Flag, Battle Flag with Hank Williams, Jr. Rebel Skull Skeleton Flag, Rebel Deer Flag, Rebel Bass Fish Flag, Rebel Bike Flag, Rebel Flag with Eagle, Rebel Flag with Native American Indian, Heritage not Hate Flag, and Rebel Flag with Cross Bones. Click on link to view this category">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72200" y="2879725"/>
            <a:ext cx="295275" cy="195263"/>
          </a:xfrm>
          <a:prstGeom prst="rect">
            <a:avLst/>
          </a:prstGeom>
          <a:noFill/>
          <a:extLst>
            <a:ext uri="{909E8E84-426E-40DD-AFC4-6F175D3DCCD1}">
              <a14:hiddenFill xmlns:a14="http://schemas.microsoft.com/office/drawing/2010/main">
                <a:solidFill>
                  <a:srgbClr val="FFFFFF"/>
                </a:solidFill>
              </a14:hiddenFill>
            </a:ext>
          </a:extLst>
        </p:spPr>
      </p:pic>
      <p:pic>
        <p:nvPicPr>
          <p:cNvPr id="2086" name="Picture 38" descr="Confederate Battle Flag Gallery includes the following:Confederate Battle Flags in various sizes, Parade Style Confederate Battle Flag, Aint Comin Down Confederate Flag, The South Will Rise Again Confederate Flag, Battle Flag with Hank Williams, Jr. Rebel Skull Skeleton Flag, Rebel Deer Flag, Rebel Bass Fish Flag, Rebel Bike Flag, Rebel Flag with Eagle, Rebel Flag with Native American Indian, Heritage not Hate Flag, and Rebel Flag with Cross Bones. Click on link to view this category">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9475" y="3305175"/>
            <a:ext cx="295275" cy="195263"/>
          </a:xfrm>
          <a:prstGeom prst="rect">
            <a:avLst/>
          </a:prstGeom>
          <a:noFill/>
          <a:extLst>
            <a:ext uri="{909E8E84-426E-40DD-AFC4-6F175D3DCCD1}">
              <a14:hiddenFill xmlns:a14="http://schemas.microsoft.com/office/drawing/2010/main">
                <a:solidFill>
                  <a:srgbClr val="FFFFFF"/>
                </a:solidFill>
              </a14:hiddenFill>
            </a:ext>
          </a:extLst>
        </p:spPr>
      </p:pic>
      <p:pic>
        <p:nvPicPr>
          <p:cNvPr id="2088" name="Picture 40" descr="Confederate Battle Flag Gallery includes the following:Confederate Battle Flags in various sizes, Parade Style Confederate Battle Flag, Aint Comin Down Confederate Flag, The South Will Rise Again Confederate Flag, Battle Flag with Hank Williams, Jr. Rebel Skull Skeleton Flag, Rebel Deer Flag, Rebel Bass Fish Flag, Rebel Bike Flag, Rebel Flag with Eagle, Rebel Flag with Native American Indian, Heritage not Hate Flag, and Rebel Flag with Cross Bones. Click on link to view this category">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46463" y="2987675"/>
            <a:ext cx="295275" cy="195263"/>
          </a:xfrm>
          <a:prstGeom prst="rect">
            <a:avLst/>
          </a:prstGeom>
          <a:noFill/>
          <a:extLst>
            <a:ext uri="{909E8E84-426E-40DD-AFC4-6F175D3DCCD1}">
              <a14:hiddenFill xmlns:a14="http://schemas.microsoft.com/office/drawing/2010/main">
                <a:solidFill>
                  <a:srgbClr val="FFFFFF"/>
                </a:solidFill>
              </a14:hiddenFill>
            </a:ext>
          </a:extLst>
        </p:spPr>
      </p:pic>
      <p:sp>
        <p:nvSpPr>
          <p:cNvPr id="2129" name="Text Box 81"/>
          <p:cNvSpPr txBox="1">
            <a:spLocks noChangeArrowheads="1"/>
          </p:cNvSpPr>
          <p:nvPr/>
        </p:nvSpPr>
        <p:spPr bwMode="auto">
          <a:xfrm>
            <a:off x="6565900" y="5989638"/>
            <a:ext cx="1898650" cy="3667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Initial Secession </a:t>
            </a:r>
          </a:p>
        </p:txBody>
      </p:sp>
      <p:sp>
        <p:nvSpPr>
          <p:cNvPr id="2130" name="Text Box 82"/>
          <p:cNvSpPr txBox="1">
            <a:spLocks noChangeArrowheads="1"/>
          </p:cNvSpPr>
          <p:nvPr/>
        </p:nvSpPr>
        <p:spPr bwMode="auto">
          <a:xfrm>
            <a:off x="6584950" y="6354763"/>
            <a:ext cx="2428875" cy="304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20 Dec 1860 – 23 Feb 1861 </a:t>
            </a:r>
          </a:p>
        </p:txBody>
      </p:sp>
      <p:sp>
        <p:nvSpPr>
          <p:cNvPr id="2133" name="Text Box 85"/>
          <p:cNvSpPr txBox="1">
            <a:spLocks noChangeArrowheads="1"/>
          </p:cNvSpPr>
          <p:nvPr/>
        </p:nvSpPr>
        <p:spPr bwMode="auto">
          <a:xfrm>
            <a:off x="6565900" y="6011863"/>
            <a:ext cx="1860550" cy="3667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Final Secession </a:t>
            </a:r>
          </a:p>
        </p:txBody>
      </p:sp>
      <p:sp>
        <p:nvSpPr>
          <p:cNvPr id="2134" name="Text Box 86"/>
          <p:cNvSpPr txBox="1">
            <a:spLocks noChangeArrowheads="1"/>
          </p:cNvSpPr>
          <p:nvPr/>
        </p:nvSpPr>
        <p:spPr bwMode="auto">
          <a:xfrm>
            <a:off x="6565900" y="6353175"/>
            <a:ext cx="2006600" cy="304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17 April – 8 June 1861 </a:t>
            </a:r>
          </a:p>
        </p:txBody>
      </p:sp>
      <p:sp>
        <p:nvSpPr>
          <p:cNvPr id="2135" name="Text Box 87"/>
          <p:cNvSpPr txBox="1">
            <a:spLocks noChangeArrowheads="1"/>
          </p:cNvSpPr>
          <p:nvPr/>
        </p:nvSpPr>
        <p:spPr bwMode="auto">
          <a:xfrm>
            <a:off x="6627813" y="6156325"/>
            <a:ext cx="1644650" cy="3667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Border States </a:t>
            </a:r>
          </a:p>
        </p:txBody>
      </p:sp>
      <p:sp>
        <p:nvSpPr>
          <p:cNvPr id="2136" name="Freeform 88"/>
          <p:cNvSpPr>
            <a:spLocks/>
          </p:cNvSpPr>
          <p:nvPr/>
        </p:nvSpPr>
        <p:spPr bwMode="auto">
          <a:xfrm>
            <a:off x="8332788" y="423863"/>
            <a:ext cx="449262" cy="790575"/>
          </a:xfrm>
          <a:custGeom>
            <a:avLst/>
            <a:gdLst>
              <a:gd name="T0" fmla="*/ 276 w 283"/>
              <a:gd name="T1" fmla="*/ 490 h 498"/>
              <a:gd name="T2" fmla="*/ 111 w 283"/>
              <a:gd name="T3" fmla="*/ 498 h 498"/>
              <a:gd name="T4" fmla="*/ 0 w 283"/>
              <a:gd name="T5" fmla="*/ 52 h 498"/>
              <a:gd name="T6" fmla="*/ 7 w 283"/>
              <a:gd name="T7" fmla="*/ 34 h 498"/>
              <a:gd name="T8" fmla="*/ 52 w 283"/>
              <a:gd name="T9" fmla="*/ 4 h 498"/>
              <a:gd name="T10" fmla="*/ 120 w 283"/>
              <a:gd name="T11" fmla="*/ 10 h 498"/>
              <a:gd name="T12" fmla="*/ 135 w 283"/>
              <a:gd name="T13" fmla="*/ 27 h 498"/>
              <a:gd name="T14" fmla="*/ 117 w 283"/>
              <a:gd name="T15" fmla="*/ 60 h 498"/>
              <a:gd name="T16" fmla="*/ 108 w 283"/>
              <a:gd name="T17" fmla="*/ 120 h 498"/>
              <a:gd name="T18" fmla="*/ 159 w 283"/>
              <a:gd name="T19" fmla="*/ 189 h 498"/>
              <a:gd name="T20" fmla="*/ 175 w 283"/>
              <a:gd name="T21" fmla="*/ 294 h 498"/>
              <a:gd name="T22" fmla="*/ 216 w 283"/>
              <a:gd name="T23" fmla="*/ 337 h 498"/>
              <a:gd name="T24" fmla="*/ 267 w 283"/>
              <a:gd name="T25" fmla="*/ 372 h 498"/>
              <a:gd name="T26" fmla="*/ 283 w 283"/>
              <a:gd name="T27" fmla="*/ 459 h 498"/>
              <a:gd name="T28" fmla="*/ 276 w 283"/>
              <a:gd name="T29" fmla="*/ 490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3" h="498">
                <a:moveTo>
                  <a:pt x="276" y="490"/>
                </a:moveTo>
                <a:lnTo>
                  <a:pt x="111" y="498"/>
                </a:lnTo>
                <a:lnTo>
                  <a:pt x="0" y="52"/>
                </a:lnTo>
                <a:lnTo>
                  <a:pt x="7" y="34"/>
                </a:lnTo>
                <a:cubicBezTo>
                  <a:pt x="16" y="26"/>
                  <a:pt x="33" y="8"/>
                  <a:pt x="52" y="4"/>
                </a:cubicBezTo>
                <a:cubicBezTo>
                  <a:pt x="71" y="0"/>
                  <a:pt x="106" y="6"/>
                  <a:pt x="120" y="10"/>
                </a:cubicBezTo>
                <a:lnTo>
                  <a:pt x="135" y="27"/>
                </a:lnTo>
                <a:cubicBezTo>
                  <a:pt x="135" y="35"/>
                  <a:pt x="121" y="45"/>
                  <a:pt x="117" y="60"/>
                </a:cubicBezTo>
                <a:cubicBezTo>
                  <a:pt x="113" y="75"/>
                  <a:pt x="101" y="99"/>
                  <a:pt x="108" y="120"/>
                </a:cubicBezTo>
                <a:cubicBezTo>
                  <a:pt x="115" y="141"/>
                  <a:pt x="148" y="160"/>
                  <a:pt x="159" y="189"/>
                </a:cubicBezTo>
                <a:cubicBezTo>
                  <a:pt x="170" y="218"/>
                  <a:pt x="166" y="269"/>
                  <a:pt x="175" y="294"/>
                </a:cubicBezTo>
                <a:cubicBezTo>
                  <a:pt x="184" y="319"/>
                  <a:pt x="201" y="324"/>
                  <a:pt x="216" y="337"/>
                </a:cubicBezTo>
                <a:cubicBezTo>
                  <a:pt x="231" y="350"/>
                  <a:pt x="256" y="352"/>
                  <a:pt x="267" y="372"/>
                </a:cubicBezTo>
                <a:cubicBezTo>
                  <a:pt x="278" y="392"/>
                  <a:pt x="281" y="439"/>
                  <a:pt x="283" y="459"/>
                </a:cubicBezTo>
                <a:lnTo>
                  <a:pt x="276" y="490"/>
                </a:lnTo>
                <a:close/>
              </a:path>
            </a:pathLst>
          </a:custGeom>
          <a:solidFill>
            <a:srgbClr val="3333FF">
              <a:alpha val="50000"/>
            </a:srgbClr>
          </a:solidFill>
          <a:ln>
            <a:noFill/>
          </a:ln>
          <a:effectLst/>
          <a:extLst>
            <a:ext uri="{91240B29-F687-4F45-9708-019B960494DF}">
              <a14:hiddenLine xmlns:a14="http://schemas.microsoft.com/office/drawing/2010/main" w="952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37" name="Freeform 89"/>
          <p:cNvSpPr>
            <a:spLocks/>
          </p:cNvSpPr>
          <p:nvPr/>
        </p:nvSpPr>
        <p:spPr bwMode="auto">
          <a:xfrm>
            <a:off x="6788150" y="514350"/>
            <a:ext cx="1982788" cy="1592263"/>
          </a:xfrm>
          <a:custGeom>
            <a:avLst/>
            <a:gdLst>
              <a:gd name="T0" fmla="*/ 0 w 1249"/>
              <a:gd name="T1" fmla="*/ 81 h 1003"/>
              <a:gd name="T2" fmla="*/ 972 w 1249"/>
              <a:gd name="T3" fmla="*/ 0 h 1003"/>
              <a:gd name="T4" fmla="*/ 1083 w 1249"/>
              <a:gd name="T5" fmla="*/ 447 h 1003"/>
              <a:gd name="T6" fmla="*/ 1248 w 1249"/>
              <a:gd name="T7" fmla="*/ 432 h 1003"/>
              <a:gd name="T8" fmla="*/ 1091 w 1249"/>
              <a:gd name="T9" fmla="*/ 965 h 1003"/>
              <a:gd name="T10" fmla="*/ 969 w 1249"/>
              <a:gd name="T11" fmla="*/ 663 h 1003"/>
              <a:gd name="T12" fmla="*/ 849 w 1249"/>
              <a:gd name="T13" fmla="*/ 588 h 1003"/>
              <a:gd name="T14" fmla="*/ 830 w 1249"/>
              <a:gd name="T15" fmla="*/ 587 h 1003"/>
              <a:gd name="T16" fmla="*/ 807 w 1249"/>
              <a:gd name="T17" fmla="*/ 579 h 1003"/>
              <a:gd name="T18" fmla="*/ 735 w 1249"/>
              <a:gd name="T19" fmla="*/ 554 h 1003"/>
              <a:gd name="T20" fmla="*/ 711 w 1249"/>
              <a:gd name="T21" fmla="*/ 546 h 1003"/>
              <a:gd name="T22" fmla="*/ 666 w 1249"/>
              <a:gd name="T23" fmla="*/ 513 h 1003"/>
              <a:gd name="T24" fmla="*/ 677 w 1249"/>
              <a:gd name="T25" fmla="*/ 453 h 1003"/>
              <a:gd name="T26" fmla="*/ 705 w 1249"/>
              <a:gd name="T27" fmla="*/ 408 h 1003"/>
              <a:gd name="T28" fmla="*/ 708 w 1249"/>
              <a:gd name="T29" fmla="*/ 383 h 1003"/>
              <a:gd name="T30" fmla="*/ 711 w 1249"/>
              <a:gd name="T31" fmla="*/ 353 h 1003"/>
              <a:gd name="T32" fmla="*/ 678 w 1249"/>
              <a:gd name="T33" fmla="*/ 308 h 1003"/>
              <a:gd name="T34" fmla="*/ 671 w 1249"/>
              <a:gd name="T35" fmla="*/ 285 h 1003"/>
              <a:gd name="T36" fmla="*/ 623 w 1249"/>
              <a:gd name="T37" fmla="*/ 269 h 1003"/>
              <a:gd name="T38" fmla="*/ 603 w 1249"/>
              <a:gd name="T39" fmla="*/ 254 h 1003"/>
              <a:gd name="T40" fmla="*/ 597 w 1249"/>
              <a:gd name="T41" fmla="*/ 221 h 1003"/>
              <a:gd name="T42" fmla="*/ 540 w 1249"/>
              <a:gd name="T43" fmla="*/ 212 h 1003"/>
              <a:gd name="T44" fmla="*/ 477 w 1249"/>
              <a:gd name="T45" fmla="*/ 264 h 1003"/>
              <a:gd name="T46" fmla="*/ 491 w 1249"/>
              <a:gd name="T47" fmla="*/ 153 h 1003"/>
              <a:gd name="T48" fmla="*/ 461 w 1249"/>
              <a:gd name="T49" fmla="*/ 120 h 1003"/>
              <a:gd name="T50" fmla="*/ 429 w 1249"/>
              <a:gd name="T51" fmla="*/ 108 h 1003"/>
              <a:gd name="T52" fmla="*/ 410 w 1249"/>
              <a:gd name="T53" fmla="*/ 104 h 1003"/>
              <a:gd name="T54" fmla="*/ 348 w 1249"/>
              <a:gd name="T55" fmla="*/ 92 h 1003"/>
              <a:gd name="T56" fmla="*/ 282 w 1249"/>
              <a:gd name="T57" fmla="*/ 135 h 1003"/>
              <a:gd name="T58" fmla="*/ 216 w 1249"/>
              <a:gd name="T59" fmla="*/ 99 h 1003"/>
              <a:gd name="T60" fmla="*/ 164 w 1249"/>
              <a:gd name="T61" fmla="*/ 158 h 1003"/>
              <a:gd name="T62" fmla="*/ 81 w 1249"/>
              <a:gd name="T63" fmla="*/ 201 h 1003"/>
              <a:gd name="T64" fmla="*/ 66 w 1249"/>
              <a:gd name="T65" fmla="*/ 227 h 1003"/>
              <a:gd name="T66" fmla="*/ 44 w 1249"/>
              <a:gd name="T67" fmla="*/ 252 h 1003"/>
              <a:gd name="T68" fmla="*/ 6 w 1249"/>
              <a:gd name="T69" fmla="*/ 252 h 1003"/>
              <a:gd name="T70" fmla="*/ 0 w 1249"/>
              <a:gd name="T71" fmla="*/ 81 h 10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49" h="1003">
                <a:moveTo>
                  <a:pt x="0" y="81"/>
                </a:moveTo>
                <a:lnTo>
                  <a:pt x="972" y="0"/>
                </a:lnTo>
                <a:lnTo>
                  <a:pt x="1083" y="447"/>
                </a:lnTo>
                <a:lnTo>
                  <a:pt x="1248" y="432"/>
                </a:lnTo>
                <a:cubicBezTo>
                  <a:pt x="1249" y="518"/>
                  <a:pt x="1137" y="927"/>
                  <a:pt x="1091" y="965"/>
                </a:cubicBezTo>
                <a:cubicBezTo>
                  <a:pt x="1045" y="1003"/>
                  <a:pt x="1009" y="726"/>
                  <a:pt x="969" y="663"/>
                </a:cubicBezTo>
                <a:lnTo>
                  <a:pt x="849" y="588"/>
                </a:lnTo>
                <a:cubicBezTo>
                  <a:pt x="826" y="575"/>
                  <a:pt x="837" y="588"/>
                  <a:pt x="830" y="587"/>
                </a:cubicBezTo>
                <a:cubicBezTo>
                  <a:pt x="823" y="586"/>
                  <a:pt x="823" y="584"/>
                  <a:pt x="807" y="579"/>
                </a:cubicBezTo>
                <a:cubicBezTo>
                  <a:pt x="791" y="574"/>
                  <a:pt x="751" y="559"/>
                  <a:pt x="735" y="554"/>
                </a:cubicBezTo>
                <a:cubicBezTo>
                  <a:pt x="719" y="549"/>
                  <a:pt x="722" y="553"/>
                  <a:pt x="711" y="546"/>
                </a:cubicBezTo>
                <a:cubicBezTo>
                  <a:pt x="700" y="539"/>
                  <a:pt x="672" y="528"/>
                  <a:pt x="666" y="513"/>
                </a:cubicBezTo>
                <a:cubicBezTo>
                  <a:pt x="660" y="498"/>
                  <a:pt x="671" y="470"/>
                  <a:pt x="677" y="453"/>
                </a:cubicBezTo>
                <a:cubicBezTo>
                  <a:pt x="683" y="436"/>
                  <a:pt x="700" y="420"/>
                  <a:pt x="705" y="408"/>
                </a:cubicBezTo>
                <a:cubicBezTo>
                  <a:pt x="710" y="396"/>
                  <a:pt x="707" y="392"/>
                  <a:pt x="708" y="383"/>
                </a:cubicBezTo>
                <a:cubicBezTo>
                  <a:pt x="709" y="374"/>
                  <a:pt x="716" y="365"/>
                  <a:pt x="711" y="353"/>
                </a:cubicBezTo>
                <a:cubicBezTo>
                  <a:pt x="706" y="341"/>
                  <a:pt x="685" y="319"/>
                  <a:pt x="678" y="308"/>
                </a:cubicBezTo>
                <a:cubicBezTo>
                  <a:pt x="671" y="297"/>
                  <a:pt x="680" y="291"/>
                  <a:pt x="671" y="285"/>
                </a:cubicBezTo>
                <a:cubicBezTo>
                  <a:pt x="662" y="279"/>
                  <a:pt x="634" y="274"/>
                  <a:pt x="623" y="269"/>
                </a:cubicBezTo>
                <a:cubicBezTo>
                  <a:pt x="612" y="264"/>
                  <a:pt x="607" y="262"/>
                  <a:pt x="603" y="254"/>
                </a:cubicBezTo>
                <a:cubicBezTo>
                  <a:pt x="599" y="246"/>
                  <a:pt x="607" y="228"/>
                  <a:pt x="597" y="221"/>
                </a:cubicBezTo>
                <a:cubicBezTo>
                  <a:pt x="587" y="214"/>
                  <a:pt x="560" y="205"/>
                  <a:pt x="540" y="212"/>
                </a:cubicBezTo>
                <a:cubicBezTo>
                  <a:pt x="520" y="219"/>
                  <a:pt x="485" y="274"/>
                  <a:pt x="477" y="264"/>
                </a:cubicBezTo>
                <a:lnTo>
                  <a:pt x="491" y="153"/>
                </a:lnTo>
                <a:lnTo>
                  <a:pt x="461" y="120"/>
                </a:lnTo>
                <a:cubicBezTo>
                  <a:pt x="451" y="113"/>
                  <a:pt x="437" y="111"/>
                  <a:pt x="429" y="108"/>
                </a:cubicBezTo>
                <a:cubicBezTo>
                  <a:pt x="421" y="105"/>
                  <a:pt x="423" y="107"/>
                  <a:pt x="410" y="104"/>
                </a:cubicBezTo>
                <a:cubicBezTo>
                  <a:pt x="397" y="101"/>
                  <a:pt x="369" y="87"/>
                  <a:pt x="348" y="92"/>
                </a:cubicBezTo>
                <a:cubicBezTo>
                  <a:pt x="327" y="97"/>
                  <a:pt x="304" y="134"/>
                  <a:pt x="282" y="135"/>
                </a:cubicBezTo>
                <a:cubicBezTo>
                  <a:pt x="260" y="136"/>
                  <a:pt x="236" y="95"/>
                  <a:pt x="216" y="99"/>
                </a:cubicBezTo>
                <a:cubicBezTo>
                  <a:pt x="196" y="103"/>
                  <a:pt x="186" y="141"/>
                  <a:pt x="164" y="158"/>
                </a:cubicBezTo>
                <a:cubicBezTo>
                  <a:pt x="142" y="175"/>
                  <a:pt x="97" y="190"/>
                  <a:pt x="81" y="201"/>
                </a:cubicBezTo>
                <a:cubicBezTo>
                  <a:pt x="65" y="212"/>
                  <a:pt x="72" y="219"/>
                  <a:pt x="66" y="227"/>
                </a:cubicBezTo>
                <a:cubicBezTo>
                  <a:pt x="60" y="235"/>
                  <a:pt x="54" y="248"/>
                  <a:pt x="44" y="252"/>
                </a:cubicBezTo>
                <a:cubicBezTo>
                  <a:pt x="34" y="256"/>
                  <a:pt x="13" y="280"/>
                  <a:pt x="6" y="252"/>
                </a:cubicBezTo>
                <a:lnTo>
                  <a:pt x="0" y="81"/>
                </a:lnTo>
                <a:close/>
              </a:path>
            </a:pathLst>
          </a:custGeom>
          <a:solidFill>
            <a:srgbClr val="3333FF">
              <a:alpha val="50000"/>
            </a:srgbClr>
          </a:solidFill>
          <a:ln>
            <a:noFill/>
          </a:ln>
          <a:effectLst/>
          <a:extLst>
            <a:ext uri="{91240B29-F687-4F45-9708-019B960494DF}">
              <a14:hiddenLine xmlns:a14="http://schemas.microsoft.com/office/drawing/2010/main" w="952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2056" name="Picture 8" descr="The Civil War 35 Star Fla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78838" y="806450"/>
            <a:ext cx="296862" cy="180975"/>
          </a:xfrm>
          <a:prstGeom prst="rect">
            <a:avLst/>
          </a:prstGeom>
          <a:noFill/>
          <a:extLst>
            <a:ext uri="{909E8E84-426E-40DD-AFC4-6F175D3DCCD1}">
              <a14:hiddenFill xmlns:a14="http://schemas.microsoft.com/office/drawing/2010/main">
                <a:solidFill>
                  <a:srgbClr val="FFFFFF"/>
                </a:solidFill>
              </a14:hiddenFill>
            </a:ext>
          </a:extLst>
        </p:spPr>
      </p:pic>
      <p:grpSp>
        <p:nvGrpSpPr>
          <p:cNvPr id="2098" name="Group 50"/>
          <p:cNvGrpSpPr>
            <a:grpSpLocks/>
          </p:cNvGrpSpPr>
          <p:nvPr/>
        </p:nvGrpSpPr>
        <p:grpSpPr bwMode="auto">
          <a:xfrm>
            <a:off x="8477250" y="808038"/>
            <a:ext cx="298450" cy="182562"/>
            <a:chOff x="4756" y="2659"/>
            <a:chExt cx="188" cy="115"/>
          </a:xfrm>
        </p:grpSpPr>
        <p:pic>
          <p:nvPicPr>
            <p:cNvPr id="2099" name="Picture 51" descr="The Civil War 35 Star Fla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56" y="2659"/>
              <a:ext cx="187" cy="114"/>
            </a:xfrm>
            <a:prstGeom prst="rect">
              <a:avLst/>
            </a:prstGeom>
            <a:noFill/>
            <a:extLst>
              <a:ext uri="{909E8E84-426E-40DD-AFC4-6F175D3DCCD1}">
                <a14:hiddenFill xmlns:a14="http://schemas.microsoft.com/office/drawing/2010/main">
                  <a:solidFill>
                    <a:srgbClr val="FFFFFF"/>
                  </a:solidFill>
                </a14:hiddenFill>
              </a:ext>
            </a:extLst>
          </p:spPr>
        </p:pic>
        <p:pic>
          <p:nvPicPr>
            <p:cNvPr id="2100" name="Picture 52" descr="Confederate Battle Flag Gallery includes the following:Confederate Battle Flags in various sizes, Parade Style Confederate Battle Flag, Aint Comin Down Confederate Flag, The South Will Rise Again Confederate Flag, Battle Flag with Hank Williams, Jr. Rebel Skull Skeleton Flag, Rebel Deer Flag, Rebel Bass Fish Flag, Rebel Bike Flag, Rebel Flag with Eagle, Rebel Flag with Native American Indian, Heritage not Hate Flag, and Rebel Flag with Cross Bones. Click on link to view this category">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l="49463"/>
            <a:stretch>
              <a:fillRect/>
            </a:stretch>
          </p:blipFill>
          <p:spPr bwMode="auto">
            <a:xfrm>
              <a:off x="4856" y="2659"/>
              <a:ext cx="88" cy="115"/>
            </a:xfrm>
            <a:prstGeom prst="rect">
              <a:avLst/>
            </a:prstGeom>
            <a:noFill/>
            <a:extLst>
              <a:ext uri="{909E8E84-426E-40DD-AFC4-6F175D3DCCD1}">
                <a14:hiddenFill xmlns:a14="http://schemas.microsoft.com/office/drawing/2010/main">
                  <a:solidFill>
                    <a:srgbClr val="FFFFFF"/>
                  </a:solidFill>
                </a14:hiddenFill>
              </a:ext>
            </a:extLst>
          </p:spPr>
        </p:pic>
      </p:grpSp>
      <p:sp>
        <p:nvSpPr>
          <p:cNvPr id="2140" name="Rectangle 92"/>
          <p:cNvSpPr>
            <a:spLocks noChangeArrowheads="1"/>
          </p:cNvSpPr>
          <p:nvPr/>
        </p:nvSpPr>
        <p:spPr bwMode="auto">
          <a:xfrm>
            <a:off x="8034338" y="615950"/>
            <a:ext cx="152400" cy="152400"/>
          </a:xfrm>
          <a:prstGeom prst="rect">
            <a:avLst/>
          </a:prstGeom>
          <a:solidFill>
            <a:srgbClr val="99CCFF"/>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39" name="Rectangle 91"/>
          <p:cNvSpPr>
            <a:spLocks noChangeArrowheads="1"/>
          </p:cNvSpPr>
          <p:nvPr/>
        </p:nvSpPr>
        <p:spPr bwMode="auto">
          <a:xfrm>
            <a:off x="7997825" y="654050"/>
            <a:ext cx="152400" cy="152400"/>
          </a:xfrm>
          <a:prstGeom prst="rect">
            <a:avLst/>
          </a:prstGeom>
          <a:solidFill>
            <a:srgbClr val="99CCFF"/>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38" name="Rectangle 90"/>
          <p:cNvSpPr>
            <a:spLocks noChangeArrowheads="1"/>
          </p:cNvSpPr>
          <p:nvPr/>
        </p:nvSpPr>
        <p:spPr bwMode="auto">
          <a:xfrm>
            <a:off x="7959725" y="693738"/>
            <a:ext cx="152400" cy="152400"/>
          </a:xfrm>
          <a:prstGeom prst="rect">
            <a:avLst/>
          </a:prstGeom>
          <a:solidFill>
            <a:srgbClr val="99CCFF"/>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2058" name="Picture 10" descr="The Civil War 35 Star Fla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16825" y="684213"/>
            <a:ext cx="296863" cy="180975"/>
          </a:xfrm>
          <a:prstGeom prst="rect">
            <a:avLst/>
          </a:prstGeom>
          <a:noFill/>
          <a:extLst>
            <a:ext uri="{909E8E84-426E-40DD-AFC4-6F175D3DCCD1}">
              <a14:hiddenFill xmlns:a14="http://schemas.microsoft.com/office/drawing/2010/main">
                <a:solidFill>
                  <a:srgbClr val="FFFFFF"/>
                </a:solidFill>
              </a14:hiddenFill>
            </a:ext>
          </a:extLst>
        </p:spPr>
      </p:pic>
      <p:grpSp>
        <p:nvGrpSpPr>
          <p:cNvPr id="2093" name="Group 45"/>
          <p:cNvGrpSpPr>
            <a:grpSpLocks/>
          </p:cNvGrpSpPr>
          <p:nvPr/>
        </p:nvGrpSpPr>
        <p:grpSpPr bwMode="auto">
          <a:xfrm>
            <a:off x="7615238" y="684213"/>
            <a:ext cx="298450" cy="182562"/>
            <a:chOff x="4756" y="2659"/>
            <a:chExt cx="188" cy="115"/>
          </a:xfrm>
        </p:grpSpPr>
        <p:pic>
          <p:nvPicPr>
            <p:cNvPr id="2091" name="Picture 43" descr="The Civil War 35 Star Fla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56" y="2659"/>
              <a:ext cx="187" cy="114"/>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Confederate Battle Flag Gallery includes the following:Confederate Battle Flags in various sizes, Parade Style Confederate Battle Flag, Aint Comin Down Confederate Flag, The South Will Rise Again Confederate Flag, Battle Flag with Hank Williams, Jr. Rebel Skull Skeleton Flag, Rebel Deer Flag, Rebel Bass Fish Flag, Rebel Bike Flag, Rebel Flag with Eagle, Rebel Flag with Native American Indian, Heritage not Hate Flag, and Rebel Flag with Cross Bones. Click on link to view this category">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l="49463"/>
            <a:stretch>
              <a:fillRect/>
            </a:stretch>
          </p:blipFill>
          <p:spPr bwMode="auto">
            <a:xfrm>
              <a:off x="4856" y="2659"/>
              <a:ext cx="88" cy="115"/>
            </a:xfrm>
            <a:prstGeom prst="rect">
              <a:avLst/>
            </a:prstGeom>
            <a:noFill/>
            <a:extLst>
              <a:ext uri="{909E8E84-426E-40DD-AFC4-6F175D3DCCD1}">
                <a14:hiddenFill xmlns:a14="http://schemas.microsoft.com/office/drawing/2010/main">
                  <a:solidFill>
                    <a:srgbClr val="FFFFFF"/>
                  </a:solidFill>
                </a14:hiddenFill>
              </a:ext>
            </a:extLst>
          </p:spPr>
        </p:pic>
      </p:grpSp>
      <p:sp>
        <p:nvSpPr>
          <p:cNvPr id="2143" name="Freeform 95"/>
          <p:cNvSpPr>
            <a:spLocks/>
          </p:cNvSpPr>
          <p:nvPr/>
        </p:nvSpPr>
        <p:spPr bwMode="auto">
          <a:xfrm>
            <a:off x="2563813" y="1146175"/>
            <a:ext cx="3181350" cy="1409700"/>
          </a:xfrm>
          <a:custGeom>
            <a:avLst/>
            <a:gdLst>
              <a:gd name="T0" fmla="*/ 1176 w 2004"/>
              <a:gd name="T1" fmla="*/ 846 h 888"/>
              <a:gd name="T2" fmla="*/ 390 w 2004"/>
              <a:gd name="T3" fmla="*/ 888 h 888"/>
              <a:gd name="T4" fmla="*/ 24 w 2004"/>
              <a:gd name="T5" fmla="*/ 866 h 888"/>
              <a:gd name="T6" fmla="*/ 82 w 2004"/>
              <a:gd name="T7" fmla="*/ 810 h 888"/>
              <a:gd name="T8" fmla="*/ 108 w 2004"/>
              <a:gd name="T9" fmla="*/ 654 h 888"/>
              <a:gd name="T10" fmla="*/ 238 w 2004"/>
              <a:gd name="T11" fmla="*/ 660 h 888"/>
              <a:gd name="T12" fmla="*/ 324 w 2004"/>
              <a:gd name="T13" fmla="*/ 548 h 888"/>
              <a:gd name="T14" fmla="*/ 400 w 2004"/>
              <a:gd name="T15" fmla="*/ 516 h 888"/>
              <a:gd name="T16" fmla="*/ 392 w 2004"/>
              <a:gd name="T17" fmla="*/ 466 h 888"/>
              <a:gd name="T18" fmla="*/ 434 w 2004"/>
              <a:gd name="T19" fmla="*/ 412 h 888"/>
              <a:gd name="T20" fmla="*/ 434 w 2004"/>
              <a:gd name="T21" fmla="*/ 346 h 888"/>
              <a:gd name="T22" fmla="*/ 468 w 2004"/>
              <a:gd name="T23" fmla="*/ 368 h 888"/>
              <a:gd name="T24" fmla="*/ 516 w 2004"/>
              <a:gd name="T25" fmla="*/ 356 h 888"/>
              <a:gd name="T26" fmla="*/ 548 w 2004"/>
              <a:gd name="T27" fmla="*/ 352 h 888"/>
              <a:gd name="T28" fmla="*/ 586 w 2004"/>
              <a:gd name="T29" fmla="*/ 354 h 888"/>
              <a:gd name="T30" fmla="*/ 722 w 2004"/>
              <a:gd name="T31" fmla="*/ 336 h 888"/>
              <a:gd name="T32" fmla="*/ 768 w 2004"/>
              <a:gd name="T33" fmla="*/ 342 h 888"/>
              <a:gd name="T34" fmla="*/ 812 w 2004"/>
              <a:gd name="T35" fmla="*/ 352 h 888"/>
              <a:gd name="T36" fmla="*/ 846 w 2004"/>
              <a:gd name="T37" fmla="*/ 316 h 888"/>
              <a:gd name="T38" fmla="*/ 868 w 2004"/>
              <a:gd name="T39" fmla="*/ 300 h 888"/>
              <a:gd name="T40" fmla="*/ 902 w 2004"/>
              <a:gd name="T41" fmla="*/ 290 h 888"/>
              <a:gd name="T42" fmla="*/ 968 w 2004"/>
              <a:gd name="T43" fmla="*/ 350 h 888"/>
              <a:gd name="T44" fmla="*/ 1000 w 2004"/>
              <a:gd name="T45" fmla="*/ 264 h 888"/>
              <a:gd name="T46" fmla="*/ 1054 w 2004"/>
              <a:gd name="T47" fmla="*/ 242 h 888"/>
              <a:gd name="T48" fmla="*/ 1114 w 2004"/>
              <a:gd name="T49" fmla="*/ 174 h 888"/>
              <a:gd name="T50" fmla="*/ 1148 w 2004"/>
              <a:gd name="T51" fmla="*/ 100 h 888"/>
              <a:gd name="T52" fmla="*/ 1212 w 2004"/>
              <a:gd name="T53" fmla="*/ 96 h 888"/>
              <a:gd name="T54" fmla="*/ 1282 w 2004"/>
              <a:gd name="T55" fmla="*/ 12 h 888"/>
              <a:gd name="T56" fmla="*/ 1374 w 2004"/>
              <a:gd name="T57" fmla="*/ 0 h 888"/>
              <a:gd name="T58" fmla="*/ 1440 w 2004"/>
              <a:gd name="T59" fmla="*/ 40 h 888"/>
              <a:gd name="T60" fmla="*/ 1490 w 2004"/>
              <a:gd name="T61" fmla="*/ 84 h 888"/>
              <a:gd name="T62" fmla="*/ 1530 w 2004"/>
              <a:gd name="T63" fmla="*/ 94 h 888"/>
              <a:gd name="T64" fmla="*/ 1582 w 2004"/>
              <a:gd name="T65" fmla="*/ 104 h 888"/>
              <a:gd name="T66" fmla="*/ 1652 w 2004"/>
              <a:gd name="T67" fmla="*/ 102 h 888"/>
              <a:gd name="T68" fmla="*/ 1770 w 2004"/>
              <a:gd name="T69" fmla="*/ 72 h 888"/>
              <a:gd name="T70" fmla="*/ 1826 w 2004"/>
              <a:gd name="T71" fmla="*/ 132 h 888"/>
              <a:gd name="T72" fmla="*/ 1850 w 2004"/>
              <a:gd name="T73" fmla="*/ 182 h 888"/>
              <a:gd name="T74" fmla="*/ 1878 w 2004"/>
              <a:gd name="T75" fmla="*/ 314 h 888"/>
              <a:gd name="T76" fmla="*/ 1908 w 2004"/>
              <a:gd name="T77" fmla="*/ 378 h 888"/>
              <a:gd name="T78" fmla="*/ 1952 w 2004"/>
              <a:gd name="T79" fmla="*/ 472 h 888"/>
              <a:gd name="T80" fmla="*/ 1936 w 2004"/>
              <a:gd name="T81" fmla="*/ 526 h 888"/>
              <a:gd name="T82" fmla="*/ 1810 w 2004"/>
              <a:gd name="T83" fmla="*/ 718 h 888"/>
              <a:gd name="T84" fmla="*/ 1672 w 2004"/>
              <a:gd name="T85" fmla="*/ 806 h 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004" h="888">
                <a:moveTo>
                  <a:pt x="1576" y="840"/>
                </a:moveTo>
                <a:lnTo>
                  <a:pt x="1176" y="846"/>
                </a:lnTo>
                <a:lnTo>
                  <a:pt x="384" y="836"/>
                </a:lnTo>
                <a:lnTo>
                  <a:pt x="390" y="888"/>
                </a:lnTo>
                <a:lnTo>
                  <a:pt x="0" y="888"/>
                </a:lnTo>
                <a:lnTo>
                  <a:pt x="24" y="866"/>
                </a:lnTo>
                <a:cubicBezTo>
                  <a:pt x="31" y="856"/>
                  <a:pt x="30" y="837"/>
                  <a:pt x="40" y="828"/>
                </a:cubicBezTo>
                <a:cubicBezTo>
                  <a:pt x="50" y="819"/>
                  <a:pt x="71" y="828"/>
                  <a:pt x="82" y="810"/>
                </a:cubicBezTo>
                <a:cubicBezTo>
                  <a:pt x="93" y="792"/>
                  <a:pt x="104" y="746"/>
                  <a:pt x="108" y="720"/>
                </a:cubicBezTo>
                <a:cubicBezTo>
                  <a:pt x="112" y="694"/>
                  <a:pt x="101" y="673"/>
                  <a:pt x="108" y="654"/>
                </a:cubicBezTo>
                <a:cubicBezTo>
                  <a:pt x="115" y="635"/>
                  <a:pt x="130" y="607"/>
                  <a:pt x="152" y="608"/>
                </a:cubicBezTo>
                <a:cubicBezTo>
                  <a:pt x="174" y="609"/>
                  <a:pt x="211" y="656"/>
                  <a:pt x="238" y="660"/>
                </a:cubicBezTo>
                <a:cubicBezTo>
                  <a:pt x="265" y="664"/>
                  <a:pt x="302" y="649"/>
                  <a:pt x="316" y="630"/>
                </a:cubicBezTo>
                <a:cubicBezTo>
                  <a:pt x="330" y="611"/>
                  <a:pt x="316" y="563"/>
                  <a:pt x="324" y="548"/>
                </a:cubicBezTo>
                <a:cubicBezTo>
                  <a:pt x="332" y="533"/>
                  <a:pt x="351" y="545"/>
                  <a:pt x="364" y="540"/>
                </a:cubicBezTo>
                <a:cubicBezTo>
                  <a:pt x="377" y="535"/>
                  <a:pt x="390" y="521"/>
                  <a:pt x="400" y="516"/>
                </a:cubicBezTo>
                <a:cubicBezTo>
                  <a:pt x="410" y="511"/>
                  <a:pt x="427" y="518"/>
                  <a:pt x="426" y="510"/>
                </a:cubicBezTo>
                <a:cubicBezTo>
                  <a:pt x="425" y="502"/>
                  <a:pt x="394" y="481"/>
                  <a:pt x="392" y="466"/>
                </a:cubicBezTo>
                <a:cubicBezTo>
                  <a:pt x="390" y="451"/>
                  <a:pt x="405" y="429"/>
                  <a:pt x="412" y="420"/>
                </a:cubicBezTo>
                <a:cubicBezTo>
                  <a:pt x="419" y="411"/>
                  <a:pt x="432" y="422"/>
                  <a:pt x="434" y="412"/>
                </a:cubicBezTo>
                <a:cubicBezTo>
                  <a:pt x="436" y="402"/>
                  <a:pt x="426" y="373"/>
                  <a:pt x="426" y="362"/>
                </a:cubicBezTo>
                <a:cubicBezTo>
                  <a:pt x="426" y="351"/>
                  <a:pt x="430" y="349"/>
                  <a:pt x="434" y="346"/>
                </a:cubicBezTo>
                <a:cubicBezTo>
                  <a:pt x="438" y="343"/>
                  <a:pt x="442" y="342"/>
                  <a:pt x="448" y="346"/>
                </a:cubicBezTo>
                <a:cubicBezTo>
                  <a:pt x="454" y="350"/>
                  <a:pt x="460" y="364"/>
                  <a:pt x="468" y="368"/>
                </a:cubicBezTo>
                <a:cubicBezTo>
                  <a:pt x="476" y="372"/>
                  <a:pt x="490" y="370"/>
                  <a:pt x="498" y="368"/>
                </a:cubicBezTo>
                <a:cubicBezTo>
                  <a:pt x="506" y="366"/>
                  <a:pt x="512" y="360"/>
                  <a:pt x="516" y="356"/>
                </a:cubicBezTo>
                <a:cubicBezTo>
                  <a:pt x="520" y="352"/>
                  <a:pt x="515" y="343"/>
                  <a:pt x="520" y="342"/>
                </a:cubicBezTo>
                <a:cubicBezTo>
                  <a:pt x="525" y="341"/>
                  <a:pt x="539" y="352"/>
                  <a:pt x="548" y="352"/>
                </a:cubicBezTo>
                <a:cubicBezTo>
                  <a:pt x="557" y="352"/>
                  <a:pt x="568" y="340"/>
                  <a:pt x="574" y="340"/>
                </a:cubicBezTo>
                <a:cubicBezTo>
                  <a:pt x="580" y="340"/>
                  <a:pt x="575" y="347"/>
                  <a:pt x="586" y="354"/>
                </a:cubicBezTo>
                <a:cubicBezTo>
                  <a:pt x="597" y="361"/>
                  <a:pt x="619" y="385"/>
                  <a:pt x="642" y="382"/>
                </a:cubicBezTo>
                <a:cubicBezTo>
                  <a:pt x="665" y="379"/>
                  <a:pt x="704" y="342"/>
                  <a:pt x="722" y="336"/>
                </a:cubicBezTo>
                <a:cubicBezTo>
                  <a:pt x="740" y="330"/>
                  <a:pt x="740" y="347"/>
                  <a:pt x="748" y="348"/>
                </a:cubicBezTo>
                <a:cubicBezTo>
                  <a:pt x="756" y="349"/>
                  <a:pt x="762" y="339"/>
                  <a:pt x="768" y="342"/>
                </a:cubicBezTo>
                <a:cubicBezTo>
                  <a:pt x="774" y="345"/>
                  <a:pt x="779" y="364"/>
                  <a:pt x="786" y="366"/>
                </a:cubicBezTo>
                <a:cubicBezTo>
                  <a:pt x="793" y="368"/>
                  <a:pt x="806" y="359"/>
                  <a:pt x="812" y="352"/>
                </a:cubicBezTo>
                <a:cubicBezTo>
                  <a:pt x="818" y="345"/>
                  <a:pt x="818" y="330"/>
                  <a:pt x="824" y="324"/>
                </a:cubicBezTo>
                <a:cubicBezTo>
                  <a:pt x="830" y="318"/>
                  <a:pt x="842" y="321"/>
                  <a:pt x="846" y="316"/>
                </a:cubicBezTo>
                <a:cubicBezTo>
                  <a:pt x="850" y="311"/>
                  <a:pt x="844" y="299"/>
                  <a:pt x="848" y="296"/>
                </a:cubicBezTo>
                <a:cubicBezTo>
                  <a:pt x="852" y="293"/>
                  <a:pt x="862" y="303"/>
                  <a:pt x="868" y="300"/>
                </a:cubicBezTo>
                <a:cubicBezTo>
                  <a:pt x="874" y="297"/>
                  <a:pt x="880" y="280"/>
                  <a:pt x="886" y="278"/>
                </a:cubicBezTo>
                <a:cubicBezTo>
                  <a:pt x="892" y="276"/>
                  <a:pt x="899" y="285"/>
                  <a:pt x="902" y="290"/>
                </a:cubicBezTo>
                <a:cubicBezTo>
                  <a:pt x="905" y="295"/>
                  <a:pt x="891" y="296"/>
                  <a:pt x="902" y="306"/>
                </a:cubicBezTo>
                <a:lnTo>
                  <a:pt x="968" y="350"/>
                </a:lnTo>
                <a:cubicBezTo>
                  <a:pt x="984" y="348"/>
                  <a:pt x="995" y="310"/>
                  <a:pt x="1000" y="296"/>
                </a:cubicBezTo>
                <a:cubicBezTo>
                  <a:pt x="1005" y="282"/>
                  <a:pt x="991" y="271"/>
                  <a:pt x="1000" y="264"/>
                </a:cubicBezTo>
                <a:cubicBezTo>
                  <a:pt x="1009" y="257"/>
                  <a:pt x="1043" y="260"/>
                  <a:pt x="1052" y="256"/>
                </a:cubicBezTo>
                <a:cubicBezTo>
                  <a:pt x="1061" y="252"/>
                  <a:pt x="1051" y="249"/>
                  <a:pt x="1054" y="242"/>
                </a:cubicBezTo>
                <a:cubicBezTo>
                  <a:pt x="1057" y="235"/>
                  <a:pt x="1058" y="227"/>
                  <a:pt x="1068" y="216"/>
                </a:cubicBezTo>
                <a:cubicBezTo>
                  <a:pt x="1078" y="205"/>
                  <a:pt x="1106" y="193"/>
                  <a:pt x="1114" y="174"/>
                </a:cubicBezTo>
                <a:lnTo>
                  <a:pt x="1118" y="104"/>
                </a:lnTo>
                <a:cubicBezTo>
                  <a:pt x="1124" y="92"/>
                  <a:pt x="1138" y="99"/>
                  <a:pt x="1148" y="100"/>
                </a:cubicBezTo>
                <a:cubicBezTo>
                  <a:pt x="1158" y="101"/>
                  <a:pt x="1167" y="113"/>
                  <a:pt x="1178" y="112"/>
                </a:cubicBezTo>
                <a:cubicBezTo>
                  <a:pt x="1189" y="111"/>
                  <a:pt x="1195" y="102"/>
                  <a:pt x="1212" y="96"/>
                </a:cubicBezTo>
                <a:cubicBezTo>
                  <a:pt x="1229" y="90"/>
                  <a:pt x="1270" y="88"/>
                  <a:pt x="1282" y="74"/>
                </a:cubicBezTo>
                <a:cubicBezTo>
                  <a:pt x="1294" y="60"/>
                  <a:pt x="1274" y="23"/>
                  <a:pt x="1282" y="12"/>
                </a:cubicBezTo>
                <a:cubicBezTo>
                  <a:pt x="1290" y="1"/>
                  <a:pt x="1317" y="12"/>
                  <a:pt x="1332" y="10"/>
                </a:cubicBezTo>
                <a:lnTo>
                  <a:pt x="1374" y="0"/>
                </a:lnTo>
                <a:cubicBezTo>
                  <a:pt x="1383" y="0"/>
                  <a:pt x="1373" y="5"/>
                  <a:pt x="1384" y="12"/>
                </a:cubicBezTo>
                <a:cubicBezTo>
                  <a:pt x="1395" y="19"/>
                  <a:pt x="1428" y="29"/>
                  <a:pt x="1440" y="40"/>
                </a:cubicBezTo>
                <a:cubicBezTo>
                  <a:pt x="1452" y="51"/>
                  <a:pt x="1450" y="73"/>
                  <a:pt x="1458" y="80"/>
                </a:cubicBezTo>
                <a:cubicBezTo>
                  <a:pt x="1466" y="87"/>
                  <a:pt x="1481" y="80"/>
                  <a:pt x="1490" y="84"/>
                </a:cubicBezTo>
                <a:cubicBezTo>
                  <a:pt x="1499" y="88"/>
                  <a:pt x="1507" y="104"/>
                  <a:pt x="1514" y="106"/>
                </a:cubicBezTo>
                <a:cubicBezTo>
                  <a:pt x="1521" y="108"/>
                  <a:pt x="1523" y="94"/>
                  <a:pt x="1530" y="94"/>
                </a:cubicBezTo>
                <a:cubicBezTo>
                  <a:pt x="1537" y="94"/>
                  <a:pt x="1549" y="102"/>
                  <a:pt x="1558" y="104"/>
                </a:cubicBezTo>
                <a:cubicBezTo>
                  <a:pt x="1567" y="106"/>
                  <a:pt x="1572" y="100"/>
                  <a:pt x="1582" y="104"/>
                </a:cubicBezTo>
                <a:cubicBezTo>
                  <a:pt x="1592" y="108"/>
                  <a:pt x="1606" y="126"/>
                  <a:pt x="1618" y="126"/>
                </a:cubicBezTo>
                <a:cubicBezTo>
                  <a:pt x="1630" y="126"/>
                  <a:pt x="1638" y="105"/>
                  <a:pt x="1652" y="102"/>
                </a:cubicBezTo>
                <a:cubicBezTo>
                  <a:pt x="1666" y="99"/>
                  <a:pt x="1684" y="113"/>
                  <a:pt x="1704" y="108"/>
                </a:cubicBezTo>
                <a:cubicBezTo>
                  <a:pt x="1724" y="103"/>
                  <a:pt x="1754" y="71"/>
                  <a:pt x="1770" y="72"/>
                </a:cubicBezTo>
                <a:cubicBezTo>
                  <a:pt x="1786" y="73"/>
                  <a:pt x="1793" y="102"/>
                  <a:pt x="1802" y="112"/>
                </a:cubicBezTo>
                <a:cubicBezTo>
                  <a:pt x="1811" y="122"/>
                  <a:pt x="1822" y="124"/>
                  <a:pt x="1826" y="132"/>
                </a:cubicBezTo>
                <a:cubicBezTo>
                  <a:pt x="1830" y="140"/>
                  <a:pt x="1824" y="154"/>
                  <a:pt x="1828" y="162"/>
                </a:cubicBezTo>
                <a:cubicBezTo>
                  <a:pt x="1832" y="170"/>
                  <a:pt x="1847" y="164"/>
                  <a:pt x="1850" y="182"/>
                </a:cubicBezTo>
                <a:cubicBezTo>
                  <a:pt x="1853" y="200"/>
                  <a:pt x="1841" y="246"/>
                  <a:pt x="1846" y="268"/>
                </a:cubicBezTo>
                <a:cubicBezTo>
                  <a:pt x="1851" y="290"/>
                  <a:pt x="1872" y="300"/>
                  <a:pt x="1878" y="314"/>
                </a:cubicBezTo>
                <a:cubicBezTo>
                  <a:pt x="1884" y="328"/>
                  <a:pt x="1877" y="341"/>
                  <a:pt x="1882" y="352"/>
                </a:cubicBezTo>
                <a:cubicBezTo>
                  <a:pt x="1887" y="363"/>
                  <a:pt x="1903" y="369"/>
                  <a:pt x="1908" y="378"/>
                </a:cubicBezTo>
                <a:cubicBezTo>
                  <a:pt x="1913" y="387"/>
                  <a:pt x="1905" y="392"/>
                  <a:pt x="1912" y="408"/>
                </a:cubicBezTo>
                <a:cubicBezTo>
                  <a:pt x="1919" y="424"/>
                  <a:pt x="1937" y="458"/>
                  <a:pt x="1952" y="472"/>
                </a:cubicBezTo>
                <a:lnTo>
                  <a:pt x="2004" y="494"/>
                </a:lnTo>
                <a:cubicBezTo>
                  <a:pt x="2001" y="503"/>
                  <a:pt x="1964" y="503"/>
                  <a:pt x="1936" y="526"/>
                </a:cubicBezTo>
                <a:cubicBezTo>
                  <a:pt x="1908" y="549"/>
                  <a:pt x="1855" y="602"/>
                  <a:pt x="1834" y="634"/>
                </a:cubicBezTo>
                <a:cubicBezTo>
                  <a:pt x="1813" y="666"/>
                  <a:pt x="1831" y="697"/>
                  <a:pt x="1810" y="718"/>
                </a:cubicBezTo>
                <a:cubicBezTo>
                  <a:pt x="1789" y="739"/>
                  <a:pt x="1731" y="745"/>
                  <a:pt x="1708" y="760"/>
                </a:cubicBezTo>
                <a:cubicBezTo>
                  <a:pt x="1685" y="775"/>
                  <a:pt x="1694" y="793"/>
                  <a:pt x="1672" y="806"/>
                </a:cubicBezTo>
                <a:cubicBezTo>
                  <a:pt x="1650" y="819"/>
                  <a:pt x="1596" y="833"/>
                  <a:pt x="1576" y="840"/>
                </a:cubicBezTo>
                <a:close/>
              </a:path>
            </a:pathLst>
          </a:custGeom>
          <a:solidFill>
            <a:srgbClr val="3333FF">
              <a:alpha val="50000"/>
            </a:srgbClr>
          </a:solidFill>
          <a:ln>
            <a:noFill/>
          </a:ln>
          <a:effectLst/>
          <a:extLst>
            <a:ext uri="{91240B29-F687-4F45-9708-019B960494DF}">
              <a14:hiddenLine xmlns:a14="http://schemas.microsoft.com/office/drawing/2010/main" w="952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2065" name="Picture 17" descr="The Civil War 35 Star Fla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14788" y="2111375"/>
            <a:ext cx="296862" cy="180975"/>
          </a:xfrm>
          <a:prstGeom prst="rect">
            <a:avLst/>
          </a:prstGeom>
          <a:noFill/>
          <a:extLst>
            <a:ext uri="{909E8E84-426E-40DD-AFC4-6F175D3DCCD1}">
              <a14:hiddenFill xmlns:a14="http://schemas.microsoft.com/office/drawing/2010/main">
                <a:solidFill>
                  <a:srgbClr val="FFFFFF"/>
                </a:solidFill>
              </a14:hiddenFill>
            </a:ext>
          </a:extLst>
        </p:spPr>
      </p:pic>
      <p:grpSp>
        <p:nvGrpSpPr>
          <p:cNvPr id="2101" name="Group 53"/>
          <p:cNvGrpSpPr>
            <a:grpSpLocks/>
          </p:cNvGrpSpPr>
          <p:nvPr/>
        </p:nvGrpSpPr>
        <p:grpSpPr bwMode="auto">
          <a:xfrm>
            <a:off x="4016375" y="2112963"/>
            <a:ext cx="298450" cy="182562"/>
            <a:chOff x="4756" y="2659"/>
            <a:chExt cx="188" cy="115"/>
          </a:xfrm>
        </p:grpSpPr>
        <p:pic>
          <p:nvPicPr>
            <p:cNvPr id="2102" name="Picture 54" descr="The Civil War 35 Star Fla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56" y="2659"/>
              <a:ext cx="187" cy="114"/>
            </a:xfrm>
            <a:prstGeom prst="rect">
              <a:avLst/>
            </a:prstGeom>
            <a:noFill/>
            <a:extLst>
              <a:ext uri="{909E8E84-426E-40DD-AFC4-6F175D3DCCD1}">
                <a14:hiddenFill xmlns:a14="http://schemas.microsoft.com/office/drawing/2010/main">
                  <a:solidFill>
                    <a:srgbClr val="FFFFFF"/>
                  </a:solidFill>
                </a14:hiddenFill>
              </a:ext>
            </a:extLst>
          </p:spPr>
        </p:pic>
        <p:pic>
          <p:nvPicPr>
            <p:cNvPr id="2103" name="Picture 55" descr="Confederate Battle Flag Gallery includes the following:Confederate Battle Flags in various sizes, Parade Style Confederate Battle Flag, Aint Comin Down Confederate Flag, The South Will Rise Again Confederate Flag, Battle Flag with Hank Williams, Jr. Rebel Skull Skeleton Flag, Rebel Deer Flag, Rebel Bass Fish Flag, Rebel Bike Flag, Rebel Flag with Eagle, Rebel Flag with Native American Indian, Heritage not Hate Flag, and Rebel Flag with Cross Bones. Click on link to view this category">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l="49463"/>
            <a:stretch>
              <a:fillRect/>
            </a:stretch>
          </p:blipFill>
          <p:spPr bwMode="auto">
            <a:xfrm>
              <a:off x="4856" y="2659"/>
              <a:ext cx="88" cy="115"/>
            </a:xfrm>
            <a:prstGeom prst="rect">
              <a:avLst/>
            </a:prstGeom>
            <a:noFill/>
            <a:extLst>
              <a:ext uri="{909E8E84-426E-40DD-AFC4-6F175D3DCCD1}">
                <a14:hiddenFill xmlns:a14="http://schemas.microsoft.com/office/drawing/2010/main">
                  <a:solidFill>
                    <a:srgbClr val="FFFFFF"/>
                  </a:solidFill>
                </a14:hiddenFill>
              </a:ext>
            </a:extLst>
          </p:spPr>
        </p:pic>
      </p:grpSp>
      <p:sp>
        <p:nvSpPr>
          <p:cNvPr id="2156" name="Freeform 108"/>
          <p:cNvSpPr>
            <a:spLocks/>
          </p:cNvSpPr>
          <p:nvPr/>
        </p:nvSpPr>
        <p:spPr bwMode="auto">
          <a:xfrm>
            <a:off x="57150" y="19050"/>
            <a:ext cx="2674938" cy="2774950"/>
          </a:xfrm>
          <a:custGeom>
            <a:avLst/>
            <a:gdLst>
              <a:gd name="T0" fmla="*/ 0 w 1685"/>
              <a:gd name="T1" fmla="*/ 230 h 1748"/>
              <a:gd name="T2" fmla="*/ 75 w 1685"/>
              <a:gd name="T3" fmla="*/ 286 h 1748"/>
              <a:gd name="T4" fmla="*/ 159 w 1685"/>
              <a:gd name="T5" fmla="*/ 272 h 1748"/>
              <a:gd name="T6" fmla="*/ 200 w 1685"/>
              <a:gd name="T7" fmla="*/ 302 h 1748"/>
              <a:gd name="T8" fmla="*/ 167 w 1685"/>
              <a:gd name="T9" fmla="*/ 370 h 1748"/>
              <a:gd name="T10" fmla="*/ 162 w 1685"/>
              <a:gd name="T11" fmla="*/ 469 h 1748"/>
              <a:gd name="T12" fmla="*/ 236 w 1685"/>
              <a:gd name="T13" fmla="*/ 568 h 1748"/>
              <a:gd name="T14" fmla="*/ 140 w 1685"/>
              <a:gd name="T15" fmla="*/ 1477 h 1748"/>
              <a:gd name="T16" fmla="*/ 1394 w 1685"/>
              <a:gd name="T17" fmla="*/ 1633 h 1748"/>
              <a:gd name="T18" fmla="*/ 1308 w 1685"/>
              <a:gd name="T19" fmla="*/ 1745 h 1748"/>
              <a:gd name="T20" fmla="*/ 1500 w 1685"/>
              <a:gd name="T21" fmla="*/ 1714 h 1748"/>
              <a:gd name="T22" fmla="*/ 1517 w 1685"/>
              <a:gd name="T23" fmla="*/ 1657 h 1748"/>
              <a:gd name="T24" fmla="*/ 1542 w 1685"/>
              <a:gd name="T25" fmla="*/ 1637 h 1748"/>
              <a:gd name="T26" fmla="*/ 1566 w 1685"/>
              <a:gd name="T27" fmla="*/ 1598 h 1748"/>
              <a:gd name="T28" fmla="*/ 1595 w 1685"/>
              <a:gd name="T29" fmla="*/ 1579 h 1748"/>
              <a:gd name="T30" fmla="*/ 1643 w 1685"/>
              <a:gd name="T31" fmla="*/ 1532 h 1748"/>
              <a:gd name="T32" fmla="*/ 1655 w 1685"/>
              <a:gd name="T33" fmla="*/ 1499 h 1748"/>
              <a:gd name="T34" fmla="*/ 1670 w 1685"/>
              <a:gd name="T35" fmla="*/ 1468 h 1748"/>
              <a:gd name="T36" fmla="*/ 1676 w 1685"/>
              <a:gd name="T37" fmla="*/ 1390 h 1748"/>
              <a:gd name="T38" fmla="*/ 1581 w 1685"/>
              <a:gd name="T39" fmla="*/ 1408 h 1748"/>
              <a:gd name="T40" fmla="*/ 1562 w 1685"/>
              <a:gd name="T41" fmla="*/ 1354 h 1748"/>
              <a:gd name="T42" fmla="*/ 1577 w 1685"/>
              <a:gd name="T43" fmla="*/ 1265 h 1748"/>
              <a:gd name="T44" fmla="*/ 1554 w 1685"/>
              <a:gd name="T45" fmla="*/ 1162 h 1748"/>
              <a:gd name="T46" fmla="*/ 1478 w 1685"/>
              <a:gd name="T47" fmla="*/ 1090 h 1748"/>
              <a:gd name="T48" fmla="*/ 1425 w 1685"/>
              <a:gd name="T49" fmla="*/ 1039 h 1748"/>
              <a:gd name="T50" fmla="*/ 1374 w 1685"/>
              <a:gd name="T51" fmla="*/ 952 h 1748"/>
              <a:gd name="T52" fmla="*/ 1419 w 1685"/>
              <a:gd name="T53" fmla="*/ 805 h 1748"/>
              <a:gd name="T54" fmla="*/ 1373 w 1685"/>
              <a:gd name="T55" fmla="*/ 724 h 1748"/>
              <a:gd name="T56" fmla="*/ 1289 w 1685"/>
              <a:gd name="T57" fmla="*/ 653 h 1748"/>
              <a:gd name="T58" fmla="*/ 1295 w 1685"/>
              <a:gd name="T59" fmla="*/ 593 h 1748"/>
              <a:gd name="T60" fmla="*/ 1254 w 1685"/>
              <a:gd name="T61" fmla="*/ 556 h 1748"/>
              <a:gd name="T62" fmla="*/ 1208 w 1685"/>
              <a:gd name="T63" fmla="*/ 494 h 1748"/>
              <a:gd name="T64" fmla="*/ 1157 w 1685"/>
              <a:gd name="T65" fmla="*/ 412 h 1748"/>
              <a:gd name="T66" fmla="*/ 1118 w 1685"/>
              <a:gd name="T67" fmla="*/ 334 h 1748"/>
              <a:gd name="T68" fmla="*/ 1179 w 1685"/>
              <a:gd name="T69" fmla="*/ 155 h 1748"/>
              <a:gd name="T70" fmla="*/ 1208 w 1685"/>
              <a:gd name="T71" fmla="*/ 86 h 1748"/>
              <a:gd name="T72" fmla="*/ 1251 w 1685"/>
              <a:gd name="T73" fmla="*/ 67 h 1748"/>
              <a:gd name="T74" fmla="*/ 1269 w 1685"/>
              <a:gd name="T75" fmla="*/ 4 h 1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85" h="1748">
                <a:moveTo>
                  <a:pt x="5" y="0"/>
                </a:moveTo>
                <a:lnTo>
                  <a:pt x="0" y="230"/>
                </a:lnTo>
                <a:lnTo>
                  <a:pt x="18" y="239"/>
                </a:lnTo>
                <a:cubicBezTo>
                  <a:pt x="30" y="248"/>
                  <a:pt x="58" y="277"/>
                  <a:pt x="75" y="286"/>
                </a:cubicBezTo>
                <a:cubicBezTo>
                  <a:pt x="92" y="295"/>
                  <a:pt x="108" y="294"/>
                  <a:pt x="122" y="292"/>
                </a:cubicBezTo>
                <a:cubicBezTo>
                  <a:pt x="136" y="290"/>
                  <a:pt x="149" y="276"/>
                  <a:pt x="159" y="272"/>
                </a:cubicBezTo>
                <a:cubicBezTo>
                  <a:pt x="169" y="268"/>
                  <a:pt x="173" y="264"/>
                  <a:pt x="180" y="269"/>
                </a:cubicBezTo>
                <a:cubicBezTo>
                  <a:pt x="187" y="274"/>
                  <a:pt x="199" y="294"/>
                  <a:pt x="200" y="302"/>
                </a:cubicBezTo>
                <a:cubicBezTo>
                  <a:pt x="201" y="310"/>
                  <a:pt x="190" y="309"/>
                  <a:pt x="185" y="320"/>
                </a:cubicBezTo>
                <a:cubicBezTo>
                  <a:pt x="180" y="331"/>
                  <a:pt x="180" y="353"/>
                  <a:pt x="167" y="370"/>
                </a:cubicBezTo>
                <a:cubicBezTo>
                  <a:pt x="154" y="387"/>
                  <a:pt x="106" y="404"/>
                  <a:pt x="105" y="420"/>
                </a:cubicBezTo>
                <a:cubicBezTo>
                  <a:pt x="104" y="436"/>
                  <a:pt x="150" y="450"/>
                  <a:pt x="162" y="469"/>
                </a:cubicBezTo>
                <a:cubicBezTo>
                  <a:pt x="174" y="488"/>
                  <a:pt x="167" y="516"/>
                  <a:pt x="179" y="532"/>
                </a:cubicBezTo>
                <a:lnTo>
                  <a:pt x="236" y="568"/>
                </a:lnTo>
                <a:lnTo>
                  <a:pt x="153" y="1303"/>
                </a:lnTo>
                <a:lnTo>
                  <a:pt x="140" y="1477"/>
                </a:lnTo>
                <a:lnTo>
                  <a:pt x="1361" y="1572"/>
                </a:lnTo>
                <a:lnTo>
                  <a:pt x="1394" y="1633"/>
                </a:lnTo>
                <a:lnTo>
                  <a:pt x="1353" y="1666"/>
                </a:lnTo>
                <a:lnTo>
                  <a:pt x="1308" y="1745"/>
                </a:lnTo>
                <a:lnTo>
                  <a:pt x="1502" y="1748"/>
                </a:lnTo>
                <a:lnTo>
                  <a:pt x="1500" y="1714"/>
                </a:lnTo>
                <a:cubicBezTo>
                  <a:pt x="1504" y="1702"/>
                  <a:pt x="1523" y="1684"/>
                  <a:pt x="1526" y="1675"/>
                </a:cubicBezTo>
                <a:cubicBezTo>
                  <a:pt x="1529" y="1666"/>
                  <a:pt x="1518" y="1662"/>
                  <a:pt x="1517" y="1657"/>
                </a:cubicBezTo>
                <a:cubicBezTo>
                  <a:pt x="1516" y="1652"/>
                  <a:pt x="1517" y="1649"/>
                  <a:pt x="1521" y="1646"/>
                </a:cubicBezTo>
                <a:cubicBezTo>
                  <a:pt x="1525" y="1643"/>
                  <a:pt x="1537" y="1642"/>
                  <a:pt x="1542" y="1637"/>
                </a:cubicBezTo>
                <a:cubicBezTo>
                  <a:pt x="1547" y="1632"/>
                  <a:pt x="1546" y="1624"/>
                  <a:pt x="1550" y="1618"/>
                </a:cubicBezTo>
                <a:cubicBezTo>
                  <a:pt x="1554" y="1612"/>
                  <a:pt x="1564" y="1609"/>
                  <a:pt x="1566" y="1598"/>
                </a:cubicBezTo>
                <a:cubicBezTo>
                  <a:pt x="1568" y="1587"/>
                  <a:pt x="1558" y="1552"/>
                  <a:pt x="1563" y="1549"/>
                </a:cubicBezTo>
                <a:cubicBezTo>
                  <a:pt x="1568" y="1546"/>
                  <a:pt x="1586" y="1581"/>
                  <a:pt x="1595" y="1579"/>
                </a:cubicBezTo>
                <a:cubicBezTo>
                  <a:pt x="1604" y="1577"/>
                  <a:pt x="1609" y="1546"/>
                  <a:pt x="1617" y="1538"/>
                </a:cubicBezTo>
                <a:cubicBezTo>
                  <a:pt x="1625" y="1530"/>
                  <a:pt x="1638" y="1536"/>
                  <a:pt x="1643" y="1532"/>
                </a:cubicBezTo>
                <a:cubicBezTo>
                  <a:pt x="1648" y="1528"/>
                  <a:pt x="1644" y="1518"/>
                  <a:pt x="1646" y="1513"/>
                </a:cubicBezTo>
                <a:cubicBezTo>
                  <a:pt x="1648" y="1508"/>
                  <a:pt x="1653" y="1504"/>
                  <a:pt x="1655" y="1499"/>
                </a:cubicBezTo>
                <a:cubicBezTo>
                  <a:pt x="1657" y="1494"/>
                  <a:pt x="1657" y="1489"/>
                  <a:pt x="1659" y="1484"/>
                </a:cubicBezTo>
                <a:cubicBezTo>
                  <a:pt x="1661" y="1479"/>
                  <a:pt x="1668" y="1474"/>
                  <a:pt x="1670" y="1468"/>
                </a:cubicBezTo>
                <a:cubicBezTo>
                  <a:pt x="1672" y="1462"/>
                  <a:pt x="1670" y="1460"/>
                  <a:pt x="1671" y="1447"/>
                </a:cubicBezTo>
                <a:cubicBezTo>
                  <a:pt x="1672" y="1434"/>
                  <a:pt x="1685" y="1396"/>
                  <a:pt x="1676" y="1390"/>
                </a:cubicBezTo>
                <a:cubicBezTo>
                  <a:pt x="1667" y="1384"/>
                  <a:pt x="1632" y="1406"/>
                  <a:pt x="1616" y="1409"/>
                </a:cubicBezTo>
                <a:cubicBezTo>
                  <a:pt x="1600" y="1412"/>
                  <a:pt x="1587" y="1413"/>
                  <a:pt x="1581" y="1408"/>
                </a:cubicBezTo>
                <a:lnTo>
                  <a:pt x="1578" y="1378"/>
                </a:lnTo>
                <a:lnTo>
                  <a:pt x="1562" y="1354"/>
                </a:lnTo>
                <a:lnTo>
                  <a:pt x="1562" y="1322"/>
                </a:lnTo>
                <a:lnTo>
                  <a:pt x="1577" y="1265"/>
                </a:lnTo>
                <a:lnTo>
                  <a:pt x="1568" y="1186"/>
                </a:lnTo>
                <a:cubicBezTo>
                  <a:pt x="1564" y="1169"/>
                  <a:pt x="1565" y="1176"/>
                  <a:pt x="1554" y="1162"/>
                </a:cubicBezTo>
                <a:cubicBezTo>
                  <a:pt x="1543" y="1148"/>
                  <a:pt x="1515" y="1114"/>
                  <a:pt x="1502" y="1102"/>
                </a:cubicBezTo>
                <a:cubicBezTo>
                  <a:pt x="1489" y="1090"/>
                  <a:pt x="1486" y="1097"/>
                  <a:pt x="1478" y="1090"/>
                </a:cubicBezTo>
                <a:cubicBezTo>
                  <a:pt x="1470" y="1083"/>
                  <a:pt x="1463" y="1072"/>
                  <a:pt x="1454" y="1063"/>
                </a:cubicBezTo>
                <a:cubicBezTo>
                  <a:pt x="1445" y="1054"/>
                  <a:pt x="1437" y="1049"/>
                  <a:pt x="1425" y="1039"/>
                </a:cubicBezTo>
                <a:cubicBezTo>
                  <a:pt x="1413" y="1029"/>
                  <a:pt x="1387" y="1017"/>
                  <a:pt x="1379" y="1003"/>
                </a:cubicBezTo>
                <a:cubicBezTo>
                  <a:pt x="1371" y="989"/>
                  <a:pt x="1367" y="975"/>
                  <a:pt x="1374" y="952"/>
                </a:cubicBezTo>
                <a:cubicBezTo>
                  <a:pt x="1381" y="929"/>
                  <a:pt x="1415" y="886"/>
                  <a:pt x="1422" y="862"/>
                </a:cubicBezTo>
                <a:cubicBezTo>
                  <a:pt x="1429" y="838"/>
                  <a:pt x="1419" y="823"/>
                  <a:pt x="1419" y="805"/>
                </a:cubicBezTo>
                <a:cubicBezTo>
                  <a:pt x="1419" y="787"/>
                  <a:pt x="1433" y="764"/>
                  <a:pt x="1425" y="751"/>
                </a:cubicBezTo>
                <a:cubicBezTo>
                  <a:pt x="1417" y="738"/>
                  <a:pt x="1389" y="728"/>
                  <a:pt x="1373" y="724"/>
                </a:cubicBezTo>
                <a:cubicBezTo>
                  <a:pt x="1357" y="720"/>
                  <a:pt x="1343" y="740"/>
                  <a:pt x="1329" y="728"/>
                </a:cubicBezTo>
                <a:cubicBezTo>
                  <a:pt x="1315" y="716"/>
                  <a:pt x="1293" y="669"/>
                  <a:pt x="1289" y="653"/>
                </a:cubicBezTo>
                <a:cubicBezTo>
                  <a:pt x="1285" y="637"/>
                  <a:pt x="1301" y="639"/>
                  <a:pt x="1302" y="629"/>
                </a:cubicBezTo>
                <a:cubicBezTo>
                  <a:pt x="1303" y="619"/>
                  <a:pt x="1297" y="601"/>
                  <a:pt x="1295" y="593"/>
                </a:cubicBezTo>
                <a:cubicBezTo>
                  <a:pt x="1293" y="585"/>
                  <a:pt x="1294" y="587"/>
                  <a:pt x="1287" y="581"/>
                </a:cubicBezTo>
                <a:cubicBezTo>
                  <a:pt x="1280" y="575"/>
                  <a:pt x="1262" y="561"/>
                  <a:pt x="1254" y="556"/>
                </a:cubicBezTo>
                <a:cubicBezTo>
                  <a:pt x="1246" y="551"/>
                  <a:pt x="1249" y="560"/>
                  <a:pt x="1241" y="550"/>
                </a:cubicBezTo>
                <a:cubicBezTo>
                  <a:pt x="1233" y="540"/>
                  <a:pt x="1216" y="505"/>
                  <a:pt x="1208" y="494"/>
                </a:cubicBezTo>
                <a:cubicBezTo>
                  <a:pt x="1200" y="483"/>
                  <a:pt x="1199" y="499"/>
                  <a:pt x="1191" y="485"/>
                </a:cubicBezTo>
                <a:cubicBezTo>
                  <a:pt x="1183" y="471"/>
                  <a:pt x="1167" y="432"/>
                  <a:pt x="1157" y="412"/>
                </a:cubicBezTo>
                <a:cubicBezTo>
                  <a:pt x="1147" y="392"/>
                  <a:pt x="1136" y="381"/>
                  <a:pt x="1130" y="368"/>
                </a:cubicBezTo>
                <a:cubicBezTo>
                  <a:pt x="1124" y="355"/>
                  <a:pt x="1115" y="362"/>
                  <a:pt x="1118" y="334"/>
                </a:cubicBezTo>
                <a:cubicBezTo>
                  <a:pt x="1121" y="306"/>
                  <a:pt x="1141" y="229"/>
                  <a:pt x="1151" y="199"/>
                </a:cubicBezTo>
                <a:cubicBezTo>
                  <a:pt x="1161" y="169"/>
                  <a:pt x="1172" y="169"/>
                  <a:pt x="1179" y="155"/>
                </a:cubicBezTo>
                <a:cubicBezTo>
                  <a:pt x="1186" y="141"/>
                  <a:pt x="1186" y="123"/>
                  <a:pt x="1191" y="112"/>
                </a:cubicBezTo>
                <a:cubicBezTo>
                  <a:pt x="1196" y="101"/>
                  <a:pt x="1202" y="92"/>
                  <a:pt x="1208" y="86"/>
                </a:cubicBezTo>
                <a:cubicBezTo>
                  <a:pt x="1214" y="80"/>
                  <a:pt x="1223" y="80"/>
                  <a:pt x="1230" y="77"/>
                </a:cubicBezTo>
                <a:cubicBezTo>
                  <a:pt x="1237" y="74"/>
                  <a:pt x="1245" y="77"/>
                  <a:pt x="1251" y="67"/>
                </a:cubicBezTo>
                <a:cubicBezTo>
                  <a:pt x="1257" y="57"/>
                  <a:pt x="1265" y="29"/>
                  <a:pt x="1268" y="19"/>
                </a:cubicBezTo>
                <a:lnTo>
                  <a:pt x="1269" y="4"/>
                </a:lnTo>
                <a:lnTo>
                  <a:pt x="5" y="0"/>
                </a:lnTo>
                <a:close/>
              </a:path>
            </a:pathLst>
          </a:custGeom>
          <a:solidFill>
            <a:srgbClr val="3333FF">
              <a:alpha val="50000"/>
            </a:srgbClr>
          </a:solidFill>
          <a:ln>
            <a:noFill/>
          </a:ln>
          <a:effectLst/>
          <a:extLst>
            <a:ext uri="{91240B29-F687-4F45-9708-019B960494DF}">
              <a14:hiddenLine xmlns:a14="http://schemas.microsoft.com/office/drawing/2010/main" w="952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2074" name="Picture 26" descr="The Civil War 35 Star Fla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6488" y="1844675"/>
            <a:ext cx="296862" cy="180975"/>
          </a:xfrm>
          <a:prstGeom prst="rect">
            <a:avLst/>
          </a:prstGeom>
          <a:noFill/>
          <a:extLst>
            <a:ext uri="{909E8E84-426E-40DD-AFC4-6F175D3DCCD1}">
              <a14:hiddenFill xmlns:a14="http://schemas.microsoft.com/office/drawing/2010/main">
                <a:solidFill>
                  <a:srgbClr val="FFFFFF"/>
                </a:solidFill>
              </a14:hiddenFill>
            </a:ext>
          </a:extLst>
        </p:spPr>
      </p:pic>
      <p:grpSp>
        <p:nvGrpSpPr>
          <p:cNvPr id="2104" name="Group 56"/>
          <p:cNvGrpSpPr>
            <a:grpSpLocks/>
          </p:cNvGrpSpPr>
          <p:nvPr/>
        </p:nvGrpSpPr>
        <p:grpSpPr bwMode="auto">
          <a:xfrm>
            <a:off x="1111250" y="1841500"/>
            <a:ext cx="298450" cy="182563"/>
            <a:chOff x="4756" y="2659"/>
            <a:chExt cx="188" cy="115"/>
          </a:xfrm>
        </p:grpSpPr>
        <p:pic>
          <p:nvPicPr>
            <p:cNvPr id="2105" name="Picture 57" descr="The Civil War 35 Star Fla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56" y="2659"/>
              <a:ext cx="187" cy="114"/>
            </a:xfrm>
            <a:prstGeom prst="rect">
              <a:avLst/>
            </a:prstGeom>
            <a:noFill/>
            <a:extLst>
              <a:ext uri="{909E8E84-426E-40DD-AFC4-6F175D3DCCD1}">
                <a14:hiddenFill xmlns:a14="http://schemas.microsoft.com/office/drawing/2010/main">
                  <a:solidFill>
                    <a:srgbClr val="FFFFFF"/>
                  </a:solidFill>
                </a14:hiddenFill>
              </a:ext>
            </a:extLst>
          </p:spPr>
        </p:pic>
        <p:pic>
          <p:nvPicPr>
            <p:cNvPr id="2106" name="Picture 58" descr="Confederate Battle Flag Gallery includes the following:Confederate Battle Flags in various sizes, Parade Style Confederate Battle Flag, Aint Comin Down Confederate Flag, The South Will Rise Again Confederate Flag, Battle Flag with Hank Williams, Jr. Rebel Skull Skeleton Flag, Rebel Deer Flag, Rebel Bass Fish Flag, Rebel Bike Flag, Rebel Flag with Eagle, Rebel Flag with Native American Indian, Heritage not Hate Flag, and Rebel Flag with Cross Bones. Click on link to view this category">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l="49463"/>
            <a:stretch>
              <a:fillRect/>
            </a:stretch>
          </p:blipFill>
          <p:spPr bwMode="auto">
            <a:xfrm>
              <a:off x="4856" y="2659"/>
              <a:ext cx="88" cy="115"/>
            </a:xfrm>
            <a:prstGeom prst="rect">
              <a:avLst/>
            </a:prstGeom>
            <a:noFill/>
            <a:extLst>
              <a:ext uri="{909E8E84-426E-40DD-AFC4-6F175D3DCCD1}">
                <a14:hiddenFill xmlns:a14="http://schemas.microsoft.com/office/drawing/2010/main">
                  <a:solidFill>
                    <a:srgbClr val="FFFFFF"/>
                  </a:solidFill>
                </a14:hiddenFill>
              </a:ext>
            </a:extLst>
          </p:spPr>
        </p:pic>
      </p:grpSp>
      <p:sp>
        <p:nvSpPr>
          <p:cNvPr id="2148" name="Rectangle 100"/>
          <p:cNvSpPr>
            <a:spLocks noChangeArrowheads="1"/>
          </p:cNvSpPr>
          <p:nvPr/>
        </p:nvSpPr>
        <p:spPr bwMode="auto">
          <a:xfrm>
            <a:off x="827088" y="1879600"/>
            <a:ext cx="152400" cy="152400"/>
          </a:xfrm>
          <a:prstGeom prst="rect">
            <a:avLst/>
          </a:prstGeom>
          <a:solidFill>
            <a:srgbClr val="99CCFF"/>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1" name="Rectangle 103"/>
          <p:cNvSpPr>
            <a:spLocks noChangeArrowheads="1"/>
          </p:cNvSpPr>
          <p:nvPr/>
        </p:nvSpPr>
        <p:spPr bwMode="auto">
          <a:xfrm>
            <a:off x="608013" y="1898650"/>
            <a:ext cx="152400" cy="152400"/>
          </a:xfrm>
          <a:prstGeom prst="rect">
            <a:avLst/>
          </a:prstGeom>
          <a:solidFill>
            <a:srgbClr val="969696"/>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2" name="AutoShape 104"/>
          <p:cNvSpPr>
            <a:spLocks noChangeArrowheads="1"/>
          </p:cNvSpPr>
          <p:nvPr/>
        </p:nvSpPr>
        <p:spPr bwMode="auto">
          <a:xfrm>
            <a:off x="649288" y="1820863"/>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3" name="Rectangle 105"/>
          <p:cNvSpPr>
            <a:spLocks noChangeArrowheads="1"/>
          </p:cNvSpPr>
          <p:nvPr/>
        </p:nvSpPr>
        <p:spPr bwMode="auto">
          <a:xfrm>
            <a:off x="679450" y="2413000"/>
            <a:ext cx="152400" cy="152400"/>
          </a:xfrm>
          <a:prstGeom prst="rect">
            <a:avLst/>
          </a:prstGeom>
          <a:solidFill>
            <a:srgbClr val="99CCFF"/>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4" name="Rectangle 106"/>
          <p:cNvSpPr>
            <a:spLocks noChangeArrowheads="1"/>
          </p:cNvSpPr>
          <p:nvPr/>
        </p:nvSpPr>
        <p:spPr bwMode="auto">
          <a:xfrm>
            <a:off x="460375" y="2432050"/>
            <a:ext cx="152400" cy="152400"/>
          </a:xfrm>
          <a:prstGeom prst="rect">
            <a:avLst/>
          </a:prstGeom>
          <a:solidFill>
            <a:srgbClr val="969696"/>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5" name="AutoShape 107"/>
          <p:cNvSpPr>
            <a:spLocks noChangeArrowheads="1"/>
          </p:cNvSpPr>
          <p:nvPr/>
        </p:nvSpPr>
        <p:spPr bwMode="auto">
          <a:xfrm>
            <a:off x="515938" y="2363788"/>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8" name="AutoShape 110"/>
          <p:cNvSpPr>
            <a:spLocks noChangeArrowheads="1"/>
          </p:cNvSpPr>
          <p:nvPr/>
        </p:nvSpPr>
        <p:spPr bwMode="auto">
          <a:xfrm>
            <a:off x="265113" y="1169988"/>
            <a:ext cx="1924050" cy="566737"/>
          </a:xfrm>
          <a:prstGeom prst="roundRect">
            <a:avLst>
              <a:gd name="adj" fmla="val 16667"/>
            </a:avLst>
          </a:prstGeom>
          <a:solidFill>
            <a:srgbClr val="C0C0C0"/>
          </a:solidFill>
          <a:ln w="9525">
            <a:solidFill>
              <a:srgbClr val="3333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400">
                <a:latin typeface="Times New Roman" panose="02020603050405020304" pitchFamily="18" charset="0"/>
              </a:rPr>
              <a:t>Battle of Wilson Creek </a:t>
            </a:r>
          </a:p>
          <a:p>
            <a:pPr algn="ctr"/>
            <a:r>
              <a:rPr lang="en-US" altLang="en-US" sz="1400">
                <a:latin typeface="Times New Roman" panose="02020603050405020304" pitchFamily="18" charset="0"/>
              </a:rPr>
              <a:t>(10 Aug 1861)</a:t>
            </a:r>
          </a:p>
        </p:txBody>
      </p:sp>
      <p:sp>
        <p:nvSpPr>
          <p:cNvPr id="2159" name="AutoShape 111"/>
          <p:cNvSpPr>
            <a:spLocks noChangeArrowheads="1"/>
          </p:cNvSpPr>
          <p:nvPr/>
        </p:nvSpPr>
        <p:spPr bwMode="auto">
          <a:xfrm>
            <a:off x="93663" y="1801813"/>
            <a:ext cx="1924050" cy="566737"/>
          </a:xfrm>
          <a:prstGeom prst="roundRect">
            <a:avLst>
              <a:gd name="adj" fmla="val 16667"/>
            </a:avLst>
          </a:prstGeom>
          <a:solidFill>
            <a:srgbClr val="99CC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400">
                <a:latin typeface="Times New Roman" panose="02020603050405020304" pitchFamily="18" charset="0"/>
              </a:rPr>
              <a:t>Battle of Pea Ridge </a:t>
            </a:r>
          </a:p>
          <a:p>
            <a:pPr algn="ctr"/>
            <a:r>
              <a:rPr lang="en-US" altLang="en-US" sz="1400">
                <a:latin typeface="Times New Roman" panose="02020603050405020304" pitchFamily="18" charset="0"/>
              </a:rPr>
              <a:t>(6-8 March 1862)</a:t>
            </a:r>
          </a:p>
        </p:txBody>
      </p:sp>
      <p:sp>
        <p:nvSpPr>
          <p:cNvPr id="2162" name="Freeform 114"/>
          <p:cNvSpPr>
            <a:spLocks/>
          </p:cNvSpPr>
          <p:nvPr/>
        </p:nvSpPr>
        <p:spPr bwMode="auto">
          <a:xfrm>
            <a:off x="5487988" y="436563"/>
            <a:ext cx="2079625" cy="1693862"/>
          </a:xfrm>
          <a:custGeom>
            <a:avLst/>
            <a:gdLst>
              <a:gd name="T0" fmla="*/ 37 w 1310"/>
              <a:gd name="T1" fmla="*/ 634 h 1067"/>
              <a:gd name="T2" fmla="*/ 67 w 1310"/>
              <a:gd name="T3" fmla="*/ 615 h 1067"/>
              <a:gd name="T4" fmla="*/ 167 w 1310"/>
              <a:gd name="T5" fmla="*/ 487 h 1067"/>
              <a:gd name="T6" fmla="*/ 197 w 1310"/>
              <a:gd name="T7" fmla="*/ 448 h 1067"/>
              <a:gd name="T8" fmla="*/ 236 w 1310"/>
              <a:gd name="T9" fmla="*/ 465 h 1067"/>
              <a:gd name="T10" fmla="*/ 254 w 1310"/>
              <a:gd name="T11" fmla="*/ 423 h 1067"/>
              <a:gd name="T12" fmla="*/ 281 w 1310"/>
              <a:gd name="T13" fmla="*/ 354 h 1067"/>
              <a:gd name="T14" fmla="*/ 310 w 1310"/>
              <a:gd name="T15" fmla="*/ 328 h 1067"/>
              <a:gd name="T16" fmla="*/ 365 w 1310"/>
              <a:gd name="T17" fmla="*/ 309 h 1067"/>
              <a:gd name="T18" fmla="*/ 445 w 1310"/>
              <a:gd name="T19" fmla="*/ 190 h 1067"/>
              <a:gd name="T20" fmla="*/ 469 w 1310"/>
              <a:gd name="T21" fmla="*/ 118 h 1067"/>
              <a:gd name="T22" fmla="*/ 529 w 1310"/>
              <a:gd name="T23" fmla="*/ 27 h 1067"/>
              <a:gd name="T24" fmla="*/ 551 w 1310"/>
              <a:gd name="T25" fmla="*/ 146 h 1067"/>
              <a:gd name="T26" fmla="*/ 830 w 1310"/>
              <a:gd name="T27" fmla="*/ 220 h 1067"/>
              <a:gd name="T28" fmla="*/ 836 w 1310"/>
              <a:gd name="T29" fmla="*/ 307 h 1067"/>
              <a:gd name="T30" fmla="*/ 902 w 1310"/>
              <a:gd name="T31" fmla="*/ 250 h 1067"/>
              <a:gd name="T32" fmla="*/ 1006 w 1310"/>
              <a:gd name="T33" fmla="*/ 168 h 1067"/>
              <a:gd name="T34" fmla="*/ 1106 w 1310"/>
              <a:gd name="T35" fmla="*/ 178 h 1067"/>
              <a:gd name="T36" fmla="*/ 1291 w 1310"/>
              <a:gd name="T37" fmla="*/ 166 h 1067"/>
              <a:gd name="T38" fmla="*/ 1299 w 1310"/>
              <a:gd name="T39" fmla="*/ 306 h 1067"/>
              <a:gd name="T40" fmla="*/ 1126 w 1310"/>
              <a:gd name="T41" fmla="*/ 219 h 1067"/>
              <a:gd name="T42" fmla="*/ 1107 w 1310"/>
              <a:gd name="T43" fmla="*/ 314 h 1067"/>
              <a:gd name="T44" fmla="*/ 976 w 1310"/>
              <a:gd name="T45" fmla="*/ 454 h 1067"/>
              <a:gd name="T46" fmla="*/ 892 w 1310"/>
              <a:gd name="T47" fmla="*/ 553 h 1067"/>
              <a:gd name="T48" fmla="*/ 829 w 1310"/>
              <a:gd name="T49" fmla="*/ 537 h 1067"/>
              <a:gd name="T50" fmla="*/ 721 w 1310"/>
              <a:gd name="T51" fmla="*/ 742 h 1067"/>
              <a:gd name="T52" fmla="*/ 643 w 1310"/>
              <a:gd name="T53" fmla="*/ 876 h 1067"/>
              <a:gd name="T54" fmla="*/ 640 w 1310"/>
              <a:gd name="T55" fmla="*/ 922 h 1067"/>
              <a:gd name="T56" fmla="*/ 529 w 1310"/>
              <a:gd name="T57" fmla="*/ 973 h 1067"/>
              <a:gd name="T58" fmla="*/ 473 w 1310"/>
              <a:gd name="T59" fmla="*/ 997 h 1067"/>
              <a:gd name="T60" fmla="*/ 377 w 1310"/>
              <a:gd name="T61" fmla="*/ 1009 h 1067"/>
              <a:gd name="T62" fmla="*/ 205 w 1310"/>
              <a:gd name="T63" fmla="*/ 1032 h 1067"/>
              <a:gd name="T64" fmla="*/ 107 w 1310"/>
              <a:gd name="T65" fmla="*/ 916 h 1067"/>
              <a:gd name="T66" fmla="*/ 67 w 1310"/>
              <a:gd name="T67" fmla="*/ 823 h 1067"/>
              <a:gd name="T68" fmla="*/ 37 w 1310"/>
              <a:gd name="T69" fmla="*/ 766 h 1067"/>
              <a:gd name="T70" fmla="*/ 13 w 1310"/>
              <a:gd name="T71" fmla="*/ 642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10" h="1067">
                <a:moveTo>
                  <a:pt x="13" y="642"/>
                </a:moveTo>
                <a:cubicBezTo>
                  <a:pt x="17" y="623"/>
                  <a:pt x="30" y="636"/>
                  <a:pt x="37" y="634"/>
                </a:cubicBezTo>
                <a:cubicBezTo>
                  <a:pt x="44" y="632"/>
                  <a:pt x="50" y="633"/>
                  <a:pt x="55" y="630"/>
                </a:cubicBezTo>
                <a:cubicBezTo>
                  <a:pt x="60" y="627"/>
                  <a:pt x="58" y="620"/>
                  <a:pt x="67" y="615"/>
                </a:cubicBezTo>
                <a:cubicBezTo>
                  <a:pt x="76" y="610"/>
                  <a:pt x="93" y="618"/>
                  <a:pt x="110" y="597"/>
                </a:cubicBezTo>
                <a:cubicBezTo>
                  <a:pt x="127" y="576"/>
                  <a:pt x="155" y="507"/>
                  <a:pt x="167" y="487"/>
                </a:cubicBezTo>
                <a:cubicBezTo>
                  <a:pt x="179" y="467"/>
                  <a:pt x="177" y="481"/>
                  <a:pt x="182" y="475"/>
                </a:cubicBezTo>
                <a:cubicBezTo>
                  <a:pt x="187" y="469"/>
                  <a:pt x="190" y="452"/>
                  <a:pt x="197" y="448"/>
                </a:cubicBezTo>
                <a:cubicBezTo>
                  <a:pt x="204" y="444"/>
                  <a:pt x="218" y="450"/>
                  <a:pt x="224" y="453"/>
                </a:cubicBezTo>
                <a:cubicBezTo>
                  <a:pt x="230" y="456"/>
                  <a:pt x="230" y="464"/>
                  <a:pt x="236" y="465"/>
                </a:cubicBezTo>
                <a:cubicBezTo>
                  <a:pt x="242" y="466"/>
                  <a:pt x="257" y="467"/>
                  <a:pt x="260" y="460"/>
                </a:cubicBezTo>
                <a:cubicBezTo>
                  <a:pt x="263" y="453"/>
                  <a:pt x="254" y="437"/>
                  <a:pt x="254" y="423"/>
                </a:cubicBezTo>
                <a:cubicBezTo>
                  <a:pt x="254" y="409"/>
                  <a:pt x="253" y="384"/>
                  <a:pt x="257" y="373"/>
                </a:cubicBezTo>
                <a:cubicBezTo>
                  <a:pt x="261" y="362"/>
                  <a:pt x="275" y="361"/>
                  <a:pt x="281" y="354"/>
                </a:cubicBezTo>
                <a:cubicBezTo>
                  <a:pt x="287" y="347"/>
                  <a:pt x="287" y="335"/>
                  <a:pt x="292" y="331"/>
                </a:cubicBezTo>
                <a:cubicBezTo>
                  <a:pt x="297" y="327"/>
                  <a:pt x="304" y="333"/>
                  <a:pt x="310" y="328"/>
                </a:cubicBezTo>
                <a:cubicBezTo>
                  <a:pt x="316" y="323"/>
                  <a:pt x="320" y="306"/>
                  <a:pt x="329" y="303"/>
                </a:cubicBezTo>
                <a:cubicBezTo>
                  <a:pt x="338" y="300"/>
                  <a:pt x="350" y="320"/>
                  <a:pt x="365" y="309"/>
                </a:cubicBezTo>
                <a:cubicBezTo>
                  <a:pt x="380" y="298"/>
                  <a:pt x="405" y="257"/>
                  <a:pt x="418" y="237"/>
                </a:cubicBezTo>
                <a:cubicBezTo>
                  <a:pt x="431" y="217"/>
                  <a:pt x="441" y="203"/>
                  <a:pt x="445" y="190"/>
                </a:cubicBezTo>
                <a:cubicBezTo>
                  <a:pt x="449" y="177"/>
                  <a:pt x="441" y="168"/>
                  <a:pt x="445" y="156"/>
                </a:cubicBezTo>
                <a:cubicBezTo>
                  <a:pt x="449" y="144"/>
                  <a:pt x="458" y="131"/>
                  <a:pt x="469" y="118"/>
                </a:cubicBezTo>
                <a:cubicBezTo>
                  <a:pt x="480" y="105"/>
                  <a:pt x="502" y="90"/>
                  <a:pt x="512" y="75"/>
                </a:cubicBezTo>
                <a:cubicBezTo>
                  <a:pt x="522" y="60"/>
                  <a:pt x="524" y="39"/>
                  <a:pt x="529" y="27"/>
                </a:cubicBezTo>
                <a:lnTo>
                  <a:pt x="542" y="0"/>
                </a:lnTo>
                <a:lnTo>
                  <a:pt x="551" y="146"/>
                </a:lnTo>
                <a:lnTo>
                  <a:pt x="819" y="126"/>
                </a:lnTo>
                <a:lnTo>
                  <a:pt x="830" y="220"/>
                </a:lnTo>
                <a:lnTo>
                  <a:pt x="827" y="290"/>
                </a:lnTo>
                <a:lnTo>
                  <a:pt x="836" y="307"/>
                </a:lnTo>
                <a:cubicBezTo>
                  <a:pt x="843" y="308"/>
                  <a:pt x="857" y="306"/>
                  <a:pt x="868" y="297"/>
                </a:cubicBezTo>
                <a:cubicBezTo>
                  <a:pt x="879" y="288"/>
                  <a:pt x="883" y="266"/>
                  <a:pt x="902" y="250"/>
                </a:cubicBezTo>
                <a:cubicBezTo>
                  <a:pt x="921" y="234"/>
                  <a:pt x="968" y="215"/>
                  <a:pt x="985" y="201"/>
                </a:cubicBezTo>
                <a:cubicBezTo>
                  <a:pt x="1002" y="187"/>
                  <a:pt x="995" y="177"/>
                  <a:pt x="1006" y="168"/>
                </a:cubicBezTo>
                <a:cubicBezTo>
                  <a:pt x="1017" y="159"/>
                  <a:pt x="1034" y="145"/>
                  <a:pt x="1051" y="147"/>
                </a:cubicBezTo>
                <a:cubicBezTo>
                  <a:pt x="1068" y="149"/>
                  <a:pt x="1085" y="179"/>
                  <a:pt x="1106" y="178"/>
                </a:cubicBezTo>
                <a:cubicBezTo>
                  <a:pt x="1127" y="177"/>
                  <a:pt x="1149" y="140"/>
                  <a:pt x="1180" y="138"/>
                </a:cubicBezTo>
                <a:cubicBezTo>
                  <a:pt x="1211" y="136"/>
                  <a:pt x="1269" y="154"/>
                  <a:pt x="1291" y="166"/>
                </a:cubicBezTo>
                <a:lnTo>
                  <a:pt x="1310" y="207"/>
                </a:lnTo>
                <a:lnTo>
                  <a:pt x="1299" y="306"/>
                </a:lnTo>
                <a:cubicBezTo>
                  <a:pt x="1276" y="306"/>
                  <a:pt x="1198" y="222"/>
                  <a:pt x="1169" y="208"/>
                </a:cubicBezTo>
                <a:cubicBezTo>
                  <a:pt x="1140" y="194"/>
                  <a:pt x="1133" y="217"/>
                  <a:pt x="1126" y="219"/>
                </a:cubicBezTo>
                <a:cubicBezTo>
                  <a:pt x="1119" y="221"/>
                  <a:pt x="1129" y="203"/>
                  <a:pt x="1126" y="219"/>
                </a:cubicBezTo>
                <a:cubicBezTo>
                  <a:pt x="1123" y="235"/>
                  <a:pt x="1121" y="282"/>
                  <a:pt x="1107" y="314"/>
                </a:cubicBezTo>
                <a:cubicBezTo>
                  <a:pt x="1093" y="346"/>
                  <a:pt x="1062" y="386"/>
                  <a:pt x="1040" y="409"/>
                </a:cubicBezTo>
                <a:cubicBezTo>
                  <a:pt x="1018" y="432"/>
                  <a:pt x="997" y="434"/>
                  <a:pt x="976" y="454"/>
                </a:cubicBezTo>
                <a:cubicBezTo>
                  <a:pt x="955" y="474"/>
                  <a:pt x="928" y="515"/>
                  <a:pt x="914" y="531"/>
                </a:cubicBezTo>
                <a:cubicBezTo>
                  <a:pt x="900" y="547"/>
                  <a:pt x="902" y="548"/>
                  <a:pt x="892" y="553"/>
                </a:cubicBezTo>
                <a:cubicBezTo>
                  <a:pt x="882" y="558"/>
                  <a:pt x="863" y="562"/>
                  <a:pt x="853" y="559"/>
                </a:cubicBezTo>
                <a:cubicBezTo>
                  <a:pt x="843" y="556"/>
                  <a:pt x="841" y="540"/>
                  <a:pt x="829" y="537"/>
                </a:cubicBezTo>
                <a:cubicBezTo>
                  <a:pt x="817" y="534"/>
                  <a:pt x="800" y="507"/>
                  <a:pt x="782" y="541"/>
                </a:cubicBezTo>
                <a:cubicBezTo>
                  <a:pt x="764" y="575"/>
                  <a:pt x="744" y="690"/>
                  <a:pt x="721" y="742"/>
                </a:cubicBezTo>
                <a:cubicBezTo>
                  <a:pt x="698" y="794"/>
                  <a:pt x="659" y="828"/>
                  <a:pt x="646" y="850"/>
                </a:cubicBezTo>
                <a:cubicBezTo>
                  <a:pt x="633" y="872"/>
                  <a:pt x="641" y="869"/>
                  <a:pt x="643" y="876"/>
                </a:cubicBezTo>
                <a:cubicBezTo>
                  <a:pt x="645" y="883"/>
                  <a:pt x="661" y="884"/>
                  <a:pt x="661" y="892"/>
                </a:cubicBezTo>
                <a:cubicBezTo>
                  <a:pt x="661" y="900"/>
                  <a:pt x="650" y="911"/>
                  <a:pt x="640" y="922"/>
                </a:cubicBezTo>
                <a:cubicBezTo>
                  <a:pt x="630" y="933"/>
                  <a:pt x="619" y="950"/>
                  <a:pt x="601" y="958"/>
                </a:cubicBezTo>
                <a:cubicBezTo>
                  <a:pt x="583" y="966"/>
                  <a:pt x="544" y="971"/>
                  <a:pt x="529" y="973"/>
                </a:cubicBezTo>
                <a:cubicBezTo>
                  <a:pt x="514" y="975"/>
                  <a:pt x="518" y="966"/>
                  <a:pt x="509" y="970"/>
                </a:cubicBezTo>
                <a:cubicBezTo>
                  <a:pt x="500" y="974"/>
                  <a:pt x="487" y="989"/>
                  <a:pt x="473" y="997"/>
                </a:cubicBezTo>
                <a:cubicBezTo>
                  <a:pt x="459" y="1005"/>
                  <a:pt x="441" y="1019"/>
                  <a:pt x="425" y="1021"/>
                </a:cubicBezTo>
                <a:cubicBezTo>
                  <a:pt x="409" y="1023"/>
                  <a:pt x="400" y="1002"/>
                  <a:pt x="377" y="1009"/>
                </a:cubicBezTo>
                <a:cubicBezTo>
                  <a:pt x="354" y="1016"/>
                  <a:pt x="315" y="1059"/>
                  <a:pt x="286" y="1063"/>
                </a:cubicBezTo>
                <a:cubicBezTo>
                  <a:pt x="257" y="1067"/>
                  <a:pt x="225" y="1051"/>
                  <a:pt x="205" y="1032"/>
                </a:cubicBezTo>
                <a:cubicBezTo>
                  <a:pt x="185" y="1013"/>
                  <a:pt x="183" y="970"/>
                  <a:pt x="167" y="951"/>
                </a:cubicBezTo>
                <a:cubicBezTo>
                  <a:pt x="151" y="932"/>
                  <a:pt x="123" y="932"/>
                  <a:pt x="107" y="916"/>
                </a:cubicBezTo>
                <a:cubicBezTo>
                  <a:pt x="91" y="900"/>
                  <a:pt x="77" y="872"/>
                  <a:pt x="70" y="856"/>
                </a:cubicBezTo>
                <a:cubicBezTo>
                  <a:pt x="63" y="840"/>
                  <a:pt x="71" y="830"/>
                  <a:pt x="67" y="823"/>
                </a:cubicBezTo>
                <a:cubicBezTo>
                  <a:pt x="63" y="816"/>
                  <a:pt x="48" y="822"/>
                  <a:pt x="43" y="813"/>
                </a:cubicBezTo>
                <a:cubicBezTo>
                  <a:pt x="38" y="804"/>
                  <a:pt x="43" y="783"/>
                  <a:pt x="37" y="766"/>
                </a:cubicBezTo>
                <a:cubicBezTo>
                  <a:pt x="31" y="749"/>
                  <a:pt x="8" y="733"/>
                  <a:pt x="4" y="712"/>
                </a:cubicBezTo>
                <a:cubicBezTo>
                  <a:pt x="0" y="691"/>
                  <a:pt x="11" y="657"/>
                  <a:pt x="13" y="642"/>
                </a:cubicBezTo>
                <a:close/>
              </a:path>
            </a:pathLst>
          </a:custGeom>
          <a:solidFill>
            <a:srgbClr val="3333FF">
              <a:alpha val="50000"/>
            </a:srgbClr>
          </a:solidFill>
          <a:ln>
            <a:noFill/>
          </a:ln>
          <a:effectLst/>
          <a:extLst>
            <a:ext uri="{91240B29-F687-4F45-9708-019B960494DF}">
              <a14:hiddenLine xmlns:a14="http://schemas.microsoft.com/office/drawing/2010/main" w="952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2061" name="Picture 13" descr="The Civil War 35 Star Fla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2013" y="1282700"/>
            <a:ext cx="296862" cy="180975"/>
          </a:xfrm>
          <a:prstGeom prst="rect">
            <a:avLst/>
          </a:prstGeom>
          <a:noFill/>
          <a:extLst>
            <a:ext uri="{909E8E84-426E-40DD-AFC4-6F175D3DCCD1}">
              <a14:hiddenFill xmlns:a14="http://schemas.microsoft.com/office/drawing/2010/main">
                <a:solidFill>
                  <a:srgbClr val="FFFFFF"/>
                </a:solidFill>
              </a14:hiddenFill>
            </a:ext>
          </a:extLst>
        </p:spPr>
      </p:pic>
      <p:pic>
        <p:nvPicPr>
          <p:cNvPr id="2087" name="Picture 39" descr="Confederate Battle Flag Gallery includes the following:Confederate Battle Flags in various sizes, Parade Style Confederate Battle Flag, Aint Comin Down Confederate Flag, The South Will Rise Again Confederate Flag, Battle Flag with Hank Williams, Jr. Rebel Skull Skeleton Flag, Rebel Deer Flag, Rebel Bass Fish Flag, Rebel Bike Flag, Rebel Flag with Eagle, Rebel Flag with Native American Indian, Heritage not Hate Flag, and Rebel Flag with Cross Bones. Click on link to view this category">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35663" y="1265238"/>
            <a:ext cx="295275" cy="195262"/>
          </a:xfrm>
          <a:prstGeom prst="rect">
            <a:avLst/>
          </a:prstGeom>
          <a:noFill/>
          <a:extLst>
            <a:ext uri="{909E8E84-426E-40DD-AFC4-6F175D3DCCD1}">
              <a14:hiddenFill xmlns:a14="http://schemas.microsoft.com/office/drawing/2010/main">
                <a:solidFill>
                  <a:srgbClr val="FFFFFF"/>
                </a:solidFill>
              </a14:hiddenFill>
            </a:ext>
          </a:extLst>
        </p:spPr>
      </p:pic>
      <p:sp>
        <p:nvSpPr>
          <p:cNvPr id="2163" name="AutoShape 115"/>
          <p:cNvSpPr>
            <a:spLocks noChangeArrowheads="1"/>
          </p:cNvSpPr>
          <p:nvPr/>
        </p:nvSpPr>
        <p:spPr bwMode="auto">
          <a:xfrm>
            <a:off x="6659563" y="915988"/>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64" name="AutoShape 116"/>
          <p:cNvSpPr>
            <a:spLocks noChangeArrowheads="1"/>
          </p:cNvSpPr>
          <p:nvPr/>
        </p:nvSpPr>
        <p:spPr bwMode="auto">
          <a:xfrm>
            <a:off x="6526213" y="1206500"/>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65" name="AutoShape 117"/>
          <p:cNvSpPr>
            <a:spLocks noChangeArrowheads="1"/>
          </p:cNvSpPr>
          <p:nvPr/>
        </p:nvSpPr>
        <p:spPr bwMode="auto">
          <a:xfrm>
            <a:off x="6254750" y="1244600"/>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44" name="Rectangle 96"/>
          <p:cNvSpPr>
            <a:spLocks noChangeArrowheads="1"/>
          </p:cNvSpPr>
          <p:nvPr/>
        </p:nvSpPr>
        <p:spPr bwMode="auto">
          <a:xfrm>
            <a:off x="2590800" y="2662238"/>
            <a:ext cx="152400" cy="152400"/>
          </a:xfrm>
          <a:prstGeom prst="rect">
            <a:avLst/>
          </a:prstGeom>
          <a:solidFill>
            <a:srgbClr val="969696"/>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66" name="AutoShape 118"/>
          <p:cNvSpPr>
            <a:spLocks noChangeArrowheads="1"/>
          </p:cNvSpPr>
          <p:nvPr/>
        </p:nvSpPr>
        <p:spPr bwMode="auto">
          <a:xfrm>
            <a:off x="6340475" y="3760788"/>
            <a:ext cx="1924050" cy="566737"/>
          </a:xfrm>
          <a:prstGeom prst="roundRect">
            <a:avLst>
              <a:gd name="adj" fmla="val 16667"/>
            </a:avLst>
          </a:prstGeom>
          <a:solidFill>
            <a:srgbClr val="C0C0C0"/>
          </a:solidFill>
          <a:ln w="9525">
            <a:solidFill>
              <a:srgbClr val="3333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400">
                <a:latin typeface="Times New Roman" panose="02020603050405020304" pitchFamily="18" charset="0"/>
              </a:rPr>
              <a:t>Fort Sumter </a:t>
            </a:r>
          </a:p>
          <a:p>
            <a:pPr algn="ctr"/>
            <a:r>
              <a:rPr lang="en-US" altLang="en-US" sz="1400">
                <a:latin typeface="Times New Roman" panose="02020603050405020304" pitchFamily="18" charset="0"/>
              </a:rPr>
              <a:t>(12 April 1861)</a:t>
            </a:r>
          </a:p>
        </p:txBody>
      </p:sp>
      <p:sp>
        <p:nvSpPr>
          <p:cNvPr id="2167" name="Freeform 119"/>
          <p:cNvSpPr>
            <a:spLocks/>
          </p:cNvSpPr>
          <p:nvPr/>
        </p:nvSpPr>
        <p:spPr bwMode="auto">
          <a:xfrm>
            <a:off x="2728913" y="1147763"/>
            <a:ext cx="2781300" cy="1057275"/>
          </a:xfrm>
          <a:custGeom>
            <a:avLst/>
            <a:gdLst>
              <a:gd name="T0" fmla="*/ 42 w 1752"/>
              <a:gd name="T1" fmla="*/ 609 h 666"/>
              <a:gd name="T2" fmla="*/ 222 w 1752"/>
              <a:gd name="T3" fmla="*/ 633 h 666"/>
              <a:gd name="T4" fmla="*/ 258 w 1752"/>
              <a:gd name="T5" fmla="*/ 543 h 666"/>
              <a:gd name="T6" fmla="*/ 330 w 1752"/>
              <a:gd name="T7" fmla="*/ 516 h 666"/>
              <a:gd name="T8" fmla="*/ 300 w 1752"/>
              <a:gd name="T9" fmla="*/ 429 h 666"/>
              <a:gd name="T10" fmla="*/ 324 w 1752"/>
              <a:gd name="T11" fmla="*/ 369 h 666"/>
              <a:gd name="T12" fmla="*/ 363 w 1752"/>
              <a:gd name="T13" fmla="*/ 366 h 666"/>
              <a:gd name="T14" fmla="*/ 405 w 1752"/>
              <a:gd name="T15" fmla="*/ 366 h 666"/>
              <a:gd name="T16" fmla="*/ 438 w 1752"/>
              <a:gd name="T17" fmla="*/ 354 h 666"/>
              <a:gd name="T18" fmla="*/ 486 w 1752"/>
              <a:gd name="T19" fmla="*/ 360 h 666"/>
              <a:gd name="T20" fmla="*/ 537 w 1752"/>
              <a:gd name="T21" fmla="*/ 384 h 666"/>
              <a:gd name="T22" fmla="*/ 639 w 1752"/>
              <a:gd name="T23" fmla="*/ 345 h 666"/>
              <a:gd name="T24" fmla="*/ 687 w 1752"/>
              <a:gd name="T25" fmla="*/ 366 h 666"/>
              <a:gd name="T26" fmla="*/ 723 w 1752"/>
              <a:gd name="T27" fmla="*/ 327 h 666"/>
              <a:gd name="T28" fmla="*/ 744 w 1752"/>
              <a:gd name="T29" fmla="*/ 294 h 666"/>
              <a:gd name="T30" fmla="*/ 780 w 1752"/>
              <a:gd name="T31" fmla="*/ 282 h 666"/>
              <a:gd name="T32" fmla="*/ 864 w 1752"/>
              <a:gd name="T33" fmla="*/ 357 h 666"/>
              <a:gd name="T34" fmla="*/ 897 w 1752"/>
              <a:gd name="T35" fmla="*/ 264 h 666"/>
              <a:gd name="T36" fmla="*/ 966 w 1752"/>
              <a:gd name="T37" fmla="*/ 210 h 666"/>
              <a:gd name="T38" fmla="*/ 1011 w 1752"/>
              <a:gd name="T39" fmla="*/ 114 h 666"/>
              <a:gd name="T40" fmla="*/ 1059 w 1752"/>
              <a:gd name="T41" fmla="*/ 111 h 666"/>
              <a:gd name="T42" fmla="*/ 1149 w 1752"/>
              <a:gd name="T43" fmla="*/ 87 h 666"/>
              <a:gd name="T44" fmla="*/ 1170 w 1752"/>
              <a:gd name="T45" fmla="*/ 33 h 666"/>
              <a:gd name="T46" fmla="*/ 1218 w 1752"/>
              <a:gd name="T47" fmla="*/ 15 h 666"/>
              <a:gd name="T48" fmla="*/ 1269 w 1752"/>
              <a:gd name="T49" fmla="*/ 6 h 666"/>
              <a:gd name="T50" fmla="*/ 1323 w 1752"/>
              <a:gd name="T51" fmla="*/ 36 h 666"/>
              <a:gd name="T52" fmla="*/ 1374 w 1752"/>
              <a:gd name="T53" fmla="*/ 93 h 666"/>
              <a:gd name="T54" fmla="*/ 1413 w 1752"/>
              <a:gd name="T55" fmla="*/ 102 h 666"/>
              <a:gd name="T56" fmla="*/ 1458 w 1752"/>
              <a:gd name="T57" fmla="*/ 108 h 666"/>
              <a:gd name="T58" fmla="*/ 1518 w 1752"/>
              <a:gd name="T59" fmla="*/ 126 h 666"/>
              <a:gd name="T60" fmla="*/ 1611 w 1752"/>
              <a:gd name="T61" fmla="*/ 102 h 666"/>
              <a:gd name="T62" fmla="*/ 1698 w 1752"/>
              <a:gd name="T63" fmla="*/ 102 h 666"/>
              <a:gd name="T64" fmla="*/ 1725 w 1752"/>
              <a:gd name="T65" fmla="*/ 144 h 666"/>
              <a:gd name="T66" fmla="*/ 1752 w 1752"/>
              <a:gd name="T67" fmla="*/ 186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52" h="666">
                <a:moveTo>
                  <a:pt x="0" y="666"/>
                </a:moveTo>
                <a:cubicBezTo>
                  <a:pt x="8" y="638"/>
                  <a:pt x="17" y="610"/>
                  <a:pt x="42" y="609"/>
                </a:cubicBezTo>
                <a:cubicBezTo>
                  <a:pt x="67" y="608"/>
                  <a:pt x="120" y="656"/>
                  <a:pt x="150" y="660"/>
                </a:cubicBezTo>
                <a:cubicBezTo>
                  <a:pt x="180" y="664"/>
                  <a:pt x="210" y="651"/>
                  <a:pt x="222" y="633"/>
                </a:cubicBezTo>
                <a:cubicBezTo>
                  <a:pt x="234" y="615"/>
                  <a:pt x="216" y="567"/>
                  <a:pt x="222" y="552"/>
                </a:cubicBezTo>
                <a:cubicBezTo>
                  <a:pt x="228" y="537"/>
                  <a:pt x="245" y="548"/>
                  <a:pt x="258" y="543"/>
                </a:cubicBezTo>
                <a:cubicBezTo>
                  <a:pt x="271" y="538"/>
                  <a:pt x="288" y="526"/>
                  <a:pt x="300" y="522"/>
                </a:cubicBezTo>
                <a:cubicBezTo>
                  <a:pt x="312" y="518"/>
                  <a:pt x="330" y="522"/>
                  <a:pt x="330" y="516"/>
                </a:cubicBezTo>
                <a:cubicBezTo>
                  <a:pt x="330" y="510"/>
                  <a:pt x="302" y="497"/>
                  <a:pt x="297" y="483"/>
                </a:cubicBezTo>
                <a:cubicBezTo>
                  <a:pt x="292" y="469"/>
                  <a:pt x="296" y="439"/>
                  <a:pt x="300" y="429"/>
                </a:cubicBezTo>
                <a:cubicBezTo>
                  <a:pt x="304" y="419"/>
                  <a:pt x="317" y="430"/>
                  <a:pt x="321" y="420"/>
                </a:cubicBezTo>
                <a:cubicBezTo>
                  <a:pt x="325" y="410"/>
                  <a:pt x="323" y="381"/>
                  <a:pt x="324" y="369"/>
                </a:cubicBezTo>
                <a:cubicBezTo>
                  <a:pt x="325" y="357"/>
                  <a:pt x="321" y="345"/>
                  <a:pt x="327" y="345"/>
                </a:cubicBezTo>
                <a:cubicBezTo>
                  <a:pt x="333" y="345"/>
                  <a:pt x="354" y="362"/>
                  <a:pt x="363" y="366"/>
                </a:cubicBezTo>
                <a:cubicBezTo>
                  <a:pt x="372" y="370"/>
                  <a:pt x="374" y="366"/>
                  <a:pt x="381" y="366"/>
                </a:cubicBezTo>
                <a:cubicBezTo>
                  <a:pt x="388" y="366"/>
                  <a:pt x="400" y="369"/>
                  <a:pt x="405" y="366"/>
                </a:cubicBezTo>
                <a:cubicBezTo>
                  <a:pt x="410" y="363"/>
                  <a:pt x="409" y="347"/>
                  <a:pt x="414" y="345"/>
                </a:cubicBezTo>
                <a:cubicBezTo>
                  <a:pt x="419" y="343"/>
                  <a:pt x="429" y="355"/>
                  <a:pt x="438" y="354"/>
                </a:cubicBezTo>
                <a:cubicBezTo>
                  <a:pt x="447" y="353"/>
                  <a:pt x="460" y="341"/>
                  <a:pt x="468" y="342"/>
                </a:cubicBezTo>
                <a:cubicBezTo>
                  <a:pt x="476" y="343"/>
                  <a:pt x="480" y="357"/>
                  <a:pt x="486" y="360"/>
                </a:cubicBezTo>
                <a:cubicBezTo>
                  <a:pt x="492" y="363"/>
                  <a:pt x="496" y="356"/>
                  <a:pt x="504" y="360"/>
                </a:cubicBezTo>
                <a:cubicBezTo>
                  <a:pt x="512" y="364"/>
                  <a:pt x="519" y="386"/>
                  <a:pt x="537" y="384"/>
                </a:cubicBezTo>
                <a:cubicBezTo>
                  <a:pt x="555" y="382"/>
                  <a:pt x="595" y="351"/>
                  <a:pt x="612" y="345"/>
                </a:cubicBezTo>
                <a:cubicBezTo>
                  <a:pt x="629" y="339"/>
                  <a:pt x="630" y="345"/>
                  <a:pt x="639" y="345"/>
                </a:cubicBezTo>
                <a:cubicBezTo>
                  <a:pt x="648" y="345"/>
                  <a:pt x="658" y="345"/>
                  <a:pt x="666" y="348"/>
                </a:cubicBezTo>
                <a:cubicBezTo>
                  <a:pt x="674" y="351"/>
                  <a:pt x="679" y="365"/>
                  <a:pt x="687" y="366"/>
                </a:cubicBezTo>
                <a:cubicBezTo>
                  <a:pt x="695" y="367"/>
                  <a:pt x="708" y="358"/>
                  <a:pt x="714" y="351"/>
                </a:cubicBezTo>
                <a:cubicBezTo>
                  <a:pt x="720" y="344"/>
                  <a:pt x="718" y="333"/>
                  <a:pt x="723" y="327"/>
                </a:cubicBezTo>
                <a:cubicBezTo>
                  <a:pt x="728" y="321"/>
                  <a:pt x="741" y="323"/>
                  <a:pt x="744" y="318"/>
                </a:cubicBezTo>
                <a:cubicBezTo>
                  <a:pt x="747" y="313"/>
                  <a:pt x="741" y="298"/>
                  <a:pt x="744" y="294"/>
                </a:cubicBezTo>
                <a:cubicBezTo>
                  <a:pt x="747" y="290"/>
                  <a:pt x="756" y="296"/>
                  <a:pt x="762" y="294"/>
                </a:cubicBezTo>
                <a:cubicBezTo>
                  <a:pt x="768" y="292"/>
                  <a:pt x="775" y="282"/>
                  <a:pt x="780" y="282"/>
                </a:cubicBezTo>
                <a:cubicBezTo>
                  <a:pt x="785" y="282"/>
                  <a:pt x="781" y="285"/>
                  <a:pt x="795" y="297"/>
                </a:cubicBezTo>
                <a:cubicBezTo>
                  <a:pt x="809" y="309"/>
                  <a:pt x="847" y="357"/>
                  <a:pt x="864" y="357"/>
                </a:cubicBezTo>
                <a:cubicBezTo>
                  <a:pt x="881" y="357"/>
                  <a:pt x="892" y="315"/>
                  <a:pt x="897" y="300"/>
                </a:cubicBezTo>
                <a:cubicBezTo>
                  <a:pt x="902" y="285"/>
                  <a:pt x="890" y="271"/>
                  <a:pt x="897" y="264"/>
                </a:cubicBezTo>
                <a:cubicBezTo>
                  <a:pt x="904" y="257"/>
                  <a:pt x="931" y="264"/>
                  <a:pt x="942" y="255"/>
                </a:cubicBezTo>
                <a:cubicBezTo>
                  <a:pt x="953" y="246"/>
                  <a:pt x="955" y="222"/>
                  <a:pt x="966" y="210"/>
                </a:cubicBezTo>
                <a:cubicBezTo>
                  <a:pt x="977" y="198"/>
                  <a:pt x="1004" y="196"/>
                  <a:pt x="1011" y="180"/>
                </a:cubicBezTo>
                <a:cubicBezTo>
                  <a:pt x="1018" y="164"/>
                  <a:pt x="1006" y="127"/>
                  <a:pt x="1011" y="114"/>
                </a:cubicBezTo>
                <a:cubicBezTo>
                  <a:pt x="1016" y="101"/>
                  <a:pt x="1036" y="99"/>
                  <a:pt x="1044" y="99"/>
                </a:cubicBezTo>
                <a:cubicBezTo>
                  <a:pt x="1052" y="99"/>
                  <a:pt x="1050" y="111"/>
                  <a:pt x="1059" y="111"/>
                </a:cubicBezTo>
                <a:cubicBezTo>
                  <a:pt x="1068" y="111"/>
                  <a:pt x="1086" y="106"/>
                  <a:pt x="1101" y="102"/>
                </a:cubicBezTo>
                <a:cubicBezTo>
                  <a:pt x="1116" y="98"/>
                  <a:pt x="1135" y="92"/>
                  <a:pt x="1149" y="87"/>
                </a:cubicBezTo>
                <a:cubicBezTo>
                  <a:pt x="1163" y="82"/>
                  <a:pt x="1181" y="81"/>
                  <a:pt x="1185" y="72"/>
                </a:cubicBezTo>
                <a:cubicBezTo>
                  <a:pt x="1189" y="63"/>
                  <a:pt x="1172" y="44"/>
                  <a:pt x="1170" y="33"/>
                </a:cubicBezTo>
                <a:cubicBezTo>
                  <a:pt x="1168" y="22"/>
                  <a:pt x="1162" y="6"/>
                  <a:pt x="1170" y="3"/>
                </a:cubicBezTo>
                <a:cubicBezTo>
                  <a:pt x="1178" y="0"/>
                  <a:pt x="1205" y="15"/>
                  <a:pt x="1218" y="15"/>
                </a:cubicBezTo>
                <a:cubicBezTo>
                  <a:pt x="1231" y="15"/>
                  <a:pt x="1239" y="7"/>
                  <a:pt x="1248" y="6"/>
                </a:cubicBezTo>
                <a:cubicBezTo>
                  <a:pt x="1257" y="5"/>
                  <a:pt x="1262" y="3"/>
                  <a:pt x="1269" y="6"/>
                </a:cubicBezTo>
                <a:cubicBezTo>
                  <a:pt x="1276" y="9"/>
                  <a:pt x="1281" y="16"/>
                  <a:pt x="1290" y="21"/>
                </a:cubicBezTo>
                <a:cubicBezTo>
                  <a:pt x="1299" y="26"/>
                  <a:pt x="1312" y="28"/>
                  <a:pt x="1323" y="36"/>
                </a:cubicBezTo>
                <a:cubicBezTo>
                  <a:pt x="1334" y="44"/>
                  <a:pt x="1351" y="60"/>
                  <a:pt x="1359" y="69"/>
                </a:cubicBezTo>
                <a:cubicBezTo>
                  <a:pt x="1367" y="78"/>
                  <a:pt x="1369" y="90"/>
                  <a:pt x="1374" y="93"/>
                </a:cubicBezTo>
                <a:cubicBezTo>
                  <a:pt x="1379" y="96"/>
                  <a:pt x="1386" y="89"/>
                  <a:pt x="1392" y="90"/>
                </a:cubicBezTo>
                <a:cubicBezTo>
                  <a:pt x="1398" y="91"/>
                  <a:pt x="1406" y="101"/>
                  <a:pt x="1413" y="102"/>
                </a:cubicBezTo>
                <a:cubicBezTo>
                  <a:pt x="1420" y="103"/>
                  <a:pt x="1430" y="95"/>
                  <a:pt x="1437" y="96"/>
                </a:cubicBezTo>
                <a:cubicBezTo>
                  <a:pt x="1444" y="97"/>
                  <a:pt x="1451" y="106"/>
                  <a:pt x="1458" y="108"/>
                </a:cubicBezTo>
                <a:cubicBezTo>
                  <a:pt x="1465" y="110"/>
                  <a:pt x="1472" y="105"/>
                  <a:pt x="1482" y="108"/>
                </a:cubicBezTo>
                <a:cubicBezTo>
                  <a:pt x="1492" y="111"/>
                  <a:pt x="1507" y="127"/>
                  <a:pt x="1518" y="126"/>
                </a:cubicBezTo>
                <a:cubicBezTo>
                  <a:pt x="1529" y="125"/>
                  <a:pt x="1533" y="106"/>
                  <a:pt x="1548" y="102"/>
                </a:cubicBezTo>
                <a:cubicBezTo>
                  <a:pt x="1563" y="98"/>
                  <a:pt x="1591" y="106"/>
                  <a:pt x="1611" y="102"/>
                </a:cubicBezTo>
                <a:cubicBezTo>
                  <a:pt x="1631" y="98"/>
                  <a:pt x="1657" y="75"/>
                  <a:pt x="1671" y="75"/>
                </a:cubicBezTo>
                <a:cubicBezTo>
                  <a:pt x="1685" y="75"/>
                  <a:pt x="1692" y="95"/>
                  <a:pt x="1698" y="102"/>
                </a:cubicBezTo>
                <a:cubicBezTo>
                  <a:pt x="1704" y="109"/>
                  <a:pt x="1706" y="113"/>
                  <a:pt x="1710" y="120"/>
                </a:cubicBezTo>
                <a:cubicBezTo>
                  <a:pt x="1714" y="127"/>
                  <a:pt x="1721" y="137"/>
                  <a:pt x="1725" y="144"/>
                </a:cubicBezTo>
                <a:cubicBezTo>
                  <a:pt x="1729" y="151"/>
                  <a:pt x="1733" y="155"/>
                  <a:pt x="1737" y="162"/>
                </a:cubicBezTo>
                <a:cubicBezTo>
                  <a:pt x="1741" y="169"/>
                  <a:pt x="1751" y="183"/>
                  <a:pt x="1752" y="186"/>
                </a:cubicBezTo>
              </a:path>
            </a:pathLst>
          </a:custGeom>
          <a:noFill/>
          <a:ln w="254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68" name="Freeform 120"/>
          <p:cNvSpPr>
            <a:spLocks/>
          </p:cNvSpPr>
          <p:nvPr/>
        </p:nvSpPr>
        <p:spPr bwMode="auto">
          <a:xfrm>
            <a:off x="2938463" y="2205038"/>
            <a:ext cx="2081212" cy="1493837"/>
          </a:xfrm>
          <a:custGeom>
            <a:avLst/>
            <a:gdLst>
              <a:gd name="T0" fmla="*/ 24 w 1311"/>
              <a:gd name="T1" fmla="*/ 24 h 941"/>
              <a:gd name="T2" fmla="*/ 99 w 1311"/>
              <a:gd name="T3" fmla="*/ 81 h 941"/>
              <a:gd name="T4" fmla="*/ 156 w 1311"/>
              <a:gd name="T5" fmla="*/ 183 h 941"/>
              <a:gd name="T6" fmla="*/ 177 w 1311"/>
              <a:gd name="T7" fmla="*/ 309 h 941"/>
              <a:gd name="T8" fmla="*/ 144 w 1311"/>
              <a:gd name="T9" fmla="*/ 348 h 941"/>
              <a:gd name="T10" fmla="*/ 144 w 1311"/>
              <a:gd name="T11" fmla="*/ 393 h 941"/>
              <a:gd name="T12" fmla="*/ 132 w 1311"/>
              <a:gd name="T13" fmla="*/ 468 h 941"/>
              <a:gd name="T14" fmla="*/ 126 w 1311"/>
              <a:gd name="T15" fmla="*/ 567 h 941"/>
              <a:gd name="T16" fmla="*/ 156 w 1311"/>
              <a:gd name="T17" fmla="*/ 606 h 941"/>
              <a:gd name="T18" fmla="*/ 123 w 1311"/>
              <a:gd name="T19" fmla="*/ 627 h 941"/>
              <a:gd name="T20" fmla="*/ 96 w 1311"/>
              <a:gd name="T21" fmla="*/ 669 h 941"/>
              <a:gd name="T22" fmla="*/ 108 w 1311"/>
              <a:gd name="T23" fmla="*/ 762 h 941"/>
              <a:gd name="T24" fmla="*/ 177 w 1311"/>
              <a:gd name="T25" fmla="*/ 789 h 941"/>
              <a:gd name="T26" fmla="*/ 252 w 1311"/>
              <a:gd name="T27" fmla="*/ 828 h 941"/>
              <a:gd name="T28" fmla="*/ 359 w 1311"/>
              <a:gd name="T29" fmla="*/ 863 h 941"/>
              <a:gd name="T30" fmla="*/ 427 w 1311"/>
              <a:gd name="T31" fmla="*/ 881 h 941"/>
              <a:gd name="T32" fmla="*/ 481 w 1311"/>
              <a:gd name="T33" fmla="*/ 893 h 941"/>
              <a:gd name="T34" fmla="*/ 543 w 1311"/>
              <a:gd name="T35" fmla="*/ 921 h 941"/>
              <a:gd name="T36" fmla="*/ 661 w 1311"/>
              <a:gd name="T37" fmla="*/ 883 h 941"/>
              <a:gd name="T38" fmla="*/ 794 w 1311"/>
              <a:gd name="T39" fmla="*/ 746 h 941"/>
              <a:gd name="T40" fmla="*/ 836 w 1311"/>
              <a:gd name="T41" fmla="*/ 729 h 941"/>
              <a:gd name="T42" fmla="*/ 872 w 1311"/>
              <a:gd name="T43" fmla="*/ 728 h 941"/>
              <a:gd name="T44" fmla="*/ 912 w 1311"/>
              <a:gd name="T45" fmla="*/ 708 h 941"/>
              <a:gd name="T46" fmla="*/ 942 w 1311"/>
              <a:gd name="T47" fmla="*/ 654 h 941"/>
              <a:gd name="T48" fmla="*/ 965 w 1311"/>
              <a:gd name="T49" fmla="*/ 638 h 941"/>
              <a:gd name="T50" fmla="*/ 986 w 1311"/>
              <a:gd name="T51" fmla="*/ 627 h 941"/>
              <a:gd name="T52" fmla="*/ 1029 w 1311"/>
              <a:gd name="T53" fmla="*/ 581 h 941"/>
              <a:gd name="T54" fmla="*/ 1052 w 1311"/>
              <a:gd name="T55" fmla="*/ 548 h 941"/>
              <a:gd name="T56" fmla="*/ 1115 w 1311"/>
              <a:gd name="T57" fmla="*/ 489 h 941"/>
              <a:gd name="T58" fmla="*/ 1167 w 1311"/>
              <a:gd name="T59" fmla="*/ 435 h 941"/>
              <a:gd name="T60" fmla="*/ 1199 w 1311"/>
              <a:gd name="T61" fmla="*/ 411 h 941"/>
              <a:gd name="T62" fmla="*/ 1226 w 1311"/>
              <a:gd name="T63" fmla="*/ 375 h 941"/>
              <a:gd name="T64" fmla="*/ 1221 w 1311"/>
              <a:gd name="T65" fmla="*/ 350 h 941"/>
              <a:gd name="T66" fmla="*/ 1250 w 1311"/>
              <a:gd name="T67" fmla="*/ 305 h 9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11" h="941">
                <a:moveTo>
                  <a:pt x="0" y="0"/>
                </a:moveTo>
                <a:cubicBezTo>
                  <a:pt x="6" y="10"/>
                  <a:pt x="12" y="20"/>
                  <a:pt x="24" y="24"/>
                </a:cubicBezTo>
                <a:cubicBezTo>
                  <a:pt x="36" y="28"/>
                  <a:pt x="60" y="18"/>
                  <a:pt x="72" y="27"/>
                </a:cubicBezTo>
                <a:cubicBezTo>
                  <a:pt x="84" y="36"/>
                  <a:pt x="89" y="63"/>
                  <a:pt x="99" y="81"/>
                </a:cubicBezTo>
                <a:cubicBezTo>
                  <a:pt x="109" y="99"/>
                  <a:pt x="122" y="118"/>
                  <a:pt x="132" y="135"/>
                </a:cubicBezTo>
                <a:cubicBezTo>
                  <a:pt x="142" y="152"/>
                  <a:pt x="152" y="165"/>
                  <a:pt x="156" y="183"/>
                </a:cubicBezTo>
                <a:cubicBezTo>
                  <a:pt x="160" y="201"/>
                  <a:pt x="153" y="222"/>
                  <a:pt x="156" y="243"/>
                </a:cubicBezTo>
                <a:cubicBezTo>
                  <a:pt x="159" y="264"/>
                  <a:pt x="178" y="296"/>
                  <a:pt x="177" y="309"/>
                </a:cubicBezTo>
                <a:cubicBezTo>
                  <a:pt x="176" y="322"/>
                  <a:pt x="155" y="315"/>
                  <a:pt x="150" y="321"/>
                </a:cubicBezTo>
                <a:cubicBezTo>
                  <a:pt x="145" y="327"/>
                  <a:pt x="148" y="341"/>
                  <a:pt x="144" y="348"/>
                </a:cubicBezTo>
                <a:cubicBezTo>
                  <a:pt x="140" y="355"/>
                  <a:pt x="126" y="353"/>
                  <a:pt x="126" y="360"/>
                </a:cubicBezTo>
                <a:cubicBezTo>
                  <a:pt x="126" y="367"/>
                  <a:pt x="141" y="382"/>
                  <a:pt x="144" y="393"/>
                </a:cubicBezTo>
                <a:cubicBezTo>
                  <a:pt x="147" y="404"/>
                  <a:pt x="149" y="417"/>
                  <a:pt x="147" y="429"/>
                </a:cubicBezTo>
                <a:cubicBezTo>
                  <a:pt x="145" y="441"/>
                  <a:pt x="135" y="456"/>
                  <a:pt x="132" y="468"/>
                </a:cubicBezTo>
                <a:cubicBezTo>
                  <a:pt x="129" y="480"/>
                  <a:pt x="127" y="488"/>
                  <a:pt x="126" y="504"/>
                </a:cubicBezTo>
                <a:cubicBezTo>
                  <a:pt x="125" y="520"/>
                  <a:pt x="125" y="553"/>
                  <a:pt x="126" y="567"/>
                </a:cubicBezTo>
                <a:cubicBezTo>
                  <a:pt x="127" y="581"/>
                  <a:pt x="127" y="582"/>
                  <a:pt x="132" y="588"/>
                </a:cubicBezTo>
                <a:cubicBezTo>
                  <a:pt x="137" y="594"/>
                  <a:pt x="155" y="600"/>
                  <a:pt x="156" y="606"/>
                </a:cubicBezTo>
                <a:cubicBezTo>
                  <a:pt x="157" y="612"/>
                  <a:pt x="146" y="620"/>
                  <a:pt x="141" y="623"/>
                </a:cubicBezTo>
                <a:cubicBezTo>
                  <a:pt x="136" y="626"/>
                  <a:pt x="130" y="623"/>
                  <a:pt x="123" y="627"/>
                </a:cubicBezTo>
                <a:cubicBezTo>
                  <a:pt x="116" y="631"/>
                  <a:pt x="103" y="641"/>
                  <a:pt x="99" y="648"/>
                </a:cubicBezTo>
                <a:cubicBezTo>
                  <a:pt x="95" y="655"/>
                  <a:pt x="99" y="661"/>
                  <a:pt x="96" y="669"/>
                </a:cubicBezTo>
                <a:cubicBezTo>
                  <a:pt x="93" y="677"/>
                  <a:pt x="82" y="681"/>
                  <a:pt x="84" y="696"/>
                </a:cubicBezTo>
                <a:cubicBezTo>
                  <a:pt x="86" y="711"/>
                  <a:pt x="95" y="746"/>
                  <a:pt x="108" y="762"/>
                </a:cubicBezTo>
                <a:cubicBezTo>
                  <a:pt x="121" y="778"/>
                  <a:pt x="151" y="788"/>
                  <a:pt x="162" y="792"/>
                </a:cubicBezTo>
                <a:cubicBezTo>
                  <a:pt x="173" y="796"/>
                  <a:pt x="169" y="789"/>
                  <a:pt x="177" y="789"/>
                </a:cubicBezTo>
                <a:cubicBezTo>
                  <a:pt x="185" y="789"/>
                  <a:pt x="198" y="786"/>
                  <a:pt x="210" y="792"/>
                </a:cubicBezTo>
                <a:cubicBezTo>
                  <a:pt x="222" y="798"/>
                  <a:pt x="239" y="822"/>
                  <a:pt x="252" y="828"/>
                </a:cubicBezTo>
                <a:cubicBezTo>
                  <a:pt x="265" y="834"/>
                  <a:pt x="267" y="822"/>
                  <a:pt x="285" y="828"/>
                </a:cubicBezTo>
                <a:cubicBezTo>
                  <a:pt x="303" y="834"/>
                  <a:pt x="345" y="859"/>
                  <a:pt x="359" y="863"/>
                </a:cubicBezTo>
                <a:cubicBezTo>
                  <a:pt x="373" y="867"/>
                  <a:pt x="361" y="851"/>
                  <a:pt x="372" y="854"/>
                </a:cubicBezTo>
                <a:cubicBezTo>
                  <a:pt x="383" y="857"/>
                  <a:pt x="412" y="874"/>
                  <a:pt x="427" y="881"/>
                </a:cubicBezTo>
                <a:cubicBezTo>
                  <a:pt x="442" y="888"/>
                  <a:pt x="456" y="895"/>
                  <a:pt x="465" y="897"/>
                </a:cubicBezTo>
                <a:cubicBezTo>
                  <a:pt x="474" y="899"/>
                  <a:pt x="477" y="891"/>
                  <a:pt x="481" y="893"/>
                </a:cubicBezTo>
                <a:cubicBezTo>
                  <a:pt x="485" y="895"/>
                  <a:pt x="477" y="904"/>
                  <a:pt x="487" y="909"/>
                </a:cubicBezTo>
                <a:cubicBezTo>
                  <a:pt x="497" y="914"/>
                  <a:pt x="525" y="917"/>
                  <a:pt x="543" y="921"/>
                </a:cubicBezTo>
                <a:cubicBezTo>
                  <a:pt x="561" y="925"/>
                  <a:pt x="573" y="941"/>
                  <a:pt x="593" y="935"/>
                </a:cubicBezTo>
                <a:cubicBezTo>
                  <a:pt x="613" y="929"/>
                  <a:pt x="629" y="911"/>
                  <a:pt x="661" y="883"/>
                </a:cubicBezTo>
                <a:cubicBezTo>
                  <a:pt x="693" y="855"/>
                  <a:pt x="766" y="787"/>
                  <a:pt x="788" y="764"/>
                </a:cubicBezTo>
                <a:lnTo>
                  <a:pt x="794" y="746"/>
                </a:lnTo>
                <a:cubicBezTo>
                  <a:pt x="798" y="744"/>
                  <a:pt x="808" y="752"/>
                  <a:pt x="815" y="749"/>
                </a:cubicBezTo>
                <a:cubicBezTo>
                  <a:pt x="822" y="746"/>
                  <a:pt x="830" y="729"/>
                  <a:pt x="836" y="729"/>
                </a:cubicBezTo>
                <a:cubicBezTo>
                  <a:pt x="842" y="729"/>
                  <a:pt x="843" y="746"/>
                  <a:pt x="849" y="746"/>
                </a:cubicBezTo>
                <a:cubicBezTo>
                  <a:pt x="855" y="746"/>
                  <a:pt x="865" y="729"/>
                  <a:pt x="872" y="728"/>
                </a:cubicBezTo>
                <a:cubicBezTo>
                  <a:pt x="879" y="727"/>
                  <a:pt x="884" y="740"/>
                  <a:pt x="891" y="737"/>
                </a:cubicBezTo>
                <a:cubicBezTo>
                  <a:pt x="898" y="734"/>
                  <a:pt x="906" y="714"/>
                  <a:pt x="912" y="708"/>
                </a:cubicBezTo>
                <a:cubicBezTo>
                  <a:pt x="918" y="702"/>
                  <a:pt x="921" y="710"/>
                  <a:pt x="926" y="701"/>
                </a:cubicBezTo>
                <a:cubicBezTo>
                  <a:pt x="931" y="692"/>
                  <a:pt x="938" y="664"/>
                  <a:pt x="942" y="654"/>
                </a:cubicBezTo>
                <a:cubicBezTo>
                  <a:pt x="946" y="644"/>
                  <a:pt x="946" y="642"/>
                  <a:pt x="950" y="639"/>
                </a:cubicBezTo>
                <a:cubicBezTo>
                  <a:pt x="954" y="636"/>
                  <a:pt x="961" y="640"/>
                  <a:pt x="965" y="638"/>
                </a:cubicBezTo>
                <a:cubicBezTo>
                  <a:pt x="969" y="636"/>
                  <a:pt x="969" y="626"/>
                  <a:pt x="972" y="624"/>
                </a:cubicBezTo>
                <a:cubicBezTo>
                  <a:pt x="975" y="622"/>
                  <a:pt x="982" y="629"/>
                  <a:pt x="986" y="627"/>
                </a:cubicBezTo>
                <a:cubicBezTo>
                  <a:pt x="990" y="625"/>
                  <a:pt x="991" y="620"/>
                  <a:pt x="998" y="612"/>
                </a:cubicBezTo>
                <a:cubicBezTo>
                  <a:pt x="1005" y="604"/>
                  <a:pt x="1022" y="588"/>
                  <a:pt x="1029" y="581"/>
                </a:cubicBezTo>
                <a:cubicBezTo>
                  <a:pt x="1036" y="574"/>
                  <a:pt x="1039" y="572"/>
                  <a:pt x="1043" y="567"/>
                </a:cubicBezTo>
                <a:cubicBezTo>
                  <a:pt x="1047" y="562"/>
                  <a:pt x="1045" y="556"/>
                  <a:pt x="1052" y="548"/>
                </a:cubicBezTo>
                <a:cubicBezTo>
                  <a:pt x="1059" y="540"/>
                  <a:pt x="1073" y="526"/>
                  <a:pt x="1083" y="516"/>
                </a:cubicBezTo>
                <a:cubicBezTo>
                  <a:pt x="1093" y="506"/>
                  <a:pt x="1106" y="494"/>
                  <a:pt x="1115" y="489"/>
                </a:cubicBezTo>
                <a:cubicBezTo>
                  <a:pt x="1124" y="484"/>
                  <a:pt x="1127" y="495"/>
                  <a:pt x="1136" y="486"/>
                </a:cubicBezTo>
                <a:cubicBezTo>
                  <a:pt x="1145" y="477"/>
                  <a:pt x="1158" y="444"/>
                  <a:pt x="1167" y="435"/>
                </a:cubicBezTo>
                <a:cubicBezTo>
                  <a:pt x="1176" y="426"/>
                  <a:pt x="1183" y="436"/>
                  <a:pt x="1188" y="432"/>
                </a:cubicBezTo>
                <a:cubicBezTo>
                  <a:pt x="1193" y="428"/>
                  <a:pt x="1193" y="416"/>
                  <a:pt x="1199" y="411"/>
                </a:cubicBezTo>
                <a:cubicBezTo>
                  <a:pt x="1205" y="406"/>
                  <a:pt x="1219" y="408"/>
                  <a:pt x="1223" y="402"/>
                </a:cubicBezTo>
                <a:cubicBezTo>
                  <a:pt x="1227" y="396"/>
                  <a:pt x="1227" y="382"/>
                  <a:pt x="1226" y="375"/>
                </a:cubicBezTo>
                <a:cubicBezTo>
                  <a:pt x="1225" y="368"/>
                  <a:pt x="1218" y="364"/>
                  <a:pt x="1217" y="360"/>
                </a:cubicBezTo>
                <a:cubicBezTo>
                  <a:pt x="1216" y="356"/>
                  <a:pt x="1216" y="354"/>
                  <a:pt x="1221" y="350"/>
                </a:cubicBezTo>
                <a:cubicBezTo>
                  <a:pt x="1226" y="346"/>
                  <a:pt x="1239" y="343"/>
                  <a:pt x="1244" y="336"/>
                </a:cubicBezTo>
                <a:cubicBezTo>
                  <a:pt x="1249" y="329"/>
                  <a:pt x="1239" y="316"/>
                  <a:pt x="1250" y="305"/>
                </a:cubicBezTo>
                <a:cubicBezTo>
                  <a:pt x="1261" y="294"/>
                  <a:pt x="1298" y="277"/>
                  <a:pt x="1311" y="270"/>
                </a:cubicBezTo>
              </a:path>
            </a:pathLst>
          </a:custGeom>
          <a:noFill/>
          <a:ln w="254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69" name="Freeform 121"/>
          <p:cNvSpPr>
            <a:spLocks/>
          </p:cNvSpPr>
          <p:nvPr/>
        </p:nvSpPr>
        <p:spPr bwMode="auto">
          <a:xfrm>
            <a:off x="3095625" y="2130425"/>
            <a:ext cx="1662113" cy="593725"/>
          </a:xfrm>
          <a:custGeom>
            <a:avLst/>
            <a:gdLst>
              <a:gd name="T0" fmla="*/ 0 w 1047"/>
              <a:gd name="T1" fmla="*/ 2 h 374"/>
              <a:gd name="T2" fmla="*/ 29 w 1047"/>
              <a:gd name="T3" fmla="*/ 7 h 374"/>
              <a:gd name="T4" fmla="*/ 26 w 1047"/>
              <a:gd name="T5" fmla="*/ 46 h 374"/>
              <a:gd name="T6" fmla="*/ 26 w 1047"/>
              <a:gd name="T7" fmla="*/ 79 h 374"/>
              <a:gd name="T8" fmla="*/ 30 w 1047"/>
              <a:gd name="T9" fmla="*/ 94 h 374"/>
              <a:gd name="T10" fmla="*/ 42 w 1047"/>
              <a:gd name="T11" fmla="*/ 95 h 374"/>
              <a:gd name="T12" fmla="*/ 72 w 1047"/>
              <a:gd name="T13" fmla="*/ 86 h 374"/>
              <a:gd name="T14" fmla="*/ 87 w 1047"/>
              <a:gd name="T15" fmla="*/ 104 h 374"/>
              <a:gd name="T16" fmla="*/ 87 w 1047"/>
              <a:gd name="T17" fmla="*/ 133 h 374"/>
              <a:gd name="T18" fmla="*/ 96 w 1047"/>
              <a:gd name="T19" fmla="*/ 149 h 374"/>
              <a:gd name="T20" fmla="*/ 96 w 1047"/>
              <a:gd name="T21" fmla="*/ 170 h 374"/>
              <a:gd name="T22" fmla="*/ 107 w 1047"/>
              <a:gd name="T23" fmla="*/ 193 h 374"/>
              <a:gd name="T24" fmla="*/ 108 w 1047"/>
              <a:gd name="T25" fmla="*/ 209 h 374"/>
              <a:gd name="T26" fmla="*/ 123 w 1047"/>
              <a:gd name="T27" fmla="*/ 227 h 374"/>
              <a:gd name="T28" fmla="*/ 153 w 1047"/>
              <a:gd name="T29" fmla="*/ 245 h 374"/>
              <a:gd name="T30" fmla="*/ 186 w 1047"/>
              <a:gd name="T31" fmla="*/ 266 h 374"/>
              <a:gd name="T32" fmla="*/ 213 w 1047"/>
              <a:gd name="T33" fmla="*/ 268 h 374"/>
              <a:gd name="T34" fmla="*/ 233 w 1047"/>
              <a:gd name="T35" fmla="*/ 269 h 374"/>
              <a:gd name="T36" fmla="*/ 260 w 1047"/>
              <a:gd name="T37" fmla="*/ 247 h 374"/>
              <a:gd name="T38" fmla="*/ 281 w 1047"/>
              <a:gd name="T39" fmla="*/ 257 h 374"/>
              <a:gd name="T40" fmla="*/ 303 w 1047"/>
              <a:gd name="T41" fmla="*/ 286 h 374"/>
              <a:gd name="T42" fmla="*/ 308 w 1047"/>
              <a:gd name="T43" fmla="*/ 298 h 374"/>
              <a:gd name="T44" fmla="*/ 344 w 1047"/>
              <a:gd name="T45" fmla="*/ 323 h 374"/>
              <a:gd name="T46" fmla="*/ 360 w 1047"/>
              <a:gd name="T47" fmla="*/ 337 h 374"/>
              <a:gd name="T48" fmla="*/ 387 w 1047"/>
              <a:gd name="T49" fmla="*/ 362 h 374"/>
              <a:gd name="T50" fmla="*/ 419 w 1047"/>
              <a:gd name="T51" fmla="*/ 373 h 374"/>
              <a:gd name="T52" fmla="*/ 440 w 1047"/>
              <a:gd name="T53" fmla="*/ 358 h 374"/>
              <a:gd name="T54" fmla="*/ 443 w 1047"/>
              <a:gd name="T55" fmla="*/ 346 h 374"/>
              <a:gd name="T56" fmla="*/ 461 w 1047"/>
              <a:gd name="T57" fmla="*/ 353 h 374"/>
              <a:gd name="T58" fmla="*/ 464 w 1047"/>
              <a:gd name="T59" fmla="*/ 340 h 374"/>
              <a:gd name="T60" fmla="*/ 492 w 1047"/>
              <a:gd name="T61" fmla="*/ 337 h 374"/>
              <a:gd name="T62" fmla="*/ 498 w 1047"/>
              <a:gd name="T63" fmla="*/ 323 h 374"/>
              <a:gd name="T64" fmla="*/ 522 w 1047"/>
              <a:gd name="T65" fmla="*/ 326 h 374"/>
              <a:gd name="T66" fmla="*/ 534 w 1047"/>
              <a:gd name="T67" fmla="*/ 319 h 374"/>
              <a:gd name="T68" fmla="*/ 561 w 1047"/>
              <a:gd name="T69" fmla="*/ 335 h 374"/>
              <a:gd name="T70" fmla="*/ 587 w 1047"/>
              <a:gd name="T71" fmla="*/ 323 h 374"/>
              <a:gd name="T72" fmla="*/ 615 w 1047"/>
              <a:gd name="T73" fmla="*/ 331 h 374"/>
              <a:gd name="T74" fmla="*/ 636 w 1047"/>
              <a:gd name="T75" fmla="*/ 323 h 374"/>
              <a:gd name="T76" fmla="*/ 659 w 1047"/>
              <a:gd name="T77" fmla="*/ 331 h 374"/>
              <a:gd name="T78" fmla="*/ 665 w 1047"/>
              <a:gd name="T79" fmla="*/ 323 h 374"/>
              <a:gd name="T80" fmla="*/ 701 w 1047"/>
              <a:gd name="T81" fmla="*/ 331 h 374"/>
              <a:gd name="T82" fmla="*/ 738 w 1047"/>
              <a:gd name="T83" fmla="*/ 313 h 374"/>
              <a:gd name="T84" fmla="*/ 761 w 1047"/>
              <a:gd name="T85" fmla="*/ 275 h 374"/>
              <a:gd name="T86" fmla="*/ 767 w 1047"/>
              <a:gd name="T87" fmla="*/ 256 h 374"/>
              <a:gd name="T88" fmla="*/ 779 w 1047"/>
              <a:gd name="T89" fmla="*/ 241 h 374"/>
              <a:gd name="T90" fmla="*/ 782 w 1047"/>
              <a:gd name="T91" fmla="*/ 230 h 374"/>
              <a:gd name="T92" fmla="*/ 774 w 1047"/>
              <a:gd name="T93" fmla="*/ 215 h 374"/>
              <a:gd name="T94" fmla="*/ 797 w 1047"/>
              <a:gd name="T95" fmla="*/ 196 h 374"/>
              <a:gd name="T96" fmla="*/ 816 w 1047"/>
              <a:gd name="T97" fmla="*/ 191 h 374"/>
              <a:gd name="T98" fmla="*/ 831 w 1047"/>
              <a:gd name="T99" fmla="*/ 170 h 374"/>
              <a:gd name="T100" fmla="*/ 854 w 1047"/>
              <a:gd name="T101" fmla="*/ 172 h 374"/>
              <a:gd name="T102" fmla="*/ 864 w 1047"/>
              <a:gd name="T103" fmla="*/ 164 h 374"/>
              <a:gd name="T104" fmla="*/ 876 w 1047"/>
              <a:gd name="T105" fmla="*/ 164 h 374"/>
              <a:gd name="T106" fmla="*/ 915 w 1047"/>
              <a:gd name="T107" fmla="*/ 125 h 374"/>
              <a:gd name="T108" fmla="*/ 945 w 1047"/>
              <a:gd name="T109" fmla="*/ 125 h 374"/>
              <a:gd name="T110" fmla="*/ 963 w 1047"/>
              <a:gd name="T111" fmla="*/ 110 h 374"/>
              <a:gd name="T112" fmla="*/ 974 w 1047"/>
              <a:gd name="T113" fmla="*/ 98 h 374"/>
              <a:gd name="T114" fmla="*/ 989 w 1047"/>
              <a:gd name="T115" fmla="*/ 86 h 374"/>
              <a:gd name="T116" fmla="*/ 1001 w 1047"/>
              <a:gd name="T117" fmla="*/ 74 h 374"/>
              <a:gd name="T118" fmla="*/ 1013 w 1047"/>
              <a:gd name="T119" fmla="*/ 74 h 374"/>
              <a:gd name="T120" fmla="*/ 1026 w 1047"/>
              <a:gd name="T121" fmla="*/ 55 h 374"/>
              <a:gd name="T122" fmla="*/ 1047 w 1047"/>
              <a:gd name="T123" fmla="*/ 50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47" h="374">
                <a:moveTo>
                  <a:pt x="0" y="2"/>
                </a:moveTo>
                <a:cubicBezTo>
                  <a:pt x="12" y="1"/>
                  <a:pt x="25" y="0"/>
                  <a:pt x="29" y="7"/>
                </a:cubicBezTo>
                <a:cubicBezTo>
                  <a:pt x="33" y="14"/>
                  <a:pt x="26" y="34"/>
                  <a:pt x="26" y="46"/>
                </a:cubicBezTo>
                <a:cubicBezTo>
                  <a:pt x="26" y="58"/>
                  <a:pt x="25" y="71"/>
                  <a:pt x="26" y="79"/>
                </a:cubicBezTo>
                <a:cubicBezTo>
                  <a:pt x="27" y="87"/>
                  <a:pt x="27" y="91"/>
                  <a:pt x="30" y="94"/>
                </a:cubicBezTo>
                <a:cubicBezTo>
                  <a:pt x="33" y="97"/>
                  <a:pt x="35" y="96"/>
                  <a:pt x="42" y="95"/>
                </a:cubicBezTo>
                <a:cubicBezTo>
                  <a:pt x="49" y="94"/>
                  <a:pt x="65" y="85"/>
                  <a:pt x="72" y="86"/>
                </a:cubicBezTo>
                <a:cubicBezTo>
                  <a:pt x="79" y="87"/>
                  <a:pt x="85" y="96"/>
                  <a:pt x="87" y="104"/>
                </a:cubicBezTo>
                <a:cubicBezTo>
                  <a:pt x="89" y="112"/>
                  <a:pt x="86" y="126"/>
                  <a:pt x="87" y="133"/>
                </a:cubicBezTo>
                <a:cubicBezTo>
                  <a:pt x="88" y="140"/>
                  <a:pt x="95" y="143"/>
                  <a:pt x="96" y="149"/>
                </a:cubicBezTo>
                <a:cubicBezTo>
                  <a:pt x="97" y="155"/>
                  <a:pt x="94" y="163"/>
                  <a:pt x="96" y="170"/>
                </a:cubicBezTo>
                <a:cubicBezTo>
                  <a:pt x="98" y="177"/>
                  <a:pt x="105" y="186"/>
                  <a:pt x="107" y="193"/>
                </a:cubicBezTo>
                <a:cubicBezTo>
                  <a:pt x="109" y="200"/>
                  <a:pt x="105" y="203"/>
                  <a:pt x="108" y="209"/>
                </a:cubicBezTo>
                <a:cubicBezTo>
                  <a:pt x="111" y="215"/>
                  <a:pt x="116" y="221"/>
                  <a:pt x="123" y="227"/>
                </a:cubicBezTo>
                <a:cubicBezTo>
                  <a:pt x="130" y="233"/>
                  <a:pt x="142" y="238"/>
                  <a:pt x="153" y="245"/>
                </a:cubicBezTo>
                <a:cubicBezTo>
                  <a:pt x="164" y="252"/>
                  <a:pt x="176" y="262"/>
                  <a:pt x="186" y="266"/>
                </a:cubicBezTo>
                <a:cubicBezTo>
                  <a:pt x="196" y="270"/>
                  <a:pt x="205" y="268"/>
                  <a:pt x="213" y="268"/>
                </a:cubicBezTo>
                <a:cubicBezTo>
                  <a:pt x="221" y="268"/>
                  <a:pt x="225" y="272"/>
                  <a:pt x="233" y="269"/>
                </a:cubicBezTo>
                <a:cubicBezTo>
                  <a:pt x="241" y="266"/>
                  <a:pt x="252" y="249"/>
                  <a:pt x="260" y="247"/>
                </a:cubicBezTo>
                <a:cubicBezTo>
                  <a:pt x="268" y="245"/>
                  <a:pt x="274" y="251"/>
                  <a:pt x="281" y="257"/>
                </a:cubicBezTo>
                <a:cubicBezTo>
                  <a:pt x="288" y="263"/>
                  <a:pt x="299" y="279"/>
                  <a:pt x="303" y="286"/>
                </a:cubicBezTo>
                <a:cubicBezTo>
                  <a:pt x="307" y="293"/>
                  <a:pt x="301" y="292"/>
                  <a:pt x="308" y="298"/>
                </a:cubicBezTo>
                <a:cubicBezTo>
                  <a:pt x="315" y="304"/>
                  <a:pt x="335" y="317"/>
                  <a:pt x="344" y="323"/>
                </a:cubicBezTo>
                <a:cubicBezTo>
                  <a:pt x="353" y="329"/>
                  <a:pt x="353" y="331"/>
                  <a:pt x="360" y="337"/>
                </a:cubicBezTo>
                <a:cubicBezTo>
                  <a:pt x="367" y="343"/>
                  <a:pt x="377" y="356"/>
                  <a:pt x="387" y="362"/>
                </a:cubicBezTo>
                <a:cubicBezTo>
                  <a:pt x="397" y="368"/>
                  <a:pt x="410" y="374"/>
                  <a:pt x="419" y="373"/>
                </a:cubicBezTo>
                <a:cubicBezTo>
                  <a:pt x="428" y="372"/>
                  <a:pt x="436" y="363"/>
                  <a:pt x="440" y="358"/>
                </a:cubicBezTo>
                <a:cubicBezTo>
                  <a:pt x="444" y="353"/>
                  <a:pt x="440" y="347"/>
                  <a:pt x="443" y="346"/>
                </a:cubicBezTo>
                <a:cubicBezTo>
                  <a:pt x="446" y="345"/>
                  <a:pt x="458" y="354"/>
                  <a:pt x="461" y="353"/>
                </a:cubicBezTo>
                <a:cubicBezTo>
                  <a:pt x="464" y="352"/>
                  <a:pt x="459" y="343"/>
                  <a:pt x="464" y="340"/>
                </a:cubicBezTo>
                <a:cubicBezTo>
                  <a:pt x="469" y="337"/>
                  <a:pt x="486" y="340"/>
                  <a:pt x="492" y="337"/>
                </a:cubicBezTo>
                <a:cubicBezTo>
                  <a:pt x="498" y="334"/>
                  <a:pt x="493" y="325"/>
                  <a:pt x="498" y="323"/>
                </a:cubicBezTo>
                <a:cubicBezTo>
                  <a:pt x="503" y="321"/>
                  <a:pt x="516" y="327"/>
                  <a:pt x="522" y="326"/>
                </a:cubicBezTo>
                <a:cubicBezTo>
                  <a:pt x="528" y="325"/>
                  <a:pt x="528" y="318"/>
                  <a:pt x="534" y="319"/>
                </a:cubicBezTo>
                <a:cubicBezTo>
                  <a:pt x="540" y="320"/>
                  <a:pt x="552" y="334"/>
                  <a:pt x="561" y="335"/>
                </a:cubicBezTo>
                <a:cubicBezTo>
                  <a:pt x="570" y="336"/>
                  <a:pt x="578" y="324"/>
                  <a:pt x="587" y="323"/>
                </a:cubicBezTo>
                <a:cubicBezTo>
                  <a:pt x="596" y="322"/>
                  <a:pt x="607" y="331"/>
                  <a:pt x="615" y="331"/>
                </a:cubicBezTo>
                <a:cubicBezTo>
                  <a:pt x="623" y="331"/>
                  <a:pt x="629" y="323"/>
                  <a:pt x="636" y="323"/>
                </a:cubicBezTo>
                <a:cubicBezTo>
                  <a:pt x="643" y="323"/>
                  <a:pt x="654" y="331"/>
                  <a:pt x="659" y="331"/>
                </a:cubicBezTo>
                <a:cubicBezTo>
                  <a:pt x="664" y="331"/>
                  <a:pt x="658" y="323"/>
                  <a:pt x="665" y="323"/>
                </a:cubicBezTo>
                <a:cubicBezTo>
                  <a:pt x="672" y="323"/>
                  <a:pt x="689" y="333"/>
                  <a:pt x="701" y="331"/>
                </a:cubicBezTo>
                <a:cubicBezTo>
                  <a:pt x="713" y="329"/>
                  <a:pt x="728" y="322"/>
                  <a:pt x="738" y="313"/>
                </a:cubicBezTo>
                <a:cubicBezTo>
                  <a:pt x="748" y="304"/>
                  <a:pt x="756" y="284"/>
                  <a:pt x="761" y="275"/>
                </a:cubicBezTo>
                <a:cubicBezTo>
                  <a:pt x="766" y="266"/>
                  <a:pt x="764" y="262"/>
                  <a:pt x="767" y="256"/>
                </a:cubicBezTo>
                <a:cubicBezTo>
                  <a:pt x="770" y="250"/>
                  <a:pt x="776" y="245"/>
                  <a:pt x="779" y="241"/>
                </a:cubicBezTo>
                <a:cubicBezTo>
                  <a:pt x="782" y="237"/>
                  <a:pt x="783" y="234"/>
                  <a:pt x="782" y="230"/>
                </a:cubicBezTo>
                <a:cubicBezTo>
                  <a:pt x="781" y="226"/>
                  <a:pt x="772" y="221"/>
                  <a:pt x="774" y="215"/>
                </a:cubicBezTo>
                <a:cubicBezTo>
                  <a:pt x="776" y="209"/>
                  <a:pt x="790" y="200"/>
                  <a:pt x="797" y="196"/>
                </a:cubicBezTo>
                <a:cubicBezTo>
                  <a:pt x="804" y="192"/>
                  <a:pt x="810" y="195"/>
                  <a:pt x="816" y="191"/>
                </a:cubicBezTo>
                <a:cubicBezTo>
                  <a:pt x="822" y="187"/>
                  <a:pt x="825" y="173"/>
                  <a:pt x="831" y="170"/>
                </a:cubicBezTo>
                <a:cubicBezTo>
                  <a:pt x="837" y="167"/>
                  <a:pt x="849" y="173"/>
                  <a:pt x="854" y="172"/>
                </a:cubicBezTo>
                <a:cubicBezTo>
                  <a:pt x="859" y="171"/>
                  <a:pt x="860" y="165"/>
                  <a:pt x="864" y="164"/>
                </a:cubicBezTo>
                <a:cubicBezTo>
                  <a:pt x="868" y="163"/>
                  <a:pt x="868" y="170"/>
                  <a:pt x="876" y="164"/>
                </a:cubicBezTo>
                <a:cubicBezTo>
                  <a:pt x="884" y="158"/>
                  <a:pt x="904" y="131"/>
                  <a:pt x="915" y="125"/>
                </a:cubicBezTo>
                <a:cubicBezTo>
                  <a:pt x="926" y="119"/>
                  <a:pt x="937" y="128"/>
                  <a:pt x="945" y="125"/>
                </a:cubicBezTo>
                <a:cubicBezTo>
                  <a:pt x="953" y="122"/>
                  <a:pt x="958" y="114"/>
                  <a:pt x="963" y="110"/>
                </a:cubicBezTo>
                <a:cubicBezTo>
                  <a:pt x="968" y="106"/>
                  <a:pt x="970" y="102"/>
                  <a:pt x="974" y="98"/>
                </a:cubicBezTo>
                <a:cubicBezTo>
                  <a:pt x="978" y="94"/>
                  <a:pt x="984" y="90"/>
                  <a:pt x="989" y="86"/>
                </a:cubicBezTo>
                <a:cubicBezTo>
                  <a:pt x="994" y="82"/>
                  <a:pt x="997" y="76"/>
                  <a:pt x="1001" y="74"/>
                </a:cubicBezTo>
                <a:cubicBezTo>
                  <a:pt x="1005" y="72"/>
                  <a:pt x="1009" y="77"/>
                  <a:pt x="1013" y="74"/>
                </a:cubicBezTo>
                <a:cubicBezTo>
                  <a:pt x="1017" y="71"/>
                  <a:pt x="1020" y="59"/>
                  <a:pt x="1026" y="55"/>
                </a:cubicBezTo>
                <a:cubicBezTo>
                  <a:pt x="1032" y="51"/>
                  <a:pt x="1044" y="51"/>
                  <a:pt x="1047" y="50"/>
                </a:cubicBezTo>
              </a:path>
            </a:pathLst>
          </a:custGeom>
          <a:noFill/>
          <a:ln w="254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70" name="Rectangle 122"/>
          <p:cNvSpPr>
            <a:spLocks noChangeArrowheads="1"/>
          </p:cNvSpPr>
          <p:nvPr/>
        </p:nvSpPr>
        <p:spPr bwMode="auto">
          <a:xfrm>
            <a:off x="2884488" y="2214563"/>
            <a:ext cx="152400" cy="152400"/>
          </a:xfrm>
          <a:prstGeom prst="rect">
            <a:avLst/>
          </a:prstGeom>
          <a:solidFill>
            <a:srgbClr val="969696"/>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71" name="Rectangle 123"/>
          <p:cNvSpPr>
            <a:spLocks noChangeArrowheads="1"/>
          </p:cNvSpPr>
          <p:nvPr/>
        </p:nvSpPr>
        <p:spPr bwMode="auto">
          <a:xfrm>
            <a:off x="3354388" y="1808163"/>
            <a:ext cx="152400" cy="152400"/>
          </a:xfrm>
          <a:prstGeom prst="rect">
            <a:avLst/>
          </a:prstGeom>
          <a:solidFill>
            <a:srgbClr val="969696"/>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72" name="Rectangle 124"/>
          <p:cNvSpPr>
            <a:spLocks noChangeArrowheads="1"/>
          </p:cNvSpPr>
          <p:nvPr/>
        </p:nvSpPr>
        <p:spPr bwMode="auto">
          <a:xfrm>
            <a:off x="4268788" y="1528763"/>
            <a:ext cx="152400" cy="152400"/>
          </a:xfrm>
          <a:prstGeom prst="rect">
            <a:avLst/>
          </a:prstGeom>
          <a:solidFill>
            <a:srgbClr val="969696"/>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73" name="Rectangle 125"/>
          <p:cNvSpPr>
            <a:spLocks noChangeArrowheads="1"/>
          </p:cNvSpPr>
          <p:nvPr/>
        </p:nvSpPr>
        <p:spPr bwMode="auto">
          <a:xfrm>
            <a:off x="4662488" y="1262063"/>
            <a:ext cx="152400" cy="152400"/>
          </a:xfrm>
          <a:prstGeom prst="rect">
            <a:avLst/>
          </a:prstGeom>
          <a:solidFill>
            <a:srgbClr val="969696"/>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74" name="Rectangle 126"/>
          <p:cNvSpPr>
            <a:spLocks noChangeArrowheads="1"/>
          </p:cNvSpPr>
          <p:nvPr/>
        </p:nvSpPr>
        <p:spPr bwMode="auto">
          <a:xfrm>
            <a:off x="5259388" y="1312863"/>
            <a:ext cx="152400" cy="152400"/>
          </a:xfrm>
          <a:prstGeom prst="rect">
            <a:avLst/>
          </a:prstGeom>
          <a:solidFill>
            <a:srgbClr val="969696"/>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75" name="Freeform 127"/>
          <p:cNvSpPr>
            <a:spLocks/>
          </p:cNvSpPr>
          <p:nvPr/>
        </p:nvSpPr>
        <p:spPr bwMode="auto">
          <a:xfrm>
            <a:off x="3071813" y="2058988"/>
            <a:ext cx="560387" cy="1131887"/>
          </a:xfrm>
          <a:custGeom>
            <a:avLst/>
            <a:gdLst>
              <a:gd name="T0" fmla="*/ 0 w 201"/>
              <a:gd name="T1" fmla="*/ 0 h 761"/>
              <a:gd name="T2" fmla="*/ 119 w 201"/>
              <a:gd name="T3" fmla="*/ 533 h 761"/>
              <a:gd name="T4" fmla="*/ 201 w 201"/>
              <a:gd name="T5" fmla="*/ 761 h 761"/>
            </a:gdLst>
            <a:ahLst/>
            <a:cxnLst>
              <a:cxn ang="0">
                <a:pos x="T0" y="T1"/>
              </a:cxn>
              <a:cxn ang="0">
                <a:pos x="T2" y="T3"/>
              </a:cxn>
              <a:cxn ang="0">
                <a:pos x="T4" y="T5"/>
              </a:cxn>
            </a:cxnLst>
            <a:rect l="0" t="0" r="r" b="b"/>
            <a:pathLst>
              <a:path w="201" h="761">
                <a:moveTo>
                  <a:pt x="0" y="0"/>
                </a:moveTo>
                <a:cubicBezTo>
                  <a:pt x="20" y="89"/>
                  <a:pt x="86" y="406"/>
                  <a:pt x="119" y="533"/>
                </a:cubicBezTo>
                <a:cubicBezTo>
                  <a:pt x="152" y="660"/>
                  <a:pt x="184" y="714"/>
                  <a:pt x="201" y="761"/>
                </a:cubicBezTo>
              </a:path>
            </a:pathLst>
          </a:custGeom>
          <a:noFill/>
          <a:ln w="127000" cmpd="tri">
            <a:solidFill>
              <a:srgbClr val="000080"/>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42" name="Rectangle 94"/>
          <p:cNvSpPr>
            <a:spLocks noChangeArrowheads="1"/>
          </p:cNvSpPr>
          <p:nvPr/>
        </p:nvSpPr>
        <p:spPr bwMode="auto">
          <a:xfrm>
            <a:off x="2663825" y="1987550"/>
            <a:ext cx="152400" cy="152400"/>
          </a:xfrm>
          <a:prstGeom prst="rect">
            <a:avLst/>
          </a:prstGeom>
          <a:solidFill>
            <a:srgbClr val="99CCFF"/>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45" name="Rectangle 97"/>
          <p:cNvSpPr>
            <a:spLocks noChangeArrowheads="1"/>
          </p:cNvSpPr>
          <p:nvPr/>
        </p:nvSpPr>
        <p:spPr bwMode="auto">
          <a:xfrm>
            <a:off x="2630488" y="2022475"/>
            <a:ext cx="152400" cy="152400"/>
          </a:xfrm>
          <a:prstGeom prst="rect">
            <a:avLst/>
          </a:prstGeom>
          <a:solidFill>
            <a:srgbClr val="99CCFF"/>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46" name="Rectangle 98"/>
          <p:cNvSpPr>
            <a:spLocks noChangeArrowheads="1"/>
          </p:cNvSpPr>
          <p:nvPr/>
        </p:nvSpPr>
        <p:spPr bwMode="auto">
          <a:xfrm>
            <a:off x="2593975" y="2058988"/>
            <a:ext cx="152400" cy="152400"/>
          </a:xfrm>
          <a:prstGeom prst="rect">
            <a:avLst/>
          </a:prstGeom>
          <a:solidFill>
            <a:srgbClr val="99CCFF"/>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60" name="Freeform 112"/>
          <p:cNvSpPr>
            <a:spLocks/>
          </p:cNvSpPr>
          <p:nvPr/>
        </p:nvSpPr>
        <p:spPr bwMode="auto">
          <a:xfrm>
            <a:off x="6219825" y="508000"/>
            <a:ext cx="1349375" cy="349250"/>
          </a:xfrm>
          <a:custGeom>
            <a:avLst/>
            <a:gdLst>
              <a:gd name="T0" fmla="*/ 0 w 850"/>
              <a:gd name="T1" fmla="*/ 0 h 220"/>
              <a:gd name="T2" fmla="*/ 20 w 850"/>
              <a:gd name="T3" fmla="*/ 56 h 220"/>
              <a:gd name="T4" fmla="*/ 64 w 850"/>
              <a:gd name="T5" fmla="*/ 70 h 220"/>
              <a:gd name="T6" fmla="*/ 68 w 850"/>
              <a:gd name="T7" fmla="*/ 136 h 220"/>
              <a:gd name="T8" fmla="*/ 108 w 850"/>
              <a:gd name="T9" fmla="*/ 180 h 220"/>
              <a:gd name="T10" fmla="*/ 186 w 850"/>
              <a:gd name="T11" fmla="*/ 206 h 220"/>
              <a:gd name="T12" fmla="*/ 228 w 850"/>
              <a:gd name="T13" fmla="*/ 220 h 220"/>
              <a:gd name="T14" fmla="*/ 304 w 850"/>
              <a:gd name="T15" fmla="*/ 208 h 220"/>
              <a:gd name="T16" fmla="*/ 380 w 850"/>
              <a:gd name="T17" fmla="*/ 186 h 220"/>
              <a:gd name="T18" fmla="*/ 430 w 850"/>
              <a:gd name="T19" fmla="*/ 164 h 220"/>
              <a:gd name="T20" fmla="*/ 466 w 850"/>
              <a:gd name="T21" fmla="*/ 162 h 220"/>
              <a:gd name="T22" fmla="*/ 492 w 850"/>
              <a:gd name="T23" fmla="*/ 164 h 220"/>
              <a:gd name="T24" fmla="*/ 508 w 850"/>
              <a:gd name="T25" fmla="*/ 164 h 220"/>
              <a:gd name="T26" fmla="*/ 524 w 850"/>
              <a:gd name="T27" fmla="*/ 102 h 220"/>
              <a:gd name="T28" fmla="*/ 540 w 850"/>
              <a:gd name="T29" fmla="*/ 82 h 220"/>
              <a:gd name="T30" fmla="*/ 564 w 850"/>
              <a:gd name="T31" fmla="*/ 84 h 220"/>
              <a:gd name="T32" fmla="*/ 582 w 850"/>
              <a:gd name="T33" fmla="*/ 122 h 220"/>
              <a:gd name="T34" fmla="*/ 626 w 850"/>
              <a:gd name="T35" fmla="*/ 158 h 220"/>
              <a:gd name="T36" fmla="*/ 670 w 850"/>
              <a:gd name="T37" fmla="*/ 124 h 220"/>
              <a:gd name="T38" fmla="*/ 726 w 850"/>
              <a:gd name="T39" fmla="*/ 108 h 220"/>
              <a:gd name="T40" fmla="*/ 768 w 850"/>
              <a:gd name="T41" fmla="*/ 116 h 220"/>
              <a:gd name="T42" fmla="*/ 802 w 850"/>
              <a:gd name="T43" fmla="*/ 150 h 220"/>
              <a:gd name="T44" fmla="*/ 838 w 850"/>
              <a:gd name="T45" fmla="*/ 174 h 220"/>
              <a:gd name="T46" fmla="*/ 850 w 850"/>
              <a:gd name="T47" fmla="*/ 18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50" h="220">
                <a:moveTo>
                  <a:pt x="0" y="0"/>
                </a:moveTo>
                <a:cubicBezTo>
                  <a:pt x="5" y="22"/>
                  <a:pt x="10" y="45"/>
                  <a:pt x="20" y="56"/>
                </a:cubicBezTo>
                <a:cubicBezTo>
                  <a:pt x="30" y="67"/>
                  <a:pt x="56" y="57"/>
                  <a:pt x="64" y="70"/>
                </a:cubicBezTo>
                <a:cubicBezTo>
                  <a:pt x="72" y="83"/>
                  <a:pt x="61" y="118"/>
                  <a:pt x="68" y="136"/>
                </a:cubicBezTo>
                <a:cubicBezTo>
                  <a:pt x="75" y="154"/>
                  <a:pt x="88" y="168"/>
                  <a:pt x="108" y="180"/>
                </a:cubicBezTo>
                <a:cubicBezTo>
                  <a:pt x="128" y="192"/>
                  <a:pt x="166" y="199"/>
                  <a:pt x="186" y="206"/>
                </a:cubicBezTo>
                <a:cubicBezTo>
                  <a:pt x="206" y="213"/>
                  <a:pt x="208" y="220"/>
                  <a:pt x="228" y="220"/>
                </a:cubicBezTo>
                <a:cubicBezTo>
                  <a:pt x="248" y="220"/>
                  <a:pt x="279" y="214"/>
                  <a:pt x="304" y="208"/>
                </a:cubicBezTo>
                <a:cubicBezTo>
                  <a:pt x="329" y="202"/>
                  <a:pt x="359" y="193"/>
                  <a:pt x="380" y="186"/>
                </a:cubicBezTo>
                <a:cubicBezTo>
                  <a:pt x="401" y="179"/>
                  <a:pt x="416" y="168"/>
                  <a:pt x="430" y="164"/>
                </a:cubicBezTo>
                <a:cubicBezTo>
                  <a:pt x="444" y="160"/>
                  <a:pt x="456" y="162"/>
                  <a:pt x="466" y="162"/>
                </a:cubicBezTo>
                <a:cubicBezTo>
                  <a:pt x="476" y="162"/>
                  <a:pt x="485" y="164"/>
                  <a:pt x="492" y="164"/>
                </a:cubicBezTo>
                <a:cubicBezTo>
                  <a:pt x="499" y="164"/>
                  <a:pt x="503" y="174"/>
                  <a:pt x="508" y="164"/>
                </a:cubicBezTo>
                <a:cubicBezTo>
                  <a:pt x="513" y="154"/>
                  <a:pt x="519" y="116"/>
                  <a:pt x="524" y="102"/>
                </a:cubicBezTo>
                <a:cubicBezTo>
                  <a:pt x="529" y="88"/>
                  <a:pt x="533" y="85"/>
                  <a:pt x="540" y="82"/>
                </a:cubicBezTo>
                <a:cubicBezTo>
                  <a:pt x="547" y="79"/>
                  <a:pt x="557" y="77"/>
                  <a:pt x="564" y="84"/>
                </a:cubicBezTo>
                <a:cubicBezTo>
                  <a:pt x="571" y="91"/>
                  <a:pt x="572" y="110"/>
                  <a:pt x="582" y="122"/>
                </a:cubicBezTo>
                <a:cubicBezTo>
                  <a:pt x="592" y="134"/>
                  <a:pt x="611" y="158"/>
                  <a:pt x="626" y="158"/>
                </a:cubicBezTo>
                <a:cubicBezTo>
                  <a:pt x="641" y="158"/>
                  <a:pt x="653" y="132"/>
                  <a:pt x="670" y="124"/>
                </a:cubicBezTo>
                <a:cubicBezTo>
                  <a:pt x="687" y="116"/>
                  <a:pt x="710" y="109"/>
                  <a:pt x="726" y="108"/>
                </a:cubicBezTo>
                <a:cubicBezTo>
                  <a:pt x="742" y="107"/>
                  <a:pt x="755" y="109"/>
                  <a:pt x="768" y="116"/>
                </a:cubicBezTo>
                <a:cubicBezTo>
                  <a:pt x="781" y="123"/>
                  <a:pt x="790" y="140"/>
                  <a:pt x="802" y="150"/>
                </a:cubicBezTo>
                <a:cubicBezTo>
                  <a:pt x="814" y="160"/>
                  <a:pt x="830" y="169"/>
                  <a:pt x="838" y="174"/>
                </a:cubicBezTo>
                <a:cubicBezTo>
                  <a:pt x="846" y="179"/>
                  <a:pt x="849" y="178"/>
                  <a:pt x="850" y="180"/>
                </a:cubicBezTo>
              </a:path>
            </a:pathLst>
          </a:custGeom>
          <a:noFill/>
          <a:ln w="190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61" name="Rectangle 113"/>
          <p:cNvSpPr>
            <a:spLocks noChangeArrowheads="1"/>
          </p:cNvSpPr>
          <p:nvPr/>
        </p:nvSpPr>
        <p:spPr bwMode="auto">
          <a:xfrm>
            <a:off x="6858000" y="635000"/>
            <a:ext cx="152400" cy="152400"/>
          </a:xfrm>
          <a:prstGeom prst="rect">
            <a:avLst/>
          </a:prstGeom>
          <a:solidFill>
            <a:srgbClr val="99CCFF"/>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2129"/>
                                        </p:tgtEl>
                                        <p:attrNameLst>
                                          <p:attrName>style.visibility</p:attrName>
                                        </p:attrNameLst>
                                      </p:cBhvr>
                                      <p:to>
                                        <p:strVal val="visible"/>
                                      </p:to>
                                    </p:set>
                                    <p:animEffect transition="in" filter="slide(fromLeft)">
                                      <p:cBhvr>
                                        <p:cTn id="7" dur="1000"/>
                                        <p:tgtEl>
                                          <p:spTgt spid="2129"/>
                                        </p:tgtEl>
                                      </p:cBhvr>
                                    </p:animEffect>
                                  </p:childTnLst>
                                </p:cTn>
                              </p:par>
                              <p:par>
                                <p:cTn id="8" presetID="12" presetClass="entr" presetSubtype="8" fill="hold" grpId="0" nodeType="withEffect">
                                  <p:stCondLst>
                                    <p:cond delay="0"/>
                                  </p:stCondLst>
                                  <p:childTnLst>
                                    <p:set>
                                      <p:cBhvr>
                                        <p:cTn id="9" dur="1" fill="hold">
                                          <p:stCondLst>
                                            <p:cond delay="0"/>
                                          </p:stCondLst>
                                        </p:cTn>
                                        <p:tgtEl>
                                          <p:spTgt spid="2130"/>
                                        </p:tgtEl>
                                        <p:attrNameLst>
                                          <p:attrName>style.visibility</p:attrName>
                                        </p:attrNameLst>
                                      </p:cBhvr>
                                      <p:to>
                                        <p:strVal val="visible"/>
                                      </p:to>
                                    </p:set>
                                    <p:animEffect transition="in" filter="slide(fromLeft)">
                                      <p:cBhvr>
                                        <p:cTn id="10" dur="1000"/>
                                        <p:tgtEl>
                                          <p:spTgt spid="2130"/>
                                        </p:tgtEl>
                                      </p:cBhvr>
                                    </p:animEffect>
                                  </p:childTnLst>
                                </p:cTn>
                              </p:par>
                            </p:childTnLst>
                          </p:cTn>
                        </p:par>
                        <p:par>
                          <p:cTn id="11" fill="hold" nodeType="afterGroup">
                            <p:stCondLst>
                              <p:cond delay="1000"/>
                            </p:stCondLst>
                            <p:childTnLst>
                              <p:par>
                                <p:cTn id="12" presetID="9" presetClass="exit" presetSubtype="0" fill="hold" nodeType="afterEffect">
                                  <p:stCondLst>
                                    <p:cond delay="0"/>
                                  </p:stCondLst>
                                  <p:childTnLst>
                                    <p:animEffect transition="out" filter="dissolve">
                                      <p:cBhvr>
                                        <p:cTn id="13" dur="500"/>
                                        <p:tgtEl>
                                          <p:spTgt spid="2066"/>
                                        </p:tgtEl>
                                      </p:cBhvr>
                                    </p:animEffect>
                                    <p:set>
                                      <p:cBhvr>
                                        <p:cTn id="14" dur="1" fill="hold">
                                          <p:stCondLst>
                                            <p:cond delay="499"/>
                                          </p:stCondLst>
                                        </p:cTn>
                                        <p:tgtEl>
                                          <p:spTgt spid="2066"/>
                                        </p:tgtEl>
                                        <p:attrNameLst>
                                          <p:attrName>style.visibility</p:attrName>
                                        </p:attrNameLst>
                                      </p:cBhvr>
                                      <p:to>
                                        <p:strVal val="hidden"/>
                                      </p:to>
                                    </p:set>
                                  </p:childTnLst>
                                </p:cTn>
                              </p:par>
                              <p:par>
                                <p:cTn id="15" presetID="9" presetClass="entr" presetSubtype="0" fill="hold" nodeType="withEffect">
                                  <p:stCondLst>
                                    <p:cond delay="0"/>
                                  </p:stCondLst>
                                  <p:childTnLst>
                                    <p:set>
                                      <p:cBhvr>
                                        <p:cTn id="16" dur="1" fill="hold">
                                          <p:stCondLst>
                                            <p:cond delay="0"/>
                                          </p:stCondLst>
                                        </p:cTn>
                                        <p:tgtEl>
                                          <p:spTgt spid="2076"/>
                                        </p:tgtEl>
                                        <p:attrNameLst>
                                          <p:attrName>style.visibility</p:attrName>
                                        </p:attrNameLst>
                                      </p:cBhvr>
                                      <p:to>
                                        <p:strVal val="visible"/>
                                      </p:to>
                                    </p:set>
                                    <p:animEffect transition="in" filter="dissolve">
                                      <p:cBhvr>
                                        <p:cTn id="17" dur="500"/>
                                        <p:tgtEl>
                                          <p:spTgt spid="2076"/>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2110"/>
                                        </p:tgtEl>
                                        <p:attrNameLst>
                                          <p:attrName>style.visibility</p:attrName>
                                        </p:attrNameLst>
                                      </p:cBhvr>
                                      <p:to>
                                        <p:strVal val="visible"/>
                                      </p:to>
                                    </p:set>
                                    <p:animEffect transition="in" filter="dissolve">
                                      <p:cBhvr>
                                        <p:cTn id="20" dur="500"/>
                                        <p:tgtEl>
                                          <p:spTgt spid="2110"/>
                                        </p:tgtEl>
                                      </p:cBhvr>
                                    </p:animEffect>
                                  </p:childTnLst>
                                </p:cTn>
                              </p:par>
                            </p:childTnLst>
                          </p:cTn>
                        </p:par>
                        <p:par>
                          <p:cTn id="21" fill="hold" nodeType="afterGroup">
                            <p:stCondLst>
                              <p:cond delay="1500"/>
                            </p:stCondLst>
                            <p:childTnLst>
                              <p:par>
                                <p:cTn id="22" presetID="9" presetClass="exit" presetSubtype="0" fill="hold" nodeType="afterEffect">
                                  <p:stCondLst>
                                    <p:cond delay="0"/>
                                  </p:stCondLst>
                                  <p:childTnLst>
                                    <p:animEffect transition="out" filter="dissolve">
                                      <p:cBhvr>
                                        <p:cTn id="23" dur="500"/>
                                        <p:tgtEl>
                                          <p:spTgt spid="2069"/>
                                        </p:tgtEl>
                                      </p:cBhvr>
                                    </p:animEffect>
                                    <p:set>
                                      <p:cBhvr>
                                        <p:cTn id="24" dur="1" fill="hold">
                                          <p:stCondLst>
                                            <p:cond delay="499"/>
                                          </p:stCondLst>
                                        </p:cTn>
                                        <p:tgtEl>
                                          <p:spTgt spid="2069"/>
                                        </p:tgtEl>
                                        <p:attrNameLst>
                                          <p:attrName>style.visibility</p:attrName>
                                        </p:attrNameLst>
                                      </p:cBhvr>
                                      <p:to>
                                        <p:strVal val="hidden"/>
                                      </p:to>
                                    </p:set>
                                  </p:childTnLst>
                                </p:cTn>
                              </p:par>
                              <p:par>
                                <p:cTn id="25" presetID="9" presetClass="entr" presetSubtype="0" fill="hold" nodeType="withEffect">
                                  <p:stCondLst>
                                    <p:cond delay="0"/>
                                  </p:stCondLst>
                                  <p:childTnLst>
                                    <p:set>
                                      <p:cBhvr>
                                        <p:cTn id="26" dur="1" fill="hold">
                                          <p:stCondLst>
                                            <p:cond delay="0"/>
                                          </p:stCondLst>
                                        </p:cTn>
                                        <p:tgtEl>
                                          <p:spTgt spid="2080"/>
                                        </p:tgtEl>
                                        <p:attrNameLst>
                                          <p:attrName>style.visibility</p:attrName>
                                        </p:attrNameLst>
                                      </p:cBhvr>
                                      <p:to>
                                        <p:strVal val="visible"/>
                                      </p:to>
                                    </p:set>
                                    <p:animEffect transition="in" filter="dissolve">
                                      <p:cBhvr>
                                        <p:cTn id="27" dur="500"/>
                                        <p:tgtEl>
                                          <p:spTgt spid="2080"/>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2115"/>
                                        </p:tgtEl>
                                        <p:attrNameLst>
                                          <p:attrName>style.visibility</p:attrName>
                                        </p:attrNameLst>
                                      </p:cBhvr>
                                      <p:to>
                                        <p:strVal val="visible"/>
                                      </p:to>
                                    </p:set>
                                    <p:animEffect transition="in" filter="dissolve">
                                      <p:cBhvr>
                                        <p:cTn id="30" dur="500"/>
                                        <p:tgtEl>
                                          <p:spTgt spid="2115"/>
                                        </p:tgtEl>
                                      </p:cBhvr>
                                    </p:animEffect>
                                  </p:childTnLst>
                                </p:cTn>
                              </p:par>
                            </p:childTnLst>
                          </p:cTn>
                        </p:par>
                        <p:par>
                          <p:cTn id="31" fill="hold" nodeType="afterGroup">
                            <p:stCondLst>
                              <p:cond delay="2000"/>
                            </p:stCondLst>
                            <p:childTnLst>
                              <p:par>
                                <p:cTn id="32" presetID="9" presetClass="exit" presetSubtype="0" fill="hold" nodeType="afterEffect">
                                  <p:stCondLst>
                                    <p:cond delay="0"/>
                                  </p:stCondLst>
                                  <p:childTnLst>
                                    <p:animEffect transition="out" filter="dissolve">
                                      <p:cBhvr>
                                        <p:cTn id="33" dur="500"/>
                                        <p:tgtEl>
                                          <p:spTgt spid="2070"/>
                                        </p:tgtEl>
                                      </p:cBhvr>
                                    </p:animEffect>
                                    <p:set>
                                      <p:cBhvr>
                                        <p:cTn id="34" dur="1" fill="hold">
                                          <p:stCondLst>
                                            <p:cond delay="499"/>
                                          </p:stCondLst>
                                        </p:cTn>
                                        <p:tgtEl>
                                          <p:spTgt spid="2070"/>
                                        </p:tgtEl>
                                        <p:attrNameLst>
                                          <p:attrName>style.visibility</p:attrName>
                                        </p:attrNameLst>
                                      </p:cBhvr>
                                      <p:to>
                                        <p:strVal val="hidden"/>
                                      </p:to>
                                    </p:set>
                                  </p:childTnLst>
                                </p:cTn>
                              </p:par>
                              <p:par>
                                <p:cTn id="35" presetID="9" presetClass="entr" presetSubtype="0" fill="hold" nodeType="withEffect">
                                  <p:stCondLst>
                                    <p:cond delay="0"/>
                                  </p:stCondLst>
                                  <p:childTnLst>
                                    <p:set>
                                      <p:cBhvr>
                                        <p:cTn id="36" dur="1" fill="hold">
                                          <p:stCondLst>
                                            <p:cond delay="0"/>
                                          </p:stCondLst>
                                        </p:cTn>
                                        <p:tgtEl>
                                          <p:spTgt spid="2079"/>
                                        </p:tgtEl>
                                        <p:attrNameLst>
                                          <p:attrName>style.visibility</p:attrName>
                                        </p:attrNameLst>
                                      </p:cBhvr>
                                      <p:to>
                                        <p:strVal val="visible"/>
                                      </p:to>
                                    </p:set>
                                    <p:animEffect transition="in" filter="dissolve">
                                      <p:cBhvr>
                                        <p:cTn id="37" dur="500"/>
                                        <p:tgtEl>
                                          <p:spTgt spid="2079"/>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2112"/>
                                        </p:tgtEl>
                                        <p:attrNameLst>
                                          <p:attrName>style.visibility</p:attrName>
                                        </p:attrNameLst>
                                      </p:cBhvr>
                                      <p:to>
                                        <p:strVal val="visible"/>
                                      </p:to>
                                    </p:set>
                                    <p:animEffect transition="in" filter="dissolve">
                                      <p:cBhvr>
                                        <p:cTn id="40" dur="500"/>
                                        <p:tgtEl>
                                          <p:spTgt spid="2112"/>
                                        </p:tgtEl>
                                      </p:cBhvr>
                                    </p:animEffect>
                                  </p:childTnLst>
                                </p:cTn>
                              </p:par>
                            </p:childTnLst>
                          </p:cTn>
                        </p:par>
                        <p:par>
                          <p:cTn id="41" fill="hold" nodeType="afterGroup">
                            <p:stCondLst>
                              <p:cond delay="2500"/>
                            </p:stCondLst>
                            <p:childTnLst>
                              <p:par>
                                <p:cTn id="42" presetID="9" presetClass="exit" presetSubtype="0" fill="hold" nodeType="afterEffect">
                                  <p:stCondLst>
                                    <p:cond delay="0"/>
                                  </p:stCondLst>
                                  <p:childTnLst>
                                    <p:animEffect transition="out" filter="dissolve">
                                      <p:cBhvr>
                                        <p:cTn id="43" dur="500"/>
                                        <p:tgtEl>
                                          <p:spTgt spid="2068"/>
                                        </p:tgtEl>
                                      </p:cBhvr>
                                    </p:animEffect>
                                    <p:set>
                                      <p:cBhvr>
                                        <p:cTn id="44" dur="1" fill="hold">
                                          <p:stCondLst>
                                            <p:cond delay="499"/>
                                          </p:stCondLst>
                                        </p:cTn>
                                        <p:tgtEl>
                                          <p:spTgt spid="2068"/>
                                        </p:tgtEl>
                                        <p:attrNameLst>
                                          <p:attrName>style.visibility</p:attrName>
                                        </p:attrNameLst>
                                      </p:cBhvr>
                                      <p:to>
                                        <p:strVal val="hidden"/>
                                      </p:to>
                                    </p:set>
                                  </p:childTnLst>
                                </p:cTn>
                              </p:par>
                              <p:par>
                                <p:cTn id="45" presetID="9" presetClass="entr" presetSubtype="0" fill="hold" nodeType="withEffect">
                                  <p:stCondLst>
                                    <p:cond delay="0"/>
                                  </p:stCondLst>
                                  <p:childTnLst>
                                    <p:set>
                                      <p:cBhvr>
                                        <p:cTn id="46" dur="1" fill="hold">
                                          <p:stCondLst>
                                            <p:cond delay="0"/>
                                          </p:stCondLst>
                                        </p:cTn>
                                        <p:tgtEl>
                                          <p:spTgt spid="2078"/>
                                        </p:tgtEl>
                                        <p:attrNameLst>
                                          <p:attrName>style.visibility</p:attrName>
                                        </p:attrNameLst>
                                      </p:cBhvr>
                                      <p:to>
                                        <p:strVal val="visible"/>
                                      </p:to>
                                    </p:set>
                                    <p:animEffect transition="in" filter="dissolve">
                                      <p:cBhvr>
                                        <p:cTn id="47" dur="500"/>
                                        <p:tgtEl>
                                          <p:spTgt spid="2078"/>
                                        </p:tgtEl>
                                      </p:cBhvr>
                                    </p:animEffect>
                                  </p:childTnLst>
                                </p:cTn>
                              </p:par>
                              <p:par>
                                <p:cTn id="48" presetID="9" presetClass="entr" presetSubtype="0" fill="hold" grpId="0" nodeType="withEffect">
                                  <p:stCondLst>
                                    <p:cond delay="0"/>
                                  </p:stCondLst>
                                  <p:childTnLst>
                                    <p:set>
                                      <p:cBhvr>
                                        <p:cTn id="49" dur="1" fill="hold">
                                          <p:stCondLst>
                                            <p:cond delay="0"/>
                                          </p:stCondLst>
                                        </p:cTn>
                                        <p:tgtEl>
                                          <p:spTgt spid="2113"/>
                                        </p:tgtEl>
                                        <p:attrNameLst>
                                          <p:attrName>style.visibility</p:attrName>
                                        </p:attrNameLst>
                                      </p:cBhvr>
                                      <p:to>
                                        <p:strVal val="visible"/>
                                      </p:to>
                                    </p:set>
                                    <p:animEffect transition="in" filter="dissolve">
                                      <p:cBhvr>
                                        <p:cTn id="50" dur="500"/>
                                        <p:tgtEl>
                                          <p:spTgt spid="2113"/>
                                        </p:tgtEl>
                                      </p:cBhvr>
                                    </p:animEffect>
                                  </p:childTnLst>
                                </p:cTn>
                              </p:par>
                            </p:childTnLst>
                          </p:cTn>
                        </p:par>
                        <p:par>
                          <p:cTn id="51" fill="hold" nodeType="afterGroup">
                            <p:stCondLst>
                              <p:cond delay="3000"/>
                            </p:stCondLst>
                            <p:childTnLst>
                              <p:par>
                                <p:cTn id="52" presetID="9" presetClass="exit" presetSubtype="0" fill="hold" nodeType="afterEffect">
                                  <p:stCondLst>
                                    <p:cond delay="0"/>
                                  </p:stCondLst>
                                  <p:childTnLst>
                                    <p:animEffect transition="out" filter="dissolve">
                                      <p:cBhvr>
                                        <p:cTn id="53" dur="500"/>
                                        <p:tgtEl>
                                          <p:spTgt spid="2067"/>
                                        </p:tgtEl>
                                      </p:cBhvr>
                                    </p:animEffect>
                                    <p:set>
                                      <p:cBhvr>
                                        <p:cTn id="54" dur="1" fill="hold">
                                          <p:stCondLst>
                                            <p:cond delay="499"/>
                                          </p:stCondLst>
                                        </p:cTn>
                                        <p:tgtEl>
                                          <p:spTgt spid="2067"/>
                                        </p:tgtEl>
                                        <p:attrNameLst>
                                          <p:attrName>style.visibility</p:attrName>
                                        </p:attrNameLst>
                                      </p:cBhvr>
                                      <p:to>
                                        <p:strVal val="hidden"/>
                                      </p:to>
                                    </p:set>
                                  </p:childTnLst>
                                </p:cTn>
                              </p:par>
                              <p:par>
                                <p:cTn id="55" presetID="9" presetClass="entr" presetSubtype="0" fill="hold" nodeType="withEffect">
                                  <p:stCondLst>
                                    <p:cond delay="0"/>
                                  </p:stCondLst>
                                  <p:childTnLst>
                                    <p:set>
                                      <p:cBhvr>
                                        <p:cTn id="56" dur="1" fill="hold">
                                          <p:stCondLst>
                                            <p:cond delay="0"/>
                                          </p:stCondLst>
                                        </p:cTn>
                                        <p:tgtEl>
                                          <p:spTgt spid="2077"/>
                                        </p:tgtEl>
                                        <p:attrNameLst>
                                          <p:attrName>style.visibility</p:attrName>
                                        </p:attrNameLst>
                                      </p:cBhvr>
                                      <p:to>
                                        <p:strVal val="visible"/>
                                      </p:to>
                                    </p:set>
                                    <p:animEffect transition="in" filter="dissolve">
                                      <p:cBhvr>
                                        <p:cTn id="57" dur="500"/>
                                        <p:tgtEl>
                                          <p:spTgt spid="2077"/>
                                        </p:tgtEl>
                                      </p:cBhvr>
                                    </p:animEffect>
                                  </p:childTnLst>
                                </p:cTn>
                              </p:par>
                              <p:par>
                                <p:cTn id="58" presetID="9" presetClass="entr" presetSubtype="0" fill="hold" grpId="0" nodeType="withEffect">
                                  <p:stCondLst>
                                    <p:cond delay="0"/>
                                  </p:stCondLst>
                                  <p:childTnLst>
                                    <p:set>
                                      <p:cBhvr>
                                        <p:cTn id="59" dur="1" fill="hold">
                                          <p:stCondLst>
                                            <p:cond delay="0"/>
                                          </p:stCondLst>
                                        </p:cTn>
                                        <p:tgtEl>
                                          <p:spTgt spid="2111"/>
                                        </p:tgtEl>
                                        <p:attrNameLst>
                                          <p:attrName>style.visibility</p:attrName>
                                        </p:attrNameLst>
                                      </p:cBhvr>
                                      <p:to>
                                        <p:strVal val="visible"/>
                                      </p:to>
                                    </p:set>
                                    <p:animEffect transition="in" filter="dissolve">
                                      <p:cBhvr>
                                        <p:cTn id="60" dur="500"/>
                                        <p:tgtEl>
                                          <p:spTgt spid="2111"/>
                                        </p:tgtEl>
                                      </p:cBhvr>
                                    </p:animEffect>
                                  </p:childTnLst>
                                </p:cTn>
                              </p:par>
                            </p:childTnLst>
                          </p:cTn>
                        </p:par>
                        <p:par>
                          <p:cTn id="61" fill="hold" nodeType="afterGroup">
                            <p:stCondLst>
                              <p:cond delay="3500"/>
                            </p:stCondLst>
                            <p:childTnLst>
                              <p:par>
                                <p:cTn id="62" presetID="9" presetClass="exit" presetSubtype="0" fill="hold" nodeType="afterEffect">
                                  <p:stCondLst>
                                    <p:cond delay="0"/>
                                  </p:stCondLst>
                                  <p:childTnLst>
                                    <p:animEffect transition="out" filter="dissolve">
                                      <p:cBhvr>
                                        <p:cTn id="63" dur="500"/>
                                        <p:tgtEl>
                                          <p:spTgt spid="2071"/>
                                        </p:tgtEl>
                                      </p:cBhvr>
                                    </p:animEffect>
                                    <p:set>
                                      <p:cBhvr>
                                        <p:cTn id="64" dur="1" fill="hold">
                                          <p:stCondLst>
                                            <p:cond delay="499"/>
                                          </p:stCondLst>
                                        </p:cTn>
                                        <p:tgtEl>
                                          <p:spTgt spid="2071"/>
                                        </p:tgtEl>
                                        <p:attrNameLst>
                                          <p:attrName>style.visibility</p:attrName>
                                        </p:attrNameLst>
                                      </p:cBhvr>
                                      <p:to>
                                        <p:strVal val="hidden"/>
                                      </p:to>
                                    </p:set>
                                  </p:childTnLst>
                                </p:cTn>
                              </p:par>
                              <p:par>
                                <p:cTn id="65" presetID="9" presetClass="entr" presetSubtype="0" fill="hold" nodeType="withEffect">
                                  <p:stCondLst>
                                    <p:cond delay="0"/>
                                  </p:stCondLst>
                                  <p:childTnLst>
                                    <p:set>
                                      <p:cBhvr>
                                        <p:cTn id="66" dur="1" fill="hold">
                                          <p:stCondLst>
                                            <p:cond delay="0"/>
                                          </p:stCondLst>
                                        </p:cTn>
                                        <p:tgtEl>
                                          <p:spTgt spid="2083"/>
                                        </p:tgtEl>
                                        <p:attrNameLst>
                                          <p:attrName>style.visibility</p:attrName>
                                        </p:attrNameLst>
                                      </p:cBhvr>
                                      <p:to>
                                        <p:strVal val="visible"/>
                                      </p:to>
                                    </p:set>
                                    <p:animEffect transition="in" filter="dissolve">
                                      <p:cBhvr>
                                        <p:cTn id="67" dur="500"/>
                                        <p:tgtEl>
                                          <p:spTgt spid="2083"/>
                                        </p:tgtEl>
                                      </p:cBhvr>
                                    </p:animEffect>
                                  </p:childTnLst>
                                </p:cTn>
                              </p:par>
                              <p:par>
                                <p:cTn id="68" presetID="9" presetClass="entr" presetSubtype="0" fill="hold" grpId="0" nodeType="withEffect">
                                  <p:stCondLst>
                                    <p:cond delay="0"/>
                                  </p:stCondLst>
                                  <p:childTnLst>
                                    <p:set>
                                      <p:cBhvr>
                                        <p:cTn id="69" dur="1" fill="hold">
                                          <p:stCondLst>
                                            <p:cond delay="0"/>
                                          </p:stCondLst>
                                        </p:cTn>
                                        <p:tgtEl>
                                          <p:spTgt spid="2116"/>
                                        </p:tgtEl>
                                        <p:attrNameLst>
                                          <p:attrName>style.visibility</p:attrName>
                                        </p:attrNameLst>
                                      </p:cBhvr>
                                      <p:to>
                                        <p:strVal val="visible"/>
                                      </p:to>
                                    </p:set>
                                    <p:animEffect transition="in" filter="dissolve">
                                      <p:cBhvr>
                                        <p:cTn id="70" dur="500"/>
                                        <p:tgtEl>
                                          <p:spTgt spid="2116"/>
                                        </p:tgtEl>
                                      </p:cBhvr>
                                    </p:animEffect>
                                  </p:childTnLst>
                                </p:cTn>
                              </p:par>
                            </p:childTnLst>
                          </p:cTn>
                        </p:par>
                        <p:par>
                          <p:cTn id="71" fill="hold" nodeType="afterGroup">
                            <p:stCondLst>
                              <p:cond delay="4000"/>
                            </p:stCondLst>
                            <p:childTnLst>
                              <p:par>
                                <p:cTn id="72" presetID="9" presetClass="exit" presetSubtype="0" fill="hold" nodeType="afterEffect">
                                  <p:stCondLst>
                                    <p:cond delay="0"/>
                                  </p:stCondLst>
                                  <p:childTnLst>
                                    <p:animEffect transition="out" filter="dissolve">
                                      <p:cBhvr>
                                        <p:cTn id="73" dur="500"/>
                                        <p:tgtEl>
                                          <p:spTgt spid="2072"/>
                                        </p:tgtEl>
                                      </p:cBhvr>
                                    </p:animEffect>
                                    <p:set>
                                      <p:cBhvr>
                                        <p:cTn id="74" dur="1" fill="hold">
                                          <p:stCondLst>
                                            <p:cond delay="499"/>
                                          </p:stCondLst>
                                        </p:cTn>
                                        <p:tgtEl>
                                          <p:spTgt spid="2072"/>
                                        </p:tgtEl>
                                        <p:attrNameLst>
                                          <p:attrName>style.visibility</p:attrName>
                                        </p:attrNameLst>
                                      </p:cBhvr>
                                      <p:to>
                                        <p:strVal val="hidden"/>
                                      </p:to>
                                    </p:set>
                                  </p:childTnLst>
                                </p:cTn>
                              </p:par>
                              <p:par>
                                <p:cTn id="75" presetID="9" presetClass="entr" presetSubtype="0" fill="hold" nodeType="withEffect">
                                  <p:stCondLst>
                                    <p:cond delay="0"/>
                                  </p:stCondLst>
                                  <p:childTnLst>
                                    <p:set>
                                      <p:cBhvr>
                                        <p:cTn id="76" dur="1" fill="hold">
                                          <p:stCondLst>
                                            <p:cond delay="0"/>
                                          </p:stCondLst>
                                        </p:cTn>
                                        <p:tgtEl>
                                          <p:spTgt spid="2082"/>
                                        </p:tgtEl>
                                        <p:attrNameLst>
                                          <p:attrName>style.visibility</p:attrName>
                                        </p:attrNameLst>
                                      </p:cBhvr>
                                      <p:to>
                                        <p:strVal val="visible"/>
                                      </p:to>
                                    </p:set>
                                    <p:animEffect transition="in" filter="dissolve">
                                      <p:cBhvr>
                                        <p:cTn id="77" dur="500"/>
                                        <p:tgtEl>
                                          <p:spTgt spid="2082"/>
                                        </p:tgtEl>
                                      </p:cBhvr>
                                    </p:animEffect>
                                  </p:childTnLst>
                                </p:cTn>
                              </p:par>
                              <p:par>
                                <p:cTn id="78" presetID="9" presetClass="entr" presetSubtype="0" fill="hold" grpId="0" nodeType="withEffect">
                                  <p:stCondLst>
                                    <p:cond delay="0"/>
                                  </p:stCondLst>
                                  <p:childTnLst>
                                    <p:set>
                                      <p:cBhvr>
                                        <p:cTn id="79" dur="1" fill="hold">
                                          <p:stCondLst>
                                            <p:cond delay="0"/>
                                          </p:stCondLst>
                                        </p:cTn>
                                        <p:tgtEl>
                                          <p:spTgt spid="2117"/>
                                        </p:tgtEl>
                                        <p:attrNameLst>
                                          <p:attrName>style.visibility</p:attrName>
                                        </p:attrNameLst>
                                      </p:cBhvr>
                                      <p:to>
                                        <p:strVal val="visible"/>
                                      </p:to>
                                    </p:set>
                                    <p:animEffect transition="in" filter="dissolve">
                                      <p:cBhvr>
                                        <p:cTn id="80" dur="500"/>
                                        <p:tgtEl>
                                          <p:spTgt spid="2117"/>
                                        </p:tgtEl>
                                      </p:cBhvr>
                                    </p:animEffect>
                                  </p:childTnLst>
                                </p:cTn>
                              </p:par>
                            </p:childTnLst>
                          </p:cTn>
                        </p:par>
                      </p:childTnLst>
                    </p:cTn>
                  </p:par>
                  <p:par>
                    <p:cTn id="81" fill="hold" nodeType="clickPar">
                      <p:stCondLst>
                        <p:cond delay="indefinite"/>
                      </p:stCondLst>
                      <p:childTnLst>
                        <p:par>
                          <p:cTn id="82" fill="hold" nodeType="withGroup">
                            <p:stCondLst>
                              <p:cond delay="0"/>
                            </p:stCondLst>
                            <p:childTnLst>
                              <p:par>
                                <p:cTn id="83" presetID="12" presetClass="exit" presetSubtype="4" fill="hold" grpId="1" nodeType="clickEffect">
                                  <p:stCondLst>
                                    <p:cond delay="0"/>
                                  </p:stCondLst>
                                  <p:childTnLst>
                                    <p:animEffect transition="out" filter="slide(fromBottom)">
                                      <p:cBhvr>
                                        <p:cTn id="84" dur="500"/>
                                        <p:tgtEl>
                                          <p:spTgt spid="2129"/>
                                        </p:tgtEl>
                                      </p:cBhvr>
                                    </p:animEffect>
                                    <p:set>
                                      <p:cBhvr>
                                        <p:cTn id="85" dur="1" fill="hold">
                                          <p:stCondLst>
                                            <p:cond delay="499"/>
                                          </p:stCondLst>
                                        </p:cTn>
                                        <p:tgtEl>
                                          <p:spTgt spid="2129"/>
                                        </p:tgtEl>
                                        <p:attrNameLst>
                                          <p:attrName>style.visibility</p:attrName>
                                        </p:attrNameLst>
                                      </p:cBhvr>
                                      <p:to>
                                        <p:strVal val="hidden"/>
                                      </p:to>
                                    </p:set>
                                  </p:childTnLst>
                                </p:cTn>
                              </p:par>
                              <p:par>
                                <p:cTn id="86" presetID="12" presetClass="exit" presetSubtype="4" fill="hold" grpId="1" nodeType="withEffect">
                                  <p:stCondLst>
                                    <p:cond delay="0"/>
                                  </p:stCondLst>
                                  <p:childTnLst>
                                    <p:animEffect transition="out" filter="slide(fromBottom)">
                                      <p:cBhvr>
                                        <p:cTn id="87" dur="500"/>
                                        <p:tgtEl>
                                          <p:spTgt spid="2130"/>
                                        </p:tgtEl>
                                      </p:cBhvr>
                                    </p:animEffect>
                                    <p:set>
                                      <p:cBhvr>
                                        <p:cTn id="88" dur="1" fill="hold">
                                          <p:stCondLst>
                                            <p:cond delay="499"/>
                                          </p:stCondLst>
                                        </p:cTn>
                                        <p:tgtEl>
                                          <p:spTgt spid="2130"/>
                                        </p:tgtEl>
                                        <p:attrNameLst>
                                          <p:attrName>style.visibility</p:attrName>
                                        </p:attrNameLst>
                                      </p:cBhvr>
                                      <p:to>
                                        <p:strVal val="hidden"/>
                                      </p:to>
                                    </p:set>
                                  </p:childTnLst>
                                </p:cTn>
                              </p:par>
                            </p:childTnLst>
                          </p:cTn>
                        </p:par>
                        <p:par>
                          <p:cTn id="89" fill="hold" nodeType="afterGroup">
                            <p:stCondLst>
                              <p:cond delay="500"/>
                            </p:stCondLst>
                            <p:childTnLst>
                              <p:par>
                                <p:cTn id="90" presetID="12" presetClass="entr" presetSubtype="8" fill="hold" grpId="0" nodeType="afterEffect">
                                  <p:stCondLst>
                                    <p:cond delay="0"/>
                                  </p:stCondLst>
                                  <p:childTnLst>
                                    <p:set>
                                      <p:cBhvr>
                                        <p:cTn id="91" dur="1" fill="hold">
                                          <p:stCondLst>
                                            <p:cond delay="0"/>
                                          </p:stCondLst>
                                        </p:cTn>
                                        <p:tgtEl>
                                          <p:spTgt spid="2166"/>
                                        </p:tgtEl>
                                        <p:attrNameLst>
                                          <p:attrName>style.visibility</p:attrName>
                                        </p:attrNameLst>
                                      </p:cBhvr>
                                      <p:to>
                                        <p:strVal val="visible"/>
                                      </p:to>
                                    </p:set>
                                    <p:animEffect transition="in" filter="slide(fromLeft)">
                                      <p:cBhvr>
                                        <p:cTn id="92" dur="500"/>
                                        <p:tgtEl>
                                          <p:spTgt spid="2166"/>
                                        </p:tgtEl>
                                      </p:cBhvr>
                                    </p:animEffect>
                                  </p:childTnLst>
                                </p:cTn>
                              </p:par>
                            </p:childTnLst>
                          </p:cTn>
                        </p:par>
                        <p:par>
                          <p:cTn id="93" fill="hold" nodeType="afterGroup">
                            <p:stCondLst>
                              <p:cond delay="1000"/>
                            </p:stCondLst>
                            <p:childTnLst>
                              <p:par>
                                <p:cTn id="94" presetID="1" presetClass="entr" presetSubtype="0" fill="hold" grpId="0" nodeType="afterEffect">
                                  <p:stCondLst>
                                    <p:cond delay="500"/>
                                  </p:stCondLst>
                                  <p:childTnLst>
                                    <p:set>
                                      <p:cBhvr>
                                        <p:cTn id="95" dur="1" fill="hold">
                                          <p:stCondLst>
                                            <p:cond delay="0"/>
                                          </p:stCondLst>
                                        </p:cTn>
                                        <p:tgtEl>
                                          <p:spTgt spid="2084"/>
                                        </p:tgtEl>
                                        <p:attrNameLst>
                                          <p:attrName>style.visibility</p:attrName>
                                        </p:attrNameLst>
                                      </p:cBhvr>
                                      <p:to>
                                        <p:strVal val="visible"/>
                                      </p:to>
                                    </p:set>
                                  </p:childTnLst>
                                  <p:subTnLst>
                                    <p:audio>
                                      <p:cMediaNode>
                                        <p:cTn display="0" masterRel="sameClick">
                                          <p:stCondLst>
                                            <p:cond evt="begin" delay="0">
                                              <p:tn val="94"/>
                                            </p:cond>
                                          </p:stCondLst>
                                          <p:endCondLst>
                                            <p:cond evt="onStopAudio" delay="0">
                                              <p:tgtEl>
                                                <p:sldTgt/>
                                              </p:tgtEl>
                                            </p:cond>
                                          </p:endCondLst>
                                        </p:cTn>
                                        <p:tgtEl>
                                          <p:sndTgt r:embed="rId3" name="explode.wav"/>
                                        </p:tgtEl>
                                      </p:cMediaNode>
                                    </p:audio>
                                  </p:subTnLst>
                                </p:cTn>
                              </p:par>
                            </p:childTnLst>
                          </p:cTn>
                        </p:par>
                        <p:par>
                          <p:cTn id="96" fill="hold" nodeType="afterGroup">
                            <p:stCondLst>
                              <p:cond delay="1500"/>
                            </p:stCondLst>
                            <p:childTnLst>
                              <p:par>
                                <p:cTn id="97" presetID="3" presetClass="exit" presetSubtype="10" fill="hold" grpId="1" nodeType="afterEffect">
                                  <p:stCondLst>
                                    <p:cond delay="0"/>
                                  </p:stCondLst>
                                  <p:childTnLst>
                                    <p:animEffect transition="out" filter="blinds(horizontal)">
                                      <p:cBhvr>
                                        <p:cTn id="98" dur="500"/>
                                        <p:tgtEl>
                                          <p:spTgt spid="2084"/>
                                        </p:tgtEl>
                                      </p:cBhvr>
                                    </p:animEffect>
                                    <p:set>
                                      <p:cBhvr>
                                        <p:cTn id="99" dur="1" fill="hold">
                                          <p:stCondLst>
                                            <p:cond delay="499"/>
                                          </p:stCondLst>
                                        </p:cTn>
                                        <p:tgtEl>
                                          <p:spTgt spid="2084"/>
                                        </p:tgtEl>
                                        <p:attrNameLst>
                                          <p:attrName>style.visibility</p:attrName>
                                        </p:attrNameLst>
                                      </p:cBhvr>
                                      <p:to>
                                        <p:strVal val="hidden"/>
                                      </p:to>
                                    </p:set>
                                  </p:childTnLst>
                                </p:cTn>
                              </p:par>
                            </p:childTnLst>
                          </p:cTn>
                        </p:par>
                      </p:childTnLst>
                    </p:cTn>
                  </p:par>
                  <p:par>
                    <p:cTn id="100" fill="hold" nodeType="clickPar">
                      <p:stCondLst>
                        <p:cond delay="indefinite"/>
                      </p:stCondLst>
                      <p:childTnLst>
                        <p:par>
                          <p:cTn id="101" fill="hold" nodeType="withGroup">
                            <p:stCondLst>
                              <p:cond delay="0"/>
                            </p:stCondLst>
                            <p:childTnLst>
                              <p:par>
                                <p:cTn id="102" presetID="12" presetClass="exit" presetSubtype="4" fill="hold" grpId="1" nodeType="clickEffect">
                                  <p:stCondLst>
                                    <p:cond delay="0"/>
                                  </p:stCondLst>
                                  <p:childTnLst>
                                    <p:animEffect transition="out" filter="slide(fromBottom)">
                                      <p:cBhvr>
                                        <p:cTn id="103" dur="500"/>
                                        <p:tgtEl>
                                          <p:spTgt spid="2166"/>
                                        </p:tgtEl>
                                      </p:cBhvr>
                                    </p:animEffect>
                                    <p:set>
                                      <p:cBhvr>
                                        <p:cTn id="104" dur="1" fill="hold">
                                          <p:stCondLst>
                                            <p:cond delay="499"/>
                                          </p:stCondLst>
                                        </p:cTn>
                                        <p:tgtEl>
                                          <p:spTgt spid="2166"/>
                                        </p:tgtEl>
                                        <p:attrNameLst>
                                          <p:attrName>style.visibility</p:attrName>
                                        </p:attrNameLst>
                                      </p:cBhvr>
                                      <p:to>
                                        <p:strVal val="hidden"/>
                                      </p:to>
                                    </p:set>
                                  </p:childTnLst>
                                </p:cTn>
                              </p:par>
                            </p:childTnLst>
                          </p:cTn>
                        </p:par>
                        <p:par>
                          <p:cTn id="105" fill="hold" nodeType="afterGroup">
                            <p:stCondLst>
                              <p:cond delay="500"/>
                            </p:stCondLst>
                            <p:childTnLst>
                              <p:par>
                                <p:cTn id="106" presetID="12" presetClass="entr" presetSubtype="8" fill="hold" grpId="0" nodeType="afterEffect">
                                  <p:stCondLst>
                                    <p:cond delay="0"/>
                                  </p:stCondLst>
                                  <p:childTnLst>
                                    <p:set>
                                      <p:cBhvr>
                                        <p:cTn id="107" dur="1" fill="hold">
                                          <p:stCondLst>
                                            <p:cond delay="0"/>
                                          </p:stCondLst>
                                        </p:cTn>
                                        <p:tgtEl>
                                          <p:spTgt spid="2133"/>
                                        </p:tgtEl>
                                        <p:attrNameLst>
                                          <p:attrName>style.visibility</p:attrName>
                                        </p:attrNameLst>
                                      </p:cBhvr>
                                      <p:to>
                                        <p:strVal val="visible"/>
                                      </p:to>
                                    </p:set>
                                    <p:animEffect transition="in" filter="slide(fromLeft)">
                                      <p:cBhvr>
                                        <p:cTn id="108" dur="1000"/>
                                        <p:tgtEl>
                                          <p:spTgt spid="2133"/>
                                        </p:tgtEl>
                                      </p:cBhvr>
                                    </p:animEffect>
                                  </p:childTnLst>
                                </p:cTn>
                              </p:par>
                              <p:par>
                                <p:cTn id="109" presetID="12" presetClass="entr" presetSubtype="8" fill="hold" grpId="0" nodeType="withEffect">
                                  <p:stCondLst>
                                    <p:cond delay="0"/>
                                  </p:stCondLst>
                                  <p:childTnLst>
                                    <p:set>
                                      <p:cBhvr>
                                        <p:cTn id="110" dur="1" fill="hold">
                                          <p:stCondLst>
                                            <p:cond delay="0"/>
                                          </p:stCondLst>
                                        </p:cTn>
                                        <p:tgtEl>
                                          <p:spTgt spid="2134"/>
                                        </p:tgtEl>
                                        <p:attrNameLst>
                                          <p:attrName>style.visibility</p:attrName>
                                        </p:attrNameLst>
                                      </p:cBhvr>
                                      <p:to>
                                        <p:strVal val="visible"/>
                                      </p:to>
                                    </p:set>
                                    <p:animEffect transition="in" filter="slide(fromLeft)">
                                      <p:cBhvr>
                                        <p:cTn id="111" dur="1000"/>
                                        <p:tgtEl>
                                          <p:spTgt spid="2134"/>
                                        </p:tgtEl>
                                      </p:cBhvr>
                                    </p:animEffect>
                                  </p:childTnLst>
                                </p:cTn>
                              </p:par>
                            </p:childTnLst>
                          </p:cTn>
                        </p:par>
                        <p:par>
                          <p:cTn id="112" fill="hold" nodeType="afterGroup">
                            <p:stCondLst>
                              <p:cond delay="1500"/>
                            </p:stCondLst>
                            <p:childTnLst>
                              <p:par>
                                <p:cTn id="113" presetID="9" presetClass="exit" presetSubtype="0" fill="hold" nodeType="afterEffect">
                                  <p:stCondLst>
                                    <p:cond delay="0"/>
                                  </p:stCondLst>
                                  <p:childTnLst>
                                    <p:animEffect transition="out" filter="dissolve">
                                      <p:cBhvr>
                                        <p:cTn id="114" dur="500"/>
                                        <p:tgtEl>
                                          <p:spTgt spid="2059"/>
                                        </p:tgtEl>
                                      </p:cBhvr>
                                    </p:animEffect>
                                    <p:set>
                                      <p:cBhvr>
                                        <p:cTn id="115" dur="1" fill="hold">
                                          <p:stCondLst>
                                            <p:cond delay="499"/>
                                          </p:stCondLst>
                                        </p:cTn>
                                        <p:tgtEl>
                                          <p:spTgt spid="2059"/>
                                        </p:tgtEl>
                                        <p:attrNameLst>
                                          <p:attrName>style.visibility</p:attrName>
                                        </p:attrNameLst>
                                      </p:cBhvr>
                                      <p:to>
                                        <p:strVal val="hidden"/>
                                      </p:to>
                                    </p:set>
                                  </p:childTnLst>
                                </p:cTn>
                              </p:par>
                              <p:par>
                                <p:cTn id="116" presetID="9" presetClass="entr" presetSubtype="0" fill="hold" nodeType="withEffect">
                                  <p:stCondLst>
                                    <p:cond delay="0"/>
                                  </p:stCondLst>
                                  <p:childTnLst>
                                    <p:set>
                                      <p:cBhvr>
                                        <p:cTn id="117" dur="1" fill="hold">
                                          <p:stCondLst>
                                            <p:cond delay="0"/>
                                          </p:stCondLst>
                                        </p:cTn>
                                        <p:tgtEl>
                                          <p:spTgt spid="2081"/>
                                        </p:tgtEl>
                                        <p:attrNameLst>
                                          <p:attrName>style.visibility</p:attrName>
                                        </p:attrNameLst>
                                      </p:cBhvr>
                                      <p:to>
                                        <p:strVal val="visible"/>
                                      </p:to>
                                    </p:set>
                                    <p:animEffect transition="in" filter="dissolve">
                                      <p:cBhvr>
                                        <p:cTn id="118" dur="500"/>
                                        <p:tgtEl>
                                          <p:spTgt spid="2081"/>
                                        </p:tgtEl>
                                      </p:cBhvr>
                                    </p:animEffect>
                                  </p:childTnLst>
                                </p:cTn>
                              </p:par>
                              <p:par>
                                <p:cTn id="119" presetID="9" presetClass="entr" presetSubtype="0" fill="hold" grpId="0" nodeType="withEffect">
                                  <p:stCondLst>
                                    <p:cond delay="0"/>
                                  </p:stCondLst>
                                  <p:childTnLst>
                                    <p:set>
                                      <p:cBhvr>
                                        <p:cTn id="120" dur="1" fill="hold">
                                          <p:stCondLst>
                                            <p:cond delay="0"/>
                                          </p:stCondLst>
                                        </p:cTn>
                                        <p:tgtEl>
                                          <p:spTgt spid="2107"/>
                                        </p:tgtEl>
                                        <p:attrNameLst>
                                          <p:attrName>style.visibility</p:attrName>
                                        </p:attrNameLst>
                                      </p:cBhvr>
                                      <p:to>
                                        <p:strVal val="visible"/>
                                      </p:to>
                                    </p:set>
                                    <p:animEffect transition="in" filter="dissolve">
                                      <p:cBhvr>
                                        <p:cTn id="121" dur="500"/>
                                        <p:tgtEl>
                                          <p:spTgt spid="2107"/>
                                        </p:tgtEl>
                                      </p:cBhvr>
                                    </p:animEffect>
                                  </p:childTnLst>
                                </p:cTn>
                              </p:par>
                              <p:par>
                                <p:cTn id="122" presetID="9" presetClass="exit" presetSubtype="0" fill="hold" nodeType="withEffect">
                                  <p:stCondLst>
                                    <p:cond delay="0"/>
                                  </p:stCondLst>
                                  <p:childTnLst>
                                    <p:animEffect transition="out" filter="dissolve">
                                      <p:cBhvr>
                                        <p:cTn id="123" dur="500"/>
                                        <p:tgtEl>
                                          <p:spTgt spid="2061"/>
                                        </p:tgtEl>
                                      </p:cBhvr>
                                    </p:animEffect>
                                    <p:set>
                                      <p:cBhvr>
                                        <p:cTn id="124" dur="1" fill="hold">
                                          <p:stCondLst>
                                            <p:cond delay="499"/>
                                          </p:stCondLst>
                                        </p:cTn>
                                        <p:tgtEl>
                                          <p:spTgt spid="2061"/>
                                        </p:tgtEl>
                                        <p:attrNameLst>
                                          <p:attrName>style.visibility</p:attrName>
                                        </p:attrNameLst>
                                      </p:cBhvr>
                                      <p:to>
                                        <p:strVal val="hidden"/>
                                      </p:to>
                                    </p:set>
                                  </p:childTnLst>
                                </p:cTn>
                              </p:par>
                              <p:par>
                                <p:cTn id="125" presetID="9" presetClass="entr" presetSubtype="0" fill="hold" nodeType="withEffect">
                                  <p:stCondLst>
                                    <p:cond delay="0"/>
                                  </p:stCondLst>
                                  <p:childTnLst>
                                    <p:set>
                                      <p:cBhvr>
                                        <p:cTn id="126" dur="1" fill="hold">
                                          <p:stCondLst>
                                            <p:cond delay="0"/>
                                          </p:stCondLst>
                                        </p:cTn>
                                        <p:tgtEl>
                                          <p:spTgt spid="2087"/>
                                        </p:tgtEl>
                                        <p:attrNameLst>
                                          <p:attrName>style.visibility</p:attrName>
                                        </p:attrNameLst>
                                      </p:cBhvr>
                                      <p:to>
                                        <p:strVal val="visible"/>
                                      </p:to>
                                    </p:set>
                                    <p:animEffect transition="in" filter="dissolve">
                                      <p:cBhvr>
                                        <p:cTn id="127" dur="500"/>
                                        <p:tgtEl>
                                          <p:spTgt spid="2087"/>
                                        </p:tgtEl>
                                      </p:cBhvr>
                                    </p:animEffect>
                                  </p:childTnLst>
                                </p:cTn>
                              </p:par>
                              <p:par>
                                <p:cTn id="128" presetID="9" presetClass="entr" presetSubtype="0" fill="hold" grpId="0" nodeType="withEffect">
                                  <p:stCondLst>
                                    <p:cond delay="0"/>
                                  </p:stCondLst>
                                  <p:childTnLst>
                                    <p:set>
                                      <p:cBhvr>
                                        <p:cTn id="129" dur="1" fill="hold">
                                          <p:stCondLst>
                                            <p:cond delay="0"/>
                                          </p:stCondLst>
                                        </p:cTn>
                                        <p:tgtEl>
                                          <p:spTgt spid="2119"/>
                                        </p:tgtEl>
                                        <p:attrNameLst>
                                          <p:attrName>style.visibility</p:attrName>
                                        </p:attrNameLst>
                                      </p:cBhvr>
                                      <p:to>
                                        <p:strVal val="visible"/>
                                      </p:to>
                                    </p:set>
                                    <p:animEffect transition="in" filter="dissolve">
                                      <p:cBhvr>
                                        <p:cTn id="130" dur="500"/>
                                        <p:tgtEl>
                                          <p:spTgt spid="2119"/>
                                        </p:tgtEl>
                                      </p:cBhvr>
                                    </p:animEffect>
                                  </p:childTnLst>
                                </p:cTn>
                              </p:par>
                            </p:childTnLst>
                          </p:cTn>
                        </p:par>
                        <p:par>
                          <p:cTn id="131" fill="hold" nodeType="afterGroup">
                            <p:stCondLst>
                              <p:cond delay="2000"/>
                            </p:stCondLst>
                            <p:childTnLst>
                              <p:par>
                                <p:cTn id="132" presetID="9" presetClass="exit" presetSubtype="0" fill="hold" nodeType="afterEffect">
                                  <p:stCondLst>
                                    <p:cond delay="0"/>
                                  </p:stCondLst>
                                  <p:childTnLst>
                                    <p:animEffect transition="out" filter="dissolve">
                                      <p:cBhvr>
                                        <p:cTn id="133" dur="500"/>
                                        <p:tgtEl>
                                          <p:spTgt spid="2073"/>
                                        </p:tgtEl>
                                      </p:cBhvr>
                                    </p:animEffect>
                                    <p:set>
                                      <p:cBhvr>
                                        <p:cTn id="134" dur="1" fill="hold">
                                          <p:stCondLst>
                                            <p:cond delay="499"/>
                                          </p:stCondLst>
                                        </p:cTn>
                                        <p:tgtEl>
                                          <p:spTgt spid="2073"/>
                                        </p:tgtEl>
                                        <p:attrNameLst>
                                          <p:attrName>style.visibility</p:attrName>
                                        </p:attrNameLst>
                                      </p:cBhvr>
                                      <p:to>
                                        <p:strVal val="hidden"/>
                                      </p:to>
                                    </p:set>
                                  </p:childTnLst>
                                </p:cTn>
                              </p:par>
                              <p:par>
                                <p:cTn id="135" presetID="9" presetClass="entr" presetSubtype="0" fill="hold" nodeType="withEffect">
                                  <p:stCondLst>
                                    <p:cond delay="0"/>
                                  </p:stCondLst>
                                  <p:childTnLst>
                                    <p:set>
                                      <p:cBhvr>
                                        <p:cTn id="136" dur="1" fill="hold">
                                          <p:stCondLst>
                                            <p:cond delay="0"/>
                                          </p:stCondLst>
                                        </p:cTn>
                                        <p:tgtEl>
                                          <p:spTgt spid="2086"/>
                                        </p:tgtEl>
                                        <p:attrNameLst>
                                          <p:attrName>style.visibility</p:attrName>
                                        </p:attrNameLst>
                                      </p:cBhvr>
                                      <p:to>
                                        <p:strVal val="visible"/>
                                      </p:to>
                                    </p:set>
                                    <p:animEffect transition="in" filter="dissolve">
                                      <p:cBhvr>
                                        <p:cTn id="137" dur="500"/>
                                        <p:tgtEl>
                                          <p:spTgt spid="2086"/>
                                        </p:tgtEl>
                                      </p:cBhvr>
                                    </p:animEffect>
                                  </p:childTnLst>
                                </p:cTn>
                              </p:par>
                              <p:par>
                                <p:cTn id="138" presetID="9" presetClass="entr" presetSubtype="0" fill="hold" grpId="0" nodeType="withEffect">
                                  <p:stCondLst>
                                    <p:cond delay="0"/>
                                  </p:stCondLst>
                                  <p:childTnLst>
                                    <p:set>
                                      <p:cBhvr>
                                        <p:cTn id="139" dur="1" fill="hold">
                                          <p:stCondLst>
                                            <p:cond delay="0"/>
                                          </p:stCondLst>
                                        </p:cTn>
                                        <p:tgtEl>
                                          <p:spTgt spid="2118"/>
                                        </p:tgtEl>
                                        <p:attrNameLst>
                                          <p:attrName>style.visibility</p:attrName>
                                        </p:attrNameLst>
                                      </p:cBhvr>
                                      <p:to>
                                        <p:strVal val="visible"/>
                                      </p:to>
                                    </p:set>
                                    <p:animEffect transition="in" filter="dissolve">
                                      <p:cBhvr>
                                        <p:cTn id="140" dur="500"/>
                                        <p:tgtEl>
                                          <p:spTgt spid="2118"/>
                                        </p:tgtEl>
                                      </p:cBhvr>
                                    </p:animEffect>
                                  </p:childTnLst>
                                </p:cTn>
                              </p:par>
                            </p:childTnLst>
                          </p:cTn>
                        </p:par>
                        <p:par>
                          <p:cTn id="141" fill="hold" nodeType="afterGroup">
                            <p:stCondLst>
                              <p:cond delay="2500"/>
                            </p:stCondLst>
                            <p:childTnLst>
                              <p:par>
                                <p:cTn id="142" presetID="9" presetClass="exit" presetSubtype="0" fill="hold" nodeType="afterEffect">
                                  <p:stCondLst>
                                    <p:cond delay="0"/>
                                  </p:stCondLst>
                                  <p:childTnLst>
                                    <p:animEffect transition="out" filter="dissolve">
                                      <p:cBhvr>
                                        <p:cTn id="143" dur="500"/>
                                        <p:tgtEl>
                                          <p:spTgt spid="2064"/>
                                        </p:tgtEl>
                                      </p:cBhvr>
                                    </p:animEffect>
                                    <p:set>
                                      <p:cBhvr>
                                        <p:cTn id="144" dur="1" fill="hold">
                                          <p:stCondLst>
                                            <p:cond delay="499"/>
                                          </p:stCondLst>
                                        </p:cTn>
                                        <p:tgtEl>
                                          <p:spTgt spid="2064"/>
                                        </p:tgtEl>
                                        <p:attrNameLst>
                                          <p:attrName>style.visibility</p:attrName>
                                        </p:attrNameLst>
                                      </p:cBhvr>
                                      <p:to>
                                        <p:strVal val="hidden"/>
                                      </p:to>
                                    </p:set>
                                  </p:childTnLst>
                                </p:cTn>
                              </p:par>
                              <p:par>
                                <p:cTn id="145" presetID="9" presetClass="entr" presetSubtype="0" fill="hold" nodeType="withEffect">
                                  <p:stCondLst>
                                    <p:cond delay="0"/>
                                  </p:stCondLst>
                                  <p:childTnLst>
                                    <p:set>
                                      <p:cBhvr>
                                        <p:cTn id="146" dur="1" fill="hold">
                                          <p:stCondLst>
                                            <p:cond delay="0"/>
                                          </p:stCondLst>
                                        </p:cTn>
                                        <p:tgtEl>
                                          <p:spTgt spid="2085"/>
                                        </p:tgtEl>
                                        <p:attrNameLst>
                                          <p:attrName>style.visibility</p:attrName>
                                        </p:attrNameLst>
                                      </p:cBhvr>
                                      <p:to>
                                        <p:strVal val="visible"/>
                                      </p:to>
                                    </p:set>
                                    <p:animEffect transition="in" filter="dissolve">
                                      <p:cBhvr>
                                        <p:cTn id="147" dur="500"/>
                                        <p:tgtEl>
                                          <p:spTgt spid="2085"/>
                                        </p:tgtEl>
                                      </p:cBhvr>
                                    </p:animEffect>
                                  </p:childTnLst>
                                </p:cTn>
                              </p:par>
                              <p:par>
                                <p:cTn id="148" presetID="9" presetClass="entr" presetSubtype="0" fill="hold" grpId="0" nodeType="withEffect">
                                  <p:stCondLst>
                                    <p:cond delay="0"/>
                                  </p:stCondLst>
                                  <p:childTnLst>
                                    <p:set>
                                      <p:cBhvr>
                                        <p:cTn id="149" dur="1" fill="hold">
                                          <p:stCondLst>
                                            <p:cond delay="0"/>
                                          </p:stCondLst>
                                        </p:cTn>
                                        <p:tgtEl>
                                          <p:spTgt spid="2109"/>
                                        </p:tgtEl>
                                        <p:attrNameLst>
                                          <p:attrName>style.visibility</p:attrName>
                                        </p:attrNameLst>
                                      </p:cBhvr>
                                      <p:to>
                                        <p:strVal val="visible"/>
                                      </p:to>
                                    </p:set>
                                    <p:animEffect transition="in" filter="dissolve">
                                      <p:cBhvr>
                                        <p:cTn id="150" dur="500"/>
                                        <p:tgtEl>
                                          <p:spTgt spid="2109"/>
                                        </p:tgtEl>
                                      </p:cBhvr>
                                    </p:animEffect>
                                  </p:childTnLst>
                                </p:cTn>
                              </p:par>
                            </p:childTnLst>
                          </p:cTn>
                        </p:par>
                        <p:par>
                          <p:cTn id="151" fill="hold" nodeType="afterGroup">
                            <p:stCondLst>
                              <p:cond delay="3000"/>
                            </p:stCondLst>
                            <p:childTnLst>
                              <p:par>
                                <p:cTn id="152" presetID="9" presetClass="exit" presetSubtype="0" fill="hold" nodeType="afterEffect">
                                  <p:stCondLst>
                                    <p:cond delay="0"/>
                                  </p:stCondLst>
                                  <p:childTnLst>
                                    <p:animEffect transition="out" filter="dissolve">
                                      <p:cBhvr>
                                        <p:cTn id="153" dur="500"/>
                                        <p:tgtEl>
                                          <p:spTgt spid="2075"/>
                                        </p:tgtEl>
                                      </p:cBhvr>
                                    </p:animEffect>
                                    <p:set>
                                      <p:cBhvr>
                                        <p:cTn id="154" dur="1" fill="hold">
                                          <p:stCondLst>
                                            <p:cond delay="499"/>
                                          </p:stCondLst>
                                        </p:cTn>
                                        <p:tgtEl>
                                          <p:spTgt spid="2075"/>
                                        </p:tgtEl>
                                        <p:attrNameLst>
                                          <p:attrName>style.visibility</p:attrName>
                                        </p:attrNameLst>
                                      </p:cBhvr>
                                      <p:to>
                                        <p:strVal val="hidden"/>
                                      </p:to>
                                    </p:set>
                                  </p:childTnLst>
                                </p:cTn>
                              </p:par>
                              <p:par>
                                <p:cTn id="155" presetID="9" presetClass="entr" presetSubtype="0" fill="hold" nodeType="withEffect">
                                  <p:stCondLst>
                                    <p:cond delay="0"/>
                                  </p:stCondLst>
                                  <p:childTnLst>
                                    <p:set>
                                      <p:cBhvr>
                                        <p:cTn id="156" dur="1" fill="hold">
                                          <p:stCondLst>
                                            <p:cond delay="0"/>
                                          </p:stCondLst>
                                        </p:cTn>
                                        <p:tgtEl>
                                          <p:spTgt spid="2088"/>
                                        </p:tgtEl>
                                        <p:attrNameLst>
                                          <p:attrName>style.visibility</p:attrName>
                                        </p:attrNameLst>
                                      </p:cBhvr>
                                      <p:to>
                                        <p:strVal val="visible"/>
                                      </p:to>
                                    </p:set>
                                    <p:animEffect transition="in" filter="dissolve">
                                      <p:cBhvr>
                                        <p:cTn id="157" dur="500"/>
                                        <p:tgtEl>
                                          <p:spTgt spid="2088"/>
                                        </p:tgtEl>
                                      </p:cBhvr>
                                    </p:animEffect>
                                  </p:childTnLst>
                                </p:cTn>
                              </p:par>
                              <p:par>
                                <p:cTn id="158" presetID="9" presetClass="entr" presetSubtype="0" fill="hold" grpId="0" nodeType="withEffect">
                                  <p:stCondLst>
                                    <p:cond delay="0"/>
                                  </p:stCondLst>
                                  <p:childTnLst>
                                    <p:set>
                                      <p:cBhvr>
                                        <p:cTn id="159" dur="1" fill="hold">
                                          <p:stCondLst>
                                            <p:cond delay="0"/>
                                          </p:stCondLst>
                                        </p:cTn>
                                        <p:tgtEl>
                                          <p:spTgt spid="2114"/>
                                        </p:tgtEl>
                                        <p:attrNameLst>
                                          <p:attrName>style.visibility</p:attrName>
                                        </p:attrNameLst>
                                      </p:cBhvr>
                                      <p:to>
                                        <p:strVal val="visible"/>
                                      </p:to>
                                    </p:set>
                                    <p:animEffect transition="in" filter="dissolve">
                                      <p:cBhvr>
                                        <p:cTn id="160" dur="500"/>
                                        <p:tgtEl>
                                          <p:spTgt spid="2114"/>
                                        </p:tgtEl>
                                      </p:cBhvr>
                                    </p:animEffect>
                                  </p:childTnLst>
                                </p:cTn>
                              </p:par>
                            </p:childTnLst>
                          </p:cTn>
                        </p:par>
                        <p:par>
                          <p:cTn id="161" fill="hold" nodeType="afterGroup">
                            <p:stCondLst>
                              <p:cond delay="3500"/>
                            </p:stCondLst>
                            <p:childTnLst>
                              <p:par>
                                <p:cTn id="162" presetID="22" presetClass="entr" presetSubtype="4" fill="hold" grpId="0" nodeType="afterEffect">
                                  <p:stCondLst>
                                    <p:cond delay="0"/>
                                  </p:stCondLst>
                                  <p:childTnLst>
                                    <p:set>
                                      <p:cBhvr>
                                        <p:cTn id="163" dur="1" fill="hold">
                                          <p:stCondLst>
                                            <p:cond delay="0"/>
                                          </p:stCondLst>
                                        </p:cTn>
                                        <p:tgtEl>
                                          <p:spTgt spid="2124"/>
                                        </p:tgtEl>
                                        <p:attrNameLst>
                                          <p:attrName>style.visibility</p:attrName>
                                        </p:attrNameLst>
                                      </p:cBhvr>
                                      <p:to>
                                        <p:strVal val="visible"/>
                                      </p:to>
                                    </p:set>
                                    <p:animEffect transition="in" filter="wipe(down)">
                                      <p:cBhvr>
                                        <p:cTn id="164" dur="500"/>
                                        <p:tgtEl>
                                          <p:spTgt spid="2124"/>
                                        </p:tgtEl>
                                      </p:cBhvr>
                                    </p:animEffect>
                                  </p:childTnLst>
                                </p:cTn>
                              </p:par>
                            </p:childTnLst>
                          </p:cTn>
                        </p:par>
                      </p:childTnLst>
                    </p:cTn>
                  </p:par>
                  <p:par>
                    <p:cTn id="165" fill="hold" nodeType="clickPar">
                      <p:stCondLst>
                        <p:cond delay="indefinite"/>
                      </p:stCondLst>
                      <p:childTnLst>
                        <p:par>
                          <p:cTn id="166" fill="hold" nodeType="withGroup">
                            <p:stCondLst>
                              <p:cond delay="0"/>
                            </p:stCondLst>
                            <p:childTnLst>
                              <p:par>
                                <p:cTn id="167" presetID="12" presetClass="exit" presetSubtype="4" fill="hold" grpId="1" nodeType="clickEffect">
                                  <p:stCondLst>
                                    <p:cond delay="0"/>
                                  </p:stCondLst>
                                  <p:childTnLst>
                                    <p:animEffect transition="out" filter="slide(fromBottom)">
                                      <p:cBhvr>
                                        <p:cTn id="168" dur="500"/>
                                        <p:tgtEl>
                                          <p:spTgt spid="2133"/>
                                        </p:tgtEl>
                                      </p:cBhvr>
                                    </p:animEffect>
                                    <p:set>
                                      <p:cBhvr>
                                        <p:cTn id="169" dur="1" fill="hold">
                                          <p:stCondLst>
                                            <p:cond delay="499"/>
                                          </p:stCondLst>
                                        </p:cTn>
                                        <p:tgtEl>
                                          <p:spTgt spid="2133"/>
                                        </p:tgtEl>
                                        <p:attrNameLst>
                                          <p:attrName>style.visibility</p:attrName>
                                        </p:attrNameLst>
                                      </p:cBhvr>
                                      <p:to>
                                        <p:strVal val="hidden"/>
                                      </p:to>
                                    </p:set>
                                  </p:childTnLst>
                                </p:cTn>
                              </p:par>
                              <p:par>
                                <p:cTn id="170" presetID="12" presetClass="exit" presetSubtype="4" fill="hold" grpId="1" nodeType="withEffect">
                                  <p:stCondLst>
                                    <p:cond delay="0"/>
                                  </p:stCondLst>
                                  <p:childTnLst>
                                    <p:animEffect transition="out" filter="slide(fromBottom)">
                                      <p:cBhvr>
                                        <p:cTn id="171" dur="500"/>
                                        <p:tgtEl>
                                          <p:spTgt spid="2134"/>
                                        </p:tgtEl>
                                      </p:cBhvr>
                                    </p:animEffect>
                                    <p:set>
                                      <p:cBhvr>
                                        <p:cTn id="172" dur="1" fill="hold">
                                          <p:stCondLst>
                                            <p:cond delay="499"/>
                                          </p:stCondLst>
                                        </p:cTn>
                                        <p:tgtEl>
                                          <p:spTgt spid="2134"/>
                                        </p:tgtEl>
                                        <p:attrNameLst>
                                          <p:attrName>style.visibility</p:attrName>
                                        </p:attrNameLst>
                                      </p:cBhvr>
                                      <p:to>
                                        <p:strVal val="hidden"/>
                                      </p:to>
                                    </p:set>
                                  </p:childTnLst>
                                </p:cTn>
                              </p:par>
                            </p:childTnLst>
                          </p:cTn>
                        </p:par>
                        <p:par>
                          <p:cTn id="173" fill="hold" nodeType="afterGroup">
                            <p:stCondLst>
                              <p:cond delay="500"/>
                            </p:stCondLst>
                            <p:childTnLst>
                              <p:par>
                                <p:cTn id="174" presetID="12" presetClass="entr" presetSubtype="8" fill="hold" grpId="1" nodeType="afterEffect">
                                  <p:stCondLst>
                                    <p:cond delay="0"/>
                                  </p:stCondLst>
                                  <p:childTnLst>
                                    <p:set>
                                      <p:cBhvr>
                                        <p:cTn id="175" dur="1" fill="hold">
                                          <p:stCondLst>
                                            <p:cond delay="0"/>
                                          </p:stCondLst>
                                        </p:cTn>
                                        <p:tgtEl>
                                          <p:spTgt spid="2135"/>
                                        </p:tgtEl>
                                        <p:attrNameLst>
                                          <p:attrName>style.visibility</p:attrName>
                                        </p:attrNameLst>
                                      </p:cBhvr>
                                      <p:to>
                                        <p:strVal val="visible"/>
                                      </p:to>
                                    </p:set>
                                    <p:animEffect transition="in" filter="slide(fromLeft)">
                                      <p:cBhvr>
                                        <p:cTn id="176" dur="1000"/>
                                        <p:tgtEl>
                                          <p:spTgt spid="2135"/>
                                        </p:tgtEl>
                                      </p:cBhvr>
                                    </p:animEffect>
                                  </p:childTnLst>
                                </p:cTn>
                              </p:par>
                            </p:childTnLst>
                          </p:cTn>
                        </p:par>
                        <p:par>
                          <p:cTn id="177" fill="hold" nodeType="afterGroup">
                            <p:stCondLst>
                              <p:cond delay="1500"/>
                            </p:stCondLst>
                            <p:childTnLst>
                              <p:par>
                                <p:cTn id="178" presetID="9" presetClass="exit" presetSubtype="0" fill="hold" nodeType="afterEffect">
                                  <p:stCondLst>
                                    <p:cond delay="0"/>
                                  </p:stCondLst>
                                  <p:childTnLst>
                                    <p:animEffect transition="out" filter="dissolve">
                                      <p:cBhvr>
                                        <p:cTn id="179" dur="1000"/>
                                        <p:tgtEl>
                                          <p:spTgt spid="2056"/>
                                        </p:tgtEl>
                                      </p:cBhvr>
                                    </p:animEffect>
                                    <p:set>
                                      <p:cBhvr>
                                        <p:cTn id="180" dur="1" fill="hold">
                                          <p:stCondLst>
                                            <p:cond delay="999"/>
                                          </p:stCondLst>
                                        </p:cTn>
                                        <p:tgtEl>
                                          <p:spTgt spid="2056"/>
                                        </p:tgtEl>
                                        <p:attrNameLst>
                                          <p:attrName>style.visibility</p:attrName>
                                        </p:attrNameLst>
                                      </p:cBhvr>
                                      <p:to>
                                        <p:strVal val="hidden"/>
                                      </p:to>
                                    </p:set>
                                  </p:childTnLst>
                                </p:cTn>
                              </p:par>
                              <p:par>
                                <p:cTn id="181" presetID="9" presetClass="entr" presetSubtype="0" fill="hold" nodeType="withEffect">
                                  <p:stCondLst>
                                    <p:cond delay="0"/>
                                  </p:stCondLst>
                                  <p:childTnLst>
                                    <p:set>
                                      <p:cBhvr>
                                        <p:cTn id="182" dur="1" fill="hold">
                                          <p:stCondLst>
                                            <p:cond delay="0"/>
                                          </p:stCondLst>
                                        </p:cTn>
                                        <p:tgtEl>
                                          <p:spTgt spid="2098"/>
                                        </p:tgtEl>
                                        <p:attrNameLst>
                                          <p:attrName>style.visibility</p:attrName>
                                        </p:attrNameLst>
                                      </p:cBhvr>
                                      <p:to>
                                        <p:strVal val="visible"/>
                                      </p:to>
                                    </p:set>
                                    <p:animEffect transition="in" filter="dissolve">
                                      <p:cBhvr>
                                        <p:cTn id="183" dur="1000"/>
                                        <p:tgtEl>
                                          <p:spTgt spid="2098"/>
                                        </p:tgtEl>
                                      </p:cBhvr>
                                    </p:animEffect>
                                  </p:childTnLst>
                                </p:cTn>
                              </p:par>
                              <p:par>
                                <p:cTn id="184" presetID="9" presetClass="entr" presetSubtype="0" fill="hold" grpId="0" nodeType="withEffect">
                                  <p:stCondLst>
                                    <p:cond delay="0"/>
                                  </p:stCondLst>
                                  <p:childTnLst>
                                    <p:set>
                                      <p:cBhvr>
                                        <p:cTn id="185" dur="1" fill="hold">
                                          <p:stCondLst>
                                            <p:cond delay="0"/>
                                          </p:stCondLst>
                                        </p:cTn>
                                        <p:tgtEl>
                                          <p:spTgt spid="2123"/>
                                        </p:tgtEl>
                                        <p:attrNameLst>
                                          <p:attrName>style.visibility</p:attrName>
                                        </p:attrNameLst>
                                      </p:cBhvr>
                                      <p:to>
                                        <p:strVal val="visible"/>
                                      </p:to>
                                    </p:set>
                                    <p:animEffect transition="in" filter="dissolve">
                                      <p:cBhvr>
                                        <p:cTn id="186" dur="1000"/>
                                        <p:tgtEl>
                                          <p:spTgt spid="2123"/>
                                        </p:tgtEl>
                                      </p:cBhvr>
                                    </p:animEffect>
                                  </p:childTnLst>
                                </p:cTn>
                              </p:par>
                            </p:childTnLst>
                          </p:cTn>
                        </p:par>
                        <p:par>
                          <p:cTn id="187" fill="hold" nodeType="afterGroup">
                            <p:stCondLst>
                              <p:cond delay="2500"/>
                            </p:stCondLst>
                            <p:childTnLst>
                              <p:par>
                                <p:cTn id="188" presetID="9" presetClass="exit" presetSubtype="0" fill="hold" nodeType="afterEffect">
                                  <p:stCondLst>
                                    <p:cond delay="0"/>
                                  </p:stCondLst>
                                  <p:childTnLst>
                                    <p:animEffect transition="out" filter="dissolve">
                                      <p:cBhvr>
                                        <p:cTn id="189" dur="1000"/>
                                        <p:tgtEl>
                                          <p:spTgt spid="2058"/>
                                        </p:tgtEl>
                                      </p:cBhvr>
                                    </p:animEffect>
                                    <p:set>
                                      <p:cBhvr>
                                        <p:cTn id="190" dur="1" fill="hold">
                                          <p:stCondLst>
                                            <p:cond delay="999"/>
                                          </p:stCondLst>
                                        </p:cTn>
                                        <p:tgtEl>
                                          <p:spTgt spid="2058"/>
                                        </p:tgtEl>
                                        <p:attrNameLst>
                                          <p:attrName>style.visibility</p:attrName>
                                        </p:attrNameLst>
                                      </p:cBhvr>
                                      <p:to>
                                        <p:strVal val="hidden"/>
                                      </p:to>
                                    </p:set>
                                  </p:childTnLst>
                                </p:cTn>
                              </p:par>
                              <p:par>
                                <p:cTn id="191" presetID="9" presetClass="entr" presetSubtype="0" fill="hold" nodeType="withEffect">
                                  <p:stCondLst>
                                    <p:cond delay="0"/>
                                  </p:stCondLst>
                                  <p:childTnLst>
                                    <p:set>
                                      <p:cBhvr>
                                        <p:cTn id="192" dur="1" fill="hold">
                                          <p:stCondLst>
                                            <p:cond delay="0"/>
                                          </p:stCondLst>
                                        </p:cTn>
                                        <p:tgtEl>
                                          <p:spTgt spid="2093"/>
                                        </p:tgtEl>
                                        <p:attrNameLst>
                                          <p:attrName>style.visibility</p:attrName>
                                        </p:attrNameLst>
                                      </p:cBhvr>
                                      <p:to>
                                        <p:strVal val="visible"/>
                                      </p:to>
                                    </p:set>
                                    <p:animEffect transition="in" filter="dissolve">
                                      <p:cBhvr>
                                        <p:cTn id="193" dur="1000"/>
                                        <p:tgtEl>
                                          <p:spTgt spid="2093"/>
                                        </p:tgtEl>
                                      </p:cBhvr>
                                    </p:animEffect>
                                  </p:childTnLst>
                                </p:cTn>
                              </p:par>
                              <p:par>
                                <p:cTn id="194" presetID="9" presetClass="entr" presetSubtype="0" fill="hold" grpId="0" nodeType="withEffect">
                                  <p:stCondLst>
                                    <p:cond delay="0"/>
                                  </p:stCondLst>
                                  <p:childTnLst>
                                    <p:set>
                                      <p:cBhvr>
                                        <p:cTn id="195" dur="1" fill="hold">
                                          <p:stCondLst>
                                            <p:cond delay="0"/>
                                          </p:stCondLst>
                                        </p:cTn>
                                        <p:tgtEl>
                                          <p:spTgt spid="2122"/>
                                        </p:tgtEl>
                                        <p:attrNameLst>
                                          <p:attrName>style.visibility</p:attrName>
                                        </p:attrNameLst>
                                      </p:cBhvr>
                                      <p:to>
                                        <p:strVal val="visible"/>
                                      </p:to>
                                    </p:set>
                                    <p:animEffect transition="in" filter="dissolve">
                                      <p:cBhvr>
                                        <p:cTn id="196" dur="1000"/>
                                        <p:tgtEl>
                                          <p:spTgt spid="2122"/>
                                        </p:tgtEl>
                                      </p:cBhvr>
                                    </p:animEffect>
                                  </p:childTnLst>
                                </p:cTn>
                              </p:par>
                            </p:childTnLst>
                          </p:cTn>
                        </p:par>
                        <p:par>
                          <p:cTn id="197" fill="hold" nodeType="afterGroup">
                            <p:stCondLst>
                              <p:cond delay="3500"/>
                            </p:stCondLst>
                            <p:childTnLst>
                              <p:par>
                                <p:cTn id="198" presetID="9" presetClass="exit" presetSubtype="0" fill="hold" nodeType="afterEffect">
                                  <p:stCondLst>
                                    <p:cond delay="0"/>
                                  </p:stCondLst>
                                  <p:childTnLst>
                                    <p:animEffect transition="out" filter="dissolve">
                                      <p:cBhvr>
                                        <p:cTn id="199" dur="1000"/>
                                        <p:tgtEl>
                                          <p:spTgt spid="2065"/>
                                        </p:tgtEl>
                                      </p:cBhvr>
                                    </p:animEffect>
                                    <p:set>
                                      <p:cBhvr>
                                        <p:cTn id="200" dur="1" fill="hold">
                                          <p:stCondLst>
                                            <p:cond delay="999"/>
                                          </p:stCondLst>
                                        </p:cTn>
                                        <p:tgtEl>
                                          <p:spTgt spid="2065"/>
                                        </p:tgtEl>
                                        <p:attrNameLst>
                                          <p:attrName>style.visibility</p:attrName>
                                        </p:attrNameLst>
                                      </p:cBhvr>
                                      <p:to>
                                        <p:strVal val="hidden"/>
                                      </p:to>
                                    </p:set>
                                  </p:childTnLst>
                                </p:cTn>
                              </p:par>
                              <p:par>
                                <p:cTn id="201" presetID="9" presetClass="entr" presetSubtype="0" fill="hold" nodeType="withEffect">
                                  <p:stCondLst>
                                    <p:cond delay="0"/>
                                  </p:stCondLst>
                                  <p:childTnLst>
                                    <p:set>
                                      <p:cBhvr>
                                        <p:cTn id="202" dur="1" fill="hold">
                                          <p:stCondLst>
                                            <p:cond delay="0"/>
                                          </p:stCondLst>
                                        </p:cTn>
                                        <p:tgtEl>
                                          <p:spTgt spid="2101"/>
                                        </p:tgtEl>
                                        <p:attrNameLst>
                                          <p:attrName>style.visibility</p:attrName>
                                        </p:attrNameLst>
                                      </p:cBhvr>
                                      <p:to>
                                        <p:strVal val="visible"/>
                                      </p:to>
                                    </p:set>
                                    <p:animEffect transition="in" filter="dissolve">
                                      <p:cBhvr>
                                        <p:cTn id="203" dur="1000"/>
                                        <p:tgtEl>
                                          <p:spTgt spid="2101"/>
                                        </p:tgtEl>
                                      </p:cBhvr>
                                    </p:animEffect>
                                  </p:childTnLst>
                                </p:cTn>
                              </p:par>
                              <p:par>
                                <p:cTn id="204" presetID="9" presetClass="entr" presetSubtype="0" fill="hold" grpId="0" nodeType="withEffect">
                                  <p:stCondLst>
                                    <p:cond delay="0"/>
                                  </p:stCondLst>
                                  <p:childTnLst>
                                    <p:set>
                                      <p:cBhvr>
                                        <p:cTn id="205" dur="1" fill="hold">
                                          <p:stCondLst>
                                            <p:cond delay="0"/>
                                          </p:stCondLst>
                                        </p:cTn>
                                        <p:tgtEl>
                                          <p:spTgt spid="2108"/>
                                        </p:tgtEl>
                                        <p:attrNameLst>
                                          <p:attrName>style.visibility</p:attrName>
                                        </p:attrNameLst>
                                      </p:cBhvr>
                                      <p:to>
                                        <p:strVal val="visible"/>
                                      </p:to>
                                    </p:set>
                                    <p:animEffect transition="in" filter="dissolve">
                                      <p:cBhvr>
                                        <p:cTn id="206" dur="1000"/>
                                        <p:tgtEl>
                                          <p:spTgt spid="2108"/>
                                        </p:tgtEl>
                                      </p:cBhvr>
                                    </p:animEffect>
                                  </p:childTnLst>
                                </p:cTn>
                              </p:par>
                            </p:childTnLst>
                          </p:cTn>
                        </p:par>
                        <p:par>
                          <p:cTn id="207" fill="hold" nodeType="afterGroup">
                            <p:stCondLst>
                              <p:cond delay="4500"/>
                            </p:stCondLst>
                            <p:childTnLst>
                              <p:par>
                                <p:cTn id="208" presetID="9" presetClass="exit" presetSubtype="0" fill="hold" nodeType="afterEffect">
                                  <p:stCondLst>
                                    <p:cond delay="0"/>
                                  </p:stCondLst>
                                  <p:childTnLst>
                                    <p:animEffect transition="out" filter="dissolve">
                                      <p:cBhvr>
                                        <p:cTn id="209" dur="1000"/>
                                        <p:tgtEl>
                                          <p:spTgt spid="2074"/>
                                        </p:tgtEl>
                                      </p:cBhvr>
                                    </p:animEffect>
                                    <p:set>
                                      <p:cBhvr>
                                        <p:cTn id="210" dur="1" fill="hold">
                                          <p:stCondLst>
                                            <p:cond delay="999"/>
                                          </p:stCondLst>
                                        </p:cTn>
                                        <p:tgtEl>
                                          <p:spTgt spid="2074"/>
                                        </p:tgtEl>
                                        <p:attrNameLst>
                                          <p:attrName>style.visibility</p:attrName>
                                        </p:attrNameLst>
                                      </p:cBhvr>
                                      <p:to>
                                        <p:strVal val="hidden"/>
                                      </p:to>
                                    </p:set>
                                  </p:childTnLst>
                                </p:cTn>
                              </p:par>
                              <p:par>
                                <p:cTn id="211" presetID="9" presetClass="entr" presetSubtype="0" fill="hold" nodeType="withEffect">
                                  <p:stCondLst>
                                    <p:cond delay="0"/>
                                  </p:stCondLst>
                                  <p:childTnLst>
                                    <p:set>
                                      <p:cBhvr>
                                        <p:cTn id="212" dur="1" fill="hold">
                                          <p:stCondLst>
                                            <p:cond delay="0"/>
                                          </p:stCondLst>
                                        </p:cTn>
                                        <p:tgtEl>
                                          <p:spTgt spid="2104"/>
                                        </p:tgtEl>
                                        <p:attrNameLst>
                                          <p:attrName>style.visibility</p:attrName>
                                        </p:attrNameLst>
                                      </p:cBhvr>
                                      <p:to>
                                        <p:strVal val="visible"/>
                                      </p:to>
                                    </p:set>
                                    <p:animEffect transition="in" filter="dissolve">
                                      <p:cBhvr>
                                        <p:cTn id="213" dur="1000"/>
                                        <p:tgtEl>
                                          <p:spTgt spid="2104"/>
                                        </p:tgtEl>
                                      </p:cBhvr>
                                    </p:animEffect>
                                  </p:childTnLst>
                                </p:cTn>
                              </p:par>
                              <p:par>
                                <p:cTn id="214" presetID="9" presetClass="entr" presetSubtype="0" fill="hold" grpId="0" nodeType="withEffect">
                                  <p:stCondLst>
                                    <p:cond delay="0"/>
                                  </p:stCondLst>
                                  <p:childTnLst>
                                    <p:set>
                                      <p:cBhvr>
                                        <p:cTn id="215" dur="1" fill="hold">
                                          <p:stCondLst>
                                            <p:cond delay="0"/>
                                          </p:stCondLst>
                                        </p:cTn>
                                        <p:tgtEl>
                                          <p:spTgt spid="2121"/>
                                        </p:tgtEl>
                                        <p:attrNameLst>
                                          <p:attrName>style.visibility</p:attrName>
                                        </p:attrNameLst>
                                      </p:cBhvr>
                                      <p:to>
                                        <p:strVal val="visible"/>
                                      </p:to>
                                    </p:set>
                                    <p:animEffect transition="in" filter="dissolve">
                                      <p:cBhvr>
                                        <p:cTn id="216" dur="1000"/>
                                        <p:tgtEl>
                                          <p:spTgt spid="2121"/>
                                        </p:tgtEl>
                                      </p:cBhvr>
                                    </p:animEffect>
                                  </p:childTnLst>
                                </p:cTn>
                              </p:par>
                            </p:childTnLst>
                          </p:cTn>
                        </p:par>
                      </p:childTnLst>
                    </p:cTn>
                  </p:par>
                  <p:par>
                    <p:cTn id="217" fill="hold" nodeType="clickPar">
                      <p:stCondLst>
                        <p:cond delay="indefinite"/>
                      </p:stCondLst>
                      <p:childTnLst>
                        <p:par>
                          <p:cTn id="218" fill="hold" nodeType="withGroup">
                            <p:stCondLst>
                              <p:cond delay="0"/>
                            </p:stCondLst>
                            <p:childTnLst>
                              <p:par>
                                <p:cTn id="219" presetID="9" presetClass="entr" presetSubtype="0" fill="hold" grpId="0" nodeType="clickEffect">
                                  <p:stCondLst>
                                    <p:cond delay="0"/>
                                  </p:stCondLst>
                                  <p:childTnLst>
                                    <p:set>
                                      <p:cBhvr>
                                        <p:cTn id="220" dur="1" fill="hold">
                                          <p:stCondLst>
                                            <p:cond delay="0"/>
                                          </p:stCondLst>
                                        </p:cTn>
                                        <p:tgtEl>
                                          <p:spTgt spid="2136"/>
                                        </p:tgtEl>
                                        <p:attrNameLst>
                                          <p:attrName>style.visibility</p:attrName>
                                        </p:attrNameLst>
                                      </p:cBhvr>
                                      <p:to>
                                        <p:strVal val="visible"/>
                                      </p:to>
                                    </p:set>
                                    <p:animEffect transition="in" filter="dissolve">
                                      <p:cBhvr>
                                        <p:cTn id="221" dur="1000"/>
                                        <p:tgtEl>
                                          <p:spTgt spid="2136"/>
                                        </p:tgtEl>
                                      </p:cBhvr>
                                    </p:animEffect>
                                  </p:childTnLst>
                                </p:cTn>
                              </p:par>
                              <p:par>
                                <p:cTn id="222" presetID="9" presetClass="exit" presetSubtype="0" fill="hold" grpId="1" nodeType="withEffect">
                                  <p:stCondLst>
                                    <p:cond delay="0"/>
                                  </p:stCondLst>
                                  <p:childTnLst>
                                    <p:animEffect transition="out" filter="dissolve">
                                      <p:cBhvr>
                                        <p:cTn id="223" dur="1000"/>
                                        <p:tgtEl>
                                          <p:spTgt spid="2123"/>
                                        </p:tgtEl>
                                      </p:cBhvr>
                                    </p:animEffect>
                                    <p:set>
                                      <p:cBhvr>
                                        <p:cTn id="224" dur="1" fill="hold">
                                          <p:stCondLst>
                                            <p:cond delay="999"/>
                                          </p:stCondLst>
                                        </p:cTn>
                                        <p:tgtEl>
                                          <p:spTgt spid="2123"/>
                                        </p:tgtEl>
                                        <p:attrNameLst>
                                          <p:attrName>style.visibility</p:attrName>
                                        </p:attrNameLst>
                                      </p:cBhvr>
                                      <p:to>
                                        <p:strVal val="hidden"/>
                                      </p:to>
                                    </p:set>
                                  </p:childTnLst>
                                </p:cTn>
                              </p:par>
                              <p:par>
                                <p:cTn id="225" presetID="9" presetClass="exit" presetSubtype="0" fill="hold" nodeType="withEffect">
                                  <p:stCondLst>
                                    <p:cond delay="0"/>
                                  </p:stCondLst>
                                  <p:childTnLst>
                                    <p:animEffect transition="out" filter="dissolve">
                                      <p:cBhvr>
                                        <p:cTn id="226" dur="1000"/>
                                        <p:tgtEl>
                                          <p:spTgt spid="2098"/>
                                        </p:tgtEl>
                                      </p:cBhvr>
                                    </p:animEffect>
                                    <p:set>
                                      <p:cBhvr>
                                        <p:cTn id="227" dur="1" fill="hold">
                                          <p:stCondLst>
                                            <p:cond delay="999"/>
                                          </p:stCondLst>
                                        </p:cTn>
                                        <p:tgtEl>
                                          <p:spTgt spid="2098"/>
                                        </p:tgtEl>
                                        <p:attrNameLst>
                                          <p:attrName>style.visibility</p:attrName>
                                        </p:attrNameLst>
                                      </p:cBhvr>
                                      <p:to>
                                        <p:strVal val="hidden"/>
                                      </p:to>
                                    </p:set>
                                  </p:childTnLst>
                                </p:cTn>
                              </p:par>
                              <p:par>
                                <p:cTn id="228" presetID="9" presetClass="entr" presetSubtype="0" fill="hold" nodeType="withEffect">
                                  <p:stCondLst>
                                    <p:cond delay="0"/>
                                  </p:stCondLst>
                                  <p:childTnLst>
                                    <p:set>
                                      <p:cBhvr>
                                        <p:cTn id="229" dur="1" fill="hold">
                                          <p:stCondLst>
                                            <p:cond delay="0"/>
                                          </p:stCondLst>
                                        </p:cTn>
                                        <p:tgtEl>
                                          <p:spTgt spid="2056"/>
                                        </p:tgtEl>
                                        <p:attrNameLst>
                                          <p:attrName>style.visibility</p:attrName>
                                        </p:attrNameLst>
                                      </p:cBhvr>
                                      <p:to>
                                        <p:strVal val="visible"/>
                                      </p:to>
                                    </p:set>
                                    <p:animEffect transition="in" filter="dissolve">
                                      <p:cBhvr>
                                        <p:cTn id="230" dur="1000"/>
                                        <p:tgtEl>
                                          <p:spTgt spid="2056"/>
                                        </p:tgtEl>
                                      </p:cBhvr>
                                    </p:animEffect>
                                  </p:childTnLst>
                                </p:cTn>
                              </p:par>
                            </p:childTnLst>
                          </p:cTn>
                        </p:par>
                      </p:childTnLst>
                    </p:cTn>
                  </p:par>
                  <p:par>
                    <p:cTn id="231" fill="hold" nodeType="clickPar">
                      <p:stCondLst>
                        <p:cond delay="indefinite"/>
                      </p:stCondLst>
                      <p:childTnLst>
                        <p:par>
                          <p:cTn id="232" fill="hold" nodeType="withGroup">
                            <p:stCondLst>
                              <p:cond delay="0"/>
                            </p:stCondLst>
                            <p:childTnLst>
                              <p:par>
                                <p:cTn id="233" presetID="9" presetClass="entr" presetSubtype="0" fill="hold" grpId="0" nodeType="clickEffect">
                                  <p:stCondLst>
                                    <p:cond delay="0"/>
                                  </p:stCondLst>
                                  <p:childTnLst>
                                    <p:set>
                                      <p:cBhvr>
                                        <p:cTn id="234" dur="1" fill="hold">
                                          <p:stCondLst>
                                            <p:cond delay="0"/>
                                          </p:stCondLst>
                                        </p:cTn>
                                        <p:tgtEl>
                                          <p:spTgt spid="2138"/>
                                        </p:tgtEl>
                                        <p:attrNameLst>
                                          <p:attrName>style.visibility</p:attrName>
                                        </p:attrNameLst>
                                      </p:cBhvr>
                                      <p:to>
                                        <p:strVal val="visible"/>
                                      </p:to>
                                    </p:set>
                                    <p:animEffect transition="in" filter="dissolve">
                                      <p:cBhvr>
                                        <p:cTn id="235" dur="500"/>
                                        <p:tgtEl>
                                          <p:spTgt spid="2138"/>
                                        </p:tgtEl>
                                      </p:cBhvr>
                                    </p:animEffect>
                                  </p:childTnLst>
                                </p:cTn>
                              </p:par>
                            </p:childTnLst>
                          </p:cTn>
                        </p:par>
                        <p:par>
                          <p:cTn id="236" fill="hold" nodeType="afterGroup">
                            <p:stCondLst>
                              <p:cond delay="500"/>
                            </p:stCondLst>
                            <p:childTnLst>
                              <p:par>
                                <p:cTn id="237" presetID="9" presetClass="entr" presetSubtype="0" fill="hold" grpId="0" nodeType="afterEffect">
                                  <p:stCondLst>
                                    <p:cond delay="0"/>
                                  </p:stCondLst>
                                  <p:childTnLst>
                                    <p:set>
                                      <p:cBhvr>
                                        <p:cTn id="238" dur="1" fill="hold">
                                          <p:stCondLst>
                                            <p:cond delay="0"/>
                                          </p:stCondLst>
                                        </p:cTn>
                                        <p:tgtEl>
                                          <p:spTgt spid="2139"/>
                                        </p:tgtEl>
                                        <p:attrNameLst>
                                          <p:attrName>style.visibility</p:attrName>
                                        </p:attrNameLst>
                                      </p:cBhvr>
                                      <p:to>
                                        <p:strVal val="visible"/>
                                      </p:to>
                                    </p:set>
                                    <p:animEffect transition="in" filter="dissolve">
                                      <p:cBhvr>
                                        <p:cTn id="239" dur="500"/>
                                        <p:tgtEl>
                                          <p:spTgt spid="2139"/>
                                        </p:tgtEl>
                                      </p:cBhvr>
                                    </p:animEffect>
                                  </p:childTnLst>
                                </p:cTn>
                              </p:par>
                            </p:childTnLst>
                          </p:cTn>
                        </p:par>
                        <p:par>
                          <p:cTn id="240" fill="hold" nodeType="afterGroup">
                            <p:stCondLst>
                              <p:cond delay="1000"/>
                            </p:stCondLst>
                            <p:childTnLst>
                              <p:par>
                                <p:cTn id="241" presetID="9" presetClass="entr" presetSubtype="0" fill="hold" grpId="0" nodeType="afterEffect">
                                  <p:stCondLst>
                                    <p:cond delay="0"/>
                                  </p:stCondLst>
                                  <p:childTnLst>
                                    <p:set>
                                      <p:cBhvr>
                                        <p:cTn id="242" dur="1" fill="hold">
                                          <p:stCondLst>
                                            <p:cond delay="0"/>
                                          </p:stCondLst>
                                        </p:cTn>
                                        <p:tgtEl>
                                          <p:spTgt spid="2140"/>
                                        </p:tgtEl>
                                        <p:attrNameLst>
                                          <p:attrName>style.visibility</p:attrName>
                                        </p:attrNameLst>
                                      </p:cBhvr>
                                      <p:to>
                                        <p:strVal val="visible"/>
                                      </p:to>
                                    </p:set>
                                    <p:animEffect transition="in" filter="dissolve">
                                      <p:cBhvr>
                                        <p:cTn id="243" dur="500"/>
                                        <p:tgtEl>
                                          <p:spTgt spid="2140"/>
                                        </p:tgtEl>
                                      </p:cBhvr>
                                    </p:animEffect>
                                  </p:childTnLst>
                                </p:cTn>
                              </p:par>
                            </p:childTnLst>
                          </p:cTn>
                        </p:par>
                      </p:childTnLst>
                    </p:cTn>
                  </p:par>
                  <p:par>
                    <p:cTn id="244" fill="hold" nodeType="clickPar">
                      <p:stCondLst>
                        <p:cond delay="indefinite"/>
                      </p:stCondLst>
                      <p:childTnLst>
                        <p:par>
                          <p:cTn id="245" fill="hold" nodeType="withGroup">
                            <p:stCondLst>
                              <p:cond delay="0"/>
                            </p:stCondLst>
                            <p:childTnLst>
                              <p:par>
                                <p:cTn id="246" presetID="9" presetClass="entr" presetSubtype="0" fill="hold" grpId="0" nodeType="clickEffect">
                                  <p:stCondLst>
                                    <p:cond delay="0"/>
                                  </p:stCondLst>
                                  <p:childTnLst>
                                    <p:set>
                                      <p:cBhvr>
                                        <p:cTn id="247" dur="1" fill="hold">
                                          <p:stCondLst>
                                            <p:cond delay="0"/>
                                          </p:stCondLst>
                                        </p:cTn>
                                        <p:tgtEl>
                                          <p:spTgt spid="2137"/>
                                        </p:tgtEl>
                                        <p:attrNameLst>
                                          <p:attrName>style.visibility</p:attrName>
                                        </p:attrNameLst>
                                      </p:cBhvr>
                                      <p:to>
                                        <p:strVal val="visible"/>
                                      </p:to>
                                    </p:set>
                                    <p:animEffect transition="in" filter="dissolve">
                                      <p:cBhvr>
                                        <p:cTn id="248" dur="1000"/>
                                        <p:tgtEl>
                                          <p:spTgt spid="2137"/>
                                        </p:tgtEl>
                                      </p:cBhvr>
                                    </p:animEffect>
                                  </p:childTnLst>
                                </p:cTn>
                              </p:par>
                              <p:par>
                                <p:cTn id="249" presetID="9" presetClass="exit" presetSubtype="0" fill="hold" nodeType="withEffect">
                                  <p:stCondLst>
                                    <p:cond delay="0"/>
                                  </p:stCondLst>
                                  <p:childTnLst>
                                    <p:animEffect transition="out" filter="dissolve">
                                      <p:cBhvr>
                                        <p:cTn id="250" dur="1000"/>
                                        <p:tgtEl>
                                          <p:spTgt spid="2093"/>
                                        </p:tgtEl>
                                      </p:cBhvr>
                                    </p:animEffect>
                                    <p:set>
                                      <p:cBhvr>
                                        <p:cTn id="251" dur="1" fill="hold">
                                          <p:stCondLst>
                                            <p:cond delay="999"/>
                                          </p:stCondLst>
                                        </p:cTn>
                                        <p:tgtEl>
                                          <p:spTgt spid="2093"/>
                                        </p:tgtEl>
                                        <p:attrNameLst>
                                          <p:attrName>style.visibility</p:attrName>
                                        </p:attrNameLst>
                                      </p:cBhvr>
                                      <p:to>
                                        <p:strVal val="hidden"/>
                                      </p:to>
                                    </p:set>
                                  </p:childTnLst>
                                </p:cTn>
                              </p:par>
                              <p:par>
                                <p:cTn id="252" presetID="9" presetClass="entr" presetSubtype="0" fill="hold" nodeType="withEffect">
                                  <p:stCondLst>
                                    <p:cond delay="0"/>
                                  </p:stCondLst>
                                  <p:childTnLst>
                                    <p:set>
                                      <p:cBhvr>
                                        <p:cTn id="253" dur="1" fill="hold">
                                          <p:stCondLst>
                                            <p:cond delay="0"/>
                                          </p:stCondLst>
                                        </p:cTn>
                                        <p:tgtEl>
                                          <p:spTgt spid="2058"/>
                                        </p:tgtEl>
                                        <p:attrNameLst>
                                          <p:attrName>style.visibility</p:attrName>
                                        </p:attrNameLst>
                                      </p:cBhvr>
                                      <p:to>
                                        <p:strVal val="visible"/>
                                      </p:to>
                                    </p:set>
                                    <p:animEffect transition="in" filter="dissolve">
                                      <p:cBhvr>
                                        <p:cTn id="254" dur="1000"/>
                                        <p:tgtEl>
                                          <p:spTgt spid="2058"/>
                                        </p:tgtEl>
                                      </p:cBhvr>
                                    </p:animEffect>
                                  </p:childTnLst>
                                </p:cTn>
                              </p:par>
                              <p:par>
                                <p:cTn id="255" presetID="9" presetClass="exit" presetSubtype="0" fill="hold" grpId="1" nodeType="withEffect">
                                  <p:stCondLst>
                                    <p:cond delay="0"/>
                                  </p:stCondLst>
                                  <p:childTnLst>
                                    <p:animEffect transition="out" filter="dissolve">
                                      <p:cBhvr>
                                        <p:cTn id="256" dur="1000"/>
                                        <p:tgtEl>
                                          <p:spTgt spid="2122"/>
                                        </p:tgtEl>
                                      </p:cBhvr>
                                    </p:animEffect>
                                    <p:set>
                                      <p:cBhvr>
                                        <p:cTn id="257" dur="1" fill="hold">
                                          <p:stCondLst>
                                            <p:cond delay="999"/>
                                          </p:stCondLst>
                                        </p:cTn>
                                        <p:tgtEl>
                                          <p:spTgt spid="2122"/>
                                        </p:tgtEl>
                                        <p:attrNameLst>
                                          <p:attrName>style.visibility</p:attrName>
                                        </p:attrNameLst>
                                      </p:cBhvr>
                                      <p:to>
                                        <p:strVal val="hidden"/>
                                      </p:to>
                                    </p:set>
                                  </p:childTnLst>
                                </p:cTn>
                              </p:par>
                            </p:childTnLst>
                          </p:cTn>
                        </p:par>
                      </p:childTnLst>
                    </p:cTn>
                  </p:par>
                  <p:par>
                    <p:cTn id="258" fill="hold" nodeType="clickPar">
                      <p:stCondLst>
                        <p:cond delay="indefinite"/>
                      </p:stCondLst>
                      <p:childTnLst>
                        <p:par>
                          <p:cTn id="259" fill="hold" nodeType="withGroup">
                            <p:stCondLst>
                              <p:cond delay="0"/>
                            </p:stCondLst>
                            <p:childTnLst>
                              <p:par>
                                <p:cTn id="260" presetID="9" presetClass="entr" presetSubtype="0" fill="hold" grpId="0" nodeType="clickEffect">
                                  <p:stCondLst>
                                    <p:cond delay="0"/>
                                  </p:stCondLst>
                                  <p:childTnLst>
                                    <p:set>
                                      <p:cBhvr>
                                        <p:cTn id="261" dur="1" fill="hold">
                                          <p:stCondLst>
                                            <p:cond delay="0"/>
                                          </p:stCondLst>
                                        </p:cTn>
                                        <p:tgtEl>
                                          <p:spTgt spid="2146"/>
                                        </p:tgtEl>
                                        <p:attrNameLst>
                                          <p:attrName>style.visibility</p:attrName>
                                        </p:attrNameLst>
                                      </p:cBhvr>
                                      <p:to>
                                        <p:strVal val="visible"/>
                                      </p:to>
                                    </p:set>
                                    <p:animEffect transition="in" filter="dissolve">
                                      <p:cBhvr>
                                        <p:cTn id="262" dur="1000"/>
                                        <p:tgtEl>
                                          <p:spTgt spid="2146"/>
                                        </p:tgtEl>
                                      </p:cBhvr>
                                    </p:animEffect>
                                  </p:childTnLst>
                                </p:cTn>
                              </p:par>
                            </p:childTnLst>
                          </p:cTn>
                        </p:par>
                        <p:par>
                          <p:cTn id="263" fill="hold" nodeType="afterGroup">
                            <p:stCondLst>
                              <p:cond delay="1000"/>
                            </p:stCondLst>
                            <p:childTnLst>
                              <p:par>
                                <p:cTn id="264" presetID="9" presetClass="entr" presetSubtype="0" fill="hold" grpId="0" nodeType="afterEffect">
                                  <p:stCondLst>
                                    <p:cond delay="0"/>
                                  </p:stCondLst>
                                  <p:childTnLst>
                                    <p:set>
                                      <p:cBhvr>
                                        <p:cTn id="265" dur="1" fill="hold">
                                          <p:stCondLst>
                                            <p:cond delay="0"/>
                                          </p:stCondLst>
                                        </p:cTn>
                                        <p:tgtEl>
                                          <p:spTgt spid="2145"/>
                                        </p:tgtEl>
                                        <p:attrNameLst>
                                          <p:attrName>style.visibility</p:attrName>
                                        </p:attrNameLst>
                                      </p:cBhvr>
                                      <p:to>
                                        <p:strVal val="visible"/>
                                      </p:to>
                                    </p:set>
                                    <p:animEffect transition="in" filter="dissolve">
                                      <p:cBhvr>
                                        <p:cTn id="266" dur="500"/>
                                        <p:tgtEl>
                                          <p:spTgt spid="2145"/>
                                        </p:tgtEl>
                                      </p:cBhvr>
                                    </p:animEffect>
                                  </p:childTnLst>
                                </p:cTn>
                              </p:par>
                            </p:childTnLst>
                          </p:cTn>
                        </p:par>
                        <p:par>
                          <p:cTn id="267" fill="hold" nodeType="afterGroup">
                            <p:stCondLst>
                              <p:cond delay="1500"/>
                            </p:stCondLst>
                            <p:childTnLst>
                              <p:par>
                                <p:cTn id="268" presetID="9" presetClass="entr" presetSubtype="0" fill="hold" grpId="0" nodeType="afterEffect">
                                  <p:stCondLst>
                                    <p:cond delay="0"/>
                                  </p:stCondLst>
                                  <p:childTnLst>
                                    <p:set>
                                      <p:cBhvr>
                                        <p:cTn id="269" dur="1" fill="hold">
                                          <p:stCondLst>
                                            <p:cond delay="0"/>
                                          </p:stCondLst>
                                        </p:cTn>
                                        <p:tgtEl>
                                          <p:spTgt spid="2142"/>
                                        </p:tgtEl>
                                        <p:attrNameLst>
                                          <p:attrName>style.visibility</p:attrName>
                                        </p:attrNameLst>
                                      </p:cBhvr>
                                      <p:to>
                                        <p:strVal val="visible"/>
                                      </p:to>
                                    </p:set>
                                    <p:animEffect transition="in" filter="dissolve">
                                      <p:cBhvr>
                                        <p:cTn id="270" dur="500"/>
                                        <p:tgtEl>
                                          <p:spTgt spid="2142"/>
                                        </p:tgtEl>
                                      </p:cBhvr>
                                    </p:animEffect>
                                  </p:childTnLst>
                                </p:cTn>
                              </p:par>
                            </p:childTnLst>
                          </p:cTn>
                        </p:par>
                      </p:childTnLst>
                    </p:cTn>
                  </p:par>
                  <p:par>
                    <p:cTn id="271" fill="hold" nodeType="clickPar">
                      <p:stCondLst>
                        <p:cond delay="indefinite"/>
                      </p:stCondLst>
                      <p:childTnLst>
                        <p:par>
                          <p:cTn id="272" fill="hold" nodeType="withGroup">
                            <p:stCondLst>
                              <p:cond delay="0"/>
                            </p:stCondLst>
                            <p:childTnLst>
                              <p:par>
                                <p:cTn id="273" presetID="9" presetClass="entr" presetSubtype="0" fill="hold" grpId="0" nodeType="clickEffect">
                                  <p:stCondLst>
                                    <p:cond delay="0"/>
                                  </p:stCondLst>
                                  <p:childTnLst>
                                    <p:set>
                                      <p:cBhvr>
                                        <p:cTn id="274" dur="1" fill="hold">
                                          <p:stCondLst>
                                            <p:cond delay="0"/>
                                          </p:stCondLst>
                                        </p:cTn>
                                        <p:tgtEl>
                                          <p:spTgt spid="2144"/>
                                        </p:tgtEl>
                                        <p:attrNameLst>
                                          <p:attrName>style.visibility</p:attrName>
                                        </p:attrNameLst>
                                      </p:cBhvr>
                                      <p:to>
                                        <p:strVal val="visible"/>
                                      </p:to>
                                    </p:set>
                                    <p:animEffect transition="in" filter="dissolve">
                                      <p:cBhvr>
                                        <p:cTn id="275" dur="1000"/>
                                        <p:tgtEl>
                                          <p:spTgt spid="2144"/>
                                        </p:tgtEl>
                                      </p:cBhvr>
                                    </p:animEffect>
                                  </p:childTnLst>
                                </p:cTn>
                              </p:par>
                            </p:childTnLst>
                          </p:cTn>
                        </p:par>
                        <p:par>
                          <p:cTn id="276" fill="hold" nodeType="afterGroup">
                            <p:stCondLst>
                              <p:cond delay="1000"/>
                            </p:stCondLst>
                            <p:childTnLst>
                              <p:par>
                                <p:cTn id="277" presetID="0" presetClass="path" presetSubtype="0" accel="50000" decel="50000" fill="hold" grpId="1" nodeType="afterEffect">
                                  <p:stCondLst>
                                    <p:cond delay="0"/>
                                  </p:stCondLst>
                                  <p:childTnLst>
                                    <p:animMotion origin="layout" path="M 0.00052 4.44444E-6 L 0.00573 -0.0507 " pathEditMode="relative" ptsTypes="AA">
                                      <p:cBhvr>
                                        <p:cTn id="278" dur="2000" fill="hold"/>
                                        <p:tgtEl>
                                          <p:spTgt spid="2144"/>
                                        </p:tgtEl>
                                        <p:attrNameLst>
                                          <p:attrName>ppt_x</p:attrName>
                                          <p:attrName>ppt_y</p:attrName>
                                        </p:attrNameLst>
                                      </p:cBhvr>
                                    </p:animMotion>
                                  </p:childTnLst>
                                </p:cTn>
                              </p:par>
                            </p:childTnLst>
                          </p:cTn>
                        </p:par>
                        <p:par>
                          <p:cTn id="279" fill="hold" nodeType="afterGroup">
                            <p:stCondLst>
                              <p:cond delay="3000"/>
                            </p:stCondLst>
                            <p:childTnLst>
                              <p:par>
                                <p:cTn id="280" presetID="9" presetClass="entr" presetSubtype="0" fill="hold" grpId="0" nodeType="afterEffect">
                                  <p:stCondLst>
                                    <p:cond delay="0"/>
                                  </p:stCondLst>
                                  <p:childTnLst>
                                    <p:set>
                                      <p:cBhvr>
                                        <p:cTn id="281" dur="1" fill="hold">
                                          <p:stCondLst>
                                            <p:cond delay="0"/>
                                          </p:stCondLst>
                                        </p:cTn>
                                        <p:tgtEl>
                                          <p:spTgt spid="2143"/>
                                        </p:tgtEl>
                                        <p:attrNameLst>
                                          <p:attrName>style.visibility</p:attrName>
                                        </p:attrNameLst>
                                      </p:cBhvr>
                                      <p:to>
                                        <p:strVal val="visible"/>
                                      </p:to>
                                    </p:set>
                                    <p:animEffect transition="in" filter="dissolve">
                                      <p:cBhvr>
                                        <p:cTn id="282" dur="1000"/>
                                        <p:tgtEl>
                                          <p:spTgt spid="2143"/>
                                        </p:tgtEl>
                                      </p:cBhvr>
                                    </p:animEffect>
                                  </p:childTnLst>
                                </p:cTn>
                              </p:par>
                              <p:par>
                                <p:cTn id="283" presetID="9" presetClass="exit" presetSubtype="0" fill="hold" grpId="1" nodeType="withEffect">
                                  <p:stCondLst>
                                    <p:cond delay="0"/>
                                  </p:stCondLst>
                                  <p:childTnLst>
                                    <p:animEffect transition="out" filter="dissolve">
                                      <p:cBhvr>
                                        <p:cTn id="284" dur="1000"/>
                                        <p:tgtEl>
                                          <p:spTgt spid="2108"/>
                                        </p:tgtEl>
                                      </p:cBhvr>
                                    </p:animEffect>
                                    <p:set>
                                      <p:cBhvr>
                                        <p:cTn id="285" dur="1" fill="hold">
                                          <p:stCondLst>
                                            <p:cond delay="999"/>
                                          </p:stCondLst>
                                        </p:cTn>
                                        <p:tgtEl>
                                          <p:spTgt spid="2108"/>
                                        </p:tgtEl>
                                        <p:attrNameLst>
                                          <p:attrName>style.visibility</p:attrName>
                                        </p:attrNameLst>
                                      </p:cBhvr>
                                      <p:to>
                                        <p:strVal val="hidden"/>
                                      </p:to>
                                    </p:set>
                                  </p:childTnLst>
                                </p:cTn>
                              </p:par>
                              <p:par>
                                <p:cTn id="286" presetID="9" presetClass="exit" presetSubtype="0" fill="hold" nodeType="withEffect">
                                  <p:stCondLst>
                                    <p:cond delay="0"/>
                                  </p:stCondLst>
                                  <p:childTnLst>
                                    <p:animEffect transition="out" filter="dissolve">
                                      <p:cBhvr>
                                        <p:cTn id="287" dur="1000"/>
                                        <p:tgtEl>
                                          <p:spTgt spid="2101"/>
                                        </p:tgtEl>
                                      </p:cBhvr>
                                    </p:animEffect>
                                    <p:set>
                                      <p:cBhvr>
                                        <p:cTn id="288" dur="1" fill="hold">
                                          <p:stCondLst>
                                            <p:cond delay="999"/>
                                          </p:stCondLst>
                                        </p:cTn>
                                        <p:tgtEl>
                                          <p:spTgt spid="2101"/>
                                        </p:tgtEl>
                                        <p:attrNameLst>
                                          <p:attrName>style.visibility</p:attrName>
                                        </p:attrNameLst>
                                      </p:cBhvr>
                                      <p:to>
                                        <p:strVal val="hidden"/>
                                      </p:to>
                                    </p:set>
                                  </p:childTnLst>
                                </p:cTn>
                              </p:par>
                              <p:par>
                                <p:cTn id="289" presetID="9" presetClass="entr" presetSubtype="0" fill="hold" nodeType="withEffect">
                                  <p:stCondLst>
                                    <p:cond delay="0"/>
                                  </p:stCondLst>
                                  <p:childTnLst>
                                    <p:set>
                                      <p:cBhvr>
                                        <p:cTn id="290" dur="1" fill="hold">
                                          <p:stCondLst>
                                            <p:cond delay="0"/>
                                          </p:stCondLst>
                                        </p:cTn>
                                        <p:tgtEl>
                                          <p:spTgt spid="2065"/>
                                        </p:tgtEl>
                                        <p:attrNameLst>
                                          <p:attrName>style.visibility</p:attrName>
                                        </p:attrNameLst>
                                      </p:cBhvr>
                                      <p:to>
                                        <p:strVal val="visible"/>
                                      </p:to>
                                    </p:set>
                                    <p:animEffect transition="in" filter="dissolve">
                                      <p:cBhvr>
                                        <p:cTn id="291" dur="1000"/>
                                        <p:tgtEl>
                                          <p:spTgt spid="2065"/>
                                        </p:tgtEl>
                                      </p:cBhvr>
                                    </p:animEffect>
                                  </p:childTnLst>
                                </p:cTn>
                              </p:par>
                            </p:childTnLst>
                          </p:cTn>
                        </p:par>
                      </p:childTnLst>
                    </p:cTn>
                  </p:par>
                  <p:par>
                    <p:cTn id="292" fill="hold" nodeType="clickPar">
                      <p:stCondLst>
                        <p:cond delay="indefinite"/>
                      </p:stCondLst>
                      <p:childTnLst>
                        <p:par>
                          <p:cTn id="293" fill="hold" nodeType="withGroup">
                            <p:stCondLst>
                              <p:cond delay="0"/>
                            </p:stCondLst>
                            <p:childTnLst>
                              <p:par>
                                <p:cTn id="294" presetID="22" presetClass="entr" presetSubtype="8" fill="hold" grpId="0" nodeType="clickEffect">
                                  <p:stCondLst>
                                    <p:cond delay="0"/>
                                  </p:stCondLst>
                                  <p:childTnLst>
                                    <p:set>
                                      <p:cBhvr>
                                        <p:cTn id="295" dur="1" fill="hold">
                                          <p:stCondLst>
                                            <p:cond delay="0"/>
                                          </p:stCondLst>
                                        </p:cTn>
                                        <p:tgtEl>
                                          <p:spTgt spid="2167"/>
                                        </p:tgtEl>
                                        <p:attrNameLst>
                                          <p:attrName>style.visibility</p:attrName>
                                        </p:attrNameLst>
                                      </p:cBhvr>
                                      <p:to>
                                        <p:strVal val="visible"/>
                                      </p:to>
                                    </p:set>
                                    <p:animEffect transition="in" filter="wipe(left)">
                                      <p:cBhvr>
                                        <p:cTn id="296" dur="1000"/>
                                        <p:tgtEl>
                                          <p:spTgt spid="2167"/>
                                        </p:tgtEl>
                                      </p:cBhvr>
                                    </p:animEffect>
                                  </p:childTnLst>
                                </p:cTn>
                              </p:par>
                            </p:childTnLst>
                          </p:cTn>
                        </p:par>
                        <p:par>
                          <p:cTn id="297" fill="hold" nodeType="afterGroup">
                            <p:stCondLst>
                              <p:cond delay="1000"/>
                            </p:stCondLst>
                            <p:childTnLst>
                              <p:par>
                                <p:cTn id="298" presetID="9" presetClass="entr" presetSubtype="0" fill="hold" grpId="0" nodeType="afterEffect">
                                  <p:stCondLst>
                                    <p:cond delay="0"/>
                                  </p:stCondLst>
                                  <p:childTnLst>
                                    <p:set>
                                      <p:cBhvr>
                                        <p:cTn id="299" dur="1" fill="hold">
                                          <p:stCondLst>
                                            <p:cond delay="0"/>
                                          </p:stCondLst>
                                        </p:cTn>
                                        <p:tgtEl>
                                          <p:spTgt spid="2170"/>
                                        </p:tgtEl>
                                        <p:attrNameLst>
                                          <p:attrName>style.visibility</p:attrName>
                                        </p:attrNameLst>
                                      </p:cBhvr>
                                      <p:to>
                                        <p:strVal val="visible"/>
                                      </p:to>
                                    </p:set>
                                    <p:animEffect transition="in" filter="dissolve">
                                      <p:cBhvr>
                                        <p:cTn id="300" dur="500"/>
                                        <p:tgtEl>
                                          <p:spTgt spid="2170"/>
                                        </p:tgtEl>
                                      </p:cBhvr>
                                    </p:animEffect>
                                  </p:childTnLst>
                                </p:cTn>
                              </p:par>
                            </p:childTnLst>
                          </p:cTn>
                        </p:par>
                        <p:par>
                          <p:cTn id="301" fill="hold" nodeType="afterGroup">
                            <p:stCondLst>
                              <p:cond delay="1500"/>
                            </p:stCondLst>
                            <p:childTnLst>
                              <p:par>
                                <p:cTn id="302" presetID="9" presetClass="entr" presetSubtype="0" fill="hold" grpId="0" nodeType="afterEffect">
                                  <p:stCondLst>
                                    <p:cond delay="0"/>
                                  </p:stCondLst>
                                  <p:childTnLst>
                                    <p:set>
                                      <p:cBhvr>
                                        <p:cTn id="303" dur="1" fill="hold">
                                          <p:stCondLst>
                                            <p:cond delay="0"/>
                                          </p:stCondLst>
                                        </p:cTn>
                                        <p:tgtEl>
                                          <p:spTgt spid="2171"/>
                                        </p:tgtEl>
                                        <p:attrNameLst>
                                          <p:attrName>style.visibility</p:attrName>
                                        </p:attrNameLst>
                                      </p:cBhvr>
                                      <p:to>
                                        <p:strVal val="visible"/>
                                      </p:to>
                                    </p:set>
                                    <p:animEffect transition="in" filter="dissolve">
                                      <p:cBhvr>
                                        <p:cTn id="304" dur="500"/>
                                        <p:tgtEl>
                                          <p:spTgt spid="2171"/>
                                        </p:tgtEl>
                                      </p:cBhvr>
                                    </p:animEffect>
                                  </p:childTnLst>
                                </p:cTn>
                              </p:par>
                            </p:childTnLst>
                          </p:cTn>
                        </p:par>
                        <p:par>
                          <p:cTn id="305" fill="hold" nodeType="afterGroup">
                            <p:stCondLst>
                              <p:cond delay="2000"/>
                            </p:stCondLst>
                            <p:childTnLst>
                              <p:par>
                                <p:cTn id="306" presetID="9" presetClass="entr" presetSubtype="0" fill="hold" grpId="0" nodeType="afterEffect">
                                  <p:stCondLst>
                                    <p:cond delay="0"/>
                                  </p:stCondLst>
                                  <p:childTnLst>
                                    <p:set>
                                      <p:cBhvr>
                                        <p:cTn id="307" dur="1" fill="hold">
                                          <p:stCondLst>
                                            <p:cond delay="0"/>
                                          </p:stCondLst>
                                        </p:cTn>
                                        <p:tgtEl>
                                          <p:spTgt spid="2172"/>
                                        </p:tgtEl>
                                        <p:attrNameLst>
                                          <p:attrName>style.visibility</p:attrName>
                                        </p:attrNameLst>
                                      </p:cBhvr>
                                      <p:to>
                                        <p:strVal val="visible"/>
                                      </p:to>
                                    </p:set>
                                    <p:animEffect transition="in" filter="dissolve">
                                      <p:cBhvr>
                                        <p:cTn id="308" dur="500"/>
                                        <p:tgtEl>
                                          <p:spTgt spid="2172"/>
                                        </p:tgtEl>
                                      </p:cBhvr>
                                    </p:animEffect>
                                  </p:childTnLst>
                                </p:cTn>
                              </p:par>
                            </p:childTnLst>
                          </p:cTn>
                        </p:par>
                        <p:par>
                          <p:cTn id="309" fill="hold" nodeType="afterGroup">
                            <p:stCondLst>
                              <p:cond delay="2500"/>
                            </p:stCondLst>
                            <p:childTnLst>
                              <p:par>
                                <p:cTn id="310" presetID="9" presetClass="entr" presetSubtype="0" fill="hold" grpId="0" nodeType="afterEffect">
                                  <p:stCondLst>
                                    <p:cond delay="0"/>
                                  </p:stCondLst>
                                  <p:childTnLst>
                                    <p:set>
                                      <p:cBhvr>
                                        <p:cTn id="311" dur="1" fill="hold">
                                          <p:stCondLst>
                                            <p:cond delay="0"/>
                                          </p:stCondLst>
                                        </p:cTn>
                                        <p:tgtEl>
                                          <p:spTgt spid="2173"/>
                                        </p:tgtEl>
                                        <p:attrNameLst>
                                          <p:attrName>style.visibility</p:attrName>
                                        </p:attrNameLst>
                                      </p:cBhvr>
                                      <p:to>
                                        <p:strVal val="visible"/>
                                      </p:to>
                                    </p:set>
                                    <p:animEffect transition="in" filter="dissolve">
                                      <p:cBhvr>
                                        <p:cTn id="312" dur="500"/>
                                        <p:tgtEl>
                                          <p:spTgt spid="2173"/>
                                        </p:tgtEl>
                                      </p:cBhvr>
                                    </p:animEffect>
                                  </p:childTnLst>
                                </p:cTn>
                              </p:par>
                            </p:childTnLst>
                          </p:cTn>
                        </p:par>
                        <p:par>
                          <p:cTn id="313" fill="hold" nodeType="afterGroup">
                            <p:stCondLst>
                              <p:cond delay="3000"/>
                            </p:stCondLst>
                            <p:childTnLst>
                              <p:par>
                                <p:cTn id="314" presetID="9" presetClass="entr" presetSubtype="0" fill="hold" grpId="0" nodeType="afterEffect">
                                  <p:stCondLst>
                                    <p:cond delay="0"/>
                                  </p:stCondLst>
                                  <p:childTnLst>
                                    <p:set>
                                      <p:cBhvr>
                                        <p:cTn id="315" dur="1" fill="hold">
                                          <p:stCondLst>
                                            <p:cond delay="0"/>
                                          </p:stCondLst>
                                        </p:cTn>
                                        <p:tgtEl>
                                          <p:spTgt spid="2174"/>
                                        </p:tgtEl>
                                        <p:attrNameLst>
                                          <p:attrName>style.visibility</p:attrName>
                                        </p:attrNameLst>
                                      </p:cBhvr>
                                      <p:to>
                                        <p:strVal val="visible"/>
                                      </p:to>
                                    </p:set>
                                    <p:animEffect transition="in" filter="dissolve">
                                      <p:cBhvr>
                                        <p:cTn id="316" dur="500"/>
                                        <p:tgtEl>
                                          <p:spTgt spid="2174"/>
                                        </p:tgtEl>
                                      </p:cBhvr>
                                    </p:animEffect>
                                  </p:childTnLst>
                                </p:cTn>
                              </p:par>
                            </p:childTnLst>
                          </p:cTn>
                        </p:par>
                      </p:childTnLst>
                    </p:cTn>
                  </p:par>
                  <p:par>
                    <p:cTn id="317" fill="hold" nodeType="clickPar">
                      <p:stCondLst>
                        <p:cond delay="indefinite"/>
                      </p:stCondLst>
                      <p:childTnLst>
                        <p:par>
                          <p:cTn id="318" fill="hold" nodeType="withGroup">
                            <p:stCondLst>
                              <p:cond delay="0"/>
                            </p:stCondLst>
                            <p:childTnLst>
                              <p:par>
                                <p:cTn id="319" presetID="9" presetClass="exit" presetSubtype="0" fill="hold" grpId="1" nodeType="clickEffect">
                                  <p:stCondLst>
                                    <p:cond delay="0"/>
                                  </p:stCondLst>
                                  <p:childTnLst>
                                    <p:animEffect transition="out" filter="dissolve">
                                      <p:cBhvr>
                                        <p:cTn id="320" dur="500"/>
                                        <p:tgtEl>
                                          <p:spTgt spid="2170"/>
                                        </p:tgtEl>
                                      </p:cBhvr>
                                    </p:animEffect>
                                    <p:set>
                                      <p:cBhvr>
                                        <p:cTn id="321" dur="1" fill="hold">
                                          <p:stCondLst>
                                            <p:cond delay="499"/>
                                          </p:stCondLst>
                                        </p:cTn>
                                        <p:tgtEl>
                                          <p:spTgt spid="2170"/>
                                        </p:tgtEl>
                                        <p:attrNameLst>
                                          <p:attrName>style.visibility</p:attrName>
                                        </p:attrNameLst>
                                      </p:cBhvr>
                                      <p:to>
                                        <p:strVal val="hidden"/>
                                      </p:to>
                                    </p:set>
                                  </p:childTnLst>
                                </p:cTn>
                              </p:par>
                              <p:par>
                                <p:cTn id="322" presetID="9" presetClass="exit" presetSubtype="0" fill="hold" grpId="1" nodeType="withEffect">
                                  <p:stCondLst>
                                    <p:cond delay="0"/>
                                  </p:stCondLst>
                                  <p:childTnLst>
                                    <p:animEffect transition="out" filter="dissolve">
                                      <p:cBhvr>
                                        <p:cTn id="323" dur="500"/>
                                        <p:tgtEl>
                                          <p:spTgt spid="2171"/>
                                        </p:tgtEl>
                                      </p:cBhvr>
                                    </p:animEffect>
                                    <p:set>
                                      <p:cBhvr>
                                        <p:cTn id="324" dur="1" fill="hold">
                                          <p:stCondLst>
                                            <p:cond delay="499"/>
                                          </p:stCondLst>
                                        </p:cTn>
                                        <p:tgtEl>
                                          <p:spTgt spid="2171"/>
                                        </p:tgtEl>
                                        <p:attrNameLst>
                                          <p:attrName>style.visibility</p:attrName>
                                        </p:attrNameLst>
                                      </p:cBhvr>
                                      <p:to>
                                        <p:strVal val="hidden"/>
                                      </p:to>
                                    </p:set>
                                  </p:childTnLst>
                                </p:cTn>
                              </p:par>
                              <p:par>
                                <p:cTn id="325" presetID="9" presetClass="exit" presetSubtype="0" fill="hold" grpId="1" nodeType="withEffect">
                                  <p:stCondLst>
                                    <p:cond delay="0"/>
                                  </p:stCondLst>
                                  <p:childTnLst>
                                    <p:animEffect transition="out" filter="dissolve">
                                      <p:cBhvr>
                                        <p:cTn id="326" dur="500"/>
                                        <p:tgtEl>
                                          <p:spTgt spid="2172"/>
                                        </p:tgtEl>
                                      </p:cBhvr>
                                    </p:animEffect>
                                    <p:set>
                                      <p:cBhvr>
                                        <p:cTn id="327" dur="1" fill="hold">
                                          <p:stCondLst>
                                            <p:cond delay="499"/>
                                          </p:stCondLst>
                                        </p:cTn>
                                        <p:tgtEl>
                                          <p:spTgt spid="2172"/>
                                        </p:tgtEl>
                                        <p:attrNameLst>
                                          <p:attrName>style.visibility</p:attrName>
                                        </p:attrNameLst>
                                      </p:cBhvr>
                                      <p:to>
                                        <p:strVal val="hidden"/>
                                      </p:to>
                                    </p:set>
                                  </p:childTnLst>
                                </p:cTn>
                              </p:par>
                              <p:par>
                                <p:cTn id="328" presetID="9" presetClass="exit" presetSubtype="0" fill="hold" grpId="1" nodeType="withEffect">
                                  <p:stCondLst>
                                    <p:cond delay="0"/>
                                  </p:stCondLst>
                                  <p:childTnLst>
                                    <p:animEffect transition="out" filter="dissolve">
                                      <p:cBhvr>
                                        <p:cTn id="329" dur="500"/>
                                        <p:tgtEl>
                                          <p:spTgt spid="2173"/>
                                        </p:tgtEl>
                                      </p:cBhvr>
                                    </p:animEffect>
                                    <p:set>
                                      <p:cBhvr>
                                        <p:cTn id="330" dur="1" fill="hold">
                                          <p:stCondLst>
                                            <p:cond delay="499"/>
                                          </p:stCondLst>
                                        </p:cTn>
                                        <p:tgtEl>
                                          <p:spTgt spid="2173"/>
                                        </p:tgtEl>
                                        <p:attrNameLst>
                                          <p:attrName>style.visibility</p:attrName>
                                        </p:attrNameLst>
                                      </p:cBhvr>
                                      <p:to>
                                        <p:strVal val="hidden"/>
                                      </p:to>
                                    </p:set>
                                  </p:childTnLst>
                                </p:cTn>
                              </p:par>
                              <p:par>
                                <p:cTn id="331" presetID="9" presetClass="exit" presetSubtype="0" fill="hold" grpId="1" nodeType="withEffect">
                                  <p:stCondLst>
                                    <p:cond delay="0"/>
                                  </p:stCondLst>
                                  <p:childTnLst>
                                    <p:animEffect transition="out" filter="dissolve">
                                      <p:cBhvr>
                                        <p:cTn id="332" dur="500"/>
                                        <p:tgtEl>
                                          <p:spTgt spid="2174"/>
                                        </p:tgtEl>
                                      </p:cBhvr>
                                    </p:animEffect>
                                    <p:set>
                                      <p:cBhvr>
                                        <p:cTn id="333" dur="1" fill="hold">
                                          <p:stCondLst>
                                            <p:cond delay="499"/>
                                          </p:stCondLst>
                                        </p:cTn>
                                        <p:tgtEl>
                                          <p:spTgt spid="2174"/>
                                        </p:tgtEl>
                                        <p:attrNameLst>
                                          <p:attrName>style.visibility</p:attrName>
                                        </p:attrNameLst>
                                      </p:cBhvr>
                                      <p:to>
                                        <p:strVal val="hidden"/>
                                      </p:to>
                                    </p:set>
                                  </p:childTnLst>
                                </p:cTn>
                              </p:par>
                            </p:childTnLst>
                          </p:cTn>
                        </p:par>
                        <p:par>
                          <p:cTn id="334" fill="hold" nodeType="afterGroup">
                            <p:stCondLst>
                              <p:cond delay="500"/>
                            </p:stCondLst>
                            <p:childTnLst>
                              <p:par>
                                <p:cTn id="335" presetID="22" presetClass="entr" presetSubtype="8" fill="hold" grpId="0" nodeType="afterEffect">
                                  <p:stCondLst>
                                    <p:cond delay="0"/>
                                  </p:stCondLst>
                                  <p:childTnLst>
                                    <p:set>
                                      <p:cBhvr>
                                        <p:cTn id="336" dur="1" fill="hold">
                                          <p:stCondLst>
                                            <p:cond delay="0"/>
                                          </p:stCondLst>
                                        </p:cTn>
                                        <p:tgtEl>
                                          <p:spTgt spid="2168"/>
                                        </p:tgtEl>
                                        <p:attrNameLst>
                                          <p:attrName>style.visibility</p:attrName>
                                        </p:attrNameLst>
                                      </p:cBhvr>
                                      <p:to>
                                        <p:strVal val="visible"/>
                                      </p:to>
                                    </p:set>
                                    <p:animEffect transition="in" filter="wipe(left)">
                                      <p:cBhvr>
                                        <p:cTn id="337" dur="1000"/>
                                        <p:tgtEl>
                                          <p:spTgt spid="2168"/>
                                        </p:tgtEl>
                                      </p:cBhvr>
                                    </p:animEffect>
                                  </p:childTnLst>
                                </p:cTn>
                              </p:par>
                              <p:par>
                                <p:cTn id="338" presetID="22" presetClass="entr" presetSubtype="8" fill="hold" grpId="0" nodeType="withEffect">
                                  <p:stCondLst>
                                    <p:cond delay="0"/>
                                  </p:stCondLst>
                                  <p:childTnLst>
                                    <p:set>
                                      <p:cBhvr>
                                        <p:cTn id="339" dur="1" fill="hold">
                                          <p:stCondLst>
                                            <p:cond delay="0"/>
                                          </p:stCondLst>
                                        </p:cTn>
                                        <p:tgtEl>
                                          <p:spTgt spid="2169"/>
                                        </p:tgtEl>
                                        <p:attrNameLst>
                                          <p:attrName>style.visibility</p:attrName>
                                        </p:attrNameLst>
                                      </p:cBhvr>
                                      <p:to>
                                        <p:strVal val="visible"/>
                                      </p:to>
                                    </p:set>
                                    <p:animEffect transition="in" filter="wipe(left)">
                                      <p:cBhvr>
                                        <p:cTn id="340" dur="1000"/>
                                        <p:tgtEl>
                                          <p:spTgt spid="2169"/>
                                        </p:tgtEl>
                                      </p:cBhvr>
                                    </p:animEffect>
                                  </p:childTnLst>
                                </p:cTn>
                              </p:par>
                            </p:childTnLst>
                          </p:cTn>
                        </p:par>
                      </p:childTnLst>
                    </p:cTn>
                  </p:par>
                  <p:par>
                    <p:cTn id="341" fill="hold" nodeType="clickPar">
                      <p:stCondLst>
                        <p:cond delay="indefinite"/>
                      </p:stCondLst>
                      <p:childTnLst>
                        <p:par>
                          <p:cTn id="342" fill="hold" nodeType="withGroup">
                            <p:stCondLst>
                              <p:cond delay="0"/>
                            </p:stCondLst>
                            <p:childTnLst>
                              <p:par>
                                <p:cTn id="343" presetID="0" presetClass="path" presetSubtype="0" accel="50000" decel="50000" fill="hold" grpId="1" nodeType="clickEffect">
                                  <p:stCondLst>
                                    <p:cond delay="0"/>
                                  </p:stCondLst>
                                  <p:childTnLst>
                                    <p:animMotion origin="layout" path="M -6.38889E-6 1.11111E-6 L 0.02135 0.01319 " pathEditMode="relative" ptsTypes="AA">
                                      <p:cBhvr>
                                        <p:cTn id="344" dur="2000" fill="hold"/>
                                        <p:tgtEl>
                                          <p:spTgt spid="2145"/>
                                        </p:tgtEl>
                                        <p:attrNameLst>
                                          <p:attrName>ppt_x</p:attrName>
                                          <p:attrName>ppt_y</p:attrName>
                                        </p:attrNameLst>
                                      </p:cBhvr>
                                    </p:animMotion>
                                  </p:childTnLst>
                                </p:cTn>
                              </p:par>
                              <p:par>
                                <p:cTn id="345" presetID="0" presetClass="path" presetSubtype="0" accel="50000" decel="50000" fill="hold" grpId="1" nodeType="withEffect">
                                  <p:stCondLst>
                                    <p:cond delay="0"/>
                                  </p:stCondLst>
                                  <p:childTnLst>
                                    <p:animMotion origin="layout" path="M 3.61111E-6 -3.7037E-7 L 0.04062 0.00487 " pathEditMode="relative" ptsTypes="AA">
                                      <p:cBhvr>
                                        <p:cTn id="346" dur="2000" fill="hold"/>
                                        <p:tgtEl>
                                          <p:spTgt spid="2142"/>
                                        </p:tgtEl>
                                        <p:attrNameLst>
                                          <p:attrName>ppt_x</p:attrName>
                                          <p:attrName>ppt_y</p:attrName>
                                        </p:attrNameLst>
                                      </p:cBhvr>
                                    </p:animMotion>
                                  </p:childTnLst>
                                </p:cTn>
                              </p:par>
                            </p:childTnLst>
                          </p:cTn>
                        </p:par>
                        <p:par>
                          <p:cTn id="347" fill="hold" nodeType="afterGroup">
                            <p:stCondLst>
                              <p:cond delay="2000"/>
                            </p:stCondLst>
                            <p:childTnLst>
                              <p:par>
                                <p:cTn id="348" presetID="22" presetClass="entr" presetSubtype="1" fill="hold" grpId="0" nodeType="afterEffect">
                                  <p:stCondLst>
                                    <p:cond delay="0"/>
                                  </p:stCondLst>
                                  <p:childTnLst>
                                    <p:set>
                                      <p:cBhvr>
                                        <p:cTn id="349" dur="1" fill="hold">
                                          <p:stCondLst>
                                            <p:cond delay="0"/>
                                          </p:stCondLst>
                                        </p:cTn>
                                        <p:tgtEl>
                                          <p:spTgt spid="2175"/>
                                        </p:tgtEl>
                                        <p:attrNameLst>
                                          <p:attrName>style.visibility</p:attrName>
                                        </p:attrNameLst>
                                      </p:cBhvr>
                                      <p:to>
                                        <p:strVal val="visible"/>
                                      </p:to>
                                    </p:set>
                                    <p:animEffect transition="in" filter="wipe(up)">
                                      <p:cBhvr>
                                        <p:cTn id="350" dur="2000"/>
                                        <p:tgtEl>
                                          <p:spTgt spid="2175"/>
                                        </p:tgtEl>
                                      </p:cBhvr>
                                    </p:animEffect>
                                  </p:childTnLst>
                                </p:cTn>
                              </p:par>
                            </p:childTnLst>
                          </p:cTn>
                        </p:par>
                      </p:childTnLst>
                    </p:cTn>
                  </p:par>
                  <p:par>
                    <p:cTn id="351" fill="hold" nodeType="clickPar">
                      <p:stCondLst>
                        <p:cond delay="indefinite"/>
                      </p:stCondLst>
                      <p:childTnLst>
                        <p:par>
                          <p:cTn id="352" fill="hold" nodeType="withGroup">
                            <p:stCondLst>
                              <p:cond delay="0"/>
                            </p:stCondLst>
                            <p:childTnLst>
                              <p:par>
                                <p:cTn id="353" presetID="9" presetClass="exit" presetSubtype="0" fill="hold" grpId="1" nodeType="clickEffect">
                                  <p:stCondLst>
                                    <p:cond delay="0"/>
                                  </p:stCondLst>
                                  <p:childTnLst>
                                    <p:animEffect transition="out" filter="dissolve">
                                      <p:cBhvr>
                                        <p:cTn id="354" dur="500"/>
                                        <p:tgtEl>
                                          <p:spTgt spid="2175"/>
                                        </p:tgtEl>
                                      </p:cBhvr>
                                    </p:animEffect>
                                    <p:set>
                                      <p:cBhvr>
                                        <p:cTn id="355" dur="1" fill="hold">
                                          <p:stCondLst>
                                            <p:cond delay="499"/>
                                          </p:stCondLst>
                                        </p:cTn>
                                        <p:tgtEl>
                                          <p:spTgt spid="2175"/>
                                        </p:tgtEl>
                                        <p:attrNameLst>
                                          <p:attrName>style.visibility</p:attrName>
                                        </p:attrNameLst>
                                      </p:cBhvr>
                                      <p:to>
                                        <p:strVal val="hidden"/>
                                      </p:to>
                                    </p:set>
                                  </p:childTnLst>
                                </p:cTn>
                              </p:par>
                              <p:par>
                                <p:cTn id="356" presetID="9" presetClass="exit" presetSubtype="0" fill="hold" grpId="1" nodeType="withEffect">
                                  <p:stCondLst>
                                    <p:cond delay="0"/>
                                  </p:stCondLst>
                                  <p:childTnLst>
                                    <p:animEffect transition="out" filter="dissolve">
                                      <p:cBhvr>
                                        <p:cTn id="357" dur="500"/>
                                        <p:tgtEl>
                                          <p:spTgt spid="2169"/>
                                        </p:tgtEl>
                                      </p:cBhvr>
                                    </p:animEffect>
                                    <p:set>
                                      <p:cBhvr>
                                        <p:cTn id="358" dur="1" fill="hold">
                                          <p:stCondLst>
                                            <p:cond delay="499"/>
                                          </p:stCondLst>
                                        </p:cTn>
                                        <p:tgtEl>
                                          <p:spTgt spid="2169"/>
                                        </p:tgtEl>
                                        <p:attrNameLst>
                                          <p:attrName>style.visibility</p:attrName>
                                        </p:attrNameLst>
                                      </p:cBhvr>
                                      <p:to>
                                        <p:strVal val="hidden"/>
                                      </p:to>
                                    </p:set>
                                  </p:childTnLst>
                                </p:cTn>
                              </p:par>
                              <p:par>
                                <p:cTn id="359" presetID="9" presetClass="exit" presetSubtype="0" fill="hold" grpId="1" nodeType="withEffect">
                                  <p:stCondLst>
                                    <p:cond delay="0"/>
                                  </p:stCondLst>
                                  <p:childTnLst>
                                    <p:animEffect transition="out" filter="dissolve">
                                      <p:cBhvr>
                                        <p:cTn id="360" dur="500"/>
                                        <p:tgtEl>
                                          <p:spTgt spid="2168"/>
                                        </p:tgtEl>
                                      </p:cBhvr>
                                    </p:animEffect>
                                    <p:set>
                                      <p:cBhvr>
                                        <p:cTn id="361" dur="1" fill="hold">
                                          <p:stCondLst>
                                            <p:cond delay="499"/>
                                          </p:stCondLst>
                                        </p:cTn>
                                        <p:tgtEl>
                                          <p:spTgt spid="2168"/>
                                        </p:tgtEl>
                                        <p:attrNameLst>
                                          <p:attrName>style.visibility</p:attrName>
                                        </p:attrNameLst>
                                      </p:cBhvr>
                                      <p:to>
                                        <p:strVal val="hidden"/>
                                      </p:to>
                                    </p:set>
                                  </p:childTnLst>
                                </p:cTn>
                              </p:par>
                              <p:par>
                                <p:cTn id="362" presetID="9" presetClass="exit" presetSubtype="0" fill="hold" grpId="1" nodeType="withEffect">
                                  <p:stCondLst>
                                    <p:cond delay="0"/>
                                  </p:stCondLst>
                                  <p:childTnLst>
                                    <p:animEffect transition="out" filter="dissolve">
                                      <p:cBhvr>
                                        <p:cTn id="363" dur="500"/>
                                        <p:tgtEl>
                                          <p:spTgt spid="2167"/>
                                        </p:tgtEl>
                                      </p:cBhvr>
                                    </p:animEffect>
                                    <p:set>
                                      <p:cBhvr>
                                        <p:cTn id="364" dur="1" fill="hold">
                                          <p:stCondLst>
                                            <p:cond delay="499"/>
                                          </p:stCondLst>
                                        </p:cTn>
                                        <p:tgtEl>
                                          <p:spTgt spid="2167"/>
                                        </p:tgtEl>
                                        <p:attrNameLst>
                                          <p:attrName>style.visibility</p:attrName>
                                        </p:attrNameLst>
                                      </p:cBhvr>
                                      <p:to>
                                        <p:strVal val="hidden"/>
                                      </p:to>
                                    </p:set>
                                  </p:childTnLst>
                                </p:cTn>
                              </p:par>
                            </p:childTnLst>
                          </p:cTn>
                        </p:par>
                        <p:par>
                          <p:cTn id="365" fill="hold" nodeType="afterGroup">
                            <p:stCondLst>
                              <p:cond delay="500"/>
                            </p:stCondLst>
                            <p:childTnLst>
                              <p:par>
                                <p:cTn id="366" presetID="9" presetClass="entr" presetSubtype="0" fill="hold" grpId="0" nodeType="afterEffect">
                                  <p:stCondLst>
                                    <p:cond delay="0"/>
                                  </p:stCondLst>
                                  <p:childTnLst>
                                    <p:set>
                                      <p:cBhvr>
                                        <p:cTn id="367" dur="1" fill="hold">
                                          <p:stCondLst>
                                            <p:cond delay="0"/>
                                          </p:stCondLst>
                                        </p:cTn>
                                        <p:tgtEl>
                                          <p:spTgt spid="2148"/>
                                        </p:tgtEl>
                                        <p:attrNameLst>
                                          <p:attrName>style.visibility</p:attrName>
                                        </p:attrNameLst>
                                      </p:cBhvr>
                                      <p:to>
                                        <p:strVal val="visible"/>
                                      </p:to>
                                    </p:set>
                                    <p:animEffect transition="in" filter="dissolve">
                                      <p:cBhvr>
                                        <p:cTn id="368" dur="1000"/>
                                        <p:tgtEl>
                                          <p:spTgt spid="2148"/>
                                        </p:tgtEl>
                                      </p:cBhvr>
                                    </p:animEffect>
                                  </p:childTnLst>
                                </p:cTn>
                              </p:par>
                              <p:par>
                                <p:cTn id="369" presetID="9" presetClass="entr" presetSubtype="0" fill="hold" grpId="0" nodeType="withEffect">
                                  <p:stCondLst>
                                    <p:cond delay="0"/>
                                  </p:stCondLst>
                                  <p:childTnLst>
                                    <p:set>
                                      <p:cBhvr>
                                        <p:cTn id="370" dur="1" fill="hold">
                                          <p:stCondLst>
                                            <p:cond delay="0"/>
                                          </p:stCondLst>
                                        </p:cTn>
                                        <p:tgtEl>
                                          <p:spTgt spid="2151"/>
                                        </p:tgtEl>
                                        <p:attrNameLst>
                                          <p:attrName>style.visibility</p:attrName>
                                        </p:attrNameLst>
                                      </p:cBhvr>
                                      <p:to>
                                        <p:strVal val="visible"/>
                                      </p:to>
                                    </p:set>
                                    <p:animEffect transition="in" filter="dissolve">
                                      <p:cBhvr>
                                        <p:cTn id="371" dur="1000"/>
                                        <p:tgtEl>
                                          <p:spTgt spid="2151"/>
                                        </p:tgtEl>
                                      </p:cBhvr>
                                    </p:animEffect>
                                  </p:childTnLst>
                                </p:cTn>
                              </p:par>
                              <p:par>
                                <p:cTn id="372" presetID="12" presetClass="entr" presetSubtype="8" fill="hold" grpId="0" nodeType="withEffect">
                                  <p:stCondLst>
                                    <p:cond delay="0"/>
                                  </p:stCondLst>
                                  <p:childTnLst>
                                    <p:set>
                                      <p:cBhvr>
                                        <p:cTn id="373" dur="1" fill="hold">
                                          <p:stCondLst>
                                            <p:cond delay="0"/>
                                          </p:stCondLst>
                                        </p:cTn>
                                        <p:tgtEl>
                                          <p:spTgt spid="2158"/>
                                        </p:tgtEl>
                                        <p:attrNameLst>
                                          <p:attrName>style.visibility</p:attrName>
                                        </p:attrNameLst>
                                      </p:cBhvr>
                                      <p:to>
                                        <p:strVal val="visible"/>
                                      </p:to>
                                    </p:set>
                                    <p:animEffect transition="in" filter="slide(fromLeft)">
                                      <p:cBhvr>
                                        <p:cTn id="374" dur="500"/>
                                        <p:tgtEl>
                                          <p:spTgt spid="2158"/>
                                        </p:tgtEl>
                                      </p:cBhvr>
                                    </p:animEffect>
                                  </p:childTnLst>
                                </p:cTn>
                              </p:par>
                            </p:childTnLst>
                          </p:cTn>
                        </p:par>
                      </p:childTnLst>
                    </p:cTn>
                  </p:par>
                  <p:par>
                    <p:cTn id="375" fill="hold" nodeType="clickPar">
                      <p:stCondLst>
                        <p:cond delay="indefinite"/>
                      </p:stCondLst>
                      <p:childTnLst>
                        <p:par>
                          <p:cTn id="376" fill="hold" nodeType="withGroup">
                            <p:stCondLst>
                              <p:cond delay="0"/>
                            </p:stCondLst>
                            <p:childTnLst>
                              <p:par>
                                <p:cTn id="377" presetID="1" presetClass="entr" presetSubtype="0" fill="hold" grpId="0" nodeType="clickEffect">
                                  <p:stCondLst>
                                    <p:cond delay="0"/>
                                  </p:stCondLst>
                                  <p:childTnLst>
                                    <p:set>
                                      <p:cBhvr>
                                        <p:cTn id="378" dur="1" fill="hold">
                                          <p:stCondLst>
                                            <p:cond delay="0"/>
                                          </p:stCondLst>
                                        </p:cTn>
                                        <p:tgtEl>
                                          <p:spTgt spid="2152"/>
                                        </p:tgtEl>
                                        <p:attrNameLst>
                                          <p:attrName>style.visibility</p:attrName>
                                        </p:attrNameLst>
                                      </p:cBhvr>
                                      <p:to>
                                        <p:strVal val="visible"/>
                                      </p:to>
                                    </p:set>
                                  </p:childTnLst>
                                  <p:subTnLst>
                                    <p:audio>
                                      <p:cMediaNode>
                                        <p:cTn display="0" masterRel="sameClick">
                                          <p:stCondLst>
                                            <p:cond evt="begin" delay="0">
                                              <p:tn val="377"/>
                                            </p:cond>
                                          </p:stCondLst>
                                          <p:endCondLst>
                                            <p:cond evt="onStopAudio" delay="0">
                                              <p:tgtEl>
                                                <p:sldTgt/>
                                              </p:tgtEl>
                                            </p:cond>
                                          </p:endCondLst>
                                        </p:cTn>
                                        <p:tgtEl>
                                          <p:sndTgt r:embed="rId3" name="explode.wav"/>
                                        </p:tgtEl>
                                      </p:cMediaNode>
                                    </p:audio>
                                  </p:subTnLst>
                                </p:cTn>
                              </p:par>
                              <p:par>
                                <p:cTn id="379" presetID="3" presetClass="exit" presetSubtype="10" fill="hold" grpId="1" nodeType="withEffect">
                                  <p:stCondLst>
                                    <p:cond delay="0"/>
                                  </p:stCondLst>
                                  <p:childTnLst>
                                    <p:animEffect transition="out" filter="blinds(horizontal)">
                                      <p:cBhvr>
                                        <p:cTn id="380" dur="500"/>
                                        <p:tgtEl>
                                          <p:spTgt spid="2152"/>
                                        </p:tgtEl>
                                      </p:cBhvr>
                                    </p:animEffect>
                                    <p:set>
                                      <p:cBhvr>
                                        <p:cTn id="381" dur="1" fill="hold">
                                          <p:stCondLst>
                                            <p:cond delay="499"/>
                                          </p:stCondLst>
                                        </p:cTn>
                                        <p:tgtEl>
                                          <p:spTgt spid="2152"/>
                                        </p:tgtEl>
                                        <p:attrNameLst>
                                          <p:attrName>style.visibility</p:attrName>
                                        </p:attrNameLst>
                                      </p:cBhvr>
                                      <p:to>
                                        <p:strVal val="hidden"/>
                                      </p:to>
                                    </p:set>
                                  </p:childTnLst>
                                </p:cTn>
                              </p:par>
                            </p:childTnLst>
                          </p:cTn>
                        </p:par>
                        <p:par>
                          <p:cTn id="382" fill="hold" nodeType="afterGroup">
                            <p:stCondLst>
                              <p:cond delay="500"/>
                            </p:stCondLst>
                            <p:childTnLst>
                              <p:par>
                                <p:cTn id="383" presetID="9" presetClass="exit" presetSubtype="0" fill="hold" grpId="1" nodeType="afterEffect">
                                  <p:stCondLst>
                                    <p:cond delay="0"/>
                                  </p:stCondLst>
                                  <p:childTnLst>
                                    <p:animEffect transition="out" filter="dissolve">
                                      <p:cBhvr>
                                        <p:cTn id="384" dur="1000"/>
                                        <p:tgtEl>
                                          <p:spTgt spid="2148"/>
                                        </p:tgtEl>
                                      </p:cBhvr>
                                    </p:animEffect>
                                    <p:set>
                                      <p:cBhvr>
                                        <p:cTn id="385" dur="1" fill="hold">
                                          <p:stCondLst>
                                            <p:cond delay="999"/>
                                          </p:stCondLst>
                                        </p:cTn>
                                        <p:tgtEl>
                                          <p:spTgt spid="2148"/>
                                        </p:tgtEl>
                                        <p:attrNameLst>
                                          <p:attrName>style.visibility</p:attrName>
                                        </p:attrNameLst>
                                      </p:cBhvr>
                                      <p:to>
                                        <p:strVal val="hidden"/>
                                      </p:to>
                                    </p:set>
                                  </p:childTnLst>
                                </p:cTn>
                              </p:par>
                            </p:childTnLst>
                          </p:cTn>
                        </p:par>
                      </p:childTnLst>
                    </p:cTn>
                  </p:par>
                  <p:par>
                    <p:cTn id="386" fill="hold" nodeType="clickPar">
                      <p:stCondLst>
                        <p:cond delay="indefinite"/>
                      </p:stCondLst>
                      <p:childTnLst>
                        <p:par>
                          <p:cTn id="387" fill="hold" nodeType="withGroup">
                            <p:stCondLst>
                              <p:cond delay="0"/>
                            </p:stCondLst>
                            <p:childTnLst>
                              <p:par>
                                <p:cTn id="388" presetID="9" presetClass="exit" presetSubtype="0" fill="hold" grpId="1" nodeType="clickEffect">
                                  <p:stCondLst>
                                    <p:cond delay="0"/>
                                  </p:stCondLst>
                                  <p:childTnLst>
                                    <p:animEffect transition="out" filter="dissolve">
                                      <p:cBhvr>
                                        <p:cTn id="389" dur="500"/>
                                        <p:tgtEl>
                                          <p:spTgt spid="2151"/>
                                        </p:tgtEl>
                                      </p:cBhvr>
                                    </p:animEffect>
                                    <p:set>
                                      <p:cBhvr>
                                        <p:cTn id="390" dur="1" fill="hold">
                                          <p:stCondLst>
                                            <p:cond delay="499"/>
                                          </p:stCondLst>
                                        </p:cTn>
                                        <p:tgtEl>
                                          <p:spTgt spid="2151"/>
                                        </p:tgtEl>
                                        <p:attrNameLst>
                                          <p:attrName>style.visibility</p:attrName>
                                        </p:attrNameLst>
                                      </p:cBhvr>
                                      <p:to>
                                        <p:strVal val="hidden"/>
                                      </p:to>
                                    </p:set>
                                  </p:childTnLst>
                                </p:cTn>
                              </p:par>
                              <p:par>
                                <p:cTn id="391" presetID="12" presetClass="exit" presetSubtype="4" fill="hold" grpId="1" nodeType="withEffect">
                                  <p:stCondLst>
                                    <p:cond delay="0"/>
                                  </p:stCondLst>
                                  <p:childTnLst>
                                    <p:animEffect transition="out" filter="slide(fromBottom)">
                                      <p:cBhvr>
                                        <p:cTn id="392" dur="500"/>
                                        <p:tgtEl>
                                          <p:spTgt spid="2158"/>
                                        </p:tgtEl>
                                      </p:cBhvr>
                                    </p:animEffect>
                                    <p:set>
                                      <p:cBhvr>
                                        <p:cTn id="393" dur="1" fill="hold">
                                          <p:stCondLst>
                                            <p:cond delay="499"/>
                                          </p:stCondLst>
                                        </p:cTn>
                                        <p:tgtEl>
                                          <p:spTgt spid="2158"/>
                                        </p:tgtEl>
                                        <p:attrNameLst>
                                          <p:attrName>style.visibility</p:attrName>
                                        </p:attrNameLst>
                                      </p:cBhvr>
                                      <p:to>
                                        <p:strVal val="hidden"/>
                                      </p:to>
                                    </p:set>
                                  </p:childTnLst>
                                </p:cTn>
                              </p:par>
                            </p:childTnLst>
                          </p:cTn>
                        </p:par>
                        <p:par>
                          <p:cTn id="394" fill="hold" nodeType="afterGroup">
                            <p:stCondLst>
                              <p:cond delay="500"/>
                            </p:stCondLst>
                            <p:childTnLst>
                              <p:par>
                                <p:cTn id="395" presetID="9" presetClass="entr" presetSubtype="0" fill="hold" grpId="0" nodeType="afterEffect">
                                  <p:stCondLst>
                                    <p:cond delay="0"/>
                                  </p:stCondLst>
                                  <p:childTnLst>
                                    <p:set>
                                      <p:cBhvr>
                                        <p:cTn id="396" dur="1" fill="hold">
                                          <p:stCondLst>
                                            <p:cond delay="0"/>
                                          </p:stCondLst>
                                        </p:cTn>
                                        <p:tgtEl>
                                          <p:spTgt spid="2154"/>
                                        </p:tgtEl>
                                        <p:attrNameLst>
                                          <p:attrName>style.visibility</p:attrName>
                                        </p:attrNameLst>
                                      </p:cBhvr>
                                      <p:to>
                                        <p:strVal val="visible"/>
                                      </p:to>
                                    </p:set>
                                    <p:animEffect transition="in" filter="dissolve">
                                      <p:cBhvr>
                                        <p:cTn id="397" dur="1000"/>
                                        <p:tgtEl>
                                          <p:spTgt spid="2154"/>
                                        </p:tgtEl>
                                      </p:cBhvr>
                                    </p:animEffect>
                                  </p:childTnLst>
                                </p:cTn>
                              </p:par>
                              <p:par>
                                <p:cTn id="398" presetID="9" presetClass="entr" presetSubtype="0" fill="hold" grpId="0" nodeType="withEffect">
                                  <p:stCondLst>
                                    <p:cond delay="0"/>
                                  </p:stCondLst>
                                  <p:childTnLst>
                                    <p:set>
                                      <p:cBhvr>
                                        <p:cTn id="399" dur="1" fill="hold">
                                          <p:stCondLst>
                                            <p:cond delay="0"/>
                                          </p:stCondLst>
                                        </p:cTn>
                                        <p:tgtEl>
                                          <p:spTgt spid="2153"/>
                                        </p:tgtEl>
                                        <p:attrNameLst>
                                          <p:attrName>style.visibility</p:attrName>
                                        </p:attrNameLst>
                                      </p:cBhvr>
                                      <p:to>
                                        <p:strVal val="visible"/>
                                      </p:to>
                                    </p:set>
                                    <p:animEffect transition="in" filter="dissolve">
                                      <p:cBhvr>
                                        <p:cTn id="400" dur="1000"/>
                                        <p:tgtEl>
                                          <p:spTgt spid="2153"/>
                                        </p:tgtEl>
                                      </p:cBhvr>
                                    </p:animEffect>
                                  </p:childTnLst>
                                </p:cTn>
                              </p:par>
                              <p:par>
                                <p:cTn id="401" presetID="12" presetClass="entr" presetSubtype="8" fill="hold" grpId="0" nodeType="withEffect">
                                  <p:stCondLst>
                                    <p:cond delay="0"/>
                                  </p:stCondLst>
                                  <p:childTnLst>
                                    <p:set>
                                      <p:cBhvr>
                                        <p:cTn id="402" dur="1" fill="hold">
                                          <p:stCondLst>
                                            <p:cond delay="0"/>
                                          </p:stCondLst>
                                        </p:cTn>
                                        <p:tgtEl>
                                          <p:spTgt spid="2159"/>
                                        </p:tgtEl>
                                        <p:attrNameLst>
                                          <p:attrName>style.visibility</p:attrName>
                                        </p:attrNameLst>
                                      </p:cBhvr>
                                      <p:to>
                                        <p:strVal val="visible"/>
                                      </p:to>
                                    </p:set>
                                    <p:animEffect transition="in" filter="slide(fromLeft)">
                                      <p:cBhvr>
                                        <p:cTn id="403" dur="500"/>
                                        <p:tgtEl>
                                          <p:spTgt spid="2159"/>
                                        </p:tgtEl>
                                      </p:cBhvr>
                                    </p:animEffect>
                                  </p:childTnLst>
                                </p:cTn>
                              </p:par>
                            </p:childTnLst>
                          </p:cTn>
                        </p:par>
                      </p:childTnLst>
                    </p:cTn>
                  </p:par>
                  <p:par>
                    <p:cTn id="404" fill="hold" nodeType="clickPar">
                      <p:stCondLst>
                        <p:cond delay="indefinite"/>
                      </p:stCondLst>
                      <p:childTnLst>
                        <p:par>
                          <p:cTn id="405" fill="hold" nodeType="withGroup">
                            <p:stCondLst>
                              <p:cond delay="0"/>
                            </p:stCondLst>
                            <p:childTnLst>
                              <p:par>
                                <p:cTn id="406" presetID="1" presetClass="entr" presetSubtype="0" fill="hold" grpId="0" nodeType="clickEffect">
                                  <p:stCondLst>
                                    <p:cond delay="0"/>
                                  </p:stCondLst>
                                  <p:childTnLst>
                                    <p:set>
                                      <p:cBhvr>
                                        <p:cTn id="407" dur="1" fill="hold">
                                          <p:stCondLst>
                                            <p:cond delay="0"/>
                                          </p:stCondLst>
                                        </p:cTn>
                                        <p:tgtEl>
                                          <p:spTgt spid="2155"/>
                                        </p:tgtEl>
                                        <p:attrNameLst>
                                          <p:attrName>style.visibility</p:attrName>
                                        </p:attrNameLst>
                                      </p:cBhvr>
                                      <p:to>
                                        <p:strVal val="visible"/>
                                      </p:to>
                                    </p:set>
                                  </p:childTnLst>
                                  <p:subTnLst>
                                    <p:audio>
                                      <p:cMediaNode>
                                        <p:cTn display="0" masterRel="sameClick">
                                          <p:stCondLst>
                                            <p:cond evt="begin" delay="0">
                                              <p:tn val="406"/>
                                            </p:cond>
                                          </p:stCondLst>
                                          <p:endCondLst>
                                            <p:cond evt="onStopAudio" delay="0">
                                              <p:tgtEl>
                                                <p:sldTgt/>
                                              </p:tgtEl>
                                            </p:cond>
                                          </p:endCondLst>
                                        </p:cTn>
                                        <p:tgtEl>
                                          <p:sndTgt r:embed="rId3" name="explode.wav"/>
                                        </p:tgtEl>
                                      </p:cMediaNode>
                                    </p:audio>
                                  </p:subTnLst>
                                </p:cTn>
                              </p:par>
                              <p:par>
                                <p:cTn id="408" presetID="3" presetClass="exit" presetSubtype="10" fill="hold" grpId="1" nodeType="withEffect">
                                  <p:stCondLst>
                                    <p:cond delay="0"/>
                                  </p:stCondLst>
                                  <p:childTnLst>
                                    <p:animEffect transition="out" filter="blinds(horizontal)">
                                      <p:cBhvr>
                                        <p:cTn id="409" dur="500"/>
                                        <p:tgtEl>
                                          <p:spTgt spid="2155"/>
                                        </p:tgtEl>
                                      </p:cBhvr>
                                    </p:animEffect>
                                    <p:set>
                                      <p:cBhvr>
                                        <p:cTn id="410" dur="1" fill="hold">
                                          <p:stCondLst>
                                            <p:cond delay="499"/>
                                          </p:stCondLst>
                                        </p:cTn>
                                        <p:tgtEl>
                                          <p:spTgt spid="2155"/>
                                        </p:tgtEl>
                                        <p:attrNameLst>
                                          <p:attrName>style.visibility</p:attrName>
                                        </p:attrNameLst>
                                      </p:cBhvr>
                                      <p:to>
                                        <p:strVal val="hidden"/>
                                      </p:to>
                                    </p:set>
                                  </p:childTnLst>
                                </p:cTn>
                              </p:par>
                            </p:childTnLst>
                          </p:cTn>
                        </p:par>
                        <p:par>
                          <p:cTn id="411" fill="hold" nodeType="afterGroup">
                            <p:stCondLst>
                              <p:cond delay="500"/>
                            </p:stCondLst>
                            <p:childTnLst>
                              <p:par>
                                <p:cTn id="412" presetID="9" presetClass="exit" presetSubtype="0" fill="hold" grpId="1" nodeType="afterEffect">
                                  <p:stCondLst>
                                    <p:cond delay="0"/>
                                  </p:stCondLst>
                                  <p:childTnLst>
                                    <p:animEffect transition="out" filter="dissolve">
                                      <p:cBhvr>
                                        <p:cTn id="413" dur="1000"/>
                                        <p:tgtEl>
                                          <p:spTgt spid="2154"/>
                                        </p:tgtEl>
                                      </p:cBhvr>
                                    </p:animEffect>
                                    <p:set>
                                      <p:cBhvr>
                                        <p:cTn id="414" dur="1" fill="hold">
                                          <p:stCondLst>
                                            <p:cond delay="999"/>
                                          </p:stCondLst>
                                        </p:cTn>
                                        <p:tgtEl>
                                          <p:spTgt spid="2154"/>
                                        </p:tgtEl>
                                        <p:attrNameLst>
                                          <p:attrName>style.visibility</p:attrName>
                                        </p:attrNameLst>
                                      </p:cBhvr>
                                      <p:to>
                                        <p:strVal val="hidden"/>
                                      </p:to>
                                    </p:set>
                                  </p:childTnLst>
                                </p:cTn>
                              </p:par>
                              <p:par>
                                <p:cTn id="415" presetID="12" presetClass="exit" presetSubtype="4" fill="hold" grpId="1" nodeType="withEffect">
                                  <p:stCondLst>
                                    <p:cond delay="0"/>
                                  </p:stCondLst>
                                  <p:childTnLst>
                                    <p:animEffect transition="out" filter="slide(fromBottom)">
                                      <p:cBhvr>
                                        <p:cTn id="416" dur="500"/>
                                        <p:tgtEl>
                                          <p:spTgt spid="2159"/>
                                        </p:tgtEl>
                                      </p:cBhvr>
                                    </p:animEffect>
                                    <p:set>
                                      <p:cBhvr>
                                        <p:cTn id="417" dur="1" fill="hold">
                                          <p:stCondLst>
                                            <p:cond delay="499"/>
                                          </p:stCondLst>
                                        </p:cTn>
                                        <p:tgtEl>
                                          <p:spTgt spid="2159"/>
                                        </p:tgtEl>
                                        <p:attrNameLst>
                                          <p:attrName>style.visibility</p:attrName>
                                        </p:attrNameLst>
                                      </p:cBhvr>
                                      <p:to>
                                        <p:strVal val="hidden"/>
                                      </p:to>
                                    </p:set>
                                  </p:childTnLst>
                                </p:cTn>
                              </p:par>
                            </p:childTnLst>
                          </p:cTn>
                        </p:par>
                        <p:par>
                          <p:cTn id="418" fill="hold" nodeType="afterGroup">
                            <p:stCondLst>
                              <p:cond delay="1500"/>
                            </p:stCondLst>
                            <p:childTnLst>
                              <p:par>
                                <p:cTn id="419" presetID="9" presetClass="entr" presetSubtype="0" fill="hold" grpId="0" nodeType="afterEffect">
                                  <p:stCondLst>
                                    <p:cond delay="0"/>
                                  </p:stCondLst>
                                  <p:childTnLst>
                                    <p:set>
                                      <p:cBhvr>
                                        <p:cTn id="420" dur="1" fill="hold">
                                          <p:stCondLst>
                                            <p:cond delay="0"/>
                                          </p:stCondLst>
                                        </p:cTn>
                                        <p:tgtEl>
                                          <p:spTgt spid="2156"/>
                                        </p:tgtEl>
                                        <p:attrNameLst>
                                          <p:attrName>style.visibility</p:attrName>
                                        </p:attrNameLst>
                                      </p:cBhvr>
                                      <p:to>
                                        <p:strVal val="visible"/>
                                      </p:to>
                                    </p:set>
                                    <p:animEffect transition="in" filter="dissolve">
                                      <p:cBhvr>
                                        <p:cTn id="421" dur="1000"/>
                                        <p:tgtEl>
                                          <p:spTgt spid="2156"/>
                                        </p:tgtEl>
                                      </p:cBhvr>
                                    </p:animEffect>
                                  </p:childTnLst>
                                </p:cTn>
                              </p:par>
                              <p:par>
                                <p:cTn id="422" presetID="9" presetClass="exit" presetSubtype="0" fill="hold" grpId="1" nodeType="withEffect">
                                  <p:stCondLst>
                                    <p:cond delay="0"/>
                                  </p:stCondLst>
                                  <p:childTnLst>
                                    <p:animEffect transition="out" filter="dissolve">
                                      <p:cBhvr>
                                        <p:cTn id="423" dur="1000"/>
                                        <p:tgtEl>
                                          <p:spTgt spid="2121"/>
                                        </p:tgtEl>
                                      </p:cBhvr>
                                    </p:animEffect>
                                    <p:set>
                                      <p:cBhvr>
                                        <p:cTn id="424" dur="1" fill="hold">
                                          <p:stCondLst>
                                            <p:cond delay="999"/>
                                          </p:stCondLst>
                                        </p:cTn>
                                        <p:tgtEl>
                                          <p:spTgt spid="2121"/>
                                        </p:tgtEl>
                                        <p:attrNameLst>
                                          <p:attrName>style.visibility</p:attrName>
                                        </p:attrNameLst>
                                      </p:cBhvr>
                                      <p:to>
                                        <p:strVal val="hidden"/>
                                      </p:to>
                                    </p:set>
                                  </p:childTnLst>
                                </p:cTn>
                              </p:par>
                              <p:par>
                                <p:cTn id="425" presetID="9" presetClass="exit" presetSubtype="0" fill="hold" nodeType="withEffect">
                                  <p:stCondLst>
                                    <p:cond delay="0"/>
                                  </p:stCondLst>
                                  <p:childTnLst>
                                    <p:animEffect transition="out" filter="dissolve">
                                      <p:cBhvr>
                                        <p:cTn id="426" dur="1000"/>
                                        <p:tgtEl>
                                          <p:spTgt spid="2104"/>
                                        </p:tgtEl>
                                      </p:cBhvr>
                                    </p:animEffect>
                                    <p:set>
                                      <p:cBhvr>
                                        <p:cTn id="427" dur="1" fill="hold">
                                          <p:stCondLst>
                                            <p:cond delay="999"/>
                                          </p:stCondLst>
                                        </p:cTn>
                                        <p:tgtEl>
                                          <p:spTgt spid="2104"/>
                                        </p:tgtEl>
                                        <p:attrNameLst>
                                          <p:attrName>style.visibility</p:attrName>
                                        </p:attrNameLst>
                                      </p:cBhvr>
                                      <p:to>
                                        <p:strVal val="hidden"/>
                                      </p:to>
                                    </p:set>
                                  </p:childTnLst>
                                </p:cTn>
                              </p:par>
                              <p:par>
                                <p:cTn id="428" presetID="9" presetClass="entr" presetSubtype="0" fill="hold" nodeType="withEffect">
                                  <p:stCondLst>
                                    <p:cond delay="0"/>
                                  </p:stCondLst>
                                  <p:childTnLst>
                                    <p:set>
                                      <p:cBhvr>
                                        <p:cTn id="429" dur="1" fill="hold">
                                          <p:stCondLst>
                                            <p:cond delay="0"/>
                                          </p:stCondLst>
                                        </p:cTn>
                                        <p:tgtEl>
                                          <p:spTgt spid="2074"/>
                                        </p:tgtEl>
                                        <p:attrNameLst>
                                          <p:attrName>style.visibility</p:attrName>
                                        </p:attrNameLst>
                                      </p:cBhvr>
                                      <p:to>
                                        <p:strVal val="visible"/>
                                      </p:to>
                                    </p:set>
                                    <p:animEffect transition="in" filter="dissolve">
                                      <p:cBhvr>
                                        <p:cTn id="430" dur="1000"/>
                                        <p:tgtEl>
                                          <p:spTgt spid="2074"/>
                                        </p:tgtEl>
                                      </p:cBhvr>
                                    </p:animEffect>
                                  </p:childTnLst>
                                </p:cTn>
                              </p:par>
                            </p:childTnLst>
                          </p:cTn>
                        </p:par>
                      </p:childTnLst>
                    </p:cTn>
                  </p:par>
                  <p:par>
                    <p:cTn id="431" fill="hold" nodeType="clickPar">
                      <p:stCondLst>
                        <p:cond delay="indefinite"/>
                      </p:stCondLst>
                      <p:childTnLst>
                        <p:par>
                          <p:cTn id="432" fill="hold" nodeType="withGroup">
                            <p:stCondLst>
                              <p:cond delay="0"/>
                            </p:stCondLst>
                            <p:childTnLst>
                              <p:par>
                                <p:cTn id="433" presetID="22" presetClass="entr" presetSubtype="2" fill="hold" grpId="0" nodeType="clickEffect">
                                  <p:stCondLst>
                                    <p:cond delay="0"/>
                                  </p:stCondLst>
                                  <p:childTnLst>
                                    <p:set>
                                      <p:cBhvr>
                                        <p:cTn id="434" dur="1" fill="hold">
                                          <p:stCondLst>
                                            <p:cond delay="0"/>
                                          </p:stCondLst>
                                        </p:cTn>
                                        <p:tgtEl>
                                          <p:spTgt spid="2160"/>
                                        </p:tgtEl>
                                        <p:attrNameLst>
                                          <p:attrName>style.visibility</p:attrName>
                                        </p:attrNameLst>
                                      </p:cBhvr>
                                      <p:to>
                                        <p:strVal val="visible"/>
                                      </p:to>
                                    </p:set>
                                    <p:animEffect transition="in" filter="wipe(right)">
                                      <p:cBhvr>
                                        <p:cTn id="435" dur="1000"/>
                                        <p:tgtEl>
                                          <p:spTgt spid="2160"/>
                                        </p:tgtEl>
                                      </p:cBhvr>
                                    </p:animEffect>
                                  </p:childTnLst>
                                </p:cTn>
                              </p:par>
                            </p:childTnLst>
                          </p:cTn>
                        </p:par>
                      </p:childTnLst>
                    </p:cTn>
                  </p:par>
                  <p:par>
                    <p:cTn id="436" fill="hold" nodeType="clickPar">
                      <p:stCondLst>
                        <p:cond delay="indefinite"/>
                      </p:stCondLst>
                      <p:childTnLst>
                        <p:par>
                          <p:cTn id="437" fill="hold" nodeType="withGroup">
                            <p:stCondLst>
                              <p:cond delay="0"/>
                            </p:stCondLst>
                            <p:childTnLst>
                              <p:par>
                                <p:cTn id="438" presetID="9" presetClass="entr" presetSubtype="0" fill="hold" grpId="0" nodeType="clickEffect">
                                  <p:stCondLst>
                                    <p:cond delay="0"/>
                                  </p:stCondLst>
                                  <p:childTnLst>
                                    <p:set>
                                      <p:cBhvr>
                                        <p:cTn id="439" dur="1" fill="hold">
                                          <p:stCondLst>
                                            <p:cond delay="0"/>
                                          </p:stCondLst>
                                        </p:cTn>
                                        <p:tgtEl>
                                          <p:spTgt spid="2161"/>
                                        </p:tgtEl>
                                        <p:attrNameLst>
                                          <p:attrName>style.visibility</p:attrName>
                                        </p:attrNameLst>
                                      </p:cBhvr>
                                      <p:to>
                                        <p:strVal val="visible"/>
                                      </p:to>
                                    </p:set>
                                    <p:animEffect transition="in" filter="dissolve">
                                      <p:cBhvr>
                                        <p:cTn id="440" dur="500"/>
                                        <p:tgtEl>
                                          <p:spTgt spid="2161"/>
                                        </p:tgtEl>
                                      </p:cBhvr>
                                    </p:animEffect>
                                  </p:childTnLst>
                                </p:cTn>
                              </p:par>
                            </p:childTnLst>
                          </p:cTn>
                        </p:par>
                        <p:par>
                          <p:cTn id="441" fill="hold" nodeType="afterGroup">
                            <p:stCondLst>
                              <p:cond delay="500"/>
                            </p:stCondLst>
                            <p:childTnLst>
                              <p:par>
                                <p:cTn id="442" presetID="0" presetClass="path" presetSubtype="0" accel="50000" decel="50000" fill="hold" grpId="1" nodeType="afterEffect">
                                  <p:stCondLst>
                                    <p:cond delay="0"/>
                                  </p:stCondLst>
                                  <p:childTnLst>
                                    <p:animMotion origin="layout" path="M -3.33333E-6 0.00047 L -0.02343 0.03311 L -0.03281 0.06713 " pathEditMode="relative" ptsTypes="AAA">
                                      <p:cBhvr>
                                        <p:cTn id="443" dur="2000" fill="hold"/>
                                        <p:tgtEl>
                                          <p:spTgt spid="2161"/>
                                        </p:tgtEl>
                                        <p:attrNameLst>
                                          <p:attrName>ppt_x</p:attrName>
                                          <p:attrName>ppt_y</p:attrName>
                                        </p:attrNameLst>
                                      </p:cBhvr>
                                    </p:animMotion>
                                  </p:childTnLst>
                                </p:cTn>
                              </p:par>
                            </p:childTnLst>
                          </p:cTn>
                        </p:par>
                        <p:par>
                          <p:cTn id="444" fill="hold" nodeType="afterGroup">
                            <p:stCondLst>
                              <p:cond delay="2500"/>
                            </p:stCondLst>
                            <p:childTnLst>
                              <p:par>
                                <p:cTn id="445" presetID="1" presetClass="entr" presetSubtype="0" fill="hold" grpId="0" nodeType="afterEffect">
                                  <p:stCondLst>
                                    <p:cond delay="0"/>
                                  </p:stCondLst>
                                  <p:childTnLst>
                                    <p:set>
                                      <p:cBhvr>
                                        <p:cTn id="446" dur="1" fill="hold">
                                          <p:stCondLst>
                                            <p:cond delay="0"/>
                                          </p:stCondLst>
                                        </p:cTn>
                                        <p:tgtEl>
                                          <p:spTgt spid="2163"/>
                                        </p:tgtEl>
                                        <p:attrNameLst>
                                          <p:attrName>style.visibility</p:attrName>
                                        </p:attrNameLst>
                                      </p:cBhvr>
                                      <p:to>
                                        <p:strVal val="visible"/>
                                      </p:to>
                                    </p:set>
                                  </p:childTnLst>
                                  <p:subTnLst>
                                    <p:audio>
                                      <p:cMediaNode>
                                        <p:cTn display="0" masterRel="sameClick">
                                          <p:stCondLst>
                                            <p:cond evt="begin" delay="0">
                                              <p:tn val="445"/>
                                            </p:cond>
                                          </p:stCondLst>
                                          <p:endCondLst>
                                            <p:cond evt="onStopAudio" delay="0">
                                              <p:tgtEl>
                                                <p:sldTgt/>
                                              </p:tgtEl>
                                            </p:cond>
                                          </p:endCondLst>
                                        </p:cTn>
                                        <p:tgtEl>
                                          <p:sndTgt r:embed="rId3" name="explode.wav"/>
                                        </p:tgtEl>
                                      </p:cMediaNode>
                                    </p:audio>
                                  </p:subTnLst>
                                </p:cTn>
                              </p:par>
                              <p:par>
                                <p:cTn id="447" presetID="3" presetClass="exit" presetSubtype="10" fill="hold" grpId="1" nodeType="withEffect">
                                  <p:stCondLst>
                                    <p:cond delay="0"/>
                                  </p:stCondLst>
                                  <p:childTnLst>
                                    <p:animEffect transition="out" filter="blinds(horizontal)">
                                      <p:cBhvr>
                                        <p:cTn id="448" dur="500"/>
                                        <p:tgtEl>
                                          <p:spTgt spid="2163"/>
                                        </p:tgtEl>
                                      </p:cBhvr>
                                    </p:animEffect>
                                    <p:set>
                                      <p:cBhvr>
                                        <p:cTn id="449" dur="1" fill="hold">
                                          <p:stCondLst>
                                            <p:cond delay="499"/>
                                          </p:stCondLst>
                                        </p:cTn>
                                        <p:tgtEl>
                                          <p:spTgt spid="2163"/>
                                        </p:tgtEl>
                                        <p:attrNameLst>
                                          <p:attrName>style.visibility</p:attrName>
                                        </p:attrNameLst>
                                      </p:cBhvr>
                                      <p:to>
                                        <p:strVal val="hidden"/>
                                      </p:to>
                                    </p:set>
                                  </p:childTnLst>
                                </p:cTn>
                              </p:par>
                            </p:childTnLst>
                          </p:cTn>
                        </p:par>
                        <p:par>
                          <p:cTn id="450" fill="hold" nodeType="afterGroup">
                            <p:stCondLst>
                              <p:cond delay="3000"/>
                            </p:stCondLst>
                            <p:childTnLst>
                              <p:par>
                                <p:cTn id="451" presetID="1" presetClass="entr" presetSubtype="0" fill="hold" grpId="0" nodeType="afterEffect">
                                  <p:stCondLst>
                                    <p:cond delay="0"/>
                                  </p:stCondLst>
                                  <p:childTnLst>
                                    <p:set>
                                      <p:cBhvr>
                                        <p:cTn id="452" dur="1" fill="hold">
                                          <p:stCondLst>
                                            <p:cond delay="0"/>
                                          </p:stCondLst>
                                        </p:cTn>
                                        <p:tgtEl>
                                          <p:spTgt spid="2164"/>
                                        </p:tgtEl>
                                        <p:attrNameLst>
                                          <p:attrName>style.visibility</p:attrName>
                                        </p:attrNameLst>
                                      </p:cBhvr>
                                      <p:to>
                                        <p:strVal val="visible"/>
                                      </p:to>
                                    </p:set>
                                  </p:childTnLst>
                                  <p:subTnLst>
                                    <p:audio>
                                      <p:cMediaNode>
                                        <p:cTn display="0" masterRel="sameClick">
                                          <p:stCondLst>
                                            <p:cond evt="begin" delay="0">
                                              <p:tn val="451"/>
                                            </p:cond>
                                          </p:stCondLst>
                                          <p:endCondLst>
                                            <p:cond evt="onStopAudio" delay="0">
                                              <p:tgtEl>
                                                <p:sldTgt/>
                                              </p:tgtEl>
                                            </p:cond>
                                          </p:endCondLst>
                                        </p:cTn>
                                        <p:tgtEl>
                                          <p:sndTgt r:embed="rId3" name="explode.wav"/>
                                        </p:tgtEl>
                                      </p:cMediaNode>
                                    </p:audio>
                                  </p:subTnLst>
                                </p:cTn>
                              </p:par>
                              <p:par>
                                <p:cTn id="453" presetID="3" presetClass="exit" presetSubtype="10" fill="hold" grpId="1" nodeType="withEffect">
                                  <p:stCondLst>
                                    <p:cond delay="0"/>
                                  </p:stCondLst>
                                  <p:childTnLst>
                                    <p:animEffect transition="out" filter="blinds(horizontal)">
                                      <p:cBhvr>
                                        <p:cTn id="454" dur="500"/>
                                        <p:tgtEl>
                                          <p:spTgt spid="2164"/>
                                        </p:tgtEl>
                                      </p:cBhvr>
                                    </p:animEffect>
                                    <p:set>
                                      <p:cBhvr>
                                        <p:cTn id="455" dur="1" fill="hold">
                                          <p:stCondLst>
                                            <p:cond delay="499"/>
                                          </p:stCondLst>
                                        </p:cTn>
                                        <p:tgtEl>
                                          <p:spTgt spid="2164"/>
                                        </p:tgtEl>
                                        <p:attrNameLst>
                                          <p:attrName>style.visibility</p:attrName>
                                        </p:attrNameLst>
                                      </p:cBhvr>
                                      <p:to>
                                        <p:strVal val="hidden"/>
                                      </p:to>
                                    </p:set>
                                  </p:childTnLst>
                                </p:cTn>
                              </p:par>
                            </p:childTnLst>
                          </p:cTn>
                        </p:par>
                        <p:par>
                          <p:cTn id="456" fill="hold" nodeType="afterGroup">
                            <p:stCondLst>
                              <p:cond delay="3500"/>
                            </p:stCondLst>
                            <p:childTnLst>
                              <p:par>
                                <p:cTn id="457" presetID="1" presetClass="entr" presetSubtype="0" fill="hold" grpId="0" nodeType="afterEffect">
                                  <p:stCondLst>
                                    <p:cond delay="0"/>
                                  </p:stCondLst>
                                  <p:childTnLst>
                                    <p:set>
                                      <p:cBhvr>
                                        <p:cTn id="458" dur="1" fill="hold">
                                          <p:stCondLst>
                                            <p:cond delay="0"/>
                                          </p:stCondLst>
                                        </p:cTn>
                                        <p:tgtEl>
                                          <p:spTgt spid="2165"/>
                                        </p:tgtEl>
                                        <p:attrNameLst>
                                          <p:attrName>style.visibility</p:attrName>
                                        </p:attrNameLst>
                                      </p:cBhvr>
                                      <p:to>
                                        <p:strVal val="visible"/>
                                      </p:to>
                                    </p:set>
                                  </p:childTnLst>
                                  <p:subTnLst>
                                    <p:audio>
                                      <p:cMediaNode>
                                        <p:cTn display="0" masterRel="sameClick">
                                          <p:stCondLst>
                                            <p:cond evt="begin" delay="0">
                                              <p:tn val="457"/>
                                            </p:cond>
                                          </p:stCondLst>
                                          <p:endCondLst>
                                            <p:cond evt="onStopAudio" delay="0">
                                              <p:tgtEl>
                                                <p:sldTgt/>
                                              </p:tgtEl>
                                            </p:cond>
                                          </p:endCondLst>
                                        </p:cTn>
                                        <p:tgtEl>
                                          <p:sndTgt r:embed="rId3" name="explode.wav"/>
                                        </p:tgtEl>
                                      </p:cMediaNode>
                                    </p:audio>
                                  </p:subTnLst>
                                </p:cTn>
                              </p:par>
                              <p:par>
                                <p:cTn id="459" presetID="3" presetClass="exit" presetSubtype="10" fill="hold" grpId="1" nodeType="withEffect">
                                  <p:stCondLst>
                                    <p:cond delay="0"/>
                                  </p:stCondLst>
                                  <p:childTnLst>
                                    <p:animEffect transition="out" filter="blinds(horizontal)">
                                      <p:cBhvr>
                                        <p:cTn id="460" dur="500"/>
                                        <p:tgtEl>
                                          <p:spTgt spid="2165"/>
                                        </p:tgtEl>
                                      </p:cBhvr>
                                    </p:animEffect>
                                    <p:set>
                                      <p:cBhvr>
                                        <p:cTn id="461" dur="1" fill="hold">
                                          <p:stCondLst>
                                            <p:cond delay="499"/>
                                          </p:stCondLst>
                                        </p:cTn>
                                        <p:tgtEl>
                                          <p:spTgt spid="2165"/>
                                        </p:tgtEl>
                                        <p:attrNameLst>
                                          <p:attrName>style.visibility</p:attrName>
                                        </p:attrNameLst>
                                      </p:cBhvr>
                                      <p:to>
                                        <p:strVal val="hidden"/>
                                      </p:to>
                                    </p:set>
                                  </p:childTnLst>
                                </p:cTn>
                              </p:par>
                            </p:childTnLst>
                          </p:cTn>
                        </p:par>
                        <p:par>
                          <p:cTn id="462" fill="hold" nodeType="afterGroup">
                            <p:stCondLst>
                              <p:cond delay="4000"/>
                            </p:stCondLst>
                            <p:childTnLst>
                              <p:par>
                                <p:cTn id="463" presetID="9" presetClass="entr" presetSubtype="0" fill="hold" grpId="0" nodeType="afterEffect">
                                  <p:stCondLst>
                                    <p:cond delay="0"/>
                                  </p:stCondLst>
                                  <p:childTnLst>
                                    <p:set>
                                      <p:cBhvr>
                                        <p:cTn id="464" dur="1" fill="hold">
                                          <p:stCondLst>
                                            <p:cond delay="0"/>
                                          </p:stCondLst>
                                        </p:cTn>
                                        <p:tgtEl>
                                          <p:spTgt spid="2162"/>
                                        </p:tgtEl>
                                        <p:attrNameLst>
                                          <p:attrName>style.visibility</p:attrName>
                                        </p:attrNameLst>
                                      </p:cBhvr>
                                      <p:to>
                                        <p:strVal val="visible"/>
                                      </p:to>
                                    </p:set>
                                    <p:animEffect transition="in" filter="dissolve">
                                      <p:cBhvr>
                                        <p:cTn id="465" dur="1000"/>
                                        <p:tgtEl>
                                          <p:spTgt spid="2162"/>
                                        </p:tgtEl>
                                      </p:cBhvr>
                                    </p:animEffect>
                                  </p:childTnLst>
                                </p:cTn>
                              </p:par>
                              <p:par>
                                <p:cTn id="466" presetID="9" presetClass="exit" presetSubtype="0" fill="hold" grpId="1" nodeType="withEffect">
                                  <p:stCondLst>
                                    <p:cond delay="0"/>
                                  </p:stCondLst>
                                  <p:childTnLst>
                                    <p:animEffect transition="out" filter="dissolve">
                                      <p:cBhvr>
                                        <p:cTn id="467" dur="1000"/>
                                        <p:tgtEl>
                                          <p:spTgt spid="2119"/>
                                        </p:tgtEl>
                                      </p:cBhvr>
                                    </p:animEffect>
                                    <p:set>
                                      <p:cBhvr>
                                        <p:cTn id="468" dur="1" fill="hold">
                                          <p:stCondLst>
                                            <p:cond delay="999"/>
                                          </p:stCondLst>
                                        </p:cTn>
                                        <p:tgtEl>
                                          <p:spTgt spid="2119"/>
                                        </p:tgtEl>
                                        <p:attrNameLst>
                                          <p:attrName>style.visibility</p:attrName>
                                        </p:attrNameLst>
                                      </p:cBhvr>
                                      <p:to>
                                        <p:strVal val="hidden"/>
                                      </p:to>
                                    </p:set>
                                  </p:childTnLst>
                                </p:cTn>
                              </p:par>
                              <p:par>
                                <p:cTn id="469" presetID="9" presetClass="exit" presetSubtype="0" fill="hold" nodeType="withEffect">
                                  <p:stCondLst>
                                    <p:cond delay="0"/>
                                  </p:stCondLst>
                                  <p:childTnLst>
                                    <p:animEffect transition="out" filter="dissolve">
                                      <p:cBhvr>
                                        <p:cTn id="470" dur="1000"/>
                                        <p:tgtEl>
                                          <p:spTgt spid="2087"/>
                                        </p:tgtEl>
                                      </p:cBhvr>
                                    </p:animEffect>
                                    <p:set>
                                      <p:cBhvr>
                                        <p:cTn id="471" dur="1" fill="hold">
                                          <p:stCondLst>
                                            <p:cond delay="999"/>
                                          </p:stCondLst>
                                        </p:cTn>
                                        <p:tgtEl>
                                          <p:spTgt spid="2087"/>
                                        </p:tgtEl>
                                        <p:attrNameLst>
                                          <p:attrName>style.visibility</p:attrName>
                                        </p:attrNameLst>
                                      </p:cBhvr>
                                      <p:to>
                                        <p:strVal val="hidden"/>
                                      </p:to>
                                    </p:set>
                                  </p:childTnLst>
                                </p:cTn>
                              </p:par>
                              <p:par>
                                <p:cTn id="472" presetID="9" presetClass="entr" presetSubtype="0" fill="hold" nodeType="withEffect">
                                  <p:stCondLst>
                                    <p:cond delay="0"/>
                                  </p:stCondLst>
                                  <p:childTnLst>
                                    <p:set>
                                      <p:cBhvr>
                                        <p:cTn id="473" dur="1" fill="hold">
                                          <p:stCondLst>
                                            <p:cond delay="0"/>
                                          </p:stCondLst>
                                        </p:cTn>
                                        <p:tgtEl>
                                          <p:spTgt spid="2061"/>
                                        </p:tgtEl>
                                        <p:attrNameLst>
                                          <p:attrName>style.visibility</p:attrName>
                                        </p:attrNameLst>
                                      </p:cBhvr>
                                      <p:to>
                                        <p:strVal val="visible"/>
                                      </p:to>
                                    </p:set>
                                    <p:animEffect transition="in" filter="dissolve">
                                      <p:cBhvr>
                                        <p:cTn id="474" dur="1000"/>
                                        <p:tgtEl>
                                          <p:spTgt spid="20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4" grpId="0" animBg="1"/>
      <p:bldP spid="2121" grpId="0" animBg="1"/>
      <p:bldP spid="2121" grpId="1" animBg="1"/>
      <p:bldP spid="2115" grpId="0" animBg="1"/>
      <p:bldP spid="2122" grpId="0" animBg="1"/>
      <p:bldP spid="2122" grpId="1" animBg="1"/>
      <p:bldP spid="2123" grpId="0" animBg="1"/>
      <p:bldP spid="2123" grpId="1" animBg="1"/>
      <p:bldP spid="2119" grpId="0" animBg="1"/>
      <p:bldP spid="2119" grpId="1" animBg="1"/>
      <p:bldP spid="2118" grpId="0" animBg="1"/>
      <p:bldP spid="2116" grpId="0" animBg="1"/>
      <p:bldP spid="2117" grpId="0" animBg="1"/>
      <p:bldP spid="2114" grpId="0" animBg="1"/>
      <p:bldP spid="2113" grpId="0" animBg="1"/>
      <p:bldP spid="2112" grpId="0" animBg="1"/>
      <p:bldP spid="2111" grpId="0" animBg="1"/>
      <p:bldP spid="2110" grpId="0" animBg="1"/>
      <p:bldP spid="2109" grpId="0" animBg="1"/>
      <p:bldP spid="2108" grpId="0" animBg="1"/>
      <p:bldP spid="2108" grpId="1" animBg="1"/>
      <p:bldP spid="2107" grpId="0" animBg="1"/>
      <p:bldP spid="2084" grpId="0" animBg="1"/>
      <p:bldP spid="2084" grpId="1" animBg="1"/>
      <p:bldP spid="2129" grpId="0" animBg="1"/>
      <p:bldP spid="2129" grpId="1" animBg="1"/>
      <p:bldP spid="2130" grpId="0" animBg="1"/>
      <p:bldP spid="2130" grpId="1" animBg="1"/>
      <p:bldP spid="2133" grpId="0" animBg="1"/>
      <p:bldP spid="2133" grpId="1" animBg="1"/>
      <p:bldP spid="2134" grpId="0" animBg="1"/>
      <p:bldP spid="2134" grpId="1" animBg="1"/>
      <p:bldP spid="2135" grpId="1" animBg="1"/>
      <p:bldP spid="2136" grpId="0" animBg="1"/>
      <p:bldP spid="2137" grpId="0" animBg="1"/>
      <p:bldP spid="2140" grpId="0" animBg="1"/>
      <p:bldP spid="2139" grpId="0" animBg="1"/>
      <p:bldP spid="2138" grpId="0" animBg="1"/>
      <p:bldP spid="2143" grpId="0" animBg="1"/>
      <p:bldP spid="2156" grpId="0" animBg="1"/>
      <p:bldP spid="2148" grpId="0" animBg="1"/>
      <p:bldP spid="2148" grpId="1" animBg="1"/>
      <p:bldP spid="2151" grpId="0" animBg="1"/>
      <p:bldP spid="2151" grpId="1" animBg="1"/>
      <p:bldP spid="2152" grpId="0" animBg="1"/>
      <p:bldP spid="2152" grpId="1" animBg="1"/>
      <p:bldP spid="2153" grpId="0" animBg="1"/>
      <p:bldP spid="2154" grpId="0" animBg="1"/>
      <p:bldP spid="2154" grpId="1" animBg="1"/>
      <p:bldP spid="2155" grpId="0" animBg="1"/>
      <p:bldP spid="2155" grpId="1" animBg="1"/>
      <p:bldP spid="2158" grpId="0" animBg="1"/>
      <p:bldP spid="2158" grpId="1" animBg="1"/>
      <p:bldP spid="2159" grpId="0" animBg="1"/>
      <p:bldP spid="2159" grpId="1" animBg="1"/>
      <p:bldP spid="2162" grpId="0" animBg="1"/>
      <p:bldP spid="2163" grpId="0" animBg="1"/>
      <p:bldP spid="2163" grpId="1" animBg="1"/>
      <p:bldP spid="2164" grpId="0" animBg="1"/>
      <p:bldP spid="2164" grpId="1" animBg="1"/>
      <p:bldP spid="2165" grpId="0" animBg="1"/>
      <p:bldP spid="2165" grpId="1" animBg="1"/>
      <p:bldP spid="2144" grpId="0" animBg="1"/>
      <p:bldP spid="2144" grpId="1" animBg="1"/>
      <p:bldP spid="2166" grpId="0" animBg="1"/>
      <p:bldP spid="2166" grpId="1" animBg="1"/>
      <p:bldP spid="2167" grpId="0" animBg="1"/>
      <p:bldP spid="2167" grpId="1" animBg="1"/>
      <p:bldP spid="2168" grpId="0" animBg="1"/>
      <p:bldP spid="2168" grpId="1" animBg="1"/>
      <p:bldP spid="2169" grpId="0" animBg="1"/>
      <p:bldP spid="2169" grpId="1" animBg="1"/>
      <p:bldP spid="2170" grpId="0" animBg="1"/>
      <p:bldP spid="2170" grpId="1" animBg="1"/>
      <p:bldP spid="2171" grpId="0" animBg="1"/>
      <p:bldP spid="2171" grpId="1" animBg="1"/>
      <p:bldP spid="2172" grpId="0" animBg="1"/>
      <p:bldP spid="2172" grpId="1" animBg="1"/>
      <p:bldP spid="2173" grpId="0" animBg="1"/>
      <p:bldP spid="2173" grpId="1" animBg="1"/>
      <p:bldP spid="2174" grpId="0" animBg="1"/>
      <p:bldP spid="2174" grpId="1" animBg="1"/>
      <p:bldP spid="2175" grpId="0" animBg="1"/>
      <p:bldP spid="2175" grpId="1" animBg="1"/>
      <p:bldP spid="2142" grpId="0" animBg="1"/>
      <p:bldP spid="2142" grpId="1" animBg="1"/>
      <p:bldP spid="2145" grpId="0" animBg="1"/>
      <p:bldP spid="2145" grpId="1" animBg="1"/>
      <p:bldP spid="2146" grpId="0" animBg="1"/>
      <p:bldP spid="2160" grpId="0" animBg="1"/>
      <p:bldP spid="2161" grpId="0" animBg="1"/>
      <p:bldP spid="2161"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Freeform 2"/>
          <p:cNvSpPr>
            <a:spLocks/>
          </p:cNvSpPr>
          <p:nvPr/>
        </p:nvSpPr>
        <p:spPr bwMode="auto">
          <a:xfrm>
            <a:off x="1862138" y="25400"/>
            <a:ext cx="7200900" cy="2222500"/>
          </a:xfrm>
          <a:custGeom>
            <a:avLst/>
            <a:gdLst>
              <a:gd name="T0" fmla="*/ 134 w 4536"/>
              <a:gd name="T1" fmla="*/ 61 h 1400"/>
              <a:gd name="T2" fmla="*/ 53 w 4536"/>
              <a:gd name="T3" fmla="*/ 158 h 1400"/>
              <a:gd name="T4" fmla="*/ 8 w 4536"/>
              <a:gd name="T5" fmla="*/ 368 h 1400"/>
              <a:gd name="T6" fmla="*/ 90 w 4536"/>
              <a:gd name="T7" fmla="*/ 487 h 1400"/>
              <a:gd name="T8" fmla="*/ 179 w 4536"/>
              <a:gd name="T9" fmla="*/ 635 h 1400"/>
              <a:gd name="T10" fmla="*/ 206 w 4536"/>
              <a:gd name="T11" fmla="*/ 719 h 1400"/>
              <a:gd name="T12" fmla="*/ 315 w 4536"/>
              <a:gd name="T13" fmla="*/ 772 h 1400"/>
              <a:gd name="T14" fmla="*/ 258 w 4536"/>
              <a:gd name="T15" fmla="*/ 941 h 1400"/>
              <a:gd name="T16" fmla="*/ 318 w 4536"/>
              <a:gd name="T17" fmla="*/ 1039 h 1400"/>
              <a:gd name="T18" fmla="*/ 444 w 4536"/>
              <a:gd name="T19" fmla="*/ 1172 h 1400"/>
              <a:gd name="T20" fmla="*/ 440 w 4536"/>
              <a:gd name="T21" fmla="*/ 1316 h 1400"/>
              <a:gd name="T22" fmla="*/ 464 w 4536"/>
              <a:gd name="T23" fmla="*/ 1400 h 1400"/>
              <a:gd name="T24" fmla="*/ 675 w 4536"/>
              <a:gd name="T25" fmla="*/ 1370 h 1400"/>
              <a:gd name="T26" fmla="*/ 764 w 4536"/>
              <a:gd name="T27" fmla="*/ 1249 h 1400"/>
              <a:gd name="T28" fmla="*/ 848 w 4536"/>
              <a:gd name="T29" fmla="*/ 1228 h 1400"/>
              <a:gd name="T30" fmla="*/ 834 w 4536"/>
              <a:gd name="T31" fmla="*/ 1166 h 1400"/>
              <a:gd name="T32" fmla="*/ 872 w 4536"/>
              <a:gd name="T33" fmla="*/ 1072 h 1400"/>
              <a:gd name="T34" fmla="*/ 936 w 4536"/>
              <a:gd name="T35" fmla="*/ 1081 h 1400"/>
              <a:gd name="T36" fmla="*/ 990 w 4536"/>
              <a:gd name="T37" fmla="*/ 1061 h 1400"/>
              <a:gd name="T38" fmla="*/ 1080 w 4536"/>
              <a:gd name="T39" fmla="*/ 1096 h 1400"/>
              <a:gd name="T40" fmla="*/ 1188 w 4536"/>
              <a:gd name="T41" fmla="*/ 1055 h 1400"/>
              <a:gd name="T42" fmla="*/ 1253 w 4536"/>
              <a:gd name="T43" fmla="*/ 1058 h 1400"/>
              <a:gd name="T44" fmla="*/ 1286 w 4536"/>
              <a:gd name="T45" fmla="*/ 1024 h 1400"/>
              <a:gd name="T46" fmla="*/ 1332 w 4536"/>
              <a:gd name="T47" fmla="*/ 989 h 1400"/>
              <a:gd name="T48" fmla="*/ 1409 w 4536"/>
              <a:gd name="T49" fmla="*/ 1061 h 1400"/>
              <a:gd name="T50" fmla="*/ 1455 w 4536"/>
              <a:gd name="T51" fmla="*/ 971 h 1400"/>
              <a:gd name="T52" fmla="*/ 1556 w 4536"/>
              <a:gd name="T53" fmla="*/ 892 h 1400"/>
              <a:gd name="T54" fmla="*/ 1620 w 4536"/>
              <a:gd name="T55" fmla="*/ 823 h 1400"/>
              <a:gd name="T56" fmla="*/ 1724 w 4536"/>
              <a:gd name="T57" fmla="*/ 724 h 1400"/>
              <a:gd name="T58" fmla="*/ 1838 w 4536"/>
              <a:gd name="T59" fmla="*/ 733 h 1400"/>
              <a:gd name="T60" fmla="*/ 1935 w 4536"/>
              <a:gd name="T61" fmla="*/ 799 h 1400"/>
              <a:gd name="T62" fmla="*/ 1992 w 4536"/>
              <a:gd name="T63" fmla="*/ 814 h 1400"/>
              <a:gd name="T64" fmla="*/ 2073 w 4536"/>
              <a:gd name="T65" fmla="*/ 830 h 1400"/>
              <a:gd name="T66" fmla="*/ 2159 w 4536"/>
              <a:gd name="T67" fmla="*/ 821 h 1400"/>
              <a:gd name="T68" fmla="*/ 2268 w 4536"/>
              <a:gd name="T69" fmla="*/ 841 h 1400"/>
              <a:gd name="T70" fmla="*/ 2321 w 4536"/>
              <a:gd name="T71" fmla="*/ 895 h 1400"/>
              <a:gd name="T72" fmla="*/ 2411 w 4536"/>
              <a:gd name="T73" fmla="*/ 830 h 1400"/>
              <a:gd name="T74" fmla="*/ 2484 w 4536"/>
              <a:gd name="T75" fmla="*/ 712 h 1400"/>
              <a:gd name="T76" fmla="*/ 2538 w 4536"/>
              <a:gd name="T77" fmla="*/ 685 h 1400"/>
              <a:gd name="T78" fmla="*/ 2574 w 4536"/>
              <a:gd name="T79" fmla="*/ 595 h 1400"/>
              <a:gd name="T80" fmla="*/ 2648 w 4536"/>
              <a:gd name="T81" fmla="*/ 574 h 1400"/>
              <a:gd name="T82" fmla="*/ 2724 w 4536"/>
              <a:gd name="T83" fmla="*/ 463 h 1400"/>
              <a:gd name="T84" fmla="*/ 2802 w 4536"/>
              <a:gd name="T85" fmla="*/ 329 h 1400"/>
              <a:gd name="T86" fmla="*/ 4077 w 4536"/>
              <a:gd name="T87" fmla="*/ 304 h 1400"/>
              <a:gd name="T88" fmla="*/ 4211 w 4536"/>
              <a:gd name="T89" fmla="*/ 277 h 1400"/>
              <a:gd name="T90" fmla="*/ 4217 w 4536"/>
              <a:gd name="T91" fmla="*/ 376 h 1400"/>
              <a:gd name="T92" fmla="*/ 4319 w 4536"/>
              <a:gd name="T93" fmla="*/ 479 h 1400"/>
              <a:gd name="T94" fmla="*/ 4413 w 4536"/>
              <a:gd name="T95" fmla="*/ 556 h 1400"/>
              <a:gd name="T96" fmla="*/ 4518 w 4536"/>
              <a:gd name="T97" fmla="*/ 196 h 1400"/>
              <a:gd name="T98" fmla="*/ 4536 w 4536"/>
              <a:gd name="T99" fmla="*/ 2 h 1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536" h="1400">
                <a:moveTo>
                  <a:pt x="155" y="0"/>
                </a:moveTo>
                <a:lnTo>
                  <a:pt x="146" y="16"/>
                </a:lnTo>
                <a:cubicBezTo>
                  <a:pt x="143" y="26"/>
                  <a:pt x="141" y="48"/>
                  <a:pt x="134" y="61"/>
                </a:cubicBezTo>
                <a:cubicBezTo>
                  <a:pt x="127" y="74"/>
                  <a:pt x="110" y="90"/>
                  <a:pt x="101" y="97"/>
                </a:cubicBezTo>
                <a:cubicBezTo>
                  <a:pt x="92" y="104"/>
                  <a:pt x="86" y="94"/>
                  <a:pt x="78" y="104"/>
                </a:cubicBezTo>
                <a:cubicBezTo>
                  <a:pt x="70" y="114"/>
                  <a:pt x="65" y="133"/>
                  <a:pt x="53" y="158"/>
                </a:cubicBezTo>
                <a:cubicBezTo>
                  <a:pt x="41" y="183"/>
                  <a:pt x="16" y="223"/>
                  <a:pt x="8" y="253"/>
                </a:cubicBezTo>
                <a:cubicBezTo>
                  <a:pt x="0" y="283"/>
                  <a:pt x="5" y="319"/>
                  <a:pt x="5" y="338"/>
                </a:cubicBezTo>
                <a:cubicBezTo>
                  <a:pt x="5" y="357"/>
                  <a:pt x="1" y="356"/>
                  <a:pt x="8" y="368"/>
                </a:cubicBezTo>
                <a:cubicBezTo>
                  <a:pt x="15" y="380"/>
                  <a:pt x="35" y="395"/>
                  <a:pt x="45" y="412"/>
                </a:cubicBezTo>
                <a:cubicBezTo>
                  <a:pt x="55" y="429"/>
                  <a:pt x="58" y="458"/>
                  <a:pt x="65" y="470"/>
                </a:cubicBezTo>
                <a:cubicBezTo>
                  <a:pt x="72" y="482"/>
                  <a:pt x="81" y="475"/>
                  <a:pt x="90" y="487"/>
                </a:cubicBezTo>
                <a:cubicBezTo>
                  <a:pt x="99" y="499"/>
                  <a:pt x="106" y="528"/>
                  <a:pt x="119" y="544"/>
                </a:cubicBezTo>
                <a:cubicBezTo>
                  <a:pt x="132" y="560"/>
                  <a:pt x="161" y="571"/>
                  <a:pt x="171" y="586"/>
                </a:cubicBezTo>
                <a:cubicBezTo>
                  <a:pt x="181" y="601"/>
                  <a:pt x="179" y="623"/>
                  <a:pt x="179" y="635"/>
                </a:cubicBezTo>
                <a:cubicBezTo>
                  <a:pt x="179" y="647"/>
                  <a:pt x="169" y="651"/>
                  <a:pt x="170" y="661"/>
                </a:cubicBezTo>
                <a:cubicBezTo>
                  <a:pt x="171" y="671"/>
                  <a:pt x="182" y="686"/>
                  <a:pt x="188" y="695"/>
                </a:cubicBezTo>
                <a:cubicBezTo>
                  <a:pt x="194" y="704"/>
                  <a:pt x="198" y="716"/>
                  <a:pt x="206" y="719"/>
                </a:cubicBezTo>
                <a:cubicBezTo>
                  <a:pt x="214" y="722"/>
                  <a:pt x="224" y="711"/>
                  <a:pt x="236" y="712"/>
                </a:cubicBezTo>
                <a:cubicBezTo>
                  <a:pt x="248" y="713"/>
                  <a:pt x="263" y="715"/>
                  <a:pt x="276" y="725"/>
                </a:cubicBezTo>
                <a:cubicBezTo>
                  <a:pt x="289" y="735"/>
                  <a:pt x="311" y="759"/>
                  <a:pt x="315" y="772"/>
                </a:cubicBezTo>
                <a:cubicBezTo>
                  <a:pt x="319" y="785"/>
                  <a:pt x="302" y="790"/>
                  <a:pt x="300" y="803"/>
                </a:cubicBezTo>
                <a:cubicBezTo>
                  <a:pt x="298" y="816"/>
                  <a:pt x="312" y="830"/>
                  <a:pt x="305" y="853"/>
                </a:cubicBezTo>
                <a:cubicBezTo>
                  <a:pt x="298" y="876"/>
                  <a:pt x="267" y="918"/>
                  <a:pt x="258" y="941"/>
                </a:cubicBezTo>
                <a:cubicBezTo>
                  <a:pt x="249" y="964"/>
                  <a:pt x="243" y="975"/>
                  <a:pt x="252" y="991"/>
                </a:cubicBezTo>
                <a:cubicBezTo>
                  <a:pt x="261" y="1007"/>
                  <a:pt x="301" y="1028"/>
                  <a:pt x="312" y="1036"/>
                </a:cubicBezTo>
                <a:cubicBezTo>
                  <a:pt x="323" y="1044"/>
                  <a:pt x="312" y="1032"/>
                  <a:pt x="318" y="1039"/>
                </a:cubicBezTo>
                <a:cubicBezTo>
                  <a:pt x="324" y="1046"/>
                  <a:pt x="342" y="1068"/>
                  <a:pt x="351" y="1076"/>
                </a:cubicBezTo>
                <a:cubicBezTo>
                  <a:pt x="360" y="1084"/>
                  <a:pt x="359" y="1074"/>
                  <a:pt x="374" y="1090"/>
                </a:cubicBezTo>
                <a:cubicBezTo>
                  <a:pt x="389" y="1106"/>
                  <a:pt x="432" y="1154"/>
                  <a:pt x="444" y="1172"/>
                </a:cubicBezTo>
                <a:lnTo>
                  <a:pt x="444" y="1196"/>
                </a:lnTo>
                <a:cubicBezTo>
                  <a:pt x="446" y="1212"/>
                  <a:pt x="459" y="1251"/>
                  <a:pt x="458" y="1271"/>
                </a:cubicBezTo>
                <a:cubicBezTo>
                  <a:pt x="457" y="1291"/>
                  <a:pt x="443" y="1304"/>
                  <a:pt x="440" y="1316"/>
                </a:cubicBezTo>
                <a:cubicBezTo>
                  <a:pt x="437" y="1328"/>
                  <a:pt x="438" y="1335"/>
                  <a:pt x="441" y="1345"/>
                </a:cubicBezTo>
                <a:cubicBezTo>
                  <a:pt x="444" y="1355"/>
                  <a:pt x="455" y="1367"/>
                  <a:pt x="459" y="1376"/>
                </a:cubicBezTo>
                <a:cubicBezTo>
                  <a:pt x="463" y="1385"/>
                  <a:pt x="451" y="1400"/>
                  <a:pt x="464" y="1400"/>
                </a:cubicBezTo>
                <a:cubicBezTo>
                  <a:pt x="477" y="1400"/>
                  <a:pt x="514" y="1389"/>
                  <a:pt x="536" y="1375"/>
                </a:cubicBezTo>
                <a:cubicBezTo>
                  <a:pt x="558" y="1361"/>
                  <a:pt x="571" y="1317"/>
                  <a:pt x="594" y="1316"/>
                </a:cubicBezTo>
                <a:cubicBezTo>
                  <a:pt x="617" y="1315"/>
                  <a:pt x="654" y="1362"/>
                  <a:pt x="675" y="1370"/>
                </a:cubicBezTo>
                <a:cubicBezTo>
                  <a:pt x="696" y="1378"/>
                  <a:pt x="706" y="1372"/>
                  <a:pt x="720" y="1367"/>
                </a:cubicBezTo>
                <a:cubicBezTo>
                  <a:pt x="734" y="1362"/>
                  <a:pt x="752" y="1360"/>
                  <a:pt x="759" y="1340"/>
                </a:cubicBezTo>
                <a:cubicBezTo>
                  <a:pt x="766" y="1320"/>
                  <a:pt x="760" y="1263"/>
                  <a:pt x="764" y="1249"/>
                </a:cubicBezTo>
                <a:lnTo>
                  <a:pt x="786" y="1255"/>
                </a:lnTo>
                <a:cubicBezTo>
                  <a:pt x="794" y="1255"/>
                  <a:pt x="805" y="1256"/>
                  <a:pt x="815" y="1252"/>
                </a:cubicBezTo>
                <a:cubicBezTo>
                  <a:pt x="825" y="1248"/>
                  <a:pt x="838" y="1233"/>
                  <a:pt x="848" y="1228"/>
                </a:cubicBezTo>
                <a:cubicBezTo>
                  <a:pt x="858" y="1223"/>
                  <a:pt x="874" y="1228"/>
                  <a:pt x="873" y="1222"/>
                </a:cubicBezTo>
                <a:cubicBezTo>
                  <a:pt x="872" y="1216"/>
                  <a:pt x="846" y="1202"/>
                  <a:pt x="840" y="1193"/>
                </a:cubicBezTo>
                <a:cubicBezTo>
                  <a:pt x="834" y="1184"/>
                  <a:pt x="832" y="1176"/>
                  <a:pt x="834" y="1166"/>
                </a:cubicBezTo>
                <a:cubicBezTo>
                  <a:pt x="836" y="1156"/>
                  <a:pt x="848" y="1140"/>
                  <a:pt x="854" y="1133"/>
                </a:cubicBezTo>
                <a:cubicBezTo>
                  <a:pt x="860" y="1126"/>
                  <a:pt x="870" y="1136"/>
                  <a:pt x="873" y="1126"/>
                </a:cubicBezTo>
                <a:cubicBezTo>
                  <a:pt x="876" y="1116"/>
                  <a:pt x="871" y="1083"/>
                  <a:pt x="872" y="1072"/>
                </a:cubicBezTo>
                <a:lnTo>
                  <a:pt x="881" y="1058"/>
                </a:lnTo>
                <a:cubicBezTo>
                  <a:pt x="888" y="1059"/>
                  <a:pt x="905" y="1077"/>
                  <a:pt x="914" y="1081"/>
                </a:cubicBezTo>
                <a:cubicBezTo>
                  <a:pt x="923" y="1085"/>
                  <a:pt x="929" y="1082"/>
                  <a:pt x="936" y="1081"/>
                </a:cubicBezTo>
                <a:cubicBezTo>
                  <a:pt x="943" y="1080"/>
                  <a:pt x="952" y="1081"/>
                  <a:pt x="956" y="1076"/>
                </a:cubicBezTo>
                <a:cubicBezTo>
                  <a:pt x="960" y="1071"/>
                  <a:pt x="953" y="1054"/>
                  <a:pt x="959" y="1052"/>
                </a:cubicBezTo>
                <a:cubicBezTo>
                  <a:pt x="965" y="1050"/>
                  <a:pt x="981" y="1061"/>
                  <a:pt x="990" y="1061"/>
                </a:cubicBezTo>
                <a:cubicBezTo>
                  <a:pt x="999" y="1061"/>
                  <a:pt x="1004" y="1051"/>
                  <a:pt x="1013" y="1054"/>
                </a:cubicBezTo>
                <a:cubicBezTo>
                  <a:pt x="1022" y="1057"/>
                  <a:pt x="1036" y="1071"/>
                  <a:pt x="1047" y="1078"/>
                </a:cubicBezTo>
                <a:cubicBezTo>
                  <a:pt x="1058" y="1085"/>
                  <a:pt x="1067" y="1097"/>
                  <a:pt x="1080" y="1096"/>
                </a:cubicBezTo>
                <a:cubicBezTo>
                  <a:pt x="1093" y="1095"/>
                  <a:pt x="1109" y="1081"/>
                  <a:pt x="1124" y="1073"/>
                </a:cubicBezTo>
                <a:cubicBezTo>
                  <a:pt x="1139" y="1065"/>
                  <a:pt x="1161" y="1049"/>
                  <a:pt x="1172" y="1046"/>
                </a:cubicBezTo>
                <a:cubicBezTo>
                  <a:pt x="1183" y="1043"/>
                  <a:pt x="1182" y="1054"/>
                  <a:pt x="1188" y="1055"/>
                </a:cubicBezTo>
                <a:cubicBezTo>
                  <a:pt x="1194" y="1056"/>
                  <a:pt x="1202" y="1051"/>
                  <a:pt x="1209" y="1055"/>
                </a:cubicBezTo>
                <a:cubicBezTo>
                  <a:pt x="1216" y="1059"/>
                  <a:pt x="1220" y="1078"/>
                  <a:pt x="1227" y="1078"/>
                </a:cubicBezTo>
                <a:cubicBezTo>
                  <a:pt x="1234" y="1078"/>
                  <a:pt x="1247" y="1065"/>
                  <a:pt x="1253" y="1058"/>
                </a:cubicBezTo>
                <a:cubicBezTo>
                  <a:pt x="1259" y="1051"/>
                  <a:pt x="1259" y="1038"/>
                  <a:pt x="1263" y="1034"/>
                </a:cubicBezTo>
                <a:cubicBezTo>
                  <a:pt x="1267" y="1030"/>
                  <a:pt x="1274" y="1035"/>
                  <a:pt x="1278" y="1033"/>
                </a:cubicBezTo>
                <a:cubicBezTo>
                  <a:pt x="1282" y="1031"/>
                  <a:pt x="1284" y="1028"/>
                  <a:pt x="1286" y="1024"/>
                </a:cubicBezTo>
                <a:cubicBezTo>
                  <a:pt x="1288" y="1020"/>
                  <a:pt x="1288" y="1009"/>
                  <a:pt x="1292" y="1007"/>
                </a:cubicBezTo>
                <a:cubicBezTo>
                  <a:pt x="1296" y="1005"/>
                  <a:pt x="1306" y="1013"/>
                  <a:pt x="1313" y="1010"/>
                </a:cubicBezTo>
                <a:cubicBezTo>
                  <a:pt x="1320" y="1007"/>
                  <a:pt x="1326" y="990"/>
                  <a:pt x="1332" y="989"/>
                </a:cubicBezTo>
                <a:cubicBezTo>
                  <a:pt x="1338" y="988"/>
                  <a:pt x="1345" y="999"/>
                  <a:pt x="1347" y="1003"/>
                </a:cubicBezTo>
                <a:cubicBezTo>
                  <a:pt x="1349" y="1007"/>
                  <a:pt x="1336" y="1006"/>
                  <a:pt x="1346" y="1016"/>
                </a:cubicBezTo>
                <a:cubicBezTo>
                  <a:pt x="1356" y="1026"/>
                  <a:pt x="1393" y="1063"/>
                  <a:pt x="1409" y="1061"/>
                </a:cubicBezTo>
                <a:cubicBezTo>
                  <a:pt x="1425" y="1059"/>
                  <a:pt x="1439" y="1018"/>
                  <a:pt x="1445" y="1004"/>
                </a:cubicBezTo>
                <a:cubicBezTo>
                  <a:pt x="1451" y="990"/>
                  <a:pt x="1443" y="985"/>
                  <a:pt x="1445" y="980"/>
                </a:cubicBezTo>
                <a:cubicBezTo>
                  <a:pt x="1447" y="975"/>
                  <a:pt x="1447" y="974"/>
                  <a:pt x="1455" y="971"/>
                </a:cubicBezTo>
                <a:cubicBezTo>
                  <a:pt x="1463" y="968"/>
                  <a:pt x="1481" y="975"/>
                  <a:pt x="1493" y="965"/>
                </a:cubicBezTo>
                <a:cubicBezTo>
                  <a:pt x="1505" y="955"/>
                  <a:pt x="1517" y="923"/>
                  <a:pt x="1527" y="911"/>
                </a:cubicBezTo>
                <a:cubicBezTo>
                  <a:pt x="1537" y="899"/>
                  <a:pt x="1551" y="906"/>
                  <a:pt x="1556" y="892"/>
                </a:cubicBezTo>
                <a:cubicBezTo>
                  <a:pt x="1561" y="878"/>
                  <a:pt x="1557" y="838"/>
                  <a:pt x="1560" y="824"/>
                </a:cubicBezTo>
                <a:cubicBezTo>
                  <a:pt x="1563" y="810"/>
                  <a:pt x="1567" y="809"/>
                  <a:pt x="1577" y="809"/>
                </a:cubicBezTo>
                <a:cubicBezTo>
                  <a:pt x="1587" y="809"/>
                  <a:pt x="1608" y="823"/>
                  <a:pt x="1620" y="823"/>
                </a:cubicBezTo>
                <a:cubicBezTo>
                  <a:pt x="1632" y="823"/>
                  <a:pt x="1633" y="815"/>
                  <a:pt x="1650" y="808"/>
                </a:cubicBezTo>
                <a:cubicBezTo>
                  <a:pt x="1667" y="801"/>
                  <a:pt x="1713" y="796"/>
                  <a:pt x="1725" y="782"/>
                </a:cubicBezTo>
                <a:cubicBezTo>
                  <a:pt x="1737" y="768"/>
                  <a:pt x="1716" y="734"/>
                  <a:pt x="1724" y="724"/>
                </a:cubicBezTo>
                <a:cubicBezTo>
                  <a:pt x="1732" y="714"/>
                  <a:pt x="1760" y="726"/>
                  <a:pt x="1775" y="724"/>
                </a:cubicBezTo>
                <a:cubicBezTo>
                  <a:pt x="1790" y="722"/>
                  <a:pt x="1804" y="714"/>
                  <a:pt x="1814" y="715"/>
                </a:cubicBezTo>
                <a:cubicBezTo>
                  <a:pt x="1824" y="716"/>
                  <a:pt x="1827" y="727"/>
                  <a:pt x="1838" y="733"/>
                </a:cubicBezTo>
                <a:cubicBezTo>
                  <a:pt x="1849" y="739"/>
                  <a:pt x="1872" y="743"/>
                  <a:pt x="1883" y="752"/>
                </a:cubicBezTo>
                <a:cubicBezTo>
                  <a:pt x="1894" y="761"/>
                  <a:pt x="1893" y="780"/>
                  <a:pt x="1902" y="788"/>
                </a:cubicBezTo>
                <a:cubicBezTo>
                  <a:pt x="1911" y="796"/>
                  <a:pt x="1926" y="795"/>
                  <a:pt x="1935" y="799"/>
                </a:cubicBezTo>
                <a:cubicBezTo>
                  <a:pt x="1944" y="803"/>
                  <a:pt x="1951" y="813"/>
                  <a:pt x="1958" y="814"/>
                </a:cubicBezTo>
                <a:cubicBezTo>
                  <a:pt x="1965" y="815"/>
                  <a:pt x="1971" y="806"/>
                  <a:pt x="1977" y="806"/>
                </a:cubicBezTo>
                <a:cubicBezTo>
                  <a:pt x="1983" y="806"/>
                  <a:pt x="1985" y="813"/>
                  <a:pt x="1992" y="814"/>
                </a:cubicBezTo>
                <a:cubicBezTo>
                  <a:pt x="1999" y="815"/>
                  <a:pt x="2007" y="812"/>
                  <a:pt x="2018" y="815"/>
                </a:cubicBezTo>
                <a:cubicBezTo>
                  <a:pt x="2029" y="818"/>
                  <a:pt x="2049" y="833"/>
                  <a:pt x="2058" y="835"/>
                </a:cubicBezTo>
                <a:cubicBezTo>
                  <a:pt x="2067" y="837"/>
                  <a:pt x="2066" y="834"/>
                  <a:pt x="2073" y="830"/>
                </a:cubicBezTo>
                <a:cubicBezTo>
                  <a:pt x="2080" y="826"/>
                  <a:pt x="2094" y="813"/>
                  <a:pt x="2102" y="811"/>
                </a:cubicBezTo>
                <a:cubicBezTo>
                  <a:pt x="2110" y="809"/>
                  <a:pt x="2115" y="818"/>
                  <a:pt x="2124" y="820"/>
                </a:cubicBezTo>
                <a:cubicBezTo>
                  <a:pt x="2133" y="822"/>
                  <a:pt x="2144" y="827"/>
                  <a:pt x="2159" y="821"/>
                </a:cubicBezTo>
                <a:cubicBezTo>
                  <a:pt x="2174" y="815"/>
                  <a:pt x="2203" y="785"/>
                  <a:pt x="2217" y="785"/>
                </a:cubicBezTo>
                <a:cubicBezTo>
                  <a:pt x="2231" y="785"/>
                  <a:pt x="2235" y="812"/>
                  <a:pt x="2243" y="821"/>
                </a:cubicBezTo>
                <a:cubicBezTo>
                  <a:pt x="2251" y="830"/>
                  <a:pt x="2264" y="833"/>
                  <a:pt x="2268" y="841"/>
                </a:cubicBezTo>
                <a:cubicBezTo>
                  <a:pt x="2272" y="849"/>
                  <a:pt x="2265" y="861"/>
                  <a:pt x="2270" y="869"/>
                </a:cubicBezTo>
                <a:cubicBezTo>
                  <a:pt x="2275" y="877"/>
                  <a:pt x="2289" y="886"/>
                  <a:pt x="2298" y="890"/>
                </a:cubicBezTo>
                <a:cubicBezTo>
                  <a:pt x="2307" y="894"/>
                  <a:pt x="2311" y="898"/>
                  <a:pt x="2321" y="895"/>
                </a:cubicBezTo>
                <a:cubicBezTo>
                  <a:pt x="2331" y="892"/>
                  <a:pt x="2348" y="879"/>
                  <a:pt x="2358" y="875"/>
                </a:cubicBezTo>
                <a:cubicBezTo>
                  <a:pt x="2368" y="871"/>
                  <a:pt x="2372" y="876"/>
                  <a:pt x="2381" y="869"/>
                </a:cubicBezTo>
                <a:cubicBezTo>
                  <a:pt x="2390" y="862"/>
                  <a:pt x="2402" y="843"/>
                  <a:pt x="2411" y="830"/>
                </a:cubicBezTo>
                <a:cubicBezTo>
                  <a:pt x="2420" y="817"/>
                  <a:pt x="2423" y="806"/>
                  <a:pt x="2433" y="790"/>
                </a:cubicBezTo>
                <a:cubicBezTo>
                  <a:pt x="2443" y="774"/>
                  <a:pt x="2460" y="747"/>
                  <a:pt x="2469" y="734"/>
                </a:cubicBezTo>
                <a:cubicBezTo>
                  <a:pt x="2478" y="721"/>
                  <a:pt x="2474" y="713"/>
                  <a:pt x="2484" y="712"/>
                </a:cubicBezTo>
                <a:cubicBezTo>
                  <a:pt x="2494" y="711"/>
                  <a:pt x="2518" y="728"/>
                  <a:pt x="2528" y="727"/>
                </a:cubicBezTo>
                <a:cubicBezTo>
                  <a:pt x="2538" y="726"/>
                  <a:pt x="2542" y="716"/>
                  <a:pt x="2544" y="709"/>
                </a:cubicBezTo>
                <a:cubicBezTo>
                  <a:pt x="2546" y="702"/>
                  <a:pt x="2537" y="698"/>
                  <a:pt x="2538" y="685"/>
                </a:cubicBezTo>
                <a:cubicBezTo>
                  <a:pt x="2539" y="672"/>
                  <a:pt x="2543" y="641"/>
                  <a:pt x="2547" y="629"/>
                </a:cubicBezTo>
                <a:cubicBezTo>
                  <a:pt x="2551" y="617"/>
                  <a:pt x="2557" y="617"/>
                  <a:pt x="2561" y="611"/>
                </a:cubicBezTo>
                <a:cubicBezTo>
                  <a:pt x="2565" y="605"/>
                  <a:pt x="2569" y="599"/>
                  <a:pt x="2574" y="595"/>
                </a:cubicBezTo>
                <a:cubicBezTo>
                  <a:pt x="2579" y="591"/>
                  <a:pt x="2586" y="594"/>
                  <a:pt x="2592" y="589"/>
                </a:cubicBezTo>
                <a:cubicBezTo>
                  <a:pt x="2598" y="584"/>
                  <a:pt x="2603" y="568"/>
                  <a:pt x="2612" y="566"/>
                </a:cubicBezTo>
                <a:cubicBezTo>
                  <a:pt x="2621" y="564"/>
                  <a:pt x="2637" y="577"/>
                  <a:pt x="2648" y="574"/>
                </a:cubicBezTo>
                <a:cubicBezTo>
                  <a:pt x="2659" y="571"/>
                  <a:pt x="2669" y="559"/>
                  <a:pt x="2679" y="545"/>
                </a:cubicBezTo>
                <a:cubicBezTo>
                  <a:pt x="2689" y="531"/>
                  <a:pt x="2697" y="505"/>
                  <a:pt x="2705" y="491"/>
                </a:cubicBezTo>
                <a:cubicBezTo>
                  <a:pt x="2713" y="477"/>
                  <a:pt x="2720" y="473"/>
                  <a:pt x="2724" y="463"/>
                </a:cubicBezTo>
                <a:cubicBezTo>
                  <a:pt x="2728" y="453"/>
                  <a:pt x="2727" y="440"/>
                  <a:pt x="2730" y="430"/>
                </a:cubicBezTo>
                <a:cubicBezTo>
                  <a:pt x="2733" y="420"/>
                  <a:pt x="2730" y="417"/>
                  <a:pt x="2742" y="400"/>
                </a:cubicBezTo>
                <a:cubicBezTo>
                  <a:pt x="2754" y="383"/>
                  <a:pt x="2788" y="353"/>
                  <a:pt x="2802" y="329"/>
                </a:cubicBezTo>
                <a:cubicBezTo>
                  <a:pt x="2816" y="305"/>
                  <a:pt x="2821" y="241"/>
                  <a:pt x="2826" y="254"/>
                </a:cubicBezTo>
                <a:lnTo>
                  <a:pt x="2834" y="410"/>
                </a:lnTo>
                <a:lnTo>
                  <a:pt x="4077" y="304"/>
                </a:lnTo>
                <a:lnTo>
                  <a:pt x="4086" y="281"/>
                </a:lnTo>
                <a:cubicBezTo>
                  <a:pt x="4095" y="273"/>
                  <a:pt x="4113" y="258"/>
                  <a:pt x="4134" y="257"/>
                </a:cubicBezTo>
                <a:cubicBezTo>
                  <a:pt x="4155" y="256"/>
                  <a:pt x="4200" y="265"/>
                  <a:pt x="4211" y="277"/>
                </a:cubicBezTo>
                <a:cubicBezTo>
                  <a:pt x="4222" y="289"/>
                  <a:pt x="4203" y="315"/>
                  <a:pt x="4203" y="329"/>
                </a:cubicBezTo>
                <a:cubicBezTo>
                  <a:pt x="4203" y="343"/>
                  <a:pt x="4206" y="356"/>
                  <a:pt x="4208" y="364"/>
                </a:cubicBezTo>
                <a:cubicBezTo>
                  <a:pt x="4210" y="372"/>
                  <a:pt x="4211" y="366"/>
                  <a:pt x="4217" y="376"/>
                </a:cubicBezTo>
                <a:cubicBezTo>
                  <a:pt x="4223" y="386"/>
                  <a:pt x="4232" y="411"/>
                  <a:pt x="4242" y="422"/>
                </a:cubicBezTo>
                <a:cubicBezTo>
                  <a:pt x="4252" y="433"/>
                  <a:pt x="4264" y="431"/>
                  <a:pt x="4277" y="440"/>
                </a:cubicBezTo>
                <a:cubicBezTo>
                  <a:pt x="4290" y="449"/>
                  <a:pt x="4303" y="471"/>
                  <a:pt x="4319" y="479"/>
                </a:cubicBezTo>
                <a:cubicBezTo>
                  <a:pt x="4335" y="487"/>
                  <a:pt x="4367" y="475"/>
                  <a:pt x="4376" y="490"/>
                </a:cubicBezTo>
                <a:cubicBezTo>
                  <a:pt x="4385" y="505"/>
                  <a:pt x="4365" y="560"/>
                  <a:pt x="4371" y="571"/>
                </a:cubicBezTo>
                <a:cubicBezTo>
                  <a:pt x="4377" y="582"/>
                  <a:pt x="4402" y="579"/>
                  <a:pt x="4413" y="556"/>
                </a:cubicBezTo>
                <a:cubicBezTo>
                  <a:pt x="4424" y="533"/>
                  <a:pt x="4419" y="473"/>
                  <a:pt x="4436" y="431"/>
                </a:cubicBezTo>
                <a:cubicBezTo>
                  <a:pt x="4453" y="389"/>
                  <a:pt x="4501" y="344"/>
                  <a:pt x="4515" y="305"/>
                </a:cubicBezTo>
                <a:cubicBezTo>
                  <a:pt x="4529" y="266"/>
                  <a:pt x="4515" y="228"/>
                  <a:pt x="4518" y="196"/>
                </a:cubicBezTo>
                <a:cubicBezTo>
                  <a:pt x="4521" y="164"/>
                  <a:pt x="4530" y="142"/>
                  <a:pt x="4530" y="115"/>
                </a:cubicBezTo>
                <a:cubicBezTo>
                  <a:pt x="4530" y="88"/>
                  <a:pt x="4519" y="53"/>
                  <a:pt x="4520" y="34"/>
                </a:cubicBezTo>
                <a:lnTo>
                  <a:pt x="4536" y="2"/>
                </a:lnTo>
                <a:lnTo>
                  <a:pt x="155" y="0"/>
                </a:lnTo>
                <a:close/>
              </a:path>
            </a:pathLst>
          </a:custGeom>
          <a:solidFill>
            <a:srgbClr val="3333FF">
              <a:alpha val="50000"/>
            </a:srgbClr>
          </a:solidFill>
          <a:ln>
            <a:noFill/>
          </a:ln>
          <a:effectLst/>
          <a:extLst>
            <a:ext uri="{91240B29-F687-4F45-9708-019B960494DF}">
              <a14:hiddenLine xmlns:a14="http://schemas.microsoft.com/office/drawing/2010/main" w="952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47" name="Freeform 3"/>
          <p:cNvSpPr>
            <a:spLocks/>
          </p:cNvSpPr>
          <p:nvPr/>
        </p:nvSpPr>
        <p:spPr bwMode="auto">
          <a:xfrm>
            <a:off x="1414463" y="3313113"/>
            <a:ext cx="1757362" cy="2714625"/>
          </a:xfrm>
          <a:custGeom>
            <a:avLst/>
            <a:gdLst>
              <a:gd name="T0" fmla="*/ 915 w 1107"/>
              <a:gd name="T1" fmla="*/ 1087 h 1710"/>
              <a:gd name="T2" fmla="*/ 483 w 1107"/>
              <a:gd name="T3" fmla="*/ 0 h 1710"/>
              <a:gd name="T4" fmla="*/ 465 w 1107"/>
              <a:gd name="T5" fmla="*/ 24 h 1710"/>
              <a:gd name="T6" fmla="*/ 443 w 1107"/>
              <a:gd name="T7" fmla="*/ 78 h 1710"/>
              <a:gd name="T8" fmla="*/ 389 w 1107"/>
              <a:gd name="T9" fmla="*/ 85 h 1710"/>
              <a:gd name="T10" fmla="*/ 396 w 1107"/>
              <a:gd name="T11" fmla="*/ 144 h 1710"/>
              <a:gd name="T12" fmla="*/ 344 w 1107"/>
              <a:gd name="T13" fmla="*/ 223 h 1710"/>
              <a:gd name="T14" fmla="*/ 317 w 1107"/>
              <a:gd name="T15" fmla="*/ 268 h 1710"/>
              <a:gd name="T16" fmla="*/ 273 w 1107"/>
              <a:gd name="T17" fmla="*/ 303 h 1710"/>
              <a:gd name="T18" fmla="*/ 221 w 1107"/>
              <a:gd name="T19" fmla="*/ 351 h 1710"/>
              <a:gd name="T20" fmla="*/ 228 w 1107"/>
              <a:gd name="T21" fmla="*/ 424 h 1710"/>
              <a:gd name="T22" fmla="*/ 231 w 1107"/>
              <a:gd name="T23" fmla="*/ 460 h 1710"/>
              <a:gd name="T24" fmla="*/ 206 w 1107"/>
              <a:gd name="T25" fmla="*/ 493 h 1710"/>
              <a:gd name="T26" fmla="*/ 197 w 1107"/>
              <a:gd name="T27" fmla="*/ 534 h 1710"/>
              <a:gd name="T28" fmla="*/ 209 w 1107"/>
              <a:gd name="T29" fmla="*/ 567 h 1710"/>
              <a:gd name="T30" fmla="*/ 203 w 1107"/>
              <a:gd name="T31" fmla="*/ 603 h 1710"/>
              <a:gd name="T32" fmla="*/ 218 w 1107"/>
              <a:gd name="T33" fmla="*/ 657 h 1710"/>
              <a:gd name="T34" fmla="*/ 188 w 1107"/>
              <a:gd name="T35" fmla="*/ 706 h 1710"/>
              <a:gd name="T36" fmla="*/ 180 w 1107"/>
              <a:gd name="T37" fmla="*/ 751 h 1710"/>
              <a:gd name="T38" fmla="*/ 189 w 1107"/>
              <a:gd name="T39" fmla="*/ 784 h 1710"/>
              <a:gd name="T40" fmla="*/ 203 w 1107"/>
              <a:gd name="T41" fmla="*/ 823 h 1710"/>
              <a:gd name="T42" fmla="*/ 198 w 1107"/>
              <a:gd name="T43" fmla="*/ 870 h 1710"/>
              <a:gd name="T44" fmla="*/ 207 w 1107"/>
              <a:gd name="T45" fmla="*/ 894 h 1710"/>
              <a:gd name="T46" fmla="*/ 204 w 1107"/>
              <a:gd name="T47" fmla="*/ 957 h 1710"/>
              <a:gd name="T48" fmla="*/ 185 w 1107"/>
              <a:gd name="T49" fmla="*/ 976 h 1710"/>
              <a:gd name="T50" fmla="*/ 116 w 1107"/>
              <a:gd name="T51" fmla="*/ 1060 h 1710"/>
              <a:gd name="T52" fmla="*/ 77 w 1107"/>
              <a:gd name="T53" fmla="*/ 1099 h 1710"/>
              <a:gd name="T54" fmla="*/ 30 w 1107"/>
              <a:gd name="T55" fmla="*/ 1161 h 1710"/>
              <a:gd name="T56" fmla="*/ 21 w 1107"/>
              <a:gd name="T57" fmla="*/ 1215 h 1710"/>
              <a:gd name="T58" fmla="*/ 2 w 1107"/>
              <a:gd name="T59" fmla="*/ 1279 h 1710"/>
              <a:gd name="T60" fmla="*/ 0 w 1107"/>
              <a:gd name="T61" fmla="*/ 1377 h 1710"/>
              <a:gd name="T62" fmla="*/ 519 w 1107"/>
              <a:gd name="T63" fmla="*/ 1440 h 1710"/>
              <a:gd name="T64" fmla="*/ 516 w 1107"/>
              <a:gd name="T65" fmla="*/ 1596 h 1710"/>
              <a:gd name="T66" fmla="*/ 531 w 1107"/>
              <a:gd name="T67" fmla="*/ 1699 h 1710"/>
              <a:gd name="T68" fmla="*/ 662 w 1107"/>
              <a:gd name="T69" fmla="*/ 1668 h 1710"/>
              <a:gd name="T70" fmla="*/ 909 w 1107"/>
              <a:gd name="T71" fmla="*/ 1627 h 1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07" h="1710">
                <a:moveTo>
                  <a:pt x="909" y="1627"/>
                </a:moveTo>
                <a:lnTo>
                  <a:pt x="915" y="1087"/>
                </a:lnTo>
                <a:lnTo>
                  <a:pt x="1107" y="43"/>
                </a:lnTo>
                <a:lnTo>
                  <a:pt x="483" y="0"/>
                </a:lnTo>
                <a:lnTo>
                  <a:pt x="471" y="6"/>
                </a:lnTo>
                <a:cubicBezTo>
                  <a:pt x="468" y="10"/>
                  <a:pt x="464" y="18"/>
                  <a:pt x="465" y="24"/>
                </a:cubicBezTo>
                <a:cubicBezTo>
                  <a:pt x="466" y="30"/>
                  <a:pt x="480" y="36"/>
                  <a:pt x="476" y="45"/>
                </a:cubicBezTo>
                <a:cubicBezTo>
                  <a:pt x="472" y="54"/>
                  <a:pt x="453" y="70"/>
                  <a:pt x="443" y="78"/>
                </a:cubicBezTo>
                <a:cubicBezTo>
                  <a:pt x="433" y="86"/>
                  <a:pt x="423" y="95"/>
                  <a:pt x="414" y="96"/>
                </a:cubicBezTo>
                <a:cubicBezTo>
                  <a:pt x="405" y="97"/>
                  <a:pt x="394" y="83"/>
                  <a:pt x="389" y="85"/>
                </a:cubicBezTo>
                <a:cubicBezTo>
                  <a:pt x="384" y="87"/>
                  <a:pt x="385" y="96"/>
                  <a:pt x="386" y="106"/>
                </a:cubicBezTo>
                <a:cubicBezTo>
                  <a:pt x="387" y="116"/>
                  <a:pt x="400" y="131"/>
                  <a:pt x="396" y="144"/>
                </a:cubicBezTo>
                <a:cubicBezTo>
                  <a:pt x="392" y="157"/>
                  <a:pt x="371" y="168"/>
                  <a:pt x="362" y="181"/>
                </a:cubicBezTo>
                <a:cubicBezTo>
                  <a:pt x="353" y="194"/>
                  <a:pt x="350" y="212"/>
                  <a:pt x="344" y="223"/>
                </a:cubicBezTo>
                <a:cubicBezTo>
                  <a:pt x="338" y="234"/>
                  <a:pt x="327" y="242"/>
                  <a:pt x="323" y="249"/>
                </a:cubicBezTo>
                <a:cubicBezTo>
                  <a:pt x="319" y="256"/>
                  <a:pt x="322" y="263"/>
                  <a:pt x="317" y="268"/>
                </a:cubicBezTo>
                <a:cubicBezTo>
                  <a:pt x="312" y="273"/>
                  <a:pt x="298" y="276"/>
                  <a:pt x="291" y="282"/>
                </a:cubicBezTo>
                <a:cubicBezTo>
                  <a:pt x="284" y="288"/>
                  <a:pt x="280" y="299"/>
                  <a:pt x="273" y="303"/>
                </a:cubicBezTo>
                <a:cubicBezTo>
                  <a:pt x="266" y="307"/>
                  <a:pt x="258" y="299"/>
                  <a:pt x="249" y="307"/>
                </a:cubicBezTo>
                <a:cubicBezTo>
                  <a:pt x="240" y="315"/>
                  <a:pt x="223" y="338"/>
                  <a:pt x="221" y="351"/>
                </a:cubicBezTo>
                <a:cubicBezTo>
                  <a:pt x="219" y="364"/>
                  <a:pt x="238" y="376"/>
                  <a:pt x="239" y="388"/>
                </a:cubicBezTo>
                <a:cubicBezTo>
                  <a:pt x="240" y="400"/>
                  <a:pt x="230" y="415"/>
                  <a:pt x="228" y="424"/>
                </a:cubicBezTo>
                <a:cubicBezTo>
                  <a:pt x="226" y="433"/>
                  <a:pt x="227" y="435"/>
                  <a:pt x="227" y="441"/>
                </a:cubicBezTo>
                <a:cubicBezTo>
                  <a:pt x="227" y="447"/>
                  <a:pt x="233" y="455"/>
                  <a:pt x="231" y="460"/>
                </a:cubicBezTo>
                <a:cubicBezTo>
                  <a:pt x="229" y="465"/>
                  <a:pt x="217" y="469"/>
                  <a:pt x="213" y="474"/>
                </a:cubicBezTo>
                <a:cubicBezTo>
                  <a:pt x="209" y="479"/>
                  <a:pt x="209" y="486"/>
                  <a:pt x="206" y="493"/>
                </a:cubicBezTo>
                <a:lnTo>
                  <a:pt x="194" y="517"/>
                </a:lnTo>
                <a:cubicBezTo>
                  <a:pt x="193" y="524"/>
                  <a:pt x="193" y="530"/>
                  <a:pt x="197" y="534"/>
                </a:cubicBezTo>
                <a:cubicBezTo>
                  <a:pt x="201" y="538"/>
                  <a:pt x="217" y="538"/>
                  <a:pt x="219" y="543"/>
                </a:cubicBezTo>
                <a:cubicBezTo>
                  <a:pt x="221" y="548"/>
                  <a:pt x="208" y="561"/>
                  <a:pt x="209" y="567"/>
                </a:cubicBezTo>
                <a:cubicBezTo>
                  <a:pt x="210" y="573"/>
                  <a:pt x="225" y="576"/>
                  <a:pt x="224" y="582"/>
                </a:cubicBezTo>
                <a:cubicBezTo>
                  <a:pt x="223" y="588"/>
                  <a:pt x="207" y="596"/>
                  <a:pt x="203" y="603"/>
                </a:cubicBezTo>
                <a:cubicBezTo>
                  <a:pt x="199" y="610"/>
                  <a:pt x="197" y="616"/>
                  <a:pt x="200" y="625"/>
                </a:cubicBezTo>
                <a:cubicBezTo>
                  <a:pt x="203" y="634"/>
                  <a:pt x="218" y="646"/>
                  <a:pt x="218" y="657"/>
                </a:cubicBezTo>
                <a:cubicBezTo>
                  <a:pt x="218" y="668"/>
                  <a:pt x="206" y="682"/>
                  <a:pt x="201" y="690"/>
                </a:cubicBezTo>
                <a:cubicBezTo>
                  <a:pt x="196" y="698"/>
                  <a:pt x="187" y="701"/>
                  <a:pt x="188" y="706"/>
                </a:cubicBezTo>
                <a:lnTo>
                  <a:pt x="204" y="720"/>
                </a:lnTo>
                <a:cubicBezTo>
                  <a:pt x="203" y="727"/>
                  <a:pt x="185" y="742"/>
                  <a:pt x="180" y="751"/>
                </a:cubicBezTo>
                <a:cubicBezTo>
                  <a:pt x="175" y="760"/>
                  <a:pt x="172" y="770"/>
                  <a:pt x="173" y="775"/>
                </a:cubicBezTo>
                <a:cubicBezTo>
                  <a:pt x="174" y="780"/>
                  <a:pt x="187" y="778"/>
                  <a:pt x="189" y="784"/>
                </a:cubicBezTo>
                <a:cubicBezTo>
                  <a:pt x="191" y="790"/>
                  <a:pt x="186" y="807"/>
                  <a:pt x="188" y="813"/>
                </a:cubicBezTo>
                <a:cubicBezTo>
                  <a:pt x="190" y="819"/>
                  <a:pt x="202" y="817"/>
                  <a:pt x="203" y="823"/>
                </a:cubicBezTo>
                <a:cubicBezTo>
                  <a:pt x="204" y="829"/>
                  <a:pt x="195" y="842"/>
                  <a:pt x="194" y="850"/>
                </a:cubicBezTo>
                <a:cubicBezTo>
                  <a:pt x="193" y="858"/>
                  <a:pt x="199" y="863"/>
                  <a:pt x="198" y="870"/>
                </a:cubicBezTo>
                <a:cubicBezTo>
                  <a:pt x="197" y="877"/>
                  <a:pt x="185" y="885"/>
                  <a:pt x="186" y="889"/>
                </a:cubicBezTo>
                <a:cubicBezTo>
                  <a:pt x="187" y="893"/>
                  <a:pt x="202" y="888"/>
                  <a:pt x="207" y="894"/>
                </a:cubicBezTo>
                <a:cubicBezTo>
                  <a:pt x="212" y="900"/>
                  <a:pt x="218" y="914"/>
                  <a:pt x="218" y="924"/>
                </a:cubicBezTo>
                <a:cubicBezTo>
                  <a:pt x="218" y="934"/>
                  <a:pt x="208" y="952"/>
                  <a:pt x="204" y="957"/>
                </a:cubicBezTo>
                <a:lnTo>
                  <a:pt x="191" y="957"/>
                </a:lnTo>
                <a:lnTo>
                  <a:pt x="185" y="976"/>
                </a:lnTo>
                <a:cubicBezTo>
                  <a:pt x="177" y="987"/>
                  <a:pt x="154" y="1012"/>
                  <a:pt x="143" y="1026"/>
                </a:cubicBezTo>
                <a:cubicBezTo>
                  <a:pt x="132" y="1040"/>
                  <a:pt x="125" y="1051"/>
                  <a:pt x="116" y="1060"/>
                </a:cubicBezTo>
                <a:cubicBezTo>
                  <a:pt x="107" y="1069"/>
                  <a:pt x="95" y="1074"/>
                  <a:pt x="89" y="1080"/>
                </a:cubicBezTo>
                <a:cubicBezTo>
                  <a:pt x="83" y="1086"/>
                  <a:pt x="79" y="1094"/>
                  <a:pt x="77" y="1099"/>
                </a:cubicBezTo>
                <a:cubicBezTo>
                  <a:pt x="75" y="1104"/>
                  <a:pt x="83" y="1104"/>
                  <a:pt x="75" y="1114"/>
                </a:cubicBezTo>
                <a:cubicBezTo>
                  <a:pt x="67" y="1124"/>
                  <a:pt x="40" y="1148"/>
                  <a:pt x="30" y="1161"/>
                </a:cubicBezTo>
                <a:cubicBezTo>
                  <a:pt x="20" y="1174"/>
                  <a:pt x="13" y="1183"/>
                  <a:pt x="12" y="1192"/>
                </a:cubicBezTo>
                <a:cubicBezTo>
                  <a:pt x="11" y="1201"/>
                  <a:pt x="22" y="1209"/>
                  <a:pt x="21" y="1215"/>
                </a:cubicBezTo>
                <a:cubicBezTo>
                  <a:pt x="20" y="1221"/>
                  <a:pt x="8" y="1219"/>
                  <a:pt x="5" y="1230"/>
                </a:cubicBezTo>
                <a:cubicBezTo>
                  <a:pt x="2" y="1241"/>
                  <a:pt x="2" y="1259"/>
                  <a:pt x="2" y="1279"/>
                </a:cubicBezTo>
                <a:cubicBezTo>
                  <a:pt x="2" y="1299"/>
                  <a:pt x="5" y="1332"/>
                  <a:pt x="5" y="1348"/>
                </a:cubicBezTo>
                <a:lnTo>
                  <a:pt x="0" y="1377"/>
                </a:lnTo>
                <a:lnTo>
                  <a:pt x="519" y="1417"/>
                </a:lnTo>
                <a:lnTo>
                  <a:pt x="519" y="1440"/>
                </a:lnTo>
                <a:cubicBezTo>
                  <a:pt x="514" y="1455"/>
                  <a:pt x="493" y="1483"/>
                  <a:pt x="492" y="1509"/>
                </a:cubicBezTo>
                <a:cubicBezTo>
                  <a:pt x="491" y="1535"/>
                  <a:pt x="514" y="1575"/>
                  <a:pt x="516" y="1596"/>
                </a:cubicBezTo>
                <a:cubicBezTo>
                  <a:pt x="518" y="1617"/>
                  <a:pt x="504" y="1615"/>
                  <a:pt x="506" y="1632"/>
                </a:cubicBezTo>
                <a:cubicBezTo>
                  <a:pt x="508" y="1649"/>
                  <a:pt x="511" y="1688"/>
                  <a:pt x="531" y="1699"/>
                </a:cubicBezTo>
                <a:cubicBezTo>
                  <a:pt x="551" y="1710"/>
                  <a:pt x="605" y="1706"/>
                  <a:pt x="627" y="1701"/>
                </a:cubicBezTo>
                <a:cubicBezTo>
                  <a:pt x="649" y="1696"/>
                  <a:pt x="644" y="1677"/>
                  <a:pt x="662" y="1668"/>
                </a:cubicBezTo>
                <a:cubicBezTo>
                  <a:pt x="680" y="1659"/>
                  <a:pt x="694" y="1657"/>
                  <a:pt x="735" y="1650"/>
                </a:cubicBezTo>
                <a:cubicBezTo>
                  <a:pt x="776" y="1643"/>
                  <a:pt x="873" y="1632"/>
                  <a:pt x="909" y="1627"/>
                </a:cubicBezTo>
                <a:close/>
              </a:path>
            </a:pathLst>
          </a:custGeom>
          <a:solidFill>
            <a:srgbClr val="808080">
              <a:alpha val="50000"/>
            </a:srgbClr>
          </a:solidFill>
          <a:ln>
            <a:noFill/>
          </a:ln>
          <a:effectLst/>
          <a:extLst>
            <a:ext uri="{91240B29-F687-4F45-9708-019B960494DF}">
              <a14:hiddenLine xmlns:a14="http://schemas.microsoft.com/office/drawing/2010/main" w="952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48" name="Freeform 4"/>
          <p:cNvSpPr>
            <a:spLocks/>
          </p:cNvSpPr>
          <p:nvPr/>
        </p:nvSpPr>
        <p:spPr bwMode="auto">
          <a:xfrm>
            <a:off x="203200" y="2370138"/>
            <a:ext cx="2241550" cy="2068512"/>
          </a:xfrm>
          <a:custGeom>
            <a:avLst/>
            <a:gdLst>
              <a:gd name="T0" fmla="*/ 92 w 1412"/>
              <a:gd name="T1" fmla="*/ 1239 h 1303"/>
              <a:gd name="T2" fmla="*/ 109 w 1412"/>
              <a:gd name="T3" fmla="*/ 1021 h 1303"/>
              <a:gd name="T4" fmla="*/ 0 w 1412"/>
              <a:gd name="T5" fmla="*/ 979 h 1303"/>
              <a:gd name="T6" fmla="*/ 72 w 1412"/>
              <a:gd name="T7" fmla="*/ 411 h 1303"/>
              <a:gd name="T8" fmla="*/ 51 w 1412"/>
              <a:gd name="T9" fmla="*/ 0 h 1303"/>
              <a:gd name="T10" fmla="*/ 1270 w 1412"/>
              <a:gd name="T11" fmla="*/ 90 h 1303"/>
              <a:gd name="T12" fmla="*/ 1306 w 1412"/>
              <a:gd name="T13" fmla="*/ 147 h 1303"/>
              <a:gd name="T14" fmla="*/ 1279 w 1412"/>
              <a:gd name="T15" fmla="*/ 181 h 1303"/>
              <a:gd name="T16" fmla="*/ 1227 w 1412"/>
              <a:gd name="T17" fmla="*/ 249 h 1303"/>
              <a:gd name="T18" fmla="*/ 1215 w 1412"/>
              <a:gd name="T19" fmla="*/ 264 h 1303"/>
              <a:gd name="T20" fmla="*/ 1412 w 1412"/>
              <a:gd name="T21" fmla="*/ 275 h 1303"/>
              <a:gd name="T22" fmla="*/ 1407 w 1412"/>
              <a:gd name="T23" fmla="*/ 297 h 1303"/>
              <a:gd name="T24" fmla="*/ 1375 w 1412"/>
              <a:gd name="T25" fmla="*/ 346 h 1303"/>
              <a:gd name="T26" fmla="*/ 1377 w 1412"/>
              <a:gd name="T27" fmla="*/ 372 h 1303"/>
              <a:gd name="T28" fmla="*/ 1393 w 1412"/>
              <a:gd name="T29" fmla="*/ 388 h 1303"/>
              <a:gd name="T30" fmla="*/ 1369 w 1412"/>
              <a:gd name="T31" fmla="*/ 438 h 1303"/>
              <a:gd name="T32" fmla="*/ 1299 w 1412"/>
              <a:gd name="T33" fmla="*/ 481 h 1303"/>
              <a:gd name="T34" fmla="*/ 1279 w 1412"/>
              <a:gd name="T35" fmla="*/ 520 h 1303"/>
              <a:gd name="T36" fmla="*/ 1260 w 1412"/>
              <a:gd name="T37" fmla="*/ 547 h 1303"/>
              <a:gd name="T38" fmla="*/ 1245 w 1412"/>
              <a:gd name="T39" fmla="*/ 555 h 1303"/>
              <a:gd name="T40" fmla="*/ 1212 w 1412"/>
              <a:gd name="T41" fmla="*/ 607 h 1303"/>
              <a:gd name="T42" fmla="*/ 1219 w 1412"/>
              <a:gd name="T43" fmla="*/ 624 h 1303"/>
              <a:gd name="T44" fmla="*/ 1216 w 1412"/>
              <a:gd name="T45" fmla="*/ 640 h 1303"/>
              <a:gd name="T46" fmla="*/ 1177 w 1412"/>
              <a:gd name="T47" fmla="*/ 666 h 1303"/>
              <a:gd name="T48" fmla="*/ 1146 w 1412"/>
              <a:gd name="T49" fmla="*/ 661 h 1303"/>
              <a:gd name="T50" fmla="*/ 1134 w 1412"/>
              <a:gd name="T51" fmla="*/ 702 h 1303"/>
              <a:gd name="T52" fmla="*/ 1147 w 1412"/>
              <a:gd name="T53" fmla="*/ 732 h 1303"/>
              <a:gd name="T54" fmla="*/ 1114 w 1412"/>
              <a:gd name="T55" fmla="*/ 766 h 1303"/>
              <a:gd name="T56" fmla="*/ 1084 w 1412"/>
              <a:gd name="T57" fmla="*/ 822 h 1303"/>
              <a:gd name="T58" fmla="*/ 1048 w 1412"/>
              <a:gd name="T59" fmla="*/ 861 h 1303"/>
              <a:gd name="T60" fmla="*/ 1032 w 1412"/>
              <a:gd name="T61" fmla="*/ 882 h 1303"/>
              <a:gd name="T62" fmla="*/ 1009 w 1412"/>
              <a:gd name="T63" fmla="*/ 886 h 1303"/>
              <a:gd name="T64" fmla="*/ 982 w 1412"/>
              <a:gd name="T65" fmla="*/ 925 h 1303"/>
              <a:gd name="T66" fmla="*/ 985 w 1412"/>
              <a:gd name="T67" fmla="*/ 978 h 1303"/>
              <a:gd name="T68" fmla="*/ 972 w 1412"/>
              <a:gd name="T69" fmla="*/ 1029 h 1303"/>
              <a:gd name="T70" fmla="*/ 976 w 1412"/>
              <a:gd name="T71" fmla="*/ 1044 h 1303"/>
              <a:gd name="T72" fmla="*/ 961 w 1412"/>
              <a:gd name="T73" fmla="*/ 1041 h 1303"/>
              <a:gd name="T74" fmla="*/ 948 w 1412"/>
              <a:gd name="T75" fmla="*/ 1047 h 1303"/>
              <a:gd name="T76" fmla="*/ 963 w 1412"/>
              <a:gd name="T77" fmla="*/ 1068 h 1303"/>
              <a:gd name="T78" fmla="*/ 942 w 1412"/>
              <a:gd name="T79" fmla="*/ 1084 h 1303"/>
              <a:gd name="T80" fmla="*/ 943 w 1412"/>
              <a:gd name="T81" fmla="*/ 1110 h 1303"/>
              <a:gd name="T82" fmla="*/ 940 w 1412"/>
              <a:gd name="T83" fmla="*/ 1137 h 1303"/>
              <a:gd name="T84" fmla="*/ 964 w 1412"/>
              <a:gd name="T85" fmla="*/ 1143 h 1303"/>
              <a:gd name="T86" fmla="*/ 939 w 1412"/>
              <a:gd name="T87" fmla="*/ 1156 h 1303"/>
              <a:gd name="T88" fmla="*/ 946 w 1412"/>
              <a:gd name="T89" fmla="*/ 1168 h 1303"/>
              <a:gd name="T90" fmla="*/ 969 w 1412"/>
              <a:gd name="T91" fmla="*/ 1173 h 1303"/>
              <a:gd name="T92" fmla="*/ 948 w 1412"/>
              <a:gd name="T93" fmla="*/ 1189 h 1303"/>
              <a:gd name="T94" fmla="*/ 951 w 1412"/>
              <a:gd name="T95" fmla="*/ 1236 h 1303"/>
              <a:gd name="T96" fmla="*/ 963 w 1412"/>
              <a:gd name="T97" fmla="*/ 1258 h 1303"/>
              <a:gd name="T98" fmla="*/ 943 w 1412"/>
              <a:gd name="T99" fmla="*/ 1276 h 1303"/>
              <a:gd name="T100" fmla="*/ 928 w 1412"/>
              <a:gd name="T101" fmla="*/ 1303 h 1303"/>
              <a:gd name="T102" fmla="*/ 92 w 1412"/>
              <a:gd name="T103" fmla="*/ 1239 h 1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12" h="1303">
                <a:moveTo>
                  <a:pt x="92" y="1239"/>
                </a:moveTo>
                <a:lnTo>
                  <a:pt x="109" y="1021"/>
                </a:lnTo>
                <a:lnTo>
                  <a:pt x="0" y="979"/>
                </a:lnTo>
                <a:lnTo>
                  <a:pt x="72" y="411"/>
                </a:lnTo>
                <a:lnTo>
                  <a:pt x="51" y="0"/>
                </a:lnTo>
                <a:lnTo>
                  <a:pt x="1270" y="90"/>
                </a:lnTo>
                <a:lnTo>
                  <a:pt x="1306" y="147"/>
                </a:lnTo>
                <a:cubicBezTo>
                  <a:pt x="1307" y="162"/>
                  <a:pt x="1292" y="164"/>
                  <a:pt x="1279" y="181"/>
                </a:cubicBezTo>
                <a:cubicBezTo>
                  <a:pt x="1266" y="198"/>
                  <a:pt x="1238" y="235"/>
                  <a:pt x="1227" y="249"/>
                </a:cubicBezTo>
                <a:lnTo>
                  <a:pt x="1215" y="264"/>
                </a:lnTo>
                <a:lnTo>
                  <a:pt x="1412" y="275"/>
                </a:lnTo>
                <a:lnTo>
                  <a:pt x="1407" y="297"/>
                </a:lnTo>
                <a:cubicBezTo>
                  <a:pt x="1401" y="309"/>
                  <a:pt x="1380" y="334"/>
                  <a:pt x="1375" y="346"/>
                </a:cubicBezTo>
                <a:cubicBezTo>
                  <a:pt x="1370" y="358"/>
                  <a:pt x="1374" y="365"/>
                  <a:pt x="1377" y="372"/>
                </a:cubicBezTo>
                <a:cubicBezTo>
                  <a:pt x="1380" y="379"/>
                  <a:pt x="1394" y="377"/>
                  <a:pt x="1393" y="388"/>
                </a:cubicBezTo>
                <a:cubicBezTo>
                  <a:pt x="1392" y="399"/>
                  <a:pt x="1385" y="423"/>
                  <a:pt x="1369" y="438"/>
                </a:cubicBezTo>
                <a:cubicBezTo>
                  <a:pt x="1353" y="453"/>
                  <a:pt x="1314" y="467"/>
                  <a:pt x="1299" y="481"/>
                </a:cubicBezTo>
                <a:cubicBezTo>
                  <a:pt x="1284" y="495"/>
                  <a:pt x="1286" y="509"/>
                  <a:pt x="1279" y="520"/>
                </a:cubicBezTo>
                <a:cubicBezTo>
                  <a:pt x="1272" y="531"/>
                  <a:pt x="1266" y="541"/>
                  <a:pt x="1260" y="547"/>
                </a:cubicBezTo>
                <a:cubicBezTo>
                  <a:pt x="1254" y="553"/>
                  <a:pt x="1253" y="545"/>
                  <a:pt x="1245" y="555"/>
                </a:cubicBezTo>
                <a:cubicBezTo>
                  <a:pt x="1237" y="565"/>
                  <a:pt x="1216" y="596"/>
                  <a:pt x="1212" y="607"/>
                </a:cubicBezTo>
                <a:cubicBezTo>
                  <a:pt x="1208" y="618"/>
                  <a:pt x="1218" y="619"/>
                  <a:pt x="1219" y="624"/>
                </a:cubicBezTo>
                <a:cubicBezTo>
                  <a:pt x="1220" y="629"/>
                  <a:pt x="1223" y="633"/>
                  <a:pt x="1216" y="640"/>
                </a:cubicBezTo>
                <a:cubicBezTo>
                  <a:pt x="1209" y="647"/>
                  <a:pt x="1189" y="663"/>
                  <a:pt x="1177" y="666"/>
                </a:cubicBezTo>
                <a:cubicBezTo>
                  <a:pt x="1165" y="669"/>
                  <a:pt x="1153" y="655"/>
                  <a:pt x="1146" y="661"/>
                </a:cubicBezTo>
                <a:cubicBezTo>
                  <a:pt x="1139" y="667"/>
                  <a:pt x="1134" y="690"/>
                  <a:pt x="1134" y="702"/>
                </a:cubicBezTo>
                <a:cubicBezTo>
                  <a:pt x="1134" y="714"/>
                  <a:pt x="1150" y="721"/>
                  <a:pt x="1147" y="732"/>
                </a:cubicBezTo>
                <a:cubicBezTo>
                  <a:pt x="1144" y="743"/>
                  <a:pt x="1124" y="751"/>
                  <a:pt x="1114" y="766"/>
                </a:cubicBezTo>
                <a:cubicBezTo>
                  <a:pt x="1104" y="781"/>
                  <a:pt x="1095" y="806"/>
                  <a:pt x="1084" y="822"/>
                </a:cubicBezTo>
                <a:cubicBezTo>
                  <a:pt x="1073" y="838"/>
                  <a:pt x="1057" y="851"/>
                  <a:pt x="1048" y="861"/>
                </a:cubicBezTo>
                <a:cubicBezTo>
                  <a:pt x="1039" y="871"/>
                  <a:pt x="1038" y="878"/>
                  <a:pt x="1032" y="882"/>
                </a:cubicBezTo>
                <a:cubicBezTo>
                  <a:pt x="1026" y="886"/>
                  <a:pt x="1017" y="879"/>
                  <a:pt x="1009" y="886"/>
                </a:cubicBezTo>
                <a:cubicBezTo>
                  <a:pt x="1001" y="893"/>
                  <a:pt x="986" y="910"/>
                  <a:pt x="982" y="925"/>
                </a:cubicBezTo>
                <a:cubicBezTo>
                  <a:pt x="978" y="940"/>
                  <a:pt x="987" y="961"/>
                  <a:pt x="985" y="978"/>
                </a:cubicBezTo>
                <a:cubicBezTo>
                  <a:pt x="983" y="995"/>
                  <a:pt x="974" y="1018"/>
                  <a:pt x="972" y="1029"/>
                </a:cubicBezTo>
                <a:cubicBezTo>
                  <a:pt x="970" y="1040"/>
                  <a:pt x="978" y="1042"/>
                  <a:pt x="976" y="1044"/>
                </a:cubicBezTo>
                <a:cubicBezTo>
                  <a:pt x="974" y="1046"/>
                  <a:pt x="966" y="1041"/>
                  <a:pt x="961" y="1041"/>
                </a:cubicBezTo>
                <a:cubicBezTo>
                  <a:pt x="956" y="1041"/>
                  <a:pt x="948" y="1043"/>
                  <a:pt x="948" y="1047"/>
                </a:cubicBezTo>
                <a:cubicBezTo>
                  <a:pt x="948" y="1051"/>
                  <a:pt x="964" y="1062"/>
                  <a:pt x="963" y="1068"/>
                </a:cubicBezTo>
                <a:cubicBezTo>
                  <a:pt x="962" y="1074"/>
                  <a:pt x="945" y="1077"/>
                  <a:pt x="942" y="1084"/>
                </a:cubicBezTo>
                <a:cubicBezTo>
                  <a:pt x="939" y="1091"/>
                  <a:pt x="943" y="1101"/>
                  <a:pt x="943" y="1110"/>
                </a:cubicBezTo>
                <a:cubicBezTo>
                  <a:pt x="943" y="1119"/>
                  <a:pt x="937" y="1132"/>
                  <a:pt x="940" y="1137"/>
                </a:cubicBezTo>
                <a:cubicBezTo>
                  <a:pt x="943" y="1142"/>
                  <a:pt x="964" y="1140"/>
                  <a:pt x="964" y="1143"/>
                </a:cubicBezTo>
                <a:cubicBezTo>
                  <a:pt x="964" y="1146"/>
                  <a:pt x="942" y="1152"/>
                  <a:pt x="939" y="1156"/>
                </a:cubicBezTo>
                <a:cubicBezTo>
                  <a:pt x="936" y="1160"/>
                  <a:pt x="941" y="1165"/>
                  <a:pt x="946" y="1168"/>
                </a:cubicBezTo>
                <a:cubicBezTo>
                  <a:pt x="951" y="1171"/>
                  <a:pt x="969" y="1170"/>
                  <a:pt x="969" y="1173"/>
                </a:cubicBezTo>
                <a:cubicBezTo>
                  <a:pt x="969" y="1176"/>
                  <a:pt x="951" y="1179"/>
                  <a:pt x="948" y="1189"/>
                </a:cubicBezTo>
                <a:cubicBezTo>
                  <a:pt x="945" y="1199"/>
                  <a:pt x="949" y="1225"/>
                  <a:pt x="951" y="1236"/>
                </a:cubicBezTo>
                <a:cubicBezTo>
                  <a:pt x="953" y="1247"/>
                  <a:pt x="964" y="1251"/>
                  <a:pt x="963" y="1258"/>
                </a:cubicBezTo>
                <a:cubicBezTo>
                  <a:pt x="962" y="1265"/>
                  <a:pt x="949" y="1269"/>
                  <a:pt x="943" y="1276"/>
                </a:cubicBezTo>
                <a:lnTo>
                  <a:pt x="928" y="1303"/>
                </a:lnTo>
                <a:lnTo>
                  <a:pt x="92" y="1239"/>
                </a:lnTo>
                <a:close/>
              </a:path>
            </a:pathLst>
          </a:custGeom>
          <a:solidFill>
            <a:srgbClr val="808080">
              <a:alpha val="50000"/>
            </a:srgbClr>
          </a:solidFill>
          <a:ln>
            <a:noFill/>
          </a:ln>
          <a:effectLst/>
          <a:extLst>
            <a:ext uri="{91240B29-F687-4F45-9708-019B960494DF}">
              <a14:hiddenLine xmlns:a14="http://schemas.microsoft.com/office/drawing/2010/main" w="952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49" name="Freeform 5"/>
          <p:cNvSpPr>
            <a:spLocks/>
          </p:cNvSpPr>
          <p:nvPr/>
        </p:nvSpPr>
        <p:spPr bwMode="auto">
          <a:xfrm>
            <a:off x="236538" y="4343400"/>
            <a:ext cx="2309812" cy="2336800"/>
          </a:xfrm>
          <a:custGeom>
            <a:avLst/>
            <a:gdLst>
              <a:gd name="T0" fmla="*/ 3 w 1455"/>
              <a:gd name="T1" fmla="*/ 986 h 1472"/>
              <a:gd name="T2" fmla="*/ 63 w 1455"/>
              <a:gd name="T3" fmla="*/ 860 h 1472"/>
              <a:gd name="T4" fmla="*/ 123 w 1455"/>
              <a:gd name="T5" fmla="*/ 725 h 1472"/>
              <a:gd name="T6" fmla="*/ 139 w 1455"/>
              <a:gd name="T7" fmla="*/ 599 h 1472"/>
              <a:gd name="T8" fmla="*/ 81 w 1455"/>
              <a:gd name="T9" fmla="*/ 359 h 1472"/>
              <a:gd name="T10" fmla="*/ 39 w 1455"/>
              <a:gd name="T11" fmla="*/ 327 h 1472"/>
              <a:gd name="T12" fmla="*/ 568 w 1455"/>
              <a:gd name="T13" fmla="*/ 38 h 1472"/>
              <a:gd name="T14" fmla="*/ 922 w 1455"/>
              <a:gd name="T15" fmla="*/ 74 h 1472"/>
              <a:gd name="T16" fmla="*/ 898 w 1455"/>
              <a:gd name="T17" fmla="*/ 131 h 1472"/>
              <a:gd name="T18" fmla="*/ 909 w 1455"/>
              <a:gd name="T19" fmla="*/ 168 h 1472"/>
              <a:gd name="T20" fmla="*/ 924 w 1455"/>
              <a:gd name="T21" fmla="*/ 215 h 1472"/>
              <a:gd name="T22" fmla="*/ 942 w 1455"/>
              <a:gd name="T23" fmla="*/ 263 h 1472"/>
              <a:gd name="T24" fmla="*/ 918 w 1455"/>
              <a:gd name="T25" fmla="*/ 300 h 1472"/>
              <a:gd name="T26" fmla="*/ 877 w 1455"/>
              <a:gd name="T27" fmla="*/ 366 h 1472"/>
              <a:gd name="T28" fmla="*/ 829 w 1455"/>
              <a:gd name="T29" fmla="*/ 407 h 1472"/>
              <a:gd name="T30" fmla="*/ 798 w 1455"/>
              <a:gd name="T31" fmla="*/ 459 h 1472"/>
              <a:gd name="T32" fmla="*/ 777 w 1455"/>
              <a:gd name="T33" fmla="*/ 488 h 1472"/>
              <a:gd name="T34" fmla="*/ 751 w 1455"/>
              <a:gd name="T35" fmla="*/ 485 h 1472"/>
              <a:gd name="T36" fmla="*/ 759 w 1455"/>
              <a:gd name="T37" fmla="*/ 513 h 1472"/>
              <a:gd name="T38" fmla="*/ 750 w 1455"/>
              <a:gd name="T39" fmla="*/ 561 h 1472"/>
              <a:gd name="T40" fmla="*/ 736 w 1455"/>
              <a:gd name="T41" fmla="*/ 597 h 1472"/>
              <a:gd name="T42" fmla="*/ 726 w 1455"/>
              <a:gd name="T43" fmla="*/ 707 h 1472"/>
              <a:gd name="T44" fmla="*/ 1263 w 1455"/>
              <a:gd name="T45" fmla="*/ 770 h 1472"/>
              <a:gd name="T46" fmla="*/ 1233 w 1455"/>
              <a:gd name="T47" fmla="*/ 869 h 1472"/>
              <a:gd name="T48" fmla="*/ 1249 w 1455"/>
              <a:gd name="T49" fmla="*/ 1008 h 1472"/>
              <a:gd name="T50" fmla="*/ 1417 w 1455"/>
              <a:gd name="T51" fmla="*/ 1134 h 1472"/>
              <a:gd name="T52" fmla="*/ 1302 w 1455"/>
              <a:gd name="T53" fmla="*/ 1223 h 1472"/>
              <a:gd name="T54" fmla="*/ 1450 w 1455"/>
              <a:gd name="T55" fmla="*/ 1421 h 1472"/>
              <a:gd name="T56" fmla="*/ 1195 w 1455"/>
              <a:gd name="T57" fmla="*/ 1352 h 1472"/>
              <a:gd name="T58" fmla="*/ 865 w 1455"/>
              <a:gd name="T59" fmla="*/ 1406 h 1472"/>
              <a:gd name="T60" fmla="*/ 625 w 1455"/>
              <a:gd name="T61" fmla="*/ 1232 h 1472"/>
              <a:gd name="T62" fmla="*/ 193 w 1455"/>
              <a:gd name="T63" fmla="*/ 1101 h 1472"/>
              <a:gd name="T64" fmla="*/ 22 w 1455"/>
              <a:gd name="T65" fmla="*/ 1089 h 1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55" h="1472">
                <a:moveTo>
                  <a:pt x="22" y="1089"/>
                </a:moveTo>
                <a:cubicBezTo>
                  <a:pt x="15" y="1071"/>
                  <a:pt x="0" y="1013"/>
                  <a:pt x="3" y="986"/>
                </a:cubicBezTo>
                <a:cubicBezTo>
                  <a:pt x="6" y="959"/>
                  <a:pt x="32" y="947"/>
                  <a:pt x="42" y="926"/>
                </a:cubicBezTo>
                <a:cubicBezTo>
                  <a:pt x="52" y="905"/>
                  <a:pt x="54" y="882"/>
                  <a:pt x="63" y="860"/>
                </a:cubicBezTo>
                <a:cubicBezTo>
                  <a:pt x="72" y="838"/>
                  <a:pt x="89" y="814"/>
                  <a:pt x="99" y="792"/>
                </a:cubicBezTo>
                <a:cubicBezTo>
                  <a:pt x="109" y="770"/>
                  <a:pt x="115" y="745"/>
                  <a:pt x="123" y="725"/>
                </a:cubicBezTo>
                <a:cubicBezTo>
                  <a:pt x="131" y="705"/>
                  <a:pt x="142" y="692"/>
                  <a:pt x="145" y="671"/>
                </a:cubicBezTo>
                <a:cubicBezTo>
                  <a:pt x="148" y="650"/>
                  <a:pt x="145" y="633"/>
                  <a:pt x="139" y="599"/>
                </a:cubicBezTo>
                <a:cubicBezTo>
                  <a:pt x="133" y="565"/>
                  <a:pt x="116" y="507"/>
                  <a:pt x="106" y="467"/>
                </a:cubicBezTo>
                <a:cubicBezTo>
                  <a:pt x="96" y="427"/>
                  <a:pt x="88" y="381"/>
                  <a:pt x="81" y="359"/>
                </a:cubicBezTo>
                <a:cubicBezTo>
                  <a:pt x="74" y="337"/>
                  <a:pt x="68" y="338"/>
                  <a:pt x="61" y="333"/>
                </a:cubicBezTo>
                <a:lnTo>
                  <a:pt x="39" y="327"/>
                </a:lnTo>
                <a:lnTo>
                  <a:pt x="69" y="0"/>
                </a:lnTo>
                <a:lnTo>
                  <a:pt x="568" y="38"/>
                </a:lnTo>
                <a:lnTo>
                  <a:pt x="911" y="56"/>
                </a:lnTo>
                <a:lnTo>
                  <a:pt x="922" y="74"/>
                </a:lnTo>
                <a:cubicBezTo>
                  <a:pt x="921" y="82"/>
                  <a:pt x="907" y="93"/>
                  <a:pt x="903" y="102"/>
                </a:cubicBezTo>
                <a:cubicBezTo>
                  <a:pt x="899" y="111"/>
                  <a:pt x="895" y="124"/>
                  <a:pt x="898" y="131"/>
                </a:cubicBezTo>
                <a:cubicBezTo>
                  <a:pt x="901" y="138"/>
                  <a:pt x="919" y="137"/>
                  <a:pt x="921" y="143"/>
                </a:cubicBezTo>
                <a:cubicBezTo>
                  <a:pt x="923" y="149"/>
                  <a:pt x="908" y="162"/>
                  <a:pt x="909" y="168"/>
                </a:cubicBezTo>
                <a:cubicBezTo>
                  <a:pt x="910" y="174"/>
                  <a:pt x="926" y="174"/>
                  <a:pt x="928" y="182"/>
                </a:cubicBezTo>
                <a:cubicBezTo>
                  <a:pt x="930" y="190"/>
                  <a:pt x="927" y="204"/>
                  <a:pt x="924" y="215"/>
                </a:cubicBezTo>
                <a:cubicBezTo>
                  <a:pt x="921" y="226"/>
                  <a:pt x="904" y="238"/>
                  <a:pt x="907" y="246"/>
                </a:cubicBezTo>
                <a:cubicBezTo>
                  <a:pt x="910" y="254"/>
                  <a:pt x="936" y="255"/>
                  <a:pt x="942" y="263"/>
                </a:cubicBezTo>
                <a:cubicBezTo>
                  <a:pt x="948" y="271"/>
                  <a:pt x="946" y="287"/>
                  <a:pt x="942" y="293"/>
                </a:cubicBezTo>
                <a:cubicBezTo>
                  <a:pt x="938" y="299"/>
                  <a:pt x="925" y="293"/>
                  <a:pt x="918" y="300"/>
                </a:cubicBezTo>
                <a:cubicBezTo>
                  <a:pt x="911" y="307"/>
                  <a:pt x="908" y="324"/>
                  <a:pt x="901" y="335"/>
                </a:cubicBezTo>
                <a:cubicBezTo>
                  <a:pt x="894" y="346"/>
                  <a:pt x="885" y="355"/>
                  <a:pt x="877" y="366"/>
                </a:cubicBezTo>
                <a:cubicBezTo>
                  <a:pt x="869" y="377"/>
                  <a:pt x="861" y="395"/>
                  <a:pt x="853" y="402"/>
                </a:cubicBezTo>
                <a:cubicBezTo>
                  <a:pt x="845" y="409"/>
                  <a:pt x="838" y="399"/>
                  <a:pt x="829" y="407"/>
                </a:cubicBezTo>
                <a:cubicBezTo>
                  <a:pt x="820" y="415"/>
                  <a:pt x="803" y="438"/>
                  <a:pt x="798" y="447"/>
                </a:cubicBezTo>
                <a:cubicBezTo>
                  <a:pt x="793" y="456"/>
                  <a:pt x="799" y="455"/>
                  <a:pt x="798" y="459"/>
                </a:cubicBezTo>
                <a:cubicBezTo>
                  <a:pt x="797" y="463"/>
                  <a:pt x="792" y="469"/>
                  <a:pt x="789" y="474"/>
                </a:cubicBezTo>
                <a:cubicBezTo>
                  <a:pt x="786" y="479"/>
                  <a:pt x="781" y="487"/>
                  <a:pt x="777" y="488"/>
                </a:cubicBezTo>
                <a:cubicBezTo>
                  <a:pt x="773" y="489"/>
                  <a:pt x="767" y="480"/>
                  <a:pt x="763" y="479"/>
                </a:cubicBezTo>
                <a:cubicBezTo>
                  <a:pt x="759" y="478"/>
                  <a:pt x="753" y="482"/>
                  <a:pt x="751" y="485"/>
                </a:cubicBezTo>
                <a:cubicBezTo>
                  <a:pt x="749" y="488"/>
                  <a:pt x="747" y="495"/>
                  <a:pt x="748" y="500"/>
                </a:cubicBezTo>
                <a:cubicBezTo>
                  <a:pt x="749" y="505"/>
                  <a:pt x="761" y="506"/>
                  <a:pt x="759" y="513"/>
                </a:cubicBezTo>
                <a:cubicBezTo>
                  <a:pt x="757" y="520"/>
                  <a:pt x="739" y="537"/>
                  <a:pt x="738" y="545"/>
                </a:cubicBezTo>
                <a:cubicBezTo>
                  <a:pt x="737" y="553"/>
                  <a:pt x="752" y="557"/>
                  <a:pt x="750" y="561"/>
                </a:cubicBezTo>
                <a:cubicBezTo>
                  <a:pt x="748" y="565"/>
                  <a:pt x="729" y="566"/>
                  <a:pt x="727" y="572"/>
                </a:cubicBezTo>
                <a:cubicBezTo>
                  <a:pt x="725" y="578"/>
                  <a:pt x="735" y="581"/>
                  <a:pt x="736" y="597"/>
                </a:cubicBezTo>
                <a:cubicBezTo>
                  <a:pt x="737" y="613"/>
                  <a:pt x="735" y="650"/>
                  <a:pt x="733" y="668"/>
                </a:cubicBezTo>
                <a:cubicBezTo>
                  <a:pt x="731" y="686"/>
                  <a:pt x="726" y="697"/>
                  <a:pt x="726" y="707"/>
                </a:cubicBezTo>
                <a:lnTo>
                  <a:pt x="732" y="726"/>
                </a:lnTo>
                <a:lnTo>
                  <a:pt x="1263" y="770"/>
                </a:lnTo>
                <a:lnTo>
                  <a:pt x="1258" y="794"/>
                </a:lnTo>
                <a:cubicBezTo>
                  <a:pt x="1253" y="810"/>
                  <a:pt x="1233" y="844"/>
                  <a:pt x="1233" y="869"/>
                </a:cubicBezTo>
                <a:cubicBezTo>
                  <a:pt x="1233" y="894"/>
                  <a:pt x="1257" y="924"/>
                  <a:pt x="1260" y="947"/>
                </a:cubicBezTo>
                <a:cubicBezTo>
                  <a:pt x="1263" y="970"/>
                  <a:pt x="1245" y="988"/>
                  <a:pt x="1249" y="1008"/>
                </a:cubicBezTo>
                <a:cubicBezTo>
                  <a:pt x="1253" y="1028"/>
                  <a:pt x="1259" y="1044"/>
                  <a:pt x="1287" y="1065"/>
                </a:cubicBezTo>
                <a:cubicBezTo>
                  <a:pt x="1315" y="1086"/>
                  <a:pt x="1405" y="1112"/>
                  <a:pt x="1417" y="1134"/>
                </a:cubicBezTo>
                <a:cubicBezTo>
                  <a:pt x="1429" y="1156"/>
                  <a:pt x="1379" y="1182"/>
                  <a:pt x="1360" y="1197"/>
                </a:cubicBezTo>
                <a:cubicBezTo>
                  <a:pt x="1341" y="1212"/>
                  <a:pt x="1304" y="1207"/>
                  <a:pt x="1302" y="1223"/>
                </a:cubicBezTo>
                <a:cubicBezTo>
                  <a:pt x="1300" y="1239"/>
                  <a:pt x="1320" y="1262"/>
                  <a:pt x="1345" y="1295"/>
                </a:cubicBezTo>
                <a:cubicBezTo>
                  <a:pt x="1370" y="1328"/>
                  <a:pt x="1445" y="1393"/>
                  <a:pt x="1450" y="1421"/>
                </a:cubicBezTo>
                <a:cubicBezTo>
                  <a:pt x="1455" y="1449"/>
                  <a:pt x="1414" y="1472"/>
                  <a:pt x="1372" y="1461"/>
                </a:cubicBezTo>
                <a:cubicBezTo>
                  <a:pt x="1330" y="1450"/>
                  <a:pt x="1236" y="1360"/>
                  <a:pt x="1195" y="1352"/>
                </a:cubicBezTo>
                <a:cubicBezTo>
                  <a:pt x="1154" y="1344"/>
                  <a:pt x="1181" y="1407"/>
                  <a:pt x="1126" y="1416"/>
                </a:cubicBezTo>
                <a:cubicBezTo>
                  <a:pt x="1071" y="1425"/>
                  <a:pt x="933" y="1434"/>
                  <a:pt x="865" y="1406"/>
                </a:cubicBezTo>
                <a:cubicBezTo>
                  <a:pt x="797" y="1378"/>
                  <a:pt x="760" y="1277"/>
                  <a:pt x="720" y="1248"/>
                </a:cubicBezTo>
                <a:cubicBezTo>
                  <a:pt x="680" y="1219"/>
                  <a:pt x="679" y="1245"/>
                  <a:pt x="625" y="1232"/>
                </a:cubicBezTo>
                <a:cubicBezTo>
                  <a:pt x="571" y="1219"/>
                  <a:pt x="465" y="1189"/>
                  <a:pt x="393" y="1167"/>
                </a:cubicBezTo>
                <a:cubicBezTo>
                  <a:pt x="321" y="1145"/>
                  <a:pt x="251" y="1114"/>
                  <a:pt x="193" y="1101"/>
                </a:cubicBezTo>
                <a:cubicBezTo>
                  <a:pt x="135" y="1088"/>
                  <a:pt x="73" y="1093"/>
                  <a:pt x="45" y="1091"/>
                </a:cubicBezTo>
                <a:cubicBezTo>
                  <a:pt x="17" y="1089"/>
                  <a:pt x="24" y="1104"/>
                  <a:pt x="22" y="1089"/>
                </a:cubicBezTo>
                <a:close/>
              </a:path>
            </a:pathLst>
          </a:custGeom>
          <a:solidFill>
            <a:srgbClr val="808080">
              <a:alpha val="50000"/>
            </a:srgbClr>
          </a:solidFill>
          <a:ln>
            <a:noFill/>
          </a:ln>
          <a:effectLst/>
          <a:extLst>
            <a:ext uri="{91240B29-F687-4F45-9708-019B960494DF}">
              <a14:hiddenLine xmlns:a14="http://schemas.microsoft.com/office/drawing/2010/main" w="952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50" name="Freeform 6"/>
          <p:cNvSpPr>
            <a:spLocks/>
          </p:cNvSpPr>
          <p:nvPr/>
        </p:nvSpPr>
        <p:spPr bwMode="auto">
          <a:xfrm>
            <a:off x="66675" y="4337050"/>
            <a:ext cx="415925" cy="1828800"/>
          </a:xfrm>
          <a:custGeom>
            <a:avLst/>
            <a:gdLst>
              <a:gd name="T0" fmla="*/ 2 w 262"/>
              <a:gd name="T1" fmla="*/ 1152 h 1152"/>
              <a:gd name="T2" fmla="*/ 130 w 262"/>
              <a:gd name="T3" fmla="*/ 1100 h 1152"/>
              <a:gd name="T4" fmla="*/ 113 w 262"/>
              <a:gd name="T5" fmla="*/ 985 h 1152"/>
              <a:gd name="T6" fmla="*/ 147 w 262"/>
              <a:gd name="T7" fmla="*/ 930 h 1152"/>
              <a:gd name="T8" fmla="*/ 176 w 262"/>
              <a:gd name="T9" fmla="*/ 847 h 1152"/>
              <a:gd name="T10" fmla="*/ 210 w 262"/>
              <a:gd name="T11" fmla="*/ 798 h 1152"/>
              <a:gd name="T12" fmla="*/ 262 w 262"/>
              <a:gd name="T13" fmla="*/ 652 h 1152"/>
              <a:gd name="T14" fmla="*/ 237 w 262"/>
              <a:gd name="T15" fmla="*/ 541 h 1152"/>
              <a:gd name="T16" fmla="*/ 209 w 262"/>
              <a:gd name="T17" fmla="*/ 457 h 1152"/>
              <a:gd name="T18" fmla="*/ 183 w 262"/>
              <a:gd name="T19" fmla="*/ 345 h 1152"/>
              <a:gd name="T20" fmla="*/ 146 w 262"/>
              <a:gd name="T21" fmla="*/ 327 h 1152"/>
              <a:gd name="T22" fmla="*/ 179 w 262"/>
              <a:gd name="T23" fmla="*/ 6 h 1152"/>
              <a:gd name="T24" fmla="*/ 0 w 262"/>
              <a:gd name="T25" fmla="*/ 0 h 1152"/>
              <a:gd name="T26" fmla="*/ 2 w 262"/>
              <a:gd name="T27" fmla="*/ 1152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2" h="1152">
                <a:moveTo>
                  <a:pt x="2" y="1152"/>
                </a:moveTo>
                <a:lnTo>
                  <a:pt x="130" y="1100"/>
                </a:lnTo>
                <a:lnTo>
                  <a:pt x="113" y="985"/>
                </a:lnTo>
                <a:lnTo>
                  <a:pt x="147" y="930"/>
                </a:lnTo>
                <a:lnTo>
                  <a:pt x="176" y="847"/>
                </a:lnTo>
                <a:lnTo>
                  <a:pt x="210" y="798"/>
                </a:lnTo>
                <a:lnTo>
                  <a:pt x="262" y="652"/>
                </a:lnTo>
                <a:lnTo>
                  <a:pt x="237" y="541"/>
                </a:lnTo>
                <a:lnTo>
                  <a:pt x="209" y="457"/>
                </a:lnTo>
                <a:lnTo>
                  <a:pt x="183" y="345"/>
                </a:lnTo>
                <a:lnTo>
                  <a:pt x="146" y="327"/>
                </a:lnTo>
                <a:lnTo>
                  <a:pt x="179" y="6"/>
                </a:lnTo>
                <a:lnTo>
                  <a:pt x="0" y="0"/>
                </a:lnTo>
                <a:lnTo>
                  <a:pt x="2" y="1152"/>
                </a:lnTo>
                <a:close/>
              </a:path>
            </a:pathLst>
          </a:custGeom>
          <a:solidFill>
            <a:srgbClr val="808080">
              <a:alpha val="50000"/>
            </a:srgbClr>
          </a:solidFill>
          <a:ln>
            <a:noFill/>
          </a:ln>
          <a:effectLst/>
          <a:extLst>
            <a:ext uri="{91240B29-F687-4F45-9708-019B960494DF}">
              <a14:hiddenLine xmlns:a14="http://schemas.microsoft.com/office/drawing/2010/main" w="952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51" name="Freeform 7"/>
          <p:cNvSpPr>
            <a:spLocks/>
          </p:cNvSpPr>
          <p:nvPr/>
        </p:nvSpPr>
        <p:spPr bwMode="auto">
          <a:xfrm>
            <a:off x="2170113" y="2484438"/>
            <a:ext cx="3771900" cy="952500"/>
          </a:xfrm>
          <a:custGeom>
            <a:avLst/>
            <a:gdLst>
              <a:gd name="T0" fmla="*/ 0 w 2376"/>
              <a:gd name="T1" fmla="*/ 523 h 600"/>
              <a:gd name="T2" fmla="*/ 10 w 2376"/>
              <a:gd name="T3" fmla="*/ 496 h 600"/>
              <a:gd name="T4" fmla="*/ 37 w 2376"/>
              <a:gd name="T5" fmla="*/ 475 h 600"/>
              <a:gd name="T6" fmla="*/ 78 w 2376"/>
              <a:gd name="T7" fmla="*/ 415 h 600"/>
              <a:gd name="T8" fmla="*/ 133 w 2376"/>
              <a:gd name="T9" fmla="*/ 379 h 600"/>
              <a:gd name="T10" fmla="*/ 154 w 2376"/>
              <a:gd name="T11" fmla="*/ 345 h 600"/>
              <a:gd name="T12" fmla="*/ 166 w 2376"/>
              <a:gd name="T13" fmla="*/ 307 h 600"/>
              <a:gd name="T14" fmla="*/ 151 w 2376"/>
              <a:gd name="T15" fmla="*/ 294 h 600"/>
              <a:gd name="T16" fmla="*/ 159 w 2376"/>
              <a:gd name="T17" fmla="*/ 265 h 600"/>
              <a:gd name="T18" fmla="*/ 190 w 2376"/>
              <a:gd name="T19" fmla="*/ 213 h 600"/>
              <a:gd name="T20" fmla="*/ 189 w 2376"/>
              <a:gd name="T21" fmla="*/ 165 h 600"/>
              <a:gd name="T22" fmla="*/ 211 w 2376"/>
              <a:gd name="T23" fmla="*/ 124 h 600"/>
              <a:gd name="T24" fmla="*/ 202 w 2376"/>
              <a:gd name="T25" fmla="*/ 114 h 600"/>
              <a:gd name="T26" fmla="*/ 225 w 2376"/>
              <a:gd name="T27" fmla="*/ 106 h 600"/>
              <a:gd name="T28" fmla="*/ 228 w 2376"/>
              <a:gd name="T29" fmla="*/ 84 h 600"/>
              <a:gd name="T30" fmla="*/ 246 w 2376"/>
              <a:gd name="T31" fmla="*/ 61 h 600"/>
              <a:gd name="T32" fmla="*/ 253 w 2376"/>
              <a:gd name="T33" fmla="*/ 43 h 600"/>
              <a:gd name="T34" fmla="*/ 640 w 2376"/>
              <a:gd name="T35" fmla="*/ 49 h 600"/>
              <a:gd name="T36" fmla="*/ 636 w 2376"/>
              <a:gd name="T37" fmla="*/ 0 h 600"/>
              <a:gd name="T38" fmla="*/ 1582 w 2376"/>
              <a:gd name="T39" fmla="*/ 6 h 600"/>
              <a:gd name="T40" fmla="*/ 2376 w 2376"/>
              <a:gd name="T41" fmla="*/ 1 h 600"/>
              <a:gd name="T42" fmla="*/ 2373 w 2376"/>
              <a:gd name="T43" fmla="*/ 18 h 600"/>
              <a:gd name="T44" fmla="*/ 2343 w 2376"/>
              <a:gd name="T45" fmla="*/ 52 h 600"/>
              <a:gd name="T46" fmla="*/ 2319 w 2376"/>
              <a:gd name="T47" fmla="*/ 67 h 600"/>
              <a:gd name="T48" fmla="*/ 2299 w 2376"/>
              <a:gd name="T49" fmla="*/ 103 h 600"/>
              <a:gd name="T50" fmla="*/ 2233 w 2376"/>
              <a:gd name="T51" fmla="*/ 114 h 600"/>
              <a:gd name="T52" fmla="*/ 2209 w 2376"/>
              <a:gd name="T53" fmla="*/ 151 h 600"/>
              <a:gd name="T54" fmla="*/ 2181 w 2376"/>
              <a:gd name="T55" fmla="*/ 166 h 600"/>
              <a:gd name="T56" fmla="*/ 2151 w 2376"/>
              <a:gd name="T57" fmla="*/ 172 h 600"/>
              <a:gd name="T58" fmla="*/ 2121 w 2376"/>
              <a:gd name="T59" fmla="*/ 177 h 600"/>
              <a:gd name="T60" fmla="*/ 2076 w 2376"/>
              <a:gd name="T61" fmla="*/ 199 h 600"/>
              <a:gd name="T62" fmla="*/ 2026 w 2376"/>
              <a:gd name="T63" fmla="*/ 268 h 600"/>
              <a:gd name="T64" fmla="*/ 1942 w 2376"/>
              <a:gd name="T65" fmla="*/ 286 h 600"/>
              <a:gd name="T66" fmla="*/ 1893 w 2376"/>
              <a:gd name="T67" fmla="*/ 312 h 600"/>
              <a:gd name="T68" fmla="*/ 1815 w 2376"/>
              <a:gd name="T69" fmla="*/ 381 h 600"/>
              <a:gd name="T70" fmla="*/ 1773 w 2376"/>
              <a:gd name="T71" fmla="*/ 397 h 600"/>
              <a:gd name="T72" fmla="*/ 1716 w 2376"/>
              <a:gd name="T73" fmla="*/ 451 h 600"/>
              <a:gd name="T74" fmla="*/ 1710 w 2376"/>
              <a:gd name="T75" fmla="*/ 504 h 600"/>
              <a:gd name="T76" fmla="*/ 1650 w 2376"/>
              <a:gd name="T77" fmla="*/ 510 h 600"/>
              <a:gd name="T78" fmla="*/ 1641 w 2376"/>
              <a:gd name="T79" fmla="*/ 571 h 600"/>
              <a:gd name="T80" fmla="*/ 1633 w 2376"/>
              <a:gd name="T81" fmla="*/ 597 h 600"/>
              <a:gd name="T82" fmla="*/ 1314 w 2376"/>
              <a:gd name="T83" fmla="*/ 600 h 600"/>
              <a:gd name="T84" fmla="*/ 853 w 2376"/>
              <a:gd name="T85" fmla="*/ 579 h 600"/>
              <a:gd name="T86" fmla="*/ 0 w 2376"/>
              <a:gd name="T87" fmla="*/ 523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76" h="600">
                <a:moveTo>
                  <a:pt x="0" y="523"/>
                </a:moveTo>
                <a:lnTo>
                  <a:pt x="10" y="496"/>
                </a:lnTo>
                <a:cubicBezTo>
                  <a:pt x="16" y="488"/>
                  <a:pt x="26" y="488"/>
                  <a:pt x="37" y="475"/>
                </a:cubicBezTo>
                <a:cubicBezTo>
                  <a:pt x="48" y="462"/>
                  <a:pt x="62" y="431"/>
                  <a:pt x="78" y="415"/>
                </a:cubicBezTo>
                <a:cubicBezTo>
                  <a:pt x="94" y="399"/>
                  <a:pt x="120" y="391"/>
                  <a:pt x="133" y="379"/>
                </a:cubicBezTo>
                <a:cubicBezTo>
                  <a:pt x="146" y="367"/>
                  <a:pt x="148" y="357"/>
                  <a:pt x="154" y="345"/>
                </a:cubicBezTo>
                <a:cubicBezTo>
                  <a:pt x="160" y="333"/>
                  <a:pt x="166" y="315"/>
                  <a:pt x="166" y="307"/>
                </a:cubicBezTo>
                <a:cubicBezTo>
                  <a:pt x="166" y="299"/>
                  <a:pt x="152" y="301"/>
                  <a:pt x="151" y="294"/>
                </a:cubicBezTo>
                <a:cubicBezTo>
                  <a:pt x="150" y="287"/>
                  <a:pt x="153" y="278"/>
                  <a:pt x="159" y="265"/>
                </a:cubicBezTo>
                <a:cubicBezTo>
                  <a:pt x="165" y="252"/>
                  <a:pt x="185" y="230"/>
                  <a:pt x="190" y="213"/>
                </a:cubicBezTo>
                <a:cubicBezTo>
                  <a:pt x="195" y="196"/>
                  <a:pt x="186" y="180"/>
                  <a:pt x="189" y="165"/>
                </a:cubicBezTo>
                <a:cubicBezTo>
                  <a:pt x="192" y="150"/>
                  <a:pt x="209" y="132"/>
                  <a:pt x="211" y="124"/>
                </a:cubicBezTo>
                <a:cubicBezTo>
                  <a:pt x="213" y="116"/>
                  <a:pt x="200" y="117"/>
                  <a:pt x="202" y="114"/>
                </a:cubicBezTo>
                <a:cubicBezTo>
                  <a:pt x="204" y="111"/>
                  <a:pt x="221" y="111"/>
                  <a:pt x="225" y="106"/>
                </a:cubicBezTo>
                <a:cubicBezTo>
                  <a:pt x="229" y="101"/>
                  <a:pt x="225" y="91"/>
                  <a:pt x="228" y="84"/>
                </a:cubicBezTo>
                <a:cubicBezTo>
                  <a:pt x="231" y="77"/>
                  <a:pt x="242" y="68"/>
                  <a:pt x="246" y="61"/>
                </a:cubicBezTo>
                <a:lnTo>
                  <a:pt x="253" y="43"/>
                </a:lnTo>
                <a:lnTo>
                  <a:pt x="640" y="49"/>
                </a:lnTo>
                <a:lnTo>
                  <a:pt x="636" y="0"/>
                </a:lnTo>
                <a:lnTo>
                  <a:pt x="1582" y="6"/>
                </a:lnTo>
                <a:lnTo>
                  <a:pt x="2376" y="1"/>
                </a:lnTo>
                <a:lnTo>
                  <a:pt x="2373" y="18"/>
                </a:lnTo>
                <a:cubicBezTo>
                  <a:pt x="2367" y="27"/>
                  <a:pt x="2352" y="44"/>
                  <a:pt x="2343" y="52"/>
                </a:cubicBezTo>
                <a:cubicBezTo>
                  <a:pt x="2334" y="60"/>
                  <a:pt x="2326" y="59"/>
                  <a:pt x="2319" y="67"/>
                </a:cubicBezTo>
                <a:cubicBezTo>
                  <a:pt x="2312" y="75"/>
                  <a:pt x="2313" y="95"/>
                  <a:pt x="2299" y="103"/>
                </a:cubicBezTo>
                <a:cubicBezTo>
                  <a:pt x="2285" y="111"/>
                  <a:pt x="2248" y="106"/>
                  <a:pt x="2233" y="114"/>
                </a:cubicBezTo>
                <a:cubicBezTo>
                  <a:pt x="2218" y="122"/>
                  <a:pt x="2218" y="142"/>
                  <a:pt x="2209" y="151"/>
                </a:cubicBezTo>
                <a:cubicBezTo>
                  <a:pt x="2200" y="160"/>
                  <a:pt x="2191" y="163"/>
                  <a:pt x="2181" y="166"/>
                </a:cubicBezTo>
                <a:cubicBezTo>
                  <a:pt x="2171" y="169"/>
                  <a:pt x="2161" y="170"/>
                  <a:pt x="2151" y="172"/>
                </a:cubicBezTo>
                <a:cubicBezTo>
                  <a:pt x="2141" y="174"/>
                  <a:pt x="2133" y="173"/>
                  <a:pt x="2121" y="177"/>
                </a:cubicBezTo>
                <a:cubicBezTo>
                  <a:pt x="2109" y="181"/>
                  <a:pt x="2092" y="184"/>
                  <a:pt x="2076" y="199"/>
                </a:cubicBezTo>
                <a:cubicBezTo>
                  <a:pt x="2060" y="214"/>
                  <a:pt x="2048" y="254"/>
                  <a:pt x="2026" y="268"/>
                </a:cubicBezTo>
                <a:cubicBezTo>
                  <a:pt x="2004" y="282"/>
                  <a:pt x="1964" y="279"/>
                  <a:pt x="1942" y="286"/>
                </a:cubicBezTo>
                <a:cubicBezTo>
                  <a:pt x="1920" y="293"/>
                  <a:pt x="1914" y="296"/>
                  <a:pt x="1893" y="312"/>
                </a:cubicBezTo>
                <a:cubicBezTo>
                  <a:pt x="1872" y="328"/>
                  <a:pt x="1835" y="367"/>
                  <a:pt x="1815" y="381"/>
                </a:cubicBezTo>
                <a:cubicBezTo>
                  <a:pt x="1795" y="395"/>
                  <a:pt x="1790" y="385"/>
                  <a:pt x="1773" y="397"/>
                </a:cubicBezTo>
                <a:cubicBezTo>
                  <a:pt x="1756" y="409"/>
                  <a:pt x="1727" y="433"/>
                  <a:pt x="1716" y="451"/>
                </a:cubicBezTo>
                <a:cubicBezTo>
                  <a:pt x="1705" y="469"/>
                  <a:pt x="1721" y="494"/>
                  <a:pt x="1710" y="504"/>
                </a:cubicBezTo>
                <a:cubicBezTo>
                  <a:pt x="1699" y="514"/>
                  <a:pt x="1661" y="499"/>
                  <a:pt x="1650" y="510"/>
                </a:cubicBezTo>
                <a:cubicBezTo>
                  <a:pt x="1639" y="521"/>
                  <a:pt x="1644" y="557"/>
                  <a:pt x="1641" y="571"/>
                </a:cubicBezTo>
                <a:lnTo>
                  <a:pt x="1633" y="597"/>
                </a:lnTo>
                <a:lnTo>
                  <a:pt x="1314" y="600"/>
                </a:lnTo>
                <a:lnTo>
                  <a:pt x="853" y="579"/>
                </a:lnTo>
                <a:lnTo>
                  <a:pt x="0" y="523"/>
                </a:lnTo>
                <a:close/>
              </a:path>
            </a:pathLst>
          </a:custGeom>
          <a:solidFill>
            <a:srgbClr val="808080">
              <a:alpha val="50000"/>
            </a:srgbClr>
          </a:solidFill>
          <a:ln>
            <a:noFill/>
          </a:ln>
          <a:effectLst/>
          <a:extLst>
            <a:ext uri="{91240B29-F687-4F45-9708-019B960494DF}">
              <a14:hiddenLine xmlns:a14="http://schemas.microsoft.com/office/drawing/2010/main" w="952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52" name="Freeform 8"/>
          <p:cNvSpPr>
            <a:spLocks/>
          </p:cNvSpPr>
          <p:nvPr/>
        </p:nvSpPr>
        <p:spPr bwMode="auto">
          <a:xfrm>
            <a:off x="2857500" y="3384550"/>
            <a:ext cx="1622425" cy="2676525"/>
          </a:xfrm>
          <a:custGeom>
            <a:avLst/>
            <a:gdLst>
              <a:gd name="T0" fmla="*/ 296 w 1022"/>
              <a:gd name="T1" fmla="*/ 1629 h 1686"/>
              <a:gd name="T2" fmla="*/ 246 w 1022"/>
              <a:gd name="T3" fmla="*/ 1644 h 1686"/>
              <a:gd name="T4" fmla="*/ 132 w 1022"/>
              <a:gd name="T5" fmla="*/ 1653 h 1686"/>
              <a:gd name="T6" fmla="*/ 0 w 1022"/>
              <a:gd name="T7" fmla="*/ 1587 h 1686"/>
              <a:gd name="T8" fmla="*/ 8 w 1022"/>
              <a:gd name="T9" fmla="*/ 1060 h 1686"/>
              <a:gd name="T10" fmla="*/ 196 w 1022"/>
              <a:gd name="T11" fmla="*/ 0 h 1686"/>
              <a:gd name="T12" fmla="*/ 848 w 1022"/>
              <a:gd name="T13" fmla="*/ 32 h 1686"/>
              <a:gd name="T14" fmla="*/ 980 w 1022"/>
              <a:gd name="T15" fmla="*/ 816 h 1686"/>
              <a:gd name="T16" fmla="*/ 995 w 1022"/>
              <a:gd name="T17" fmla="*/ 847 h 1686"/>
              <a:gd name="T18" fmla="*/ 1013 w 1022"/>
              <a:gd name="T19" fmla="*/ 880 h 1686"/>
              <a:gd name="T20" fmla="*/ 993 w 1022"/>
              <a:gd name="T21" fmla="*/ 936 h 1686"/>
              <a:gd name="T22" fmla="*/ 1022 w 1022"/>
              <a:gd name="T23" fmla="*/ 973 h 1686"/>
              <a:gd name="T24" fmla="*/ 996 w 1022"/>
              <a:gd name="T25" fmla="*/ 1008 h 1686"/>
              <a:gd name="T26" fmla="*/ 998 w 1022"/>
              <a:gd name="T27" fmla="*/ 1062 h 1686"/>
              <a:gd name="T28" fmla="*/ 969 w 1022"/>
              <a:gd name="T29" fmla="*/ 1153 h 1686"/>
              <a:gd name="T30" fmla="*/ 986 w 1022"/>
              <a:gd name="T31" fmla="*/ 1224 h 1686"/>
              <a:gd name="T32" fmla="*/ 981 w 1022"/>
              <a:gd name="T33" fmla="*/ 1267 h 1686"/>
              <a:gd name="T34" fmla="*/ 986 w 1022"/>
              <a:gd name="T35" fmla="*/ 1305 h 1686"/>
              <a:gd name="T36" fmla="*/ 977 w 1022"/>
              <a:gd name="T37" fmla="*/ 1341 h 1686"/>
              <a:gd name="T38" fmla="*/ 988 w 1022"/>
              <a:gd name="T39" fmla="*/ 1388 h 1686"/>
              <a:gd name="T40" fmla="*/ 980 w 1022"/>
              <a:gd name="T41" fmla="*/ 1425 h 1686"/>
              <a:gd name="T42" fmla="*/ 249 w 1022"/>
              <a:gd name="T43" fmla="*/ 1414 h 1686"/>
              <a:gd name="T44" fmla="*/ 267 w 1022"/>
              <a:gd name="T45" fmla="*/ 1426 h 1686"/>
              <a:gd name="T46" fmla="*/ 308 w 1022"/>
              <a:gd name="T47" fmla="*/ 1492 h 1686"/>
              <a:gd name="T48" fmla="*/ 291 w 1022"/>
              <a:gd name="T49" fmla="*/ 1552 h 1686"/>
              <a:gd name="T50" fmla="*/ 280 w 1022"/>
              <a:gd name="T51" fmla="*/ 1600 h 1686"/>
              <a:gd name="T52" fmla="*/ 296 w 1022"/>
              <a:gd name="T53" fmla="*/ 1629 h 1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22" h="1686">
                <a:moveTo>
                  <a:pt x="296" y="1629"/>
                </a:moveTo>
                <a:cubicBezTo>
                  <a:pt x="291" y="1637"/>
                  <a:pt x="273" y="1640"/>
                  <a:pt x="246" y="1644"/>
                </a:cubicBezTo>
                <a:cubicBezTo>
                  <a:pt x="219" y="1648"/>
                  <a:pt x="173" y="1662"/>
                  <a:pt x="132" y="1653"/>
                </a:cubicBezTo>
                <a:cubicBezTo>
                  <a:pt x="91" y="1644"/>
                  <a:pt x="21" y="1686"/>
                  <a:pt x="0" y="1587"/>
                </a:cubicBezTo>
                <a:lnTo>
                  <a:pt x="8" y="1060"/>
                </a:lnTo>
                <a:lnTo>
                  <a:pt x="196" y="0"/>
                </a:lnTo>
                <a:lnTo>
                  <a:pt x="848" y="32"/>
                </a:lnTo>
                <a:lnTo>
                  <a:pt x="980" y="816"/>
                </a:lnTo>
                <a:lnTo>
                  <a:pt x="995" y="847"/>
                </a:lnTo>
                <a:cubicBezTo>
                  <a:pt x="1000" y="858"/>
                  <a:pt x="1013" y="865"/>
                  <a:pt x="1013" y="880"/>
                </a:cubicBezTo>
                <a:cubicBezTo>
                  <a:pt x="1013" y="895"/>
                  <a:pt x="992" y="921"/>
                  <a:pt x="993" y="936"/>
                </a:cubicBezTo>
                <a:cubicBezTo>
                  <a:pt x="994" y="951"/>
                  <a:pt x="1022" y="961"/>
                  <a:pt x="1022" y="973"/>
                </a:cubicBezTo>
                <a:cubicBezTo>
                  <a:pt x="1022" y="985"/>
                  <a:pt x="1000" y="993"/>
                  <a:pt x="996" y="1008"/>
                </a:cubicBezTo>
                <a:cubicBezTo>
                  <a:pt x="992" y="1023"/>
                  <a:pt x="1002" y="1038"/>
                  <a:pt x="998" y="1062"/>
                </a:cubicBezTo>
                <a:cubicBezTo>
                  <a:pt x="994" y="1086"/>
                  <a:pt x="971" y="1126"/>
                  <a:pt x="969" y="1153"/>
                </a:cubicBezTo>
                <a:cubicBezTo>
                  <a:pt x="967" y="1180"/>
                  <a:pt x="984" y="1205"/>
                  <a:pt x="986" y="1224"/>
                </a:cubicBezTo>
                <a:cubicBezTo>
                  <a:pt x="988" y="1243"/>
                  <a:pt x="981" y="1254"/>
                  <a:pt x="981" y="1267"/>
                </a:cubicBezTo>
                <a:cubicBezTo>
                  <a:pt x="981" y="1280"/>
                  <a:pt x="987" y="1293"/>
                  <a:pt x="986" y="1305"/>
                </a:cubicBezTo>
                <a:cubicBezTo>
                  <a:pt x="985" y="1317"/>
                  <a:pt x="977" y="1327"/>
                  <a:pt x="977" y="1341"/>
                </a:cubicBezTo>
                <a:cubicBezTo>
                  <a:pt x="977" y="1355"/>
                  <a:pt x="988" y="1374"/>
                  <a:pt x="988" y="1388"/>
                </a:cubicBezTo>
                <a:lnTo>
                  <a:pt x="980" y="1425"/>
                </a:lnTo>
                <a:lnTo>
                  <a:pt x="249" y="1414"/>
                </a:lnTo>
                <a:lnTo>
                  <a:pt x="267" y="1426"/>
                </a:lnTo>
                <a:cubicBezTo>
                  <a:pt x="277" y="1439"/>
                  <a:pt x="304" y="1471"/>
                  <a:pt x="308" y="1492"/>
                </a:cubicBezTo>
                <a:cubicBezTo>
                  <a:pt x="312" y="1513"/>
                  <a:pt x="296" y="1534"/>
                  <a:pt x="291" y="1552"/>
                </a:cubicBezTo>
                <a:cubicBezTo>
                  <a:pt x="286" y="1570"/>
                  <a:pt x="279" y="1587"/>
                  <a:pt x="280" y="1600"/>
                </a:cubicBezTo>
                <a:lnTo>
                  <a:pt x="296" y="1629"/>
                </a:lnTo>
                <a:close/>
              </a:path>
            </a:pathLst>
          </a:custGeom>
          <a:solidFill>
            <a:srgbClr val="808080">
              <a:alpha val="50000"/>
            </a:srgbClr>
          </a:solidFill>
          <a:ln>
            <a:noFill/>
          </a:ln>
          <a:effectLst/>
          <a:extLst>
            <a:ext uri="{91240B29-F687-4F45-9708-019B960494DF}">
              <a14:hiddenLine xmlns:a14="http://schemas.microsoft.com/office/drawing/2010/main" w="952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53" name="Freeform 9"/>
          <p:cNvSpPr>
            <a:spLocks/>
          </p:cNvSpPr>
          <p:nvPr/>
        </p:nvSpPr>
        <p:spPr bwMode="auto">
          <a:xfrm>
            <a:off x="3263900" y="5629275"/>
            <a:ext cx="3206750" cy="1228725"/>
          </a:xfrm>
          <a:custGeom>
            <a:avLst/>
            <a:gdLst>
              <a:gd name="T0" fmla="*/ 1396 w 2020"/>
              <a:gd name="T1" fmla="*/ 774 h 774"/>
              <a:gd name="T2" fmla="*/ 2020 w 2020"/>
              <a:gd name="T3" fmla="*/ 770 h 774"/>
              <a:gd name="T4" fmla="*/ 2012 w 2020"/>
              <a:gd name="T5" fmla="*/ 726 h 774"/>
              <a:gd name="T6" fmla="*/ 1974 w 2020"/>
              <a:gd name="T7" fmla="*/ 682 h 774"/>
              <a:gd name="T8" fmla="*/ 1894 w 2020"/>
              <a:gd name="T9" fmla="*/ 486 h 774"/>
              <a:gd name="T10" fmla="*/ 1828 w 2020"/>
              <a:gd name="T11" fmla="*/ 284 h 774"/>
              <a:gd name="T12" fmla="*/ 1806 w 2020"/>
              <a:gd name="T13" fmla="*/ 68 h 774"/>
              <a:gd name="T14" fmla="*/ 1784 w 2020"/>
              <a:gd name="T15" fmla="*/ 70 h 774"/>
              <a:gd name="T16" fmla="*/ 1738 w 2020"/>
              <a:gd name="T17" fmla="*/ 60 h 774"/>
              <a:gd name="T18" fmla="*/ 1704 w 2020"/>
              <a:gd name="T19" fmla="*/ 66 h 774"/>
              <a:gd name="T20" fmla="*/ 1650 w 2020"/>
              <a:gd name="T21" fmla="*/ 44 h 774"/>
              <a:gd name="T22" fmla="*/ 1626 w 2020"/>
              <a:gd name="T23" fmla="*/ 48 h 774"/>
              <a:gd name="T24" fmla="*/ 1616 w 2020"/>
              <a:gd name="T25" fmla="*/ 82 h 774"/>
              <a:gd name="T26" fmla="*/ 1626 w 2020"/>
              <a:gd name="T27" fmla="*/ 148 h 774"/>
              <a:gd name="T28" fmla="*/ 1618 w 2020"/>
              <a:gd name="T29" fmla="*/ 188 h 774"/>
              <a:gd name="T30" fmla="*/ 1606 w 2020"/>
              <a:gd name="T31" fmla="*/ 210 h 774"/>
              <a:gd name="T32" fmla="*/ 1572 w 2020"/>
              <a:gd name="T33" fmla="*/ 202 h 774"/>
              <a:gd name="T34" fmla="*/ 1562 w 2020"/>
              <a:gd name="T35" fmla="*/ 150 h 774"/>
              <a:gd name="T36" fmla="*/ 1540 w 2020"/>
              <a:gd name="T37" fmla="*/ 142 h 774"/>
              <a:gd name="T38" fmla="*/ 780 w 2020"/>
              <a:gd name="T39" fmla="*/ 88 h 774"/>
              <a:gd name="T40" fmla="*/ 720 w 2020"/>
              <a:gd name="T41" fmla="*/ 10 h 774"/>
              <a:gd name="T42" fmla="*/ 0 w 2020"/>
              <a:gd name="T43" fmla="*/ 0 h 774"/>
              <a:gd name="T44" fmla="*/ 17 w 2020"/>
              <a:gd name="T45" fmla="*/ 21 h 774"/>
              <a:gd name="T46" fmla="*/ 44 w 2020"/>
              <a:gd name="T47" fmla="*/ 69 h 774"/>
              <a:gd name="T48" fmla="*/ 52 w 2020"/>
              <a:gd name="T49" fmla="*/ 95 h 774"/>
              <a:gd name="T50" fmla="*/ 35 w 2020"/>
              <a:gd name="T51" fmla="*/ 134 h 774"/>
              <a:gd name="T52" fmla="*/ 23 w 2020"/>
              <a:gd name="T53" fmla="*/ 180 h 774"/>
              <a:gd name="T54" fmla="*/ 40 w 2020"/>
              <a:gd name="T55" fmla="*/ 213 h 774"/>
              <a:gd name="T56" fmla="*/ 58 w 2020"/>
              <a:gd name="T57" fmla="*/ 222 h 774"/>
              <a:gd name="T58" fmla="*/ 484 w 2020"/>
              <a:gd name="T59" fmla="*/ 240 h 774"/>
              <a:gd name="T60" fmla="*/ 658 w 2020"/>
              <a:gd name="T61" fmla="*/ 458 h 774"/>
              <a:gd name="T62" fmla="*/ 800 w 2020"/>
              <a:gd name="T63" fmla="*/ 501 h 774"/>
              <a:gd name="T64" fmla="*/ 1026 w 2020"/>
              <a:gd name="T65" fmla="*/ 334 h 774"/>
              <a:gd name="T66" fmla="*/ 1252 w 2020"/>
              <a:gd name="T67" fmla="*/ 538 h 774"/>
              <a:gd name="T68" fmla="*/ 1288 w 2020"/>
              <a:gd name="T69" fmla="*/ 584 h 774"/>
              <a:gd name="T70" fmla="*/ 1306 w 2020"/>
              <a:gd name="T71" fmla="*/ 632 h 774"/>
              <a:gd name="T72" fmla="*/ 1328 w 2020"/>
              <a:gd name="T73" fmla="*/ 634 h 774"/>
              <a:gd name="T74" fmla="*/ 1354 w 2020"/>
              <a:gd name="T75" fmla="*/ 620 h 774"/>
              <a:gd name="T76" fmla="*/ 1375 w 2020"/>
              <a:gd name="T77" fmla="*/ 672 h 774"/>
              <a:gd name="T78" fmla="*/ 1396 w 2020"/>
              <a:gd name="T79" fmla="*/ 774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20" h="774">
                <a:moveTo>
                  <a:pt x="1396" y="774"/>
                </a:moveTo>
                <a:lnTo>
                  <a:pt x="2020" y="770"/>
                </a:lnTo>
                <a:lnTo>
                  <a:pt x="2012" y="726"/>
                </a:lnTo>
                <a:cubicBezTo>
                  <a:pt x="2004" y="711"/>
                  <a:pt x="1994" y="722"/>
                  <a:pt x="1974" y="682"/>
                </a:cubicBezTo>
                <a:cubicBezTo>
                  <a:pt x="1954" y="642"/>
                  <a:pt x="1918" y="552"/>
                  <a:pt x="1894" y="486"/>
                </a:cubicBezTo>
                <a:cubicBezTo>
                  <a:pt x="1870" y="420"/>
                  <a:pt x="1843" y="354"/>
                  <a:pt x="1828" y="284"/>
                </a:cubicBezTo>
                <a:cubicBezTo>
                  <a:pt x="1813" y="214"/>
                  <a:pt x="1813" y="104"/>
                  <a:pt x="1806" y="68"/>
                </a:cubicBezTo>
                <a:lnTo>
                  <a:pt x="1784" y="70"/>
                </a:lnTo>
                <a:cubicBezTo>
                  <a:pt x="1773" y="69"/>
                  <a:pt x="1751" y="61"/>
                  <a:pt x="1738" y="60"/>
                </a:cubicBezTo>
                <a:cubicBezTo>
                  <a:pt x="1725" y="59"/>
                  <a:pt x="1719" y="69"/>
                  <a:pt x="1704" y="66"/>
                </a:cubicBezTo>
                <a:cubicBezTo>
                  <a:pt x="1689" y="63"/>
                  <a:pt x="1663" y="47"/>
                  <a:pt x="1650" y="44"/>
                </a:cubicBezTo>
                <a:cubicBezTo>
                  <a:pt x="1637" y="41"/>
                  <a:pt x="1632" y="42"/>
                  <a:pt x="1626" y="48"/>
                </a:cubicBezTo>
                <a:cubicBezTo>
                  <a:pt x="1620" y="54"/>
                  <a:pt x="1616" y="65"/>
                  <a:pt x="1616" y="82"/>
                </a:cubicBezTo>
                <a:cubicBezTo>
                  <a:pt x="1616" y="99"/>
                  <a:pt x="1626" y="130"/>
                  <a:pt x="1626" y="148"/>
                </a:cubicBezTo>
                <a:cubicBezTo>
                  <a:pt x="1626" y="166"/>
                  <a:pt x="1621" y="178"/>
                  <a:pt x="1618" y="188"/>
                </a:cubicBezTo>
                <a:cubicBezTo>
                  <a:pt x="1615" y="198"/>
                  <a:pt x="1614" y="208"/>
                  <a:pt x="1606" y="210"/>
                </a:cubicBezTo>
                <a:cubicBezTo>
                  <a:pt x="1598" y="212"/>
                  <a:pt x="1579" y="212"/>
                  <a:pt x="1572" y="202"/>
                </a:cubicBezTo>
                <a:cubicBezTo>
                  <a:pt x="1565" y="192"/>
                  <a:pt x="1567" y="160"/>
                  <a:pt x="1562" y="150"/>
                </a:cubicBezTo>
                <a:lnTo>
                  <a:pt x="1540" y="142"/>
                </a:lnTo>
                <a:lnTo>
                  <a:pt x="780" y="88"/>
                </a:lnTo>
                <a:lnTo>
                  <a:pt x="720" y="10"/>
                </a:lnTo>
                <a:lnTo>
                  <a:pt x="0" y="0"/>
                </a:lnTo>
                <a:lnTo>
                  <a:pt x="17" y="21"/>
                </a:lnTo>
                <a:cubicBezTo>
                  <a:pt x="24" y="33"/>
                  <a:pt x="38" y="57"/>
                  <a:pt x="44" y="69"/>
                </a:cubicBezTo>
                <a:cubicBezTo>
                  <a:pt x="50" y="81"/>
                  <a:pt x="53" y="84"/>
                  <a:pt x="52" y="95"/>
                </a:cubicBezTo>
                <a:cubicBezTo>
                  <a:pt x="51" y="106"/>
                  <a:pt x="40" y="120"/>
                  <a:pt x="35" y="134"/>
                </a:cubicBezTo>
                <a:cubicBezTo>
                  <a:pt x="30" y="148"/>
                  <a:pt x="22" y="167"/>
                  <a:pt x="23" y="180"/>
                </a:cubicBezTo>
                <a:cubicBezTo>
                  <a:pt x="24" y="193"/>
                  <a:pt x="34" y="206"/>
                  <a:pt x="40" y="213"/>
                </a:cubicBezTo>
                <a:lnTo>
                  <a:pt x="58" y="222"/>
                </a:lnTo>
                <a:cubicBezTo>
                  <a:pt x="132" y="226"/>
                  <a:pt x="384" y="201"/>
                  <a:pt x="484" y="240"/>
                </a:cubicBezTo>
                <a:cubicBezTo>
                  <a:pt x="584" y="279"/>
                  <a:pt x="605" y="414"/>
                  <a:pt x="658" y="458"/>
                </a:cubicBezTo>
                <a:cubicBezTo>
                  <a:pt x="711" y="502"/>
                  <a:pt x="739" y="522"/>
                  <a:pt x="800" y="501"/>
                </a:cubicBezTo>
                <a:cubicBezTo>
                  <a:pt x="861" y="480"/>
                  <a:pt x="951" y="328"/>
                  <a:pt x="1026" y="334"/>
                </a:cubicBezTo>
                <a:cubicBezTo>
                  <a:pt x="1101" y="340"/>
                  <a:pt x="1208" y="496"/>
                  <a:pt x="1252" y="538"/>
                </a:cubicBezTo>
                <a:cubicBezTo>
                  <a:pt x="1296" y="580"/>
                  <a:pt x="1279" y="568"/>
                  <a:pt x="1288" y="584"/>
                </a:cubicBezTo>
                <a:cubicBezTo>
                  <a:pt x="1297" y="600"/>
                  <a:pt x="1299" y="624"/>
                  <a:pt x="1306" y="632"/>
                </a:cubicBezTo>
                <a:cubicBezTo>
                  <a:pt x="1313" y="640"/>
                  <a:pt x="1320" y="636"/>
                  <a:pt x="1328" y="634"/>
                </a:cubicBezTo>
                <a:cubicBezTo>
                  <a:pt x="1336" y="632"/>
                  <a:pt x="1346" y="614"/>
                  <a:pt x="1354" y="620"/>
                </a:cubicBezTo>
                <a:cubicBezTo>
                  <a:pt x="1362" y="626"/>
                  <a:pt x="1368" y="646"/>
                  <a:pt x="1375" y="672"/>
                </a:cubicBezTo>
                <a:cubicBezTo>
                  <a:pt x="1382" y="698"/>
                  <a:pt x="1392" y="753"/>
                  <a:pt x="1396" y="774"/>
                </a:cubicBezTo>
                <a:close/>
              </a:path>
            </a:pathLst>
          </a:custGeom>
          <a:solidFill>
            <a:srgbClr val="808080">
              <a:alpha val="50000"/>
            </a:srgbClr>
          </a:solidFill>
          <a:ln>
            <a:noFill/>
          </a:ln>
          <a:effectLst/>
          <a:extLst>
            <a:ext uri="{91240B29-F687-4F45-9708-019B960494DF}">
              <a14:hiddenLine xmlns:a14="http://schemas.microsoft.com/office/drawing/2010/main" w="952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54" name="Freeform 10"/>
          <p:cNvSpPr>
            <a:spLocks/>
          </p:cNvSpPr>
          <p:nvPr/>
        </p:nvSpPr>
        <p:spPr bwMode="auto">
          <a:xfrm>
            <a:off x="4197350" y="3381375"/>
            <a:ext cx="2155825" cy="2586038"/>
          </a:xfrm>
          <a:custGeom>
            <a:avLst/>
            <a:gdLst>
              <a:gd name="T0" fmla="*/ 196 w 1358"/>
              <a:gd name="T1" fmla="*/ 1502 h 1629"/>
              <a:gd name="T2" fmla="*/ 964 w 1358"/>
              <a:gd name="T3" fmla="*/ 1562 h 1629"/>
              <a:gd name="T4" fmla="*/ 976 w 1358"/>
              <a:gd name="T5" fmla="*/ 1578 h 1629"/>
              <a:gd name="T6" fmla="*/ 988 w 1358"/>
              <a:gd name="T7" fmla="*/ 1626 h 1629"/>
              <a:gd name="T8" fmla="*/ 1034 w 1358"/>
              <a:gd name="T9" fmla="*/ 1596 h 1629"/>
              <a:gd name="T10" fmla="*/ 1025 w 1358"/>
              <a:gd name="T11" fmla="*/ 1482 h 1629"/>
              <a:gd name="T12" fmla="*/ 1046 w 1358"/>
              <a:gd name="T13" fmla="*/ 1454 h 1629"/>
              <a:gd name="T14" fmla="*/ 1106 w 1358"/>
              <a:gd name="T15" fmla="*/ 1479 h 1629"/>
              <a:gd name="T16" fmla="*/ 1156 w 1358"/>
              <a:gd name="T17" fmla="*/ 1476 h 1629"/>
              <a:gd name="T18" fmla="*/ 1193 w 1358"/>
              <a:gd name="T19" fmla="*/ 1485 h 1629"/>
              <a:gd name="T20" fmla="*/ 1220 w 1358"/>
              <a:gd name="T21" fmla="*/ 1478 h 1629"/>
              <a:gd name="T22" fmla="*/ 1253 w 1358"/>
              <a:gd name="T23" fmla="*/ 1323 h 1629"/>
              <a:gd name="T24" fmla="*/ 1283 w 1358"/>
              <a:gd name="T25" fmla="*/ 1188 h 1629"/>
              <a:gd name="T26" fmla="*/ 1358 w 1358"/>
              <a:gd name="T27" fmla="*/ 1037 h 1629"/>
              <a:gd name="T28" fmla="*/ 1313 w 1358"/>
              <a:gd name="T29" fmla="*/ 986 h 1629"/>
              <a:gd name="T30" fmla="*/ 1288 w 1358"/>
              <a:gd name="T31" fmla="*/ 926 h 1629"/>
              <a:gd name="T32" fmla="*/ 1244 w 1358"/>
              <a:gd name="T33" fmla="*/ 849 h 1629"/>
              <a:gd name="T34" fmla="*/ 1264 w 1358"/>
              <a:gd name="T35" fmla="*/ 770 h 1629"/>
              <a:gd name="T36" fmla="*/ 1217 w 1358"/>
              <a:gd name="T37" fmla="*/ 747 h 1629"/>
              <a:gd name="T38" fmla="*/ 1193 w 1358"/>
              <a:gd name="T39" fmla="*/ 707 h 1629"/>
              <a:gd name="T40" fmla="*/ 1133 w 1358"/>
              <a:gd name="T41" fmla="*/ 677 h 1629"/>
              <a:gd name="T42" fmla="*/ 1088 w 1358"/>
              <a:gd name="T43" fmla="*/ 639 h 1629"/>
              <a:gd name="T44" fmla="*/ 1016 w 1358"/>
              <a:gd name="T45" fmla="*/ 578 h 1629"/>
              <a:gd name="T46" fmla="*/ 956 w 1358"/>
              <a:gd name="T47" fmla="*/ 490 h 1629"/>
              <a:gd name="T48" fmla="*/ 880 w 1358"/>
              <a:gd name="T49" fmla="*/ 389 h 1629"/>
              <a:gd name="T50" fmla="*/ 829 w 1358"/>
              <a:gd name="T51" fmla="*/ 294 h 1629"/>
              <a:gd name="T52" fmla="*/ 779 w 1358"/>
              <a:gd name="T53" fmla="*/ 249 h 1629"/>
              <a:gd name="T54" fmla="*/ 749 w 1358"/>
              <a:gd name="T55" fmla="*/ 209 h 1629"/>
              <a:gd name="T56" fmla="*/ 695 w 1358"/>
              <a:gd name="T57" fmla="*/ 198 h 1629"/>
              <a:gd name="T58" fmla="*/ 656 w 1358"/>
              <a:gd name="T59" fmla="*/ 179 h 1629"/>
              <a:gd name="T60" fmla="*/ 616 w 1358"/>
              <a:gd name="T61" fmla="*/ 122 h 1629"/>
              <a:gd name="T62" fmla="*/ 644 w 1358"/>
              <a:gd name="T63" fmla="*/ 68 h 1629"/>
              <a:gd name="T64" fmla="*/ 698 w 1358"/>
              <a:gd name="T65" fmla="*/ 0 h 1629"/>
              <a:gd name="T66" fmla="*/ 548 w 1358"/>
              <a:gd name="T67" fmla="*/ 38 h 1629"/>
              <a:gd name="T68" fmla="*/ 0 w 1358"/>
              <a:gd name="T69" fmla="*/ 34 h 1629"/>
              <a:gd name="T70" fmla="*/ 140 w 1358"/>
              <a:gd name="T71" fmla="*/ 830 h 1629"/>
              <a:gd name="T72" fmla="*/ 170 w 1358"/>
              <a:gd name="T73" fmla="*/ 878 h 1629"/>
              <a:gd name="T74" fmla="*/ 154 w 1358"/>
              <a:gd name="T75" fmla="*/ 933 h 1629"/>
              <a:gd name="T76" fmla="*/ 167 w 1358"/>
              <a:gd name="T77" fmla="*/ 959 h 1629"/>
              <a:gd name="T78" fmla="*/ 182 w 1358"/>
              <a:gd name="T79" fmla="*/ 968 h 1629"/>
              <a:gd name="T80" fmla="*/ 155 w 1358"/>
              <a:gd name="T81" fmla="*/ 1010 h 1629"/>
              <a:gd name="T82" fmla="*/ 155 w 1358"/>
              <a:gd name="T83" fmla="*/ 1052 h 1629"/>
              <a:gd name="T84" fmla="*/ 127 w 1358"/>
              <a:gd name="T85" fmla="*/ 1143 h 1629"/>
              <a:gd name="T86" fmla="*/ 131 w 1358"/>
              <a:gd name="T87" fmla="*/ 1187 h 1629"/>
              <a:gd name="T88" fmla="*/ 146 w 1358"/>
              <a:gd name="T89" fmla="*/ 1232 h 1629"/>
              <a:gd name="T90" fmla="*/ 136 w 1358"/>
              <a:gd name="T91" fmla="*/ 1262 h 1629"/>
              <a:gd name="T92" fmla="*/ 145 w 1358"/>
              <a:gd name="T93" fmla="*/ 1307 h 1629"/>
              <a:gd name="T94" fmla="*/ 134 w 1358"/>
              <a:gd name="T95" fmla="*/ 1343 h 1629"/>
              <a:gd name="T96" fmla="*/ 143 w 1358"/>
              <a:gd name="T97" fmla="*/ 1380 h 1629"/>
              <a:gd name="T98" fmla="*/ 140 w 1358"/>
              <a:gd name="T99" fmla="*/ 1427 h 1629"/>
              <a:gd name="T100" fmla="*/ 196 w 1358"/>
              <a:gd name="T101" fmla="*/ 1502 h 1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8" h="1629">
                <a:moveTo>
                  <a:pt x="196" y="1502"/>
                </a:moveTo>
                <a:lnTo>
                  <a:pt x="964" y="1562"/>
                </a:lnTo>
                <a:lnTo>
                  <a:pt x="976" y="1578"/>
                </a:lnTo>
                <a:cubicBezTo>
                  <a:pt x="980" y="1589"/>
                  <a:pt x="978" y="1623"/>
                  <a:pt x="988" y="1626"/>
                </a:cubicBezTo>
                <a:cubicBezTo>
                  <a:pt x="998" y="1629"/>
                  <a:pt x="1028" y="1620"/>
                  <a:pt x="1034" y="1596"/>
                </a:cubicBezTo>
                <a:lnTo>
                  <a:pt x="1025" y="1482"/>
                </a:lnTo>
                <a:lnTo>
                  <a:pt x="1046" y="1454"/>
                </a:lnTo>
                <a:cubicBezTo>
                  <a:pt x="1059" y="1454"/>
                  <a:pt x="1088" y="1475"/>
                  <a:pt x="1106" y="1479"/>
                </a:cubicBezTo>
                <a:cubicBezTo>
                  <a:pt x="1124" y="1483"/>
                  <a:pt x="1142" y="1475"/>
                  <a:pt x="1156" y="1476"/>
                </a:cubicBezTo>
                <a:cubicBezTo>
                  <a:pt x="1170" y="1477"/>
                  <a:pt x="1182" y="1485"/>
                  <a:pt x="1193" y="1485"/>
                </a:cubicBezTo>
                <a:lnTo>
                  <a:pt x="1220" y="1478"/>
                </a:lnTo>
                <a:cubicBezTo>
                  <a:pt x="1230" y="1451"/>
                  <a:pt x="1243" y="1371"/>
                  <a:pt x="1253" y="1323"/>
                </a:cubicBezTo>
                <a:cubicBezTo>
                  <a:pt x="1263" y="1275"/>
                  <a:pt x="1266" y="1236"/>
                  <a:pt x="1283" y="1188"/>
                </a:cubicBezTo>
                <a:cubicBezTo>
                  <a:pt x="1300" y="1140"/>
                  <a:pt x="1353" y="1071"/>
                  <a:pt x="1358" y="1037"/>
                </a:cubicBezTo>
                <a:lnTo>
                  <a:pt x="1313" y="986"/>
                </a:lnTo>
                <a:cubicBezTo>
                  <a:pt x="1301" y="968"/>
                  <a:pt x="1299" y="949"/>
                  <a:pt x="1288" y="926"/>
                </a:cubicBezTo>
                <a:cubicBezTo>
                  <a:pt x="1277" y="903"/>
                  <a:pt x="1248" y="875"/>
                  <a:pt x="1244" y="849"/>
                </a:cubicBezTo>
                <a:cubicBezTo>
                  <a:pt x="1240" y="823"/>
                  <a:pt x="1268" y="787"/>
                  <a:pt x="1264" y="770"/>
                </a:cubicBezTo>
                <a:cubicBezTo>
                  <a:pt x="1260" y="753"/>
                  <a:pt x="1229" y="757"/>
                  <a:pt x="1217" y="747"/>
                </a:cubicBezTo>
                <a:cubicBezTo>
                  <a:pt x="1205" y="737"/>
                  <a:pt x="1207" y="719"/>
                  <a:pt x="1193" y="707"/>
                </a:cubicBezTo>
                <a:cubicBezTo>
                  <a:pt x="1179" y="695"/>
                  <a:pt x="1150" y="688"/>
                  <a:pt x="1133" y="677"/>
                </a:cubicBezTo>
                <a:cubicBezTo>
                  <a:pt x="1116" y="666"/>
                  <a:pt x="1108" y="656"/>
                  <a:pt x="1088" y="639"/>
                </a:cubicBezTo>
                <a:cubicBezTo>
                  <a:pt x="1068" y="622"/>
                  <a:pt x="1038" y="603"/>
                  <a:pt x="1016" y="578"/>
                </a:cubicBezTo>
                <a:cubicBezTo>
                  <a:pt x="994" y="553"/>
                  <a:pt x="979" y="521"/>
                  <a:pt x="956" y="490"/>
                </a:cubicBezTo>
                <a:cubicBezTo>
                  <a:pt x="933" y="459"/>
                  <a:pt x="901" y="422"/>
                  <a:pt x="880" y="389"/>
                </a:cubicBezTo>
                <a:cubicBezTo>
                  <a:pt x="859" y="356"/>
                  <a:pt x="846" y="317"/>
                  <a:pt x="829" y="294"/>
                </a:cubicBezTo>
                <a:cubicBezTo>
                  <a:pt x="812" y="271"/>
                  <a:pt x="792" y="263"/>
                  <a:pt x="779" y="249"/>
                </a:cubicBezTo>
                <a:cubicBezTo>
                  <a:pt x="766" y="235"/>
                  <a:pt x="763" y="217"/>
                  <a:pt x="749" y="209"/>
                </a:cubicBezTo>
                <a:cubicBezTo>
                  <a:pt x="735" y="201"/>
                  <a:pt x="710" y="203"/>
                  <a:pt x="695" y="198"/>
                </a:cubicBezTo>
                <a:cubicBezTo>
                  <a:pt x="680" y="193"/>
                  <a:pt x="669" y="192"/>
                  <a:pt x="656" y="179"/>
                </a:cubicBezTo>
                <a:cubicBezTo>
                  <a:pt x="643" y="166"/>
                  <a:pt x="618" y="140"/>
                  <a:pt x="616" y="122"/>
                </a:cubicBezTo>
                <a:lnTo>
                  <a:pt x="644" y="68"/>
                </a:lnTo>
                <a:lnTo>
                  <a:pt x="698" y="0"/>
                </a:lnTo>
                <a:lnTo>
                  <a:pt x="548" y="38"/>
                </a:lnTo>
                <a:lnTo>
                  <a:pt x="0" y="34"/>
                </a:lnTo>
                <a:lnTo>
                  <a:pt x="140" y="830"/>
                </a:lnTo>
                <a:lnTo>
                  <a:pt x="170" y="878"/>
                </a:lnTo>
                <a:cubicBezTo>
                  <a:pt x="172" y="895"/>
                  <a:pt x="154" y="920"/>
                  <a:pt x="154" y="933"/>
                </a:cubicBezTo>
                <a:cubicBezTo>
                  <a:pt x="154" y="946"/>
                  <a:pt x="162" y="953"/>
                  <a:pt x="167" y="959"/>
                </a:cubicBezTo>
                <a:cubicBezTo>
                  <a:pt x="172" y="965"/>
                  <a:pt x="184" y="960"/>
                  <a:pt x="182" y="968"/>
                </a:cubicBezTo>
                <a:cubicBezTo>
                  <a:pt x="180" y="976"/>
                  <a:pt x="160" y="996"/>
                  <a:pt x="155" y="1010"/>
                </a:cubicBezTo>
                <a:cubicBezTo>
                  <a:pt x="150" y="1024"/>
                  <a:pt x="160" y="1030"/>
                  <a:pt x="155" y="1052"/>
                </a:cubicBezTo>
                <a:cubicBezTo>
                  <a:pt x="150" y="1074"/>
                  <a:pt x="131" y="1121"/>
                  <a:pt x="127" y="1143"/>
                </a:cubicBezTo>
                <a:cubicBezTo>
                  <a:pt x="123" y="1165"/>
                  <a:pt x="128" y="1172"/>
                  <a:pt x="131" y="1187"/>
                </a:cubicBezTo>
                <a:cubicBezTo>
                  <a:pt x="134" y="1202"/>
                  <a:pt x="145" y="1220"/>
                  <a:pt x="146" y="1232"/>
                </a:cubicBezTo>
                <a:cubicBezTo>
                  <a:pt x="147" y="1244"/>
                  <a:pt x="136" y="1250"/>
                  <a:pt x="136" y="1262"/>
                </a:cubicBezTo>
                <a:cubicBezTo>
                  <a:pt x="136" y="1274"/>
                  <a:pt x="145" y="1294"/>
                  <a:pt x="145" y="1307"/>
                </a:cubicBezTo>
                <a:cubicBezTo>
                  <a:pt x="145" y="1320"/>
                  <a:pt x="134" y="1331"/>
                  <a:pt x="134" y="1343"/>
                </a:cubicBezTo>
                <a:cubicBezTo>
                  <a:pt x="134" y="1355"/>
                  <a:pt x="142" y="1366"/>
                  <a:pt x="143" y="1380"/>
                </a:cubicBezTo>
                <a:cubicBezTo>
                  <a:pt x="144" y="1394"/>
                  <a:pt x="131" y="1407"/>
                  <a:pt x="140" y="1427"/>
                </a:cubicBezTo>
                <a:lnTo>
                  <a:pt x="196" y="1502"/>
                </a:lnTo>
                <a:close/>
              </a:path>
            </a:pathLst>
          </a:custGeom>
          <a:solidFill>
            <a:srgbClr val="808080">
              <a:alpha val="50000"/>
            </a:srgbClr>
          </a:solidFill>
          <a:ln>
            <a:noFill/>
          </a:ln>
          <a:effectLst/>
          <a:extLst>
            <a:ext uri="{91240B29-F687-4F45-9708-019B960494DF}">
              <a14:hiddenLine xmlns:a14="http://schemas.microsoft.com/office/drawing/2010/main" w="952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55" name="Freeform 11"/>
          <p:cNvSpPr>
            <a:spLocks/>
          </p:cNvSpPr>
          <p:nvPr/>
        </p:nvSpPr>
        <p:spPr bwMode="auto">
          <a:xfrm>
            <a:off x="5175250" y="3265488"/>
            <a:ext cx="2244725" cy="1763712"/>
          </a:xfrm>
          <a:custGeom>
            <a:avLst/>
            <a:gdLst>
              <a:gd name="T0" fmla="*/ 733 w 1414"/>
              <a:gd name="T1" fmla="*/ 1111 h 1111"/>
              <a:gd name="T2" fmla="*/ 865 w 1414"/>
              <a:gd name="T3" fmla="*/ 1003 h 1111"/>
              <a:gd name="T4" fmla="*/ 1246 w 1414"/>
              <a:gd name="T5" fmla="*/ 700 h 1111"/>
              <a:gd name="T6" fmla="*/ 1297 w 1414"/>
              <a:gd name="T7" fmla="*/ 571 h 1111"/>
              <a:gd name="T8" fmla="*/ 1384 w 1414"/>
              <a:gd name="T9" fmla="*/ 460 h 1111"/>
              <a:gd name="T10" fmla="*/ 1414 w 1414"/>
              <a:gd name="T11" fmla="*/ 438 h 1111"/>
              <a:gd name="T12" fmla="*/ 1078 w 1414"/>
              <a:gd name="T13" fmla="*/ 120 h 1111"/>
              <a:gd name="T14" fmla="*/ 765 w 1414"/>
              <a:gd name="T15" fmla="*/ 114 h 1111"/>
              <a:gd name="T16" fmla="*/ 760 w 1414"/>
              <a:gd name="T17" fmla="*/ 88 h 1111"/>
              <a:gd name="T18" fmla="*/ 694 w 1414"/>
              <a:gd name="T19" fmla="*/ 7 h 1111"/>
              <a:gd name="T20" fmla="*/ 250 w 1414"/>
              <a:gd name="T21" fmla="*/ 0 h 1111"/>
              <a:gd name="T22" fmla="*/ 193 w 1414"/>
              <a:gd name="T23" fmla="*/ 31 h 1111"/>
              <a:gd name="T24" fmla="*/ 93 w 1414"/>
              <a:gd name="T25" fmla="*/ 72 h 1111"/>
              <a:gd name="T26" fmla="*/ 4 w 1414"/>
              <a:gd name="T27" fmla="*/ 196 h 1111"/>
              <a:gd name="T28" fmla="*/ 66 w 1414"/>
              <a:gd name="T29" fmla="*/ 265 h 1111"/>
              <a:gd name="T30" fmla="*/ 115 w 1414"/>
              <a:gd name="T31" fmla="*/ 273 h 1111"/>
              <a:gd name="T32" fmla="*/ 136 w 1414"/>
              <a:gd name="T33" fmla="*/ 286 h 1111"/>
              <a:gd name="T34" fmla="*/ 160 w 1414"/>
              <a:gd name="T35" fmla="*/ 319 h 1111"/>
              <a:gd name="T36" fmla="*/ 220 w 1414"/>
              <a:gd name="T37" fmla="*/ 375 h 1111"/>
              <a:gd name="T38" fmla="*/ 255 w 1414"/>
              <a:gd name="T39" fmla="*/ 448 h 1111"/>
              <a:gd name="T40" fmla="*/ 346 w 1414"/>
              <a:gd name="T41" fmla="*/ 567 h 1111"/>
              <a:gd name="T42" fmla="*/ 403 w 1414"/>
              <a:gd name="T43" fmla="*/ 657 h 1111"/>
              <a:gd name="T44" fmla="*/ 442 w 1414"/>
              <a:gd name="T45" fmla="*/ 687 h 1111"/>
              <a:gd name="T46" fmla="*/ 514 w 1414"/>
              <a:gd name="T47" fmla="*/ 745 h 1111"/>
              <a:gd name="T48" fmla="*/ 570 w 1414"/>
              <a:gd name="T49" fmla="*/ 766 h 1111"/>
              <a:gd name="T50" fmla="*/ 600 w 1414"/>
              <a:gd name="T51" fmla="*/ 813 h 1111"/>
              <a:gd name="T52" fmla="*/ 645 w 1414"/>
              <a:gd name="T53" fmla="*/ 837 h 1111"/>
              <a:gd name="T54" fmla="*/ 628 w 1414"/>
              <a:gd name="T55" fmla="*/ 921 h 1111"/>
              <a:gd name="T56" fmla="*/ 681 w 1414"/>
              <a:gd name="T57" fmla="*/ 1006 h 1111"/>
              <a:gd name="T58" fmla="*/ 693 w 1414"/>
              <a:gd name="T59" fmla="*/ 1048 h 1111"/>
              <a:gd name="T60" fmla="*/ 733 w 1414"/>
              <a:gd name="T61" fmla="*/ 1111 h 1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14" h="1111">
                <a:moveTo>
                  <a:pt x="733" y="1111"/>
                </a:moveTo>
                <a:lnTo>
                  <a:pt x="865" y="1003"/>
                </a:lnTo>
                <a:cubicBezTo>
                  <a:pt x="950" y="935"/>
                  <a:pt x="1174" y="772"/>
                  <a:pt x="1246" y="700"/>
                </a:cubicBezTo>
                <a:cubicBezTo>
                  <a:pt x="1318" y="628"/>
                  <a:pt x="1274" y="611"/>
                  <a:pt x="1297" y="571"/>
                </a:cubicBezTo>
                <a:cubicBezTo>
                  <a:pt x="1320" y="531"/>
                  <a:pt x="1365" y="482"/>
                  <a:pt x="1384" y="460"/>
                </a:cubicBezTo>
                <a:lnTo>
                  <a:pt x="1414" y="438"/>
                </a:lnTo>
                <a:lnTo>
                  <a:pt x="1078" y="120"/>
                </a:lnTo>
                <a:lnTo>
                  <a:pt x="765" y="114"/>
                </a:lnTo>
                <a:lnTo>
                  <a:pt x="760" y="88"/>
                </a:lnTo>
                <a:lnTo>
                  <a:pt x="694" y="7"/>
                </a:lnTo>
                <a:lnTo>
                  <a:pt x="250" y="0"/>
                </a:lnTo>
                <a:lnTo>
                  <a:pt x="193" y="31"/>
                </a:lnTo>
                <a:cubicBezTo>
                  <a:pt x="167" y="43"/>
                  <a:pt x="124" y="45"/>
                  <a:pt x="93" y="72"/>
                </a:cubicBezTo>
                <a:cubicBezTo>
                  <a:pt x="62" y="99"/>
                  <a:pt x="8" y="164"/>
                  <a:pt x="4" y="196"/>
                </a:cubicBezTo>
                <a:cubicBezTo>
                  <a:pt x="0" y="228"/>
                  <a:pt x="47" y="252"/>
                  <a:pt x="66" y="265"/>
                </a:cubicBezTo>
                <a:cubicBezTo>
                  <a:pt x="85" y="278"/>
                  <a:pt x="103" y="270"/>
                  <a:pt x="115" y="273"/>
                </a:cubicBezTo>
                <a:cubicBezTo>
                  <a:pt x="127" y="276"/>
                  <a:pt x="129" y="278"/>
                  <a:pt x="136" y="286"/>
                </a:cubicBezTo>
                <a:cubicBezTo>
                  <a:pt x="143" y="294"/>
                  <a:pt x="146" y="304"/>
                  <a:pt x="160" y="319"/>
                </a:cubicBezTo>
                <a:cubicBezTo>
                  <a:pt x="174" y="334"/>
                  <a:pt x="204" y="354"/>
                  <a:pt x="220" y="375"/>
                </a:cubicBezTo>
                <a:cubicBezTo>
                  <a:pt x="236" y="396"/>
                  <a:pt x="234" y="416"/>
                  <a:pt x="255" y="448"/>
                </a:cubicBezTo>
                <a:cubicBezTo>
                  <a:pt x="276" y="480"/>
                  <a:pt x="321" y="532"/>
                  <a:pt x="346" y="567"/>
                </a:cubicBezTo>
                <a:cubicBezTo>
                  <a:pt x="371" y="602"/>
                  <a:pt x="387" y="637"/>
                  <a:pt x="403" y="657"/>
                </a:cubicBezTo>
                <a:cubicBezTo>
                  <a:pt x="419" y="677"/>
                  <a:pt x="424" y="672"/>
                  <a:pt x="442" y="687"/>
                </a:cubicBezTo>
                <a:cubicBezTo>
                  <a:pt x="460" y="702"/>
                  <a:pt x="493" y="732"/>
                  <a:pt x="514" y="745"/>
                </a:cubicBezTo>
                <a:cubicBezTo>
                  <a:pt x="535" y="758"/>
                  <a:pt x="556" y="755"/>
                  <a:pt x="570" y="766"/>
                </a:cubicBezTo>
                <a:cubicBezTo>
                  <a:pt x="584" y="777"/>
                  <a:pt x="588" y="801"/>
                  <a:pt x="600" y="813"/>
                </a:cubicBezTo>
                <a:cubicBezTo>
                  <a:pt x="612" y="825"/>
                  <a:pt x="640" y="819"/>
                  <a:pt x="645" y="837"/>
                </a:cubicBezTo>
                <a:cubicBezTo>
                  <a:pt x="650" y="855"/>
                  <a:pt x="622" y="893"/>
                  <a:pt x="628" y="921"/>
                </a:cubicBezTo>
                <a:cubicBezTo>
                  <a:pt x="634" y="949"/>
                  <a:pt x="670" y="985"/>
                  <a:pt x="681" y="1006"/>
                </a:cubicBezTo>
                <a:cubicBezTo>
                  <a:pt x="692" y="1027"/>
                  <a:pt x="684" y="1031"/>
                  <a:pt x="693" y="1048"/>
                </a:cubicBezTo>
                <a:cubicBezTo>
                  <a:pt x="702" y="1065"/>
                  <a:pt x="725" y="1098"/>
                  <a:pt x="733" y="1111"/>
                </a:cubicBezTo>
                <a:close/>
              </a:path>
            </a:pathLst>
          </a:custGeom>
          <a:solidFill>
            <a:srgbClr val="808080">
              <a:alpha val="50000"/>
            </a:srgbClr>
          </a:solidFill>
          <a:ln>
            <a:noFill/>
          </a:ln>
          <a:effectLst/>
          <a:extLst>
            <a:ext uri="{91240B29-F687-4F45-9708-019B960494DF}">
              <a14:hiddenLine xmlns:a14="http://schemas.microsoft.com/office/drawing/2010/main" w="952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56" name="Freeform 12"/>
          <p:cNvSpPr>
            <a:spLocks/>
          </p:cNvSpPr>
          <p:nvPr/>
        </p:nvSpPr>
        <p:spPr bwMode="auto">
          <a:xfrm>
            <a:off x="4762500" y="2289175"/>
            <a:ext cx="4035425" cy="1663700"/>
          </a:xfrm>
          <a:custGeom>
            <a:avLst/>
            <a:gdLst>
              <a:gd name="T0" fmla="*/ 0 w 2542"/>
              <a:gd name="T1" fmla="*/ 726 h 1048"/>
              <a:gd name="T2" fmla="*/ 222 w 2542"/>
              <a:gd name="T3" fmla="*/ 720 h 1048"/>
              <a:gd name="T4" fmla="*/ 356 w 2542"/>
              <a:gd name="T5" fmla="*/ 678 h 1048"/>
              <a:gd name="T6" fmla="*/ 492 w 2542"/>
              <a:gd name="T7" fmla="*/ 616 h 1048"/>
              <a:gd name="T8" fmla="*/ 946 w 2542"/>
              <a:gd name="T9" fmla="*/ 618 h 1048"/>
              <a:gd name="T10" fmla="*/ 1024 w 2542"/>
              <a:gd name="T11" fmla="*/ 694 h 1048"/>
              <a:gd name="T12" fmla="*/ 1028 w 2542"/>
              <a:gd name="T13" fmla="*/ 722 h 1048"/>
              <a:gd name="T14" fmla="*/ 1060 w 2542"/>
              <a:gd name="T15" fmla="*/ 726 h 1048"/>
              <a:gd name="T16" fmla="*/ 1330 w 2542"/>
              <a:gd name="T17" fmla="*/ 730 h 1048"/>
              <a:gd name="T18" fmla="*/ 1674 w 2542"/>
              <a:gd name="T19" fmla="*/ 1048 h 1048"/>
              <a:gd name="T20" fmla="*/ 1700 w 2542"/>
              <a:gd name="T21" fmla="*/ 1042 h 1048"/>
              <a:gd name="T22" fmla="*/ 1822 w 2542"/>
              <a:gd name="T23" fmla="*/ 1036 h 1048"/>
              <a:gd name="T24" fmla="*/ 1866 w 2542"/>
              <a:gd name="T25" fmla="*/ 982 h 1048"/>
              <a:gd name="T26" fmla="*/ 1848 w 2542"/>
              <a:gd name="T27" fmla="*/ 928 h 1048"/>
              <a:gd name="T28" fmla="*/ 2000 w 2542"/>
              <a:gd name="T29" fmla="*/ 790 h 1048"/>
              <a:gd name="T30" fmla="*/ 2244 w 2542"/>
              <a:gd name="T31" fmla="*/ 700 h 1048"/>
              <a:gd name="T32" fmla="*/ 2422 w 2542"/>
              <a:gd name="T33" fmla="*/ 588 h 1048"/>
              <a:gd name="T34" fmla="*/ 2510 w 2542"/>
              <a:gd name="T35" fmla="*/ 524 h 1048"/>
              <a:gd name="T36" fmla="*/ 2522 w 2542"/>
              <a:gd name="T37" fmla="*/ 372 h 1048"/>
              <a:gd name="T38" fmla="*/ 2392 w 2542"/>
              <a:gd name="T39" fmla="*/ 60 h 1048"/>
              <a:gd name="T40" fmla="*/ 2342 w 2542"/>
              <a:gd name="T41" fmla="*/ 0 h 1048"/>
              <a:gd name="T42" fmla="*/ 2112 w 2542"/>
              <a:gd name="T43" fmla="*/ 16 h 1048"/>
              <a:gd name="T44" fmla="*/ 2050 w 2542"/>
              <a:gd name="T45" fmla="*/ 46 h 1048"/>
              <a:gd name="T46" fmla="*/ 748 w 2542"/>
              <a:gd name="T47" fmla="*/ 126 h 1048"/>
              <a:gd name="T48" fmla="*/ 710 w 2542"/>
              <a:gd name="T49" fmla="*/ 176 h 1048"/>
              <a:gd name="T50" fmla="*/ 678 w 2542"/>
              <a:gd name="T51" fmla="*/ 196 h 1048"/>
              <a:gd name="T52" fmla="*/ 666 w 2542"/>
              <a:gd name="T53" fmla="*/ 232 h 1048"/>
              <a:gd name="T54" fmla="*/ 598 w 2542"/>
              <a:gd name="T55" fmla="*/ 236 h 1048"/>
              <a:gd name="T56" fmla="*/ 554 w 2542"/>
              <a:gd name="T57" fmla="*/ 288 h 1048"/>
              <a:gd name="T58" fmla="*/ 468 w 2542"/>
              <a:gd name="T59" fmla="*/ 304 h 1048"/>
              <a:gd name="T60" fmla="*/ 418 w 2542"/>
              <a:gd name="T61" fmla="*/ 350 h 1048"/>
              <a:gd name="T62" fmla="*/ 374 w 2542"/>
              <a:gd name="T63" fmla="*/ 396 h 1048"/>
              <a:gd name="T64" fmla="*/ 274 w 2542"/>
              <a:gd name="T65" fmla="*/ 424 h 1048"/>
              <a:gd name="T66" fmla="*/ 182 w 2542"/>
              <a:gd name="T67" fmla="*/ 504 h 1048"/>
              <a:gd name="T68" fmla="*/ 138 w 2542"/>
              <a:gd name="T69" fmla="*/ 520 h 1048"/>
              <a:gd name="T70" fmla="*/ 84 w 2542"/>
              <a:gd name="T71" fmla="*/ 568 h 1048"/>
              <a:gd name="T72" fmla="*/ 78 w 2542"/>
              <a:gd name="T73" fmla="*/ 632 h 1048"/>
              <a:gd name="T74" fmla="*/ 20 w 2542"/>
              <a:gd name="T75" fmla="*/ 630 h 1048"/>
              <a:gd name="T76" fmla="*/ 6 w 2542"/>
              <a:gd name="T77" fmla="*/ 666 h 1048"/>
              <a:gd name="T78" fmla="*/ 0 w 2542"/>
              <a:gd name="T79" fmla="*/ 726 h 1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42" h="1048">
                <a:moveTo>
                  <a:pt x="0" y="726"/>
                </a:moveTo>
                <a:lnTo>
                  <a:pt x="222" y="720"/>
                </a:lnTo>
                <a:lnTo>
                  <a:pt x="356" y="678"/>
                </a:lnTo>
                <a:lnTo>
                  <a:pt x="492" y="616"/>
                </a:lnTo>
                <a:lnTo>
                  <a:pt x="946" y="618"/>
                </a:lnTo>
                <a:lnTo>
                  <a:pt x="1024" y="694"/>
                </a:lnTo>
                <a:lnTo>
                  <a:pt x="1028" y="722"/>
                </a:lnTo>
                <a:lnTo>
                  <a:pt x="1060" y="726"/>
                </a:lnTo>
                <a:lnTo>
                  <a:pt x="1330" y="730"/>
                </a:lnTo>
                <a:lnTo>
                  <a:pt x="1674" y="1048"/>
                </a:lnTo>
                <a:lnTo>
                  <a:pt x="1700" y="1042"/>
                </a:lnTo>
                <a:cubicBezTo>
                  <a:pt x="1725" y="1040"/>
                  <a:pt x="1794" y="1046"/>
                  <a:pt x="1822" y="1036"/>
                </a:cubicBezTo>
                <a:cubicBezTo>
                  <a:pt x="1850" y="1026"/>
                  <a:pt x="1862" y="1000"/>
                  <a:pt x="1866" y="982"/>
                </a:cubicBezTo>
                <a:cubicBezTo>
                  <a:pt x="1870" y="964"/>
                  <a:pt x="1826" y="960"/>
                  <a:pt x="1848" y="928"/>
                </a:cubicBezTo>
                <a:cubicBezTo>
                  <a:pt x="1870" y="896"/>
                  <a:pt x="1934" y="828"/>
                  <a:pt x="2000" y="790"/>
                </a:cubicBezTo>
                <a:cubicBezTo>
                  <a:pt x="2066" y="752"/>
                  <a:pt x="2174" y="734"/>
                  <a:pt x="2244" y="700"/>
                </a:cubicBezTo>
                <a:cubicBezTo>
                  <a:pt x="2314" y="666"/>
                  <a:pt x="2378" y="617"/>
                  <a:pt x="2422" y="588"/>
                </a:cubicBezTo>
                <a:cubicBezTo>
                  <a:pt x="2466" y="559"/>
                  <a:pt x="2493" y="560"/>
                  <a:pt x="2510" y="524"/>
                </a:cubicBezTo>
                <a:cubicBezTo>
                  <a:pt x="2527" y="488"/>
                  <a:pt x="2542" y="449"/>
                  <a:pt x="2522" y="372"/>
                </a:cubicBezTo>
                <a:cubicBezTo>
                  <a:pt x="2502" y="295"/>
                  <a:pt x="2422" y="122"/>
                  <a:pt x="2392" y="60"/>
                </a:cubicBezTo>
                <a:lnTo>
                  <a:pt x="2342" y="0"/>
                </a:lnTo>
                <a:lnTo>
                  <a:pt x="2112" y="16"/>
                </a:lnTo>
                <a:lnTo>
                  <a:pt x="2050" y="46"/>
                </a:lnTo>
                <a:lnTo>
                  <a:pt x="748" y="126"/>
                </a:lnTo>
                <a:lnTo>
                  <a:pt x="710" y="176"/>
                </a:lnTo>
                <a:cubicBezTo>
                  <a:pt x="698" y="188"/>
                  <a:pt x="685" y="187"/>
                  <a:pt x="678" y="196"/>
                </a:cubicBezTo>
                <a:cubicBezTo>
                  <a:pt x="671" y="205"/>
                  <a:pt x="679" y="225"/>
                  <a:pt x="666" y="232"/>
                </a:cubicBezTo>
                <a:cubicBezTo>
                  <a:pt x="653" y="239"/>
                  <a:pt x="617" y="227"/>
                  <a:pt x="598" y="236"/>
                </a:cubicBezTo>
                <a:cubicBezTo>
                  <a:pt x="579" y="245"/>
                  <a:pt x="576" y="277"/>
                  <a:pt x="554" y="288"/>
                </a:cubicBezTo>
                <a:cubicBezTo>
                  <a:pt x="532" y="299"/>
                  <a:pt x="491" y="294"/>
                  <a:pt x="468" y="304"/>
                </a:cubicBezTo>
                <a:cubicBezTo>
                  <a:pt x="445" y="314"/>
                  <a:pt x="434" y="335"/>
                  <a:pt x="418" y="350"/>
                </a:cubicBezTo>
                <a:cubicBezTo>
                  <a:pt x="402" y="365"/>
                  <a:pt x="398" y="384"/>
                  <a:pt x="374" y="396"/>
                </a:cubicBezTo>
                <a:cubicBezTo>
                  <a:pt x="350" y="408"/>
                  <a:pt x="306" y="406"/>
                  <a:pt x="274" y="424"/>
                </a:cubicBezTo>
                <a:cubicBezTo>
                  <a:pt x="242" y="442"/>
                  <a:pt x="205" y="488"/>
                  <a:pt x="182" y="504"/>
                </a:cubicBezTo>
                <a:cubicBezTo>
                  <a:pt x="159" y="520"/>
                  <a:pt x="154" y="509"/>
                  <a:pt x="138" y="520"/>
                </a:cubicBezTo>
                <a:cubicBezTo>
                  <a:pt x="122" y="531"/>
                  <a:pt x="94" y="549"/>
                  <a:pt x="84" y="568"/>
                </a:cubicBezTo>
                <a:cubicBezTo>
                  <a:pt x="74" y="587"/>
                  <a:pt x="89" y="622"/>
                  <a:pt x="78" y="632"/>
                </a:cubicBezTo>
                <a:cubicBezTo>
                  <a:pt x="67" y="642"/>
                  <a:pt x="32" y="624"/>
                  <a:pt x="20" y="630"/>
                </a:cubicBezTo>
                <a:cubicBezTo>
                  <a:pt x="8" y="636"/>
                  <a:pt x="9" y="650"/>
                  <a:pt x="6" y="666"/>
                </a:cubicBezTo>
                <a:lnTo>
                  <a:pt x="0" y="726"/>
                </a:lnTo>
                <a:close/>
              </a:path>
            </a:pathLst>
          </a:custGeom>
          <a:solidFill>
            <a:srgbClr val="808080">
              <a:alpha val="50000"/>
            </a:srgbClr>
          </a:solidFill>
          <a:ln>
            <a:noFill/>
          </a:ln>
          <a:effectLst/>
          <a:extLst>
            <a:ext uri="{91240B29-F687-4F45-9708-019B960494DF}">
              <a14:hiddenLine xmlns:a14="http://schemas.microsoft.com/office/drawing/2010/main" w="952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57" name="Freeform 13"/>
          <p:cNvSpPr>
            <a:spLocks/>
          </p:cNvSpPr>
          <p:nvPr/>
        </p:nvSpPr>
        <p:spPr bwMode="auto">
          <a:xfrm>
            <a:off x="5060950" y="754063"/>
            <a:ext cx="3454400" cy="1744662"/>
          </a:xfrm>
          <a:custGeom>
            <a:avLst/>
            <a:gdLst>
              <a:gd name="T0" fmla="*/ 0 w 2176"/>
              <a:gd name="T1" fmla="*/ 1099 h 1099"/>
              <a:gd name="T2" fmla="*/ 764 w 2176"/>
              <a:gd name="T3" fmla="*/ 1085 h 1099"/>
              <a:gd name="T4" fmla="*/ 1842 w 2176"/>
              <a:gd name="T5" fmla="*/ 1011 h 1099"/>
              <a:gd name="T6" fmla="*/ 1932 w 2176"/>
              <a:gd name="T7" fmla="*/ 981 h 1099"/>
              <a:gd name="T8" fmla="*/ 2154 w 2176"/>
              <a:gd name="T9" fmla="*/ 965 h 1099"/>
              <a:gd name="T10" fmla="*/ 2176 w 2176"/>
              <a:gd name="T11" fmla="*/ 921 h 1099"/>
              <a:gd name="T12" fmla="*/ 2176 w 2176"/>
              <a:gd name="T13" fmla="*/ 873 h 1099"/>
              <a:gd name="T14" fmla="*/ 2058 w 2176"/>
              <a:gd name="T15" fmla="*/ 823 h 1099"/>
              <a:gd name="T16" fmla="*/ 2066 w 2176"/>
              <a:gd name="T17" fmla="*/ 701 h 1099"/>
              <a:gd name="T18" fmla="*/ 2060 w 2176"/>
              <a:gd name="T19" fmla="*/ 527 h 1099"/>
              <a:gd name="T20" fmla="*/ 1944 w 2176"/>
              <a:gd name="T21" fmla="*/ 443 h 1099"/>
              <a:gd name="T22" fmla="*/ 1746 w 2176"/>
              <a:gd name="T23" fmla="*/ 371 h 1099"/>
              <a:gd name="T24" fmla="*/ 1774 w 2176"/>
              <a:gd name="T25" fmla="*/ 267 h 1099"/>
              <a:gd name="T26" fmla="*/ 1798 w 2176"/>
              <a:gd name="T27" fmla="*/ 221 h 1099"/>
              <a:gd name="T28" fmla="*/ 1794 w 2176"/>
              <a:gd name="T29" fmla="*/ 179 h 1099"/>
              <a:gd name="T30" fmla="*/ 1762 w 2176"/>
              <a:gd name="T31" fmla="*/ 163 h 1099"/>
              <a:gd name="T32" fmla="*/ 1760 w 2176"/>
              <a:gd name="T33" fmla="*/ 137 h 1099"/>
              <a:gd name="T34" fmla="*/ 1748 w 2176"/>
              <a:gd name="T35" fmla="*/ 135 h 1099"/>
              <a:gd name="T36" fmla="*/ 1694 w 2176"/>
              <a:gd name="T37" fmla="*/ 101 h 1099"/>
              <a:gd name="T38" fmla="*/ 1690 w 2176"/>
              <a:gd name="T39" fmla="*/ 75 h 1099"/>
              <a:gd name="T40" fmla="*/ 1652 w 2176"/>
              <a:gd name="T41" fmla="*/ 59 h 1099"/>
              <a:gd name="T42" fmla="*/ 1610 w 2176"/>
              <a:gd name="T43" fmla="*/ 69 h 1099"/>
              <a:gd name="T44" fmla="*/ 1574 w 2176"/>
              <a:gd name="T45" fmla="*/ 115 h 1099"/>
              <a:gd name="T46" fmla="*/ 1444 w 2176"/>
              <a:gd name="T47" fmla="*/ 13 h 1099"/>
              <a:gd name="T48" fmla="*/ 1396 w 2176"/>
              <a:gd name="T49" fmla="*/ 35 h 1099"/>
              <a:gd name="T50" fmla="*/ 1376 w 2176"/>
              <a:gd name="T51" fmla="*/ 117 h 1099"/>
              <a:gd name="T52" fmla="*/ 1316 w 2176"/>
              <a:gd name="T53" fmla="*/ 205 h 1099"/>
              <a:gd name="T54" fmla="*/ 1224 w 2176"/>
              <a:gd name="T55" fmla="*/ 275 h 1099"/>
              <a:gd name="T56" fmla="*/ 1192 w 2176"/>
              <a:gd name="T57" fmla="*/ 331 h 1099"/>
              <a:gd name="T58" fmla="*/ 1136 w 2176"/>
              <a:gd name="T59" fmla="*/ 365 h 1099"/>
              <a:gd name="T60" fmla="*/ 1052 w 2176"/>
              <a:gd name="T61" fmla="*/ 333 h 1099"/>
              <a:gd name="T62" fmla="*/ 992 w 2176"/>
              <a:gd name="T63" fmla="*/ 539 h 1099"/>
              <a:gd name="T64" fmla="*/ 924 w 2176"/>
              <a:gd name="T65" fmla="*/ 645 h 1099"/>
              <a:gd name="T66" fmla="*/ 916 w 2176"/>
              <a:gd name="T67" fmla="*/ 673 h 1099"/>
              <a:gd name="T68" fmla="*/ 930 w 2176"/>
              <a:gd name="T69" fmla="*/ 691 h 1099"/>
              <a:gd name="T70" fmla="*/ 892 w 2176"/>
              <a:gd name="T71" fmla="*/ 751 h 1099"/>
              <a:gd name="T72" fmla="*/ 846 w 2176"/>
              <a:gd name="T73" fmla="*/ 769 h 1099"/>
              <a:gd name="T74" fmla="*/ 764 w 2176"/>
              <a:gd name="T75" fmla="*/ 781 h 1099"/>
              <a:gd name="T76" fmla="*/ 712 w 2176"/>
              <a:gd name="T77" fmla="*/ 825 h 1099"/>
              <a:gd name="T78" fmla="*/ 640 w 2176"/>
              <a:gd name="T79" fmla="*/ 815 h 1099"/>
              <a:gd name="T80" fmla="*/ 578 w 2176"/>
              <a:gd name="T81" fmla="*/ 859 h 1099"/>
              <a:gd name="T82" fmla="*/ 538 w 2176"/>
              <a:gd name="T83" fmla="*/ 867 h 1099"/>
              <a:gd name="T84" fmla="*/ 474 w 2176"/>
              <a:gd name="T85" fmla="*/ 833 h 1099"/>
              <a:gd name="T86" fmla="*/ 445 w 2176"/>
              <a:gd name="T87" fmla="*/ 760 h 1099"/>
              <a:gd name="T88" fmla="*/ 432 w 2176"/>
              <a:gd name="T89" fmla="*/ 751 h 1099"/>
              <a:gd name="T90" fmla="*/ 388 w 2176"/>
              <a:gd name="T91" fmla="*/ 765 h 1099"/>
              <a:gd name="T92" fmla="*/ 262 w 2176"/>
              <a:gd name="T93" fmla="*/ 891 h 1099"/>
              <a:gd name="T94" fmla="*/ 242 w 2176"/>
              <a:gd name="T95" fmla="*/ 979 h 1099"/>
              <a:gd name="T96" fmla="*/ 146 w 2176"/>
              <a:gd name="T97" fmla="*/ 1009 h 1099"/>
              <a:gd name="T98" fmla="*/ 90 w 2176"/>
              <a:gd name="T99" fmla="*/ 1067 h 1099"/>
              <a:gd name="T100" fmla="*/ 0 w 2176"/>
              <a:gd name="T101" fmla="*/ 1099 h 1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176" h="1099">
                <a:moveTo>
                  <a:pt x="0" y="1099"/>
                </a:moveTo>
                <a:lnTo>
                  <a:pt x="764" y="1085"/>
                </a:lnTo>
                <a:lnTo>
                  <a:pt x="1842" y="1011"/>
                </a:lnTo>
                <a:lnTo>
                  <a:pt x="1932" y="981"/>
                </a:lnTo>
                <a:lnTo>
                  <a:pt x="2154" y="965"/>
                </a:lnTo>
                <a:lnTo>
                  <a:pt x="2176" y="921"/>
                </a:lnTo>
                <a:lnTo>
                  <a:pt x="2176" y="873"/>
                </a:lnTo>
                <a:lnTo>
                  <a:pt x="2058" y="823"/>
                </a:lnTo>
                <a:lnTo>
                  <a:pt x="2066" y="701"/>
                </a:lnTo>
                <a:lnTo>
                  <a:pt x="2060" y="527"/>
                </a:lnTo>
                <a:lnTo>
                  <a:pt x="1944" y="443"/>
                </a:lnTo>
                <a:lnTo>
                  <a:pt x="1746" y="371"/>
                </a:lnTo>
                <a:cubicBezTo>
                  <a:pt x="1718" y="342"/>
                  <a:pt x="1765" y="292"/>
                  <a:pt x="1774" y="267"/>
                </a:cubicBezTo>
                <a:cubicBezTo>
                  <a:pt x="1783" y="242"/>
                  <a:pt x="1795" y="236"/>
                  <a:pt x="1798" y="221"/>
                </a:cubicBezTo>
                <a:cubicBezTo>
                  <a:pt x="1801" y="206"/>
                  <a:pt x="1800" y="188"/>
                  <a:pt x="1794" y="179"/>
                </a:cubicBezTo>
                <a:cubicBezTo>
                  <a:pt x="1788" y="170"/>
                  <a:pt x="1768" y="170"/>
                  <a:pt x="1762" y="163"/>
                </a:cubicBezTo>
                <a:cubicBezTo>
                  <a:pt x="1756" y="156"/>
                  <a:pt x="1762" y="142"/>
                  <a:pt x="1760" y="137"/>
                </a:cubicBezTo>
                <a:cubicBezTo>
                  <a:pt x="1758" y="132"/>
                  <a:pt x="1759" y="141"/>
                  <a:pt x="1748" y="135"/>
                </a:cubicBezTo>
                <a:cubicBezTo>
                  <a:pt x="1737" y="129"/>
                  <a:pt x="1704" y="111"/>
                  <a:pt x="1694" y="101"/>
                </a:cubicBezTo>
                <a:cubicBezTo>
                  <a:pt x="1684" y="91"/>
                  <a:pt x="1697" y="82"/>
                  <a:pt x="1690" y="75"/>
                </a:cubicBezTo>
                <a:cubicBezTo>
                  <a:pt x="1683" y="68"/>
                  <a:pt x="1665" y="60"/>
                  <a:pt x="1652" y="59"/>
                </a:cubicBezTo>
                <a:lnTo>
                  <a:pt x="1610" y="69"/>
                </a:lnTo>
                <a:lnTo>
                  <a:pt x="1574" y="115"/>
                </a:lnTo>
                <a:lnTo>
                  <a:pt x="1444" y="13"/>
                </a:lnTo>
                <a:cubicBezTo>
                  <a:pt x="1414" y="0"/>
                  <a:pt x="1407" y="18"/>
                  <a:pt x="1396" y="35"/>
                </a:cubicBezTo>
                <a:cubicBezTo>
                  <a:pt x="1385" y="52"/>
                  <a:pt x="1389" y="89"/>
                  <a:pt x="1376" y="117"/>
                </a:cubicBezTo>
                <a:cubicBezTo>
                  <a:pt x="1363" y="145"/>
                  <a:pt x="1341" y="179"/>
                  <a:pt x="1316" y="205"/>
                </a:cubicBezTo>
                <a:cubicBezTo>
                  <a:pt x="1291" y="231"/>
                  <a:pt x="1245" y="254"/>
                  <a:pt x="1224" y="275"/>
                </a:cubicBezTo>
                <a:cubicBezTo>
                  <a:pt x="1203" y="296"/>
                  <a:pt x="1207" y="316"/>
                  <a:pt x="1192" y="331"/>
                </a:cubicBezTo>
                <a:cubicBezTo>
                  <a:pt x="1177" y="346"/>
                  <a:pt x="1159" y="365"/>
                  <a:pt x="1136" y="365"/>
                </a:cubicBezTo>
                <a:cubicBezTo>
                  <a:pt x="1113" y="365"/>
                  <a:pt x="1076" y="304"/>
                  <a:pt x="1052" y="333"/>
                </a:cubicBezTo>
                <a:cubicBezTo>
                  <a:pt x="1028" y="362"/>
                  <a:pt x="1013" y="487"/>
                  <a:pt x="992" y="539"/>
                </a:cubicBezTo>
                <a:cubicBezTo>
                  <a:pt x="971" y="591"/>
                  <a:pt x="937" y="623"/>
                  <a:pt x="924" y="645"/>
                </a:cubicBezTo>
                <a:cubicBezTo>
                  <a:pt x="911" y="667"/>
                  <a:pt x="915" y="665"/>
                  <a:pt x="916" y="673"/>
                </a:cubicBezTo>
                <a:cubicBezTo>
                  <a:pt x="917" y="681"/>
                  <a:pt x="934" y="678"/>
                  <a:pt x="930" y="691"/>
                </a:cubicBezTo>
                <a:cubicBezTo>
                  <a:pt x="926" y="704"/>
                  <a:pt x="906" y="738"/>
                  <a:pt x="892" y="751"/>
                </a:cubicBezTo>
                <a:cubicBezTo>
                  <a:pt x="878" y="764"/>
                  <a:pt x="867" y="764"/>
                  <a:pt x="846" y="769"/>
                </a:cubicBezTo>
                <a:cubicBezTo>
                  <a:pt x="825" y="774"/>
                  <a:pt x="786" y="772"/>
                  <a:pt x="764" y="781"/>
                </a:cubicBezTo>
                <a:cubicBezTo>
                  <a:pt x="742" y="790"/>
                  <a:pt x="733" y="819"/>
                  <a:pt x="712" y="825"/>
                </a:cubicBezTo>
                <a:cubicBezTo>
                  <a:pt x="691" y="831"/>
                  <a:pt x="662" y="809"/>
                  <a:pt x="640" y="815"/>
                </a:cubicBezTo>
                <a:cubicBezTo>
                  <a:pt x="618" y="821"/>
                  <a:pt x="595" y="850"/>
                  <a:pt x="578" y="859"/>
                </a:cubicBezTo>
                <a:cubicBezTo>
                  <a:pt x="561" y="868"/>
                  <a:pt x="555" y="871"/>
                  <a:pt x="538" y="867"/>
                </a:cubicBezTo>
                <a:cubicBezTo>
                  <a:pt x="521" y="863"/>
                  <a:pt x="490" y="851"/>
                  <a:pt x="474" y="833"/>
                </a:cubicBezTo>
                <a:cubicBezTo>
                  <a:pt x="458" y="815"/>
                  <a:pt x="452" y="774"/>
                  <a:pt x="445" y="760"/>
                </a:cubicBezTo>
                <a:cubicBezTo>
                  <a:pt x="438" y="746"/>
                  <a:pt x="441" y="750"/>
                  <a:pt x="432" y="751"/>
                </a:cubicBezTo>
                <a:lnTo>
                  <a:pt x="388" y="765"/>
                </a:lnTo>
                <a:cubicBezTo>
                  <a:pt x="360" y="788"/>
                  <a:pt x="286" y="855"/>
                  <a:pt x="262" y="891"/>
                </a:cubicBezTo>
                <a:cubicBezTo>
                  <a:pt x="238" y="927"/>
                  <a:pt x="261" y="959"/>
                  <a:pt x="242" y="979"/>
                </a:cubicBezTo>
                <a:cubicBezTo>
                  <a:pt x="223" y="999"/>
                  <a:pt x="171" y="994"/>
                  <a:pt x="146" y="1009"/>
                </a:cubicBezTo>
                <a:cubicBezTo>
                  <a:pt x="121" y="1024"/>
                  <a:pt x="114" y="1052"/>
                  <a:pt x="90" y="1067"/>
                </a:cubicBezTo>
                <a:cubicBezTo>
                  <a:pt x="66" y="1082"/>
                  <a:pt x="0" y="1099"/>
                  <a:pt x="0" y="1099"/>
                </a:cubicBezTo>
                <a:close/>
              </a:path>
            </a:pathLst>
          </a:custGeom>
          <a:solidFill>
            <a:srgbClr val="808080">
              <a:alpha val="50000"/>
            </a:srgbClr>
          </a:solidFill>
          <a:ln>
            <a:noFill/>
          </a:ln>
          <a:effectLst/>
          <a:extLst>
            <a:ext uri="{91240B29-F687-4F45-9708-019B960494DF}">
              <a14:hiddenLine xmlns:a14="http://schemas.microsoft.com/office/drawing/2010/main" w="952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6158" name="Picture 14" descr="The Civil War 35 Star Fla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8788" y="371475"/>
            <a:ext cx="296862" cy="180975"/>
          </a:xfrm>
          <a:prstGeom prst="rect">
            <a:avLst/>
          </a:prstGeom>
          <a:noFill/>
          <a:extLst>
            <a:ext uri="{909E8E84-426E-40DD-AFC4-6F175D3DCCD1}">
              <a14:hiddenFill xmlns:a14="http://schemas.microsoft.com/office/drawing/2010/main">
                <a:solidFill>
                  <a:srgbClr val="FFFFFF"/>
                </a:solidFill>
              </a14:hiddenFill>
            </a:ext>
          </a:extLst>
        </p:spPr>
      </p:pic>
      <p:pic>
        <p:nvPicPr>
          <p:cNvPr id="6159" name="Picture 15" descr="The Civil War 35 Star Fla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01088" y="244475"/>
            <a:ext cx="296862" cy="180975"/>
          </a:xfrm>
          <a:prstGeom prst="rect">
            <a:avLst/>
          </a:prstGeom>
          <a:noFill/>
          <a:extLst>
            <a:ext uri="{909E8E84-426E-40DD-AFC4-6F175D3DCCD1}">
              <a14:hiddenFill xmlns:a14="http://schemas.microsoft.com/office/drawing/2010/main">
                <a:solidFill>
                  <a:srgbClr val="FFFFFF"/>
                </a:solidFill>
              </a14:hiddenFill>
            </a:ext>
          </a:extLst>
        </p:spPr>
      </p:pic>
      <p:pic>
        <p:nvPicPr>
          <p:cNvPr id="6160" name="Picture 16" descr="The Civil War 35 Star Fla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1888" y="396875"/>
            <a:ext cx="296862" cy="180975"/>
          </a:xfrm>
          <a:prstGeom prst="rect">
            <a:avLst/>
          </a:prstGeom>
          <a:noFill/>
          <a:extLst>
            <a:ext uri="{909E8E84-426E-40DD-AFC4-6F175D3DCCD1}">
              <a14:hiddenFill xmlns:a14="http://schemas.microsoft.com/office/drawing/2010/main">
                <a:solidFill>
                  <a:srgbClr val="FFFFFF"/>
                </a:solidFill>
              </a14:hiddenFill>
            </a:ext>
          </a:extLst>
        </p:spPr>
      </p:pic>
      <p:pic>
        <p:nvPicPr>
          <p:cNvPr id="6161" name="Picture 17" descr="The Civil War 35 Star Fla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3488" y="498475"/>
            <a:ext cx="296862" cy="180975"/>
          </a:xfrm>
          <a:prstGeom prst="rect">
            <a:avLst/>
          </a:prstGeom>
          <a:noFill/>
          <a:extLst>
            <a:ext uri="{909E8E84-426E-40DD-AFC4-6F175D3DCCD1}">
              <a14:hiddenFill xmlns:a14="http://schemas.microsoft.com/office/drawing/2010/main">
                <a:solidFill>
                  <a:srgbClr val="FFFFFF"/>
                </a:solidFill>
              </a14:hiddenFill>
            </a:ext>
          </a:extLst>
        </p:spPr>
      </p:pic>
      <p:pic>
        <p:nvPicPr>
          <p:cNvPr id="6162" name="Picture 18" descr="The Civil War 35 Star Fla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1588" y="460375"/>
            <a:ext cx="296862" cy="180975"/>
          </a:xfrm>
          <a:prstGeom prst="rect">
            <a:avLst/>
          </a:prstGeom>
          <a:noFill/>
          <a:extLst>
            <a:ext uri="{909E8E84-426E-40DD-AFC4-6F175D3DCCD1}">
              <a14:hiddenFill xmlns:a14="http://schemas.microsoft.com/office/drawing/2010/main">
                <a:solidFill>
                  <a:srgbClr val="FFFFFF"/>
                </a:solidFill>
              </a14:hiddenFill>
            </a:ext>
          </a:extLst>
        </p:spPr>
      </p:pic>
      <p:pic>
        <p:nvPicPr>
          <p:cNvPr id="6163" name="Picture 19" descr="The Civil War 35 Star Fla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7438" y="2889250"/>
            <a:ext cx="296862" cy="180975"/>
          </a:xfrm>
          <a:prstGeom prst="rect">
            <a:avLst/>
          </a:prstGeom>
          <a:noFill/>
          <a:extLst>
            <a:ext uri="{909E8E84-426E-40DD-AFC4-6F175D3DCCD1}">
              <a14:hiddenFill xmlns:a14="http://schemas.microsoft.com/office/drawing/2010/main">
                <a:solidFill>
                  <a:srgbClr val="FFFFFF"/>
                </a:solidFill>
              </a14:hiddenFill>
            </a:ext>
          </a:extLst>
        </p:spPr>
      </p:pic>
      <p:pic>
        <p:nvPicPr>
          <p:cNvPr id="6164" name="Picture 20" descr="The Civil War 35 Star Fla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6763" y="3762375"/>
            <a:ext cx="296862" cy="180975"/>
          </a:xfrm>
          <a:prstGeom prst="rect">
            <a:avLst/>
          </a:prstGeom>
          <a:noFill/>
          <a:extLst>
            <a:ext uri="{909E8E84-426E-40DD-AFC4-6F175D3DCCD1}">
              <a14:hiddenFill xmlns:a14="http://schemas.microsoft.com/office/drawing/2010/main">
                <a:solidFill>
                  <a:srgbClr val="FFFFFF"/>
                </a:solidFill>
              </a14:hiddenFill>
            </a:ext>
          </a:extLst>
        </p:spPr>
      </p:pic>
      <p:pic>
        <p:nvPicPr>
          <p:cNvPr id="6165" name="Picture 21" descr="The Civil War 35 Star Fla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7113" y="4886325"/>
            <a:ext cx="296862" cy="180975"/>
          </a:xfrm>
          <a:prstGeom prst="rect">
            <a:avLst/>
          </a:prstGeom>
          <a:noFill/>
          <a:extLst>
            <a:ext uri="{909E8E84-426E-40DD-AFC4-6F175D3DCCD1}">
              <a14:hiddenFill xmlns:a14="http://schemas.microsoft.com/office/drawing/2010/main">
                <a:solidFill>
                  <a:srgbClr val="FFFFFF"/>
                </a:solidFill>
              </a14:hiddenFill>
            </a:ext>
          </a:extLst>
        </p:spPr>
      </p:pic>
      <p:pic>
        <p:nvPicPr>
          <p:cNvPr id="6166" name="Picture 22" descr="The Civil War 35 Star Fla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93938" y="4867275"/>
            <a:ext cx="296862" cy="180975"/>
          </a:xfrm>
          <a:prstGeom prst="rect">
            <a:avLst/>
          </a:prstGeom>
          <a:noFill/>
          <a:extLst>
            <a:ext uri="{909E8E84-426E-40DD-AFC4-6F175D3DCCD1}">
              <a14:hiddenFill xmlns:a14="http://schemas.microsoft.com/office/drawing/2010/main">
                <a:solidFill>
                  <a:srgbClr val="FFFFFF"/>
                </a:solidFill>
              </a14:hiddenFill>
            </a:ext>
          </a:extLst>
        </p:spPr>
      </p:pic>
      <p:pic>
        <p:nvPicPr>
          <p:cNvPr id="6167" name="Picture 23" descr="The Civil War 35 Star Fla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913" y="6032500"/>
            <a:ext cx="296862" cy="180975"/>
          </a:xfrm>
          <a:prstGeom prst="rect">
            <a:avLst/>
          </a:prstGeom>
          <a:noFill/>
          <a:extLst>
            <a:ext uri="{909E8E84-426E-40DD-AFC4-6F175D3DCCD1}">
              <a14:hiddenFill xmlns:a14="http://schemas.microsoft.com/office/drawing/2010/main">
                <a:solidFill>
                  <a:srgbClr val="FFFFFF"/>
                </a:solidFill>
              </a14:hiddenFill>
            </a:ext>
          </a:extLst>
        </p:spPr>
      </p:pic>
      <p:pic>
        <p:nvPicPr>
          <p:cNvPr id="6168" name="Picture 24" descr="The Civil War 35 Star Fla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2963" y="5238750"/>
            <a:ext cx="296862" cy="180975"/>
          </a:xfrm>
          <a:prstGeom prst="rect">
            <a:avLst/>
          </a:prstGeom>
          <a:noFill/>
          <a:extLst>
            <a:ext uri="{909E8E84-426E-40DD-AFC4-6F175D3DCCD1}">
              <a14:hiddenFill xmlns:a14="http://schemas.microsoft.com/office/drawing/2010/main">
                <a:solidFill>
                  <a:srgbClr val="FFFFFF"/>
                </a:solidFill>
              </a14:hiddenFill>
            </a:ext>
          </a:extLst>
        </p:spPr>
      </p:pic>
      <p:pic>
        <p:nvPicPr>
          <p:cNvPr id="6169" name="Picture 25" descr="The Civil War 35 Star Fla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325" y="5268913"/>
            <a:ext cx="296863" cy="180975"/>
          </a:xfrm>
          <a:prstGeom prst="rect">
            <a:avLst/>
          </a:prstGeom>
          <a:noFill/>
          <a:extLst>
            <a:ext uri="{909E8E84-426E-40DD-AFC4-6F175D3DCCD1}">
              <a14:hiddenFill xmlns:a14="http://schemas.microsoft.com/office/drawing/2010/main">
                <a:solidFill>
                  <a:srgbClr val="FFFFFF"/>
                </a:solidFill>
              </a14:hiddenFill>
            </a:ext>
          </a:extLst>
        </p:spPr>
      </p:pic>
      <p:pic>
        <p:nvPicPr>
          <p:cNvPr id="6170" name="Picture 26" descr="The Civil War 35 Star Fla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7888" y="3311525"/>
            <a:ext cx="296862" cy="180975"/>
          </a:xfrm>
          <a:prstGeom prst="rect">
            <a:avLst/>
          </a:prstGeom>
          <a:noFill/>
          <a:extLst>
            <a:ext uri="{909E8E84-426E-40DD-AFC4-6F175D3DCCD1}">
              <a14:hiddenFill xmlns:a14="http://schemas.microsoft.com/office/drawing/2010/main">
                <a:solidFill>
                  <a:srgbClr val="FFFFFF"/>
                </a:solidFill>
              </a14:hiddenFill>
            </a:ext>
          </a:extLst>
        </p:spPr>
      </p:pic>
      <p:pic>
        <p:nvPicPr>
          <p:cNvPr id="6171" name="Picture 27" descr="The Civil War 35 Star Fla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3288" y="2994025"/>
            <a:ext cx="296862" cy="180975"/>
          </a:xfrm>
          <a:prstGeom prst="rect">
            <a:avLst/>
          </a:prstGeom>
          <a:noFill/>
          <a:extLst>
            <a:ext uri="{909E8E84-426E-40DD-AFC4-6F175D3DCCD1}">
              <a14:hiddenFill xmlns:a14="http://schemas.microsoft.com/office/drawing/2010/main">
                <a:solidFill>
                  <a:srgbClr val="FFFFFF"/>
                </a:solidFill>
              </a14:hiddenFill>
            </a:ext>
          </a:extLst>
        </p:spPr>
      </p:pic>
      <p:pic>
        <p:nvPicPr>
          <p:cNvPr id="6172" name="Picture 28" descr="Confederate Battle Flag Gallery includes the following:Confederate Battle Flags in various sizes, Parade Style Confederate Battle Flag, Aint Comin Down Confederate Flag, The South Will Rise Again Confederate Flag, Battle Flag with Hank Williams, Jr. Rebel Skull Skeleton Flag, Rebel Deer Flag, Rebel Bass Fish Flag, Rebel Bike Flag, Rebel Flag with Eagle, Rebel Flag with Native American Indian, Heritage not Hate Flag, and Rebel Flag with Cross Bones. Click on link to view this category">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45175" y="3756025"/>
            <a:ext cx="295275" cy="195263"/>
          </a:xfrm>
          <a:prstGeom prst="rect">
            <a:avLst/>
          </a:prstGeom>
          <a:noFill/>
          <a:extLst>
            <a:ext uri="{909E8E84-426E-40DD-AFC4-6F175D3DCCD1}">
              <a14:hiddenFill xmlns:a14="http://schemas.microsoft.com/office/drawing/2010/main">
                <a:solidFill>
                  <a:srgbClr val="FFFFFF"/>
                </a:solidFill>
              </a14:hiddenFill>
            </a:ext>
          </a:extLst>
        </p:spPr>
      </p:pic>
      <p:pic>
        <p:nvPicPr>
          <p:cNvPr id="6173" name="Picture 29" descr="Confederate Battle Flag Gallery includes the following:Confederate Battle Flags in various sizes, Parade Style Confederate Battle Flag, Aint Comin Down Confederate Flag, The South Will Rise Again Confederate Flag, Battle Flag with Hank Williams, Jr. Rebel Skull Skeleton Flag, Rebel Deer Flag, Rebel Bass Fish Flag, Rebel Bike Flag, Rebel Flag with Eagle, Rebel Flag with Native American Indian, Heritage not Hate Flag, and Rebel Flag with Cross Bones. Click on link to view this category">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43450" y="4324350"/>
            <a:ext cx="295275" cy="195263"/>
          </a:xfrm>
          <a:prstGeom prst="rect">
            <a:avLst/>
          </a:prstGeom>
          <a:noFill/>
          <a:extLst>
            <a:ext uri="{909E8E84-426E-40DD-AFC4-6F175D3DCCD1}">
              <a14:hiddenFill xmlns:a14="http://schemas.microsoft.com/office/drawing/2010/main">
                <a:solidFill>
                  <a:srgbClr val="FFFFFF"/>
                </a:solidFill>
              </a14:hiddenFill>
            </a:ext>
          </a:extLst>
        </p:spPr>
      </p:pic>
      <p:pic>
        <p:nvPicPr>
          <p:cNvPr id="6174" name="Picture 30" descr="Confederate Battle Flag Gallery includes the following:Confederate Battle Flags in various sizes, Parade Style Confederate Battle Flag, Aint Comin Down Confederate Flag, The South Will Rise Again Confederate Flag, Battle Flag with Hank Williams, Jr. Rebel Skull Skeleton Flag, Rebel Deer Flag, Rebel Bass Fish Flag, Rebel Bike Flag, Rebel Flag with Eagle, Rebel Flag with Native American Indian, Heritage not Hate Flag, and Rebel Flag with Cross Bones. Click on link to view this category">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68700" y="4876800"/>
            <a:ext cx="295275" cy="195263"/>
          </a:xfrm>
          <a:prstGeom prst="rect">
            <a:avLst/>
          </a:prstGeom>
          <a:noFill/>
          <a:extLst>
            <a:ext uri="{909E8E84-426E-40DD-AFC4-6F175D3DCCD1}">
              <a14:hiddenFill xmlns:a14="http://schemas.microsoft.com/office/drawing/2010/main">
                <a:solidFill>
                  <a:srgbClr val="FFFFFF"/>
                </a:solidFill>
              </a14:hiddenFill>
            </a:ext>
          </a:extLst>
        </p:spPr>
      </p:pic>
      <p:pic>
        <p:nvPicPr>
          <p:cNvPr id="6175" name="Picture 31" descr="Confederate Battle Flag Gallery includes the following:Confederate Battle Flags in various sizes, Parade Style Confederate Battle Flag, Aint Comin Down Confederate Flag, The South Will Rise Again Confederate Flag, Battle Flag with Hank Williams, Jr. Rebel Skull Skeleton Flag, Rebel Deer Flag, Rebel Bass Fish Flag, Rebel Bike Flag, Rebel Flag with Eagle, Rebel Flag with Native American Indian, Heritage not Hate Flag, and Rebel Flag with Cross Bones. Click on link to view this category">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7500" y="6019800"/>
            <a:ext cx="295275" cy="195263"/>
          </a:xfrm>
          <a:prstGeom prst="rect">
            <a:avLst/>
          </a:prstGeom>
          <a:noFill/>
          <a:extLst>
            <a:ext uri="{909E8E84-426E-40DD-AFC4-6F175D3DCCD1}">
              <a14:hiddenFill xmlns:a14="http://schemas.microsoft.com/office/drawing/2010/main">
                <a:solidFill>
                  <a:srgbClr val="FFFFFF"/>
                </a:solidFill>
              </a14:hiddenFill>
            </a:ext>
          </a:extLst>
        </p:spPr>
      </p:pic>
      <p:pic>
        <p:nvPicPr>
          <p:cNvPr id="6176" name="Picture 32" descr="Confederate Battle Flag Gallery includes the following:Confederate Battle Flags in various sizes, Parade Style Confederate Battle Flag, Aint Comin Down Confederate Flag, The South Will Rise Again Confederate Flag, Battle Flag with Hank Williams, Jr. Rebel Skull Skeleton Flag, Rebel Deer Flag, Rebel Bass Fish Flag, Rebel Bike Flag, Rebel Flag with Eagle, Rebel Flag with Native American Indian, Heritage not Hate Flag, and Rebel Flag with Cross Bones. Click on link to view this category">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92350" y="4860925"/>
            <a:ext cx="295275" cy="195263"/>
          </a:xfrm>
          <a:prstGeom prst="rect">
            <a:avLst/>
          </a:prstGeom>
          <a:noFill/>
          <a:extLst>
            <a:ext uri="{909E8E84-426E-40DD-AFC4-6F175D3DCCD1}">
              <a14:hiddenFill xmlns:a14="http://schemas.microsoft.com/office/drawing/2010/main">
                <a:solidFill>
                  <a:srgbClr val="FFFFFF"/>
                </a:solidFill>
              </a14:hiddenFill>
            </a:ext>
          </a:extLst>
        </p:spPr>
      </p:pic>
      <p:pic>
        <p:nvPicPr>
          <p:cNvPr id="6177" name="Picture 33" descr="Confederate Battle Flag Gallery includes the following:Confederate Battle Flags in various sizes, Parade Style Confederate Battle Flag, Aint Comin Down Confederate Flag, The South Will Rise Again Confederate Flag, Battle Flag with Hank Williams, Jr. Rebel Skull Skeleton Flag, Rebel Deer Flag, Rebel Bass Fish Flag, Rebel Bike Flag, Rebel Flag with Eagle, Rebel Flag with Native American Indian, Heritage not Hate Flag, and Rebel Flag with Cross Bones. Click on link to view this category">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34225" y="1649413"/>
            <a:ext cx="295275" cy="195262"/>
          </a:xfrm>
          <a:prstGeom prst="rect">
            <a:avLst/>
          </a:prstGeom>
          <a:noFill/>
          <a:extLst>
            <a:ext uri="{909E8E84-426E-40DD-AFC4-6F175D3DCCD1}">
              <a14:hiddenFill xmlns:a14="http://schemas.microsoft.com/office/drawing/2010/main">
                <a:solidFill>
                  <a:srgbClr val="FFFFFF"/>
                </a:solidFill>
              </a14:hiddenFill>
            </a:ext>
          </a:extLst>
        </p:spPr>
      </p:pic>
      <p:pic>
        <p:nvPicPr>
          <p:cNvPr id="6178" name="Picture 34" descr="Confederate Battle Flag Gallery includes the following:Confederate Battle Flags in various sizes, Parade Style Confederate Battle Flag, Aint Comin Down Confederate Flag, The South Will Rise Again Confederate Flag, Battle Flag with Hank Williams, Jr. Rebel Skull Skeleton Flag, Rebel Deer Flag, Rebel Bass Fish Flag, Rebel Bike Flag, Rebel Flag with Eagle, Rebel Flag with Native American Indian, Heritage not Hate Flag, and Rebel Flag with Cross Bones. Click on link to view this category">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7325" y="5264150"/>
            <a:ext cx="295275" cy="195263"/>
          </a:xfrm>
          <a:prstGeom prst="rect">
            <a:avLst/>
          </a:prstGeom>
          <a:noFill/>
          <a:extLst>
            <a:ext uri="{909E8E84-426E-40DD-AFC4-6F175D3DCCD1}">
              <a14:hiddenFill xmlns:a14="http://schemas.microsoft.com/office/drawing/2010/main">
                <a:solidFill>
                  <a:srgbClr val="FFFFFF"/>
                </a:solidFill>
              </a14:hiddenFill>
            </a:ext>
          </a:extLst>
        </p:spPr>
      </p:pic>
      <p:pic>
        <p:nvPicPr>
          <p:cNvPr id="6179" name="Picture 35" descr="Confederate Battle Flag Gallery includes the following:Confederate Battle Flags in various sizes, Parade Style Confederate Battle Flag, Aint Comin Down Confederate Flag, The South Will Rise Again Confederate Flag, Battle Flag with Hank Williams, Jr. Rebel Skull Skeleton Flag, Rebel Deer Flag, Rebel Bass Fish Flag, Rebel Bike Flag, Rebel Flag with Eagle, Rebel Flag with Native American Indian, Heritage not Hate Flag, and Rebel Flag with Cross Bones. Click on link to view this category">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7725" y="5235575"/>
            <a:ext cx="295275" cy="195263"/>
          </a:xfrm>
          <a:prstGeom prst="rect">
            <a:avLst/>
          </a:prstGeom>
          <a:noFill/>
          <a:extLst>
            <a:ext uri="{909E8E84-426E-40DD-AFC4-6F175D3DCCD1}">
              <a14:hiddenFill xmlns:a14="http://schemas.microsoft.com/office/drawing/2010/main">
                <a:solidFill>
                  <a:srgbClr val="FFFFFF"/>
                </a:solidFill>
              </a14:hiddenFill>
            </a:ext>
          </a:extLst>
        </p:spPr>
      </p:pic>
      <p:pic>
        <p:nvPicPr>
          <p:cNvPr id="6180" name="Picture 36" descr="Confederate Battle Flag Gallery includes the following:Confederate Battle Flags in various sizes, Parade Style Confederate Battle Flag, Aint Comin Down Confederate Flag, The South Will Rise Again Confederate Flag, Battle Flag with Hank Williams, Jr. Rebel Skull Skeleton Flag, Rebel Deer Flag, Rebel Bass Fish Flag, Rebel Bike Flag, Rebel Flag with Eagle, Rebel Flag with Native American Indian, Heritage not Hate Flag, and Rebel Flag with Cross Bones. Click on link to view this category">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62675" y="2879725"/>
            <a:ext cx="295275" cy="195263"/>
          </a:xfrm>
          <a:prstGeom prst="rect">
            <a:avLst/>
          </a:prstGeom>
          <a:noFill/>
          <a:extLst>
            <a:ext uri="{909E8E84-426E-40DD-AFC4-6F175D3DCCD1}">
              <a14:hiddenFill xmlns:a14="http://schemas.microsoft.com/office/drawing/2010/main">
                <a:solidFill>
                  <a:srgbClr val="FFFFFF"/>
                </a:solidFill>
              </a14:hiddenFill>
            </a:ext>
          </a:extLst>
        </p:spPr>
      </p:pic>
      <p:pic>
        <p:nvPicPr>
          <p:cNvPr id="6181" name="Picture 37" descr="Confederate Battle Flag Gallery includes the following:Confederate Battle Flags in various sizes, Parade Style Confederate Battle Flag, Aint Comin Down Confederate Flag, The South Will Rise Again Confederate Flag, Battle Flag with Hank Williams, Jr. Rebel Skull Skeleton Flag, Rebel Deer Flag, Rebel Bass Fish Flag, Rebel Bike Flag, Rebel Flag with Eagle, Rebel Flag with Native American Indian, Heritage not Hate Flag, and Rebel Flag with Cross Bones. Click on link to view this category">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9475" y="3305175"/>
            <a:ext cx="295275" cy="195263"/>
          </a:xfrm>
          <a:prstGeom prst="rect">
            <a:avLst/>
          </a:prstGeom>
          <a:noFill/>
          <a:extLst>
            <a:ext uri="{909E8E84-426E-40DD-AFC4-6F175D3DCCD1}">
              <a14:hiddenFill xmlns:a14="http://schemas.microsoft.com/office/drawing/2010/main">
                <a:solidFill>
                  <a:srgbClr val="FFFFFF"/>
                </a:solidFill>
              </a14:hiddenFill>
            </a:ext>
          </a:extLst>
        </p:spPr>
      </p:pic>
      <p:pic>
        <p:nvPicPr>
          <p:cNvPr id="6182" name="Picture 38" descr="Confederate Battle Flag Gallery includes the following:Confederate Battle Flags in various sizes, Parade Style Confederate Battle Flag, Aint Comin Down Confederate Flag, The South Will Rise Again Confederate Flag, Battle Flag with Hank Williams, Jr. Rebel Skull Skeleton Flag, Rebel Deer Flag, Rebel Bass Fish Flag, Rebel Bike Flag, Rebel Flag with Eagle, Rebel Flag with Native American Indian, Heritage not Hate Flag, and Rebel Flag with Cross Bones. Click on link to view this category">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30588" y="2987675"/>
            <a:ext cx="295275" cy="195263"/>
          </a:xfrm>
          <a:prstGeom prst="rect">
            <a:avLst/>
          </a:prstGeom>
          <a:noFill/>
          <a:extLst>
            <a:ext uri="{909E8E84-426E-40DD-AFC4-6F175D3DCCD1}">
              <a14:hiddenFill xmlns:a14="http://schemas.microsoft.com/office/drawing/2010/main">
                <a:solidFill>
                  <a:srgbClr val="FFFFFF"/>
                </a:solidFill>
              </a14:hiddenFill>
            </a:ext>
          </a:extLst>
        </p:spPr>
      </p:pic>
      <p:sp>
        <p:nvSpPr>
          <p:cNvPr id="6183" name="Text Box 39"/>
          <p:cNvSpPr txBox="1">
            <a:spLocks noChangeArrowheads="1"/>
          </p:cNvSpPr>
          <p:nvPr/>
        </p:nvSpPr>
        <p:spPr bwMode="auto">
          <a:xfrm>
            <a:off x="6945313" y="5875338"/>
            <a:ext cx="844550" cy="91598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a:t>North </a:t>
            </a:r>
          </a:p>
          <a:p>
            <a:pPr algn="ctr"/>
            <a:r>
              <a:rPr lang="en-US" altLang="en-US"/>
              <a:t>Vs.</a:t>
            </a:r>
          </a:p>
          <a:p>
            <a:pPr algn="ctr"/>
            <a:r>
              <a:rPr lang="en-US" altLang="en-US"/>
              <a:t>South </a:t>
            </a:r>
          </a:p>
        </p:txBody>
      </p:sp>
      <p:sp>
        <p:nvSpPr>
          <p:cNvPr id="6184" name="Freeform 40"/>
          <p:cNvSpPr>
            <a:spLocks/>
          </p:cNvSpPr>
          <p:nvPr/>
        </p:nvSpPr>
        <p:spPr bwMode="auto">
          <a:xfrm>
            <a:off x="8332788" y="425450"/>
            <a:ext cx="449262" cy="790575"/>
          </a:xfrm>
          <a:custGeom>
            <a:avLst/>
            <a:gdLst>
              <a:gd name="T0" fmla="*/ 276 w 283"/>
              <a:gd name="T1" fmla="*/ 490 h 498"/>
              <a:gd name="T2" fmla="*/ 111 w 283"/>
              <a:gd name="T3" fmla="*/ 498 h 498"/>
              <a:gd name="T4" fmla="*/ 0 w 283"/>
              <a:gd name="T5" fmla="*/ 52 h 498"/>
              <a:gd name="T6" fmla="*/ 7 w 283"/>
              <a:gd name="T7" fmla="*/ 34 h 498"/>
              <a:gd name="T8" fmla="*/ 52 w 283"/>
              <a:gd name="T9" fmla="*/ 4 h 498"/>
              <a:gd name="T10" fmla="*/ 120 w 283"/>
              <a:gd name="T11" fmla="*/ 10 h 498"/>
              <a:gd name="T12" fmla="*/ 135 w 283"/>
              <a:gd name="T13" fmla="*/ 27 h 498"/>
              <a:gd name="T14" fmla="*/ 117 w 283"/>
              <a:gd name="T15" fmla="*/ 60 h 498"/>
              <a:gd name="T16" fmla="*/ 108 w 283"/>
              <a:gd name="T17" fmla="*/ 120 h 498"/>
              <a:gd name="T18" fmla="*/ 159 w 283"/>
              <a:gd name="T19" fmla="*/ 189 h 498"/>
              <a:gd name="T20" fmla="*/ 175 w 283"/>
              <a:gd name="T21" fmla="*/ 294 h 498"/>
              <a:gd name="T22" fmla="*/ 216 w 283"/>
              <a:gd name="T23" fmla="*/ 337 h 498"/>
              <a:gd name="T24" fmla="*/ 267 w 283"/>
              <a:gd name="T25" fmla="*/ 372 h 498"/>
              <a:gd name="T26" fmla="*/ 283 w 283"/>
              <a:gd name="T27" fmla="*/ 459 h 498"/>
              <a:gd name="T28" fmla="*/ 276 w 283"/>
              <a:gd name="T29" fmla="*/ 490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3" h="498">
                <a:moveTo>
                  <a:pt x="276" y="490"/>
                </a:moveTo>
                <a:lnTo>
                  <a:pt x="111" y="498"/>
                </a:lnTo>
                <a:lnTo>
                  <a:pt x="0" y="52"/>
                </a:lnTo>
                <a:lnTo>
                  <a:pt x="7" y="34"/>
                </a:lnTo>
                <a:cubicBezTo>
                  <a:pt x="16" y="26"/>
                  <a:pt x="33" y="8"/>
                  <a:pt x="52" y="4"/>
                </a:cubicBezTo>
                <a:cubicBezTo>
                  <a:pt x="71" y="0"/>
                  <a:pt x="106" y="6"/>
                  <a:pt x="120" y="10"/>
                </a:cubicBezTo>
                <a:lnTo>
                  <a:pt x="135" y="27"/>
                </a:lnTo>
                <a:cubicBezTo>
                  <a:pt x="135" y="35"/>
                  <a:pt x="121" y="45"/>
                  <a:pt x="117" y="60"/>
                </a:cubicBezTo>
                <a:cubicBezTo>
                  <a:pt x="113" y="75"/>
                  <a:pt x="101" y="99"/>
                  <a:pt x="108" y="120"/>
                </a:cubicBezTo>
                <a:cubicBezTo>
                  <a:pt x="115" y="141"/>
                  <a:pt x="148" y="160"/>
                  <a:pt x="159" y="189"/>
                </a:cubicBezTo>
                <a:cubicBezTo>
                  <a:pt x="170" y="218"/>
                  <a:pt x="166" y="269"/>
                  <a:pt x="175" y="294"/>
                </a:cubicBezTo>
                <a:cubicBezTo>
                  <a:pt x="184" y="319"/>
                  <a:pt x="201" y="324"/>
                  <a:pt x="216" y="337"/>
                </a:cubicBezTo>
                <a:cubicBezTo>
                  <a:pt x="231" y="350"/>
                  <a:pt x="256" y="352"/>
                  <a:pt x="267" y="372"/>
                </a:cubicBezTo>
                <a:cubicBezTo>
                  <a:pt x="278" y="392"/>
                  <a:pt x="281" y="439"/>
                  <a:pt x="283" y="459"/>
                </a:cubicBezTo>
                <a:lnTo>
                  <a:pt x="276" y="490"/>
                </a:lnTo>
                <a:close/>
              </a:path>
            </a:pathLst>
          </a:custGeom>
          <a:solidFill>
            <a:srgbClr val="3333FF">
              <a:alpha val="50000"/>
            </a:srgbClr>
          </a:solidFill>
          <a:ln>
            <a:noFill/>
          </a:ln>
          <a:effectLst/>
          <a:extLst>
            <a:ext uri="{91240B29-F687-4F45-9708-019B960494DF}">
              <a14:hiddenLine xmlns:a14="http://schemas.microsoft.com/office/drawing/2010/main" w="952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85" name="Freeform 41"/>
          <p:cNvSpPr>
            <a:spLocks/>
          </p:cNvSpPr>
          <p:nvPr/>
        </p:nvSpPr>
        <p:spPr bwMode="auto">
          <a:xfrm>
            <a:off x="6788150" y="514350"/>
            <a:ext cx="1982788" cy="1592263"/>
          </a:xfrm>
          <a:custGeom>
            <a:avLst/>
            <a:gdLst>
              <a:gd name="T0" fmla="*/ 0 w 1249"/>
              <a:gd name="T1" fmla="*/ 81 h 1003"/>
              <a:gd name="T2" fmla="*/ 972 w 1249"/>
              <a:gd name="T3" fmla="*/ 0 h 1003"/>
              <a:gd name="T4" fmla="*/ 1083 w 1249"/>
              <a:gd name="T5" fmla="*/ 447 h 1003"/>
              <a:gd name="T6" fmla="*/ 1248 w 1249"/>
              <a:gd name="T7" fmla="*/ 432 h 1003"/>
              <a:gd name="T8" fmla="*/ 1091 w 1249"/>
              <a:gd name="T9" fmla="*/ 965 h 1003"/>
              <a:gd name="T10" fmla="*/ 969 w 1249"/>
              <a:gd name="T11" fmla="*/ 663 h 1003"/>
              <a:gd name="T12" fmla="*/ 849 w 1249"/>
              <a:gd name="T13" fmla="*/ 588 h 1003"/>
              <a:gd name="T14" fmla="*/ 830 w 1249"/>
              <a:gd name="T15" fmla="*/ 587 h 1003"/>
              <a:gd name="T16" fmla="*/ 807 w 1249"/>
              <a:gd name="T17" fmla="*/ 579 h 1003"/>
              <a:gd name="T18" fmla="*/ 735 w 1249"/>
              <a:gd name="T19" fmla="*/ 554 h 1003"/>
              <a:gd name="T20" fmla="*/ 711 w 1249"/>
              <a:gd name="T21" fmla="*/ 546 h 1003"/>
              <a:gd name="T22" fmla="*/ 666 w 1249"/>
              <a:gd name="T23" fmla="*/ 513 h 1003"/>
              <a:gd name="T24" fmla="*/ 677 w 1249"/>
              <a:gd name="T25" fmla="*/ 453 h 1003"/>
              <a:gd name="T26" fmla="*/ 705 w 1249"/>
              <a:gd name="T27" fmla="*/ 408 h 1003"/>
              <a:gd name="T28" fmla="*/ 708 w 1249"/>
              <a:gd name="T29" fmla="*/ 383 h 1003"/>
              <a:gd name="T30" fmla="*/ 711 w 1249"/>
              <a:gd name="T31" fmla="*/ 353 h 1003"/>
              <a:gd name="T32" fmla="*/ 678 w 1249"/>
              <a:gd name="T33" fmla="*/ 308 h 1003"/>
              <a:gd name="T34" fmla="*/ 671 w 1249"/>
              <a:gd name="T35" fmla="*/ 285 h 1003"/>
              <a:gd name="T36" fmla="*/ 623 w 1249"/>
              <a:gd name="T37" fmla="*/ 269 h 1003"/>
              <a:gd name="T38" fmla="*/ 603 w 1249"/>
              <a:gd name="T39" fmla="*/ 254 h 1003"/>
              <a:gd name="T40" fmla="*/ 597 w 1249"/>
              <a:gd name="T41" fmla="*/ 221 h 1003"/>
              <a:gd name="T42" fmla="*/ 540 w 1249"/>
              <a:gd name="T43" fmla="*/ 212 h 1003"/>
              <a:gd name="T44" fmla="*/ 477 w 1249"/>
              <a:gd name="T45" fmla="*/ 264 h 1003"/>
              <a:gd name="T46" fmla="*/ 491 w 1249"/>
              <a:gd name="T47" fmla="*/ 153 h 1003"/>
              <a:gd name="T48" fmla="*/ 461 w 1249"/>
              <a:gd name="T49" fmla="*/ 120 h 1003"/>
              <a:gd name="T50" fmla="*/ 429 w 1249"/>
              <a:gd name="T51" fmla="*/ 108 h 1003"/>
              <a:gd name="T52" fmla="*/ 410 w 1249"/>
              <a:gd name="T53" fmla="*/ 104 h 1003"/>
              <a:gd name="T54" fmla="*/ 348 w 1249"/>
              <a:gd name="T55" fmla="*/ 92 h 1003"/>
              <a:gd name="T56" fmla="*/ 282 w 1249"/>
              <a:gd name="T57" fmla="*/ 135 h 1003"/>
              <a:gd name="T58" fmla="*/ 216 w 1249"/>
              <a:gd name="T59" fmla="*/ 99 h 1003"/>
              <a:gd name="T60" fmla="*/ 164 w 1249"/>
              <a:gd name="T61" fmla="*/ 158 h 1003"/>
              <a:gd name="T62" fmla="*/ 81 w 1249"/>
              <a:gd name="T63" fmla="*/ 201 h 1003"/>
              <a:gd name="T64" fmla="*/ 66 w 1249"/>
              <a:gd name="T65" fmla="*/ 227 h 1003"/>
              <a:gd name="T66" fmla="*/ 44 w 1249"/>
              <a:gd name="T67" fmla="*/ 252 h 1003"/>
              <a:gd name="T68" fmla="*/ 6 w 1249"/>
              <a:gd name="T69" fmla="*/ 252 h 1003"/>
              <a:gd name="T70" fmla="*/ 0 w 1249"/>
              <a:gd name="T71" fmla="*/ 81 h 10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49" h="1003">
                <a:moveTo>
                  <a:pt x="0" y="81"/>
                </a:moveTo>
                <a:lnTo>
                  <a:pt x="972" y="0"/>
                </a:lnTo>
                <a:lnTo>
                  <a:pt x="1083" y="447"/>
                </a:lnTo>
                <a:lnTo>
                  <a:pt x="1248" y="432"/>
                </a:lnTo>
                <a:cubicBezTo>
                  <a:pt x="1249" y="518"/>
                  <a:pt x="1137" y="927"/>
                  <a:pt x="1091" y="965"/>
                </a:cubicBezTo>
                <a:cubicBezTo>
                  <a:pt x="1045" y="1003"/>
                  <a:pt x="1009" y="726"/>
                  <a:pt x="969" y="663"/>
                </a:cubicBezTo>
                <a:lnTo>
                  <a:pt x="849" y="588"/>
                </a:lnTo>
                <a:cubicBezTo>
                  <a:pt x="826" y="575"/>
                  <a:pt x="837" y="588"/>
                  <a:pt x="830" y="587"/>
                </a:cubicBezTo>
                <a:cubicBezTo>
                  <a:pt x="823" y="586"/>
                  <a:pt x="823" y="584"/>
                  <a:pt x="807" y="579"/>
                </a:cubicBezTo>
                <a:cubicBezTo>
                  <a:pt x="791" y="574"/>
                  <a:pt x="751" y="559"/>
                  <a:pt x="735" y="554"/>
                </a:cubicBezTo>
                <a:cubicBezTo>
                  <a:pt x="719" y="549"/>
                  <a:pt x="722" y="553"/>
                  <a:pt x="711" y="546"/>
                </a:cubicBezTo>
                <a:cubicBezTo>
                  <a:pt x="700" y="539"/>
                  <a:pt x="672" y="528"/>
                  <a:pt x="666" y="513"/>
                </a:cubicBezTo>
                <a:cubicBezTo>
                  <a:pt x="660" y="498"/>
                  <a:pt x="671" y="470"/>
                  <a:pt x="677" y="453"/>
                </a:cubicBezTo>
                <a:cubicBezTo>
                  <a:pt x="683" y="436"/>
                  <a:pt x="700" y="420"/>
                  <a:pt x="705" y="408"/>
                </a:cubicBezTo>
                <a:cubicBezTo>
                  <a:pt x="710" y="396"/>
                  <a:pt x="707" y="392"/>
                  <a:pt x="708" y="383"/>
                </a:cubicBezTo>
                <a:cubicBezTo>
                  <a:pt x="709" y="374"/>
                  <a:pt x="716" y="365"/>
                  <a:pt x="711" y="353"/>
                </a:cubicBezTo>
                <a:cubicBezTo>
                  <a:pt x="706" y="341"/>
                  <a:pt x="685" y="319"/>
                  <a:pt x="678" y="308"/>
                </a:cubicBezTo>
                <a:cubicBezTo>
                  <a:pt x="671" y="297"/>
                  <a:pt x="680" y="291"/>
                  <a:pt x="671" y="285"/>
                </a:cubicBezTo>
                <a:cubicBezTo>
                  <a:pt x="662" y="279"/>
                  <a:pt x="634" y="274"/>
                  <a:pt x="623" y="269"/>
                </a:cubicBezTo>
                <a:cubicBezTo>
                  <a:pt x="612" y="264"/>
                  <a:pt x="607" y="262"/>
                  <a:pt x="603" y="254"/>
                </a:cubicBezTo>
                <a:cubicBezTo>
                  <a:pt x="599" y="246"/>
                  <a:pt x="607" y="228"/>
                  <a:pt x="597" y="221"/>
                </a:cubicBezTo>
                <a:cubicBezTo>
                  <a:pt x="587" y="214"/>
                  <a:pt x="560" y="205"/>
                  <a:pt x="540" y="212"/>
                </a:cubicBezTo>
                <a:cubicBezTo>
                  <a:pt x="520" y="219"/>
                  <a:pt x="485" y="274"/>
                  <a:pt x="477" y="264"/>
                </a:cubicBezTo>
                <a:lnTo>
                  <a:pt x="491" y="153"/>
                </a:lnTo>
                <a:lnTo>
                  <a:pt x="461" y="120"/>
                </a:lnTo>
                <a:cubicBezTo>
                  <a:pt x="451" y="113"/>
                  <a:pt x="437" y="111"/>
                  <a:pt x="429" y="108"/>
                </a:cubicBezTo>
                <a:cubicBezTo>
                  <a:pt x="421" y="105"/>
                  <a:pt x="423" y="107"/>
                  <a:pt x="410" y="104"/>
                </a:cubicBezTo>
                <a:cubicBezTo>
                  <a:pt x="397" y="101"/>
                  <a:pt x="369" y="87"/>
                  <a:pt x="348" y="92"/>
                </a:cubicBezTo>
                <a:cubicBezTo>
                  <a:pt x="327" y="97"/>
                  <a:pt x="304" y="134"/>
                  <a:pt x="282" y="135"/>
                </a:cubicBezTo>
                <a:cubicBezTo>
                  <a:pt x="260" y="136"/>
                  <a:pt x="236" y="95"/>
                  <a:pt x="216" y="99"/>
                </a:cubicBezTo>
                <a:cubicBezTo>
                  <a:pt x="196" y="103"/>
                  <a:pt x="186" y="141"/>
                  <a:pt x="164" y="158"/>
                </a:cubicBezTo>
                <a:cubicBezTo>
                  <a:pt x="142" y="175"/>
                  <a:pt x="97" y="190"/>
                  <a:pt x="81" y="201"/>
                </a:cubicBezTo>
                <a:cubicBezTo>
                  <a:pt x="65" y="212"/>
                  <a:pt x="72" y="219"/>
                  <a:pt x="66" y="227"/>
                </a:cubicBezTo>
                <a:cubicBezTo>
                  <a:pt x="60" y="235"/>
                  <a:pt x="54" y="248"/>
                  <a:pt x="44" y="252"/>
                </a:cubicBezTo>
                <a:cubicBezTo>
                  <a:pt x="34" y="256"/>
                  <a:pt x="13" y="280"/>
                  <a:pt x="6" y="252"/>
                </a:cubicBezTo>
                <a:lnTo>
                  <a:pt x="0" y="81"/>
                </a:lnTo>
                <a:close/>
              </a:path>
            </a:pathLst>
          </a:custGeom>
          <a:solidFill>
            <a:srgbClr val="3333FF">
              <a:alpha val="50000"/>
            </a:srgbClr>
          </a:solidFill>
          <a:ln>
            <a:noFill/>
          </a:ln>
          <a:effectLst/>
          <a:extLst>
            <a:ext uri="{91240B29-F687-4F45-9708-019B960494DF}">
              <a14:hiddenLine xmlns:a14="http://schemas.microsoft.com/office/drawing/2010/main" w="952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6186" name="Picture 42" descr="The Civil War 35 Star Fla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78838" y="806450"/>
            <a:ext cx="296862" cy="180975"/>
          </a:xfrm>
          <a:prstGeom prst="rect">
            <a:avLst/>
          </a:prstGeom>
          <a:noFill/>
          <a:extLst>
            <a:ext uri="{909E8E84-426E-40DD-AFC4-6F175D3DCCD1}">
              <a14:hiddenFill xmlns:a14="http://schemas.microsoft.com/office/drawing/2010/main">
                <a:solidFill>
                  <a:srgbClr val="FFFFFF"/>
                </a:solidFill>
              </a14:hiddenFill>
            </a:ext>
          </a:extLst>
        </p:spPr>
      </p:pic>
      <p:pic>
        <p:nvPicPr>
          <p:cNvPr id="6188" name="Picture 44" descr="The Civil War 35 Star Fla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16825" y="684213"/>
            <a:ext cx="296863" cy="180975"/>
          </a:xfrm>
          <a:prstGeom prst="rect">
            <a:avLst/>
          </a:prstGeom>
          <a:noFill/>
          <a:extLst>
            <a:ext uri="{909E8E84-426E-40DD-AFC4-6F175D3DCCD1}">
              <a14:hiddenFill xmlns:a14="http://schemas.microsoft.com/office/drawing/2010/main">
                <a:solidFill>
                  <a:srgbClr val="FFFFFF"/>
                </a:solidFill>
              </a14:hiddenFill>
            </a:ext>
          </a:extLst>
        </p:spPr>
      </p:pic>
      <p:sp>
        <p:nvSpPr>
          <p:cNvPr id="6189" name="Freeform 45"/>
          <p:cNvSpPr>
            <a:spLocks/>
          </p:cNvSpPr>
          <p:nvPr/>
        </p:nvSpPr>
        <p:spPr bwMode="auto">
          <a:xfrm>
            <a:off x="2563813" y="1149350"/>
            <a:ext cx="3181350" cy="1409700"/>
          </a:xfrm>
          <a:custGeom>
            <a:avLst/>
            <a:gdLst>
              <a:gd name="T0" fmla="*/ 1176 w 2004"/>
              <a:gd name="T1" fmla="*/ 846 h 888"/>
              <a:gd name="T2" fmla="*/ 390 w 2004"/>
              <a:gd name="T3" fmla="*/ 888 h 888"/>
              <a:gd name="T4" fmla="*/ 24 w 2004"/>
              <a:gd name="T5" fmla="*/ 866 h 888"/>
              <a:gd name="T6" fmla="*/ 82 w 2004"/>
              <a:gd name="T7" fmla="*/ 810 h 888"/>
              <a:gd name="T8" fmla="*/ 108 w 2004"/>
              <a:gd name="T9" fmla="*/ 654 h 888"/>
              <a:gd name="T10" fmla="*/ 238 w 2004"/>
              <a:gd name="T11" fmla="*/ 660 h 888"/>
              <a:gd name="T12" fmla="*/ 324 w 2004"/>
              <a:gd name="T13" fmla="*/ 548 h 888"/>
              <a:gd name="T14" fmla="*/ 400 w 2004"/>
              <a:gd name="T15" fmla="*/ 516 h 888"/>
              <a:gd name="T16" fmla="*/ 392 w 2004"/>
              <a:gd name="T17" fmla="*/ 466 h 888"/>
              <a:gd name="T18" fmla="*/ 434 w 2004"/>
              <a:gd name="T19" fmla="*/ 412 h 888"/>
              <a:gd name="T20" fmla="*/ 434 w 2004"/>
              <a:gd name="T21" fmla="*/ 346 h 888"/>
              <a:gd name="T22" fmla="*/ 468 w 2004"/>
              <a:gd name="T23" fmla="*/ 368 h 888"/>
              <a:gd name="T24" fmla="*/ 516 w 2004"/>
              <a:gd name="T25" fmla="*/ 356 h 888"/>
              <a:gd name="T26" fmla="*/ 548 w 2004"/>
              <a:gd name="T27" fmla="*/ 352 h 888"/>
              <a:gd name="T28" fmla="*/ 586 w 2004"/>
              <a:gd name="T29" fmla="*/ 354 h 888"/>
              <a:gd name="T30" fmla="*/ 722 w 2004"/>
              <a:gd name="T31" fmla="*/ 336 h 888"/>
              <a:gd name="T32" fmla="*/ 768 w 2004"/>
              <a:gd name="T33" fmla="*/ 342 h 888"/>
              <a:gd name="T34" fmla="*/ 812 w 2004"/>
              <a:gd name="T35" fmla="*/ 352 h 888"/>
              <a:gd name="T36" fmla="*/ 846 w 2004"/>
              <a:gd name="T37" fmla="*/ 316 h 888"/>
              <a:gd name="T38" fmla="*/ 868 w 2004"/>
              <a:gd name="T39" fmla="*/ 300 h 888"/>
              <a:gd name="T40" fmla="*/ 902 w 2004"/>
              <a:gd name="T41" fmla="*/ 290 h 888"/>
              <a:gd name="T42" fmla="*/ 968 w 2004"/>
              <a:gd name="T43" fmla="*/ 350 h 888"/>
              <a:gd name="T44" fmla="*/ 1000 w 2004"/>
              <a:gd name="T45" fmla="*/ 264 h 888"/>
              <a:gd name="T46" fmla="*/ 1054 w 2004"/>
              <a:gd name="T47" fmla="*/ 242 h 888"/>
              <a:gd name="T48" fmla="*/ 1114 w 2004"/>
              <a:gd name="T49" fmla="*/ 174 h 888"/>
              <a:gd name="T50" fmla="*/ 1148 w 2004"/>
              <a:gd name="T51" fmla="*/ 100 h 888"/>
              <a:gd name="T52" fmla="*/ 1212 w 2004"/>
              <a:gd name="T53" fmla="*/ 96 h 888"/>
              <a:gd name="T54" fmla="*/ 1282 w 2004"/>
              <a:gd name="T55" fmla="*/ 12 h 888"/>
              <a:gd name="T56" fmla="*/ 1374 w 2004"/>
              <a:gd name="T57" fmla="*/ 0 h 888"/>
              <a:gd name="T58" fmla="*/ 1440 w 2004"/>
              <a:gd name="T59" fmla="*/ 40 h 888"/>
              <a:gd name="T60" fmla="*/ 1490 w 2004"/>
              <a:gd name="T61" fmla="*/ 84 h 888"/>
              <a:gd name="T62" fmla="*/ 1530 w 2004"/>
              <a:gd name="T63" fmla="*/ 94 h 888"/>
              <a:gd name="T64" fmla="*/ 1582 w 2004"/>
              <a:gd name="T65" fmla="*/ 104 h 888"/>
              <a:gd name="T66" fmla="*/ 1652 w 2004"/>
              <a:gd name="T67" fmla="*/ 102 h 888"/>
              <a:gd name="T68" fmla="*/ 1770 w 2004"/>
              <a:gd name="T69" fmla="*/ 72 h 888"/>
              <a:gd name="T70" fmla="*/ 1826 w 2004"/>
              <a:gd name="T71" fmla="*/ 132 h 888"/>
              <a:gd name="T72" fmla="*/ 1850 w 2004"/>
              <a:gd name="T73" fmla="*/ 182 h 888"/>
              <a:gd name="T74" fmla="*/ 1878 w 2004"/>
              <a:gd name="T75" fmla="*/ 314 h 888"/>
              <a:gd name="T76" fmla="*/ 1908 w 2004"/>
              <a:gd name="T77" fmla="*/ 378 h 888"/>
              <a:gd name="T78" fmla="*/ 1952 w 2004"/>
              <a:gd name="T79" fmla="*/ 472 h 888"/>
              <a:gd name="T80" fmla="*/ 1936 w 2004"/>
              <a:gd name="T81" fmla="*/ 526 h 888"/>
              <a:gd name="T82" fmla="*/ 1810 w 2004"/>
              <a:gd name="T83" fmla="*/ 718 h 888"/>
              <a:gd name="T84" fmla="*/ 1672 w 2004"/>
              <a:gd name="T85" fmla="*/ 806 h 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004" h="888">
                <a:moveTo>
                  <a:pt x="1576" y="840"/>
                </a:moveTo>
                <a:lnTo>
                  <a:pt x="1176" y="846"/>
                </a:lnTo>
                <a:lnTo>
                  <a:pt x="384" y="836"/>
                </a:lnTo>
                <a:lnTo>
                  <a:pt x="390" y="888"/>
                </a:lnTo>
                <a:lnTo>
                  <a:pt x="0" y="888"/>
                </a:lnTo>
                <a:lnTo>
                  <a:pt x="24" y="866"/>
                </a:lnTo>
                <a:cubicBezTo>
                  <a:pt x="31" y="856"/>
                  <a:pt x="30" y="837"/>
                  <a:pt x="40" y="828"/>
                </a:cubicBezTo>
                <a:cubicBezTo>
                  <a:pt x="50" y="819"/>
                  <a:pt x="71" y="828"/>
                  <a:pt x="82" y="810"/>
                </a:cubicBezTo>
                <a:cubicBezTo>
                  <a:pt x="93" y="792"/>
                  <a:pt x="104" y="746"/>
                  <a:pt x="108" y="720"/>
                </a:cubicBezTo>
                <a:cubicBezTo>
                  <a:pt x="112" y="694"/>
                  <a:pt x="101" y="673"/>
                  <a:pt x="108" y="654"/>
                </a:cubicBezTo>
                <a:cubicBezTo>
                  <a:pt x="115" y="635"/>
                  <a:pt x="130" y="607"/>
                  <a:pt x="152" y="608"/>
                </a:cubicBezTo>
                <a:cubicBezTo>
                  <a:pt x="174" y="609"/>
                  <a:pt x="211" y="656"/>
                  <a:pt x="238" y="660"/>
                </a:cubicBezTo>
                <a:cubicBezTo>
                  <a:pt x="265" y="664"/>
                  <a:pt x="302" y="649"/>
                  <a:pt x="316" y="630"/>
                </a:cubicBezTo>
                <a:cubicBezTo>
                  <a:pt x="330" y="611"/>
                  <a:pt x="316" y="563"/>
                  <a:pt x="324" y="548"/>
                </a:cubicBezTo>
                <a:cubicBezTo>
                  <a:pt x="332" y="533"/>
                  <a:pt x="351" y="545"/>
                  <a:pt x="364" y="540"/>
                </a:cubicBezTo>
                <a:cubicBezTo>
                  <a:pt x="377" y="535"/>
                  <a:pt x="390" y="521"/>
                  <a:pt x="400" y="516"/>
                </a:cubicBezTo>
                <a:cubicBezTo>
                  <a:pt x="410" y="511"/>
                  <a:pt x="427" y="518"/>
                  <a:pt x="426" y="510"/>
                </a:cubicBezTo>
                <a:cubicBezTo>
                  <a:pt x="425" y="502"/>
                  <a:pt x="394" y="481"/>
                  <a:pt x="392" y="466"/>
                </a:cubicBezTo>
                <a:cubicBezTo>
                  <a:pt x="390" y="451"/>
                  <a:pt x="405" y="429"/>
                  <a:pt x="412" y="420"/>
                </a:cubicBezTo>
                <a:cubicBezTo>
                  <a:pt x="419" y="411"/>
                  <a:pt x="432" y="422"/>
                  <a:pt x="434" y="412"/>
                </a:cubicBezTo>
                <a:cubicBezTo>
                  <a:pt x="436" y="402"/>
                  <a:pt x="426" y="373"/>
                  <a:pt x="426" y="362"/>
                </a:cubicBezTo>
                <a:cubicBezTo>
                  <a:pt x="426" y="351"/>
                  <a:pt x="430" y="349"/>
                  <a:pt x="434" y="346"/>
                </a:cubicBezTo>
                <a:cubicBezTo>
                  <a:pt x="438" y="343"/>
                  <a:pt x="442" y="342"/>
                  <a:pt x="448" y="346"/>
                </a:cubicBezTo>
                <a:cubicBezTo>
                  <a:pt x="454" y="350"/>
                  <a:pt x="460" y="364"/>
                  <a:pt x="468" y="368"/>
                </a:cubicBezTo>
                <a:cubicBezTo>
                  <a:pt x="476" y="372"/>
                  <a:pt x="490" y="370"/>
                  <a:pt x="498" y="368"/>
                </a:cubicBezTo>
                <a:cubicBezTo>
                  <a:pt x="506" y="366"/>
                  <a:pt x="512" y="360"/>
                  <a:pt x="516" y="356"/>
                </a:cubicBezTo>
                <a:cubicBezTo>
                  <a:pt x="520" y="352"/>
                  <a:pt x="515" y="343"/>
                  <a:pt x="520" y="342"/>
                </a:cubicBezTo>
                <a:cubicBezTo>
                  <a:pt x="525" y="341"/>
                  <a:pt x="539" y="352"/>
                  <a:pt x="548" y="352"/>
                </a:cubicBezTo>
                <a:cubicBezTo>
                  <a:pt x="557" y="352"/>
                  <a:pt x="568" y="340"/>
                  <a:pt x="574" y="340"/>
                </a:cubicBezTo>
                <a:cubicBezTo>
                  <a:pt x="580" y="340"/>
                  <a:pt x="575" y="347"/>
                  <a:pt x="586" y="354"/>
                </a:cubicBezTo>
                <a:cubicBezTo>
                  <a:pt x="597" y="361"/>
                  <a:pt x="619" y="385"/>
                  <a:pt x="642" y="382"/>
                </a:cubicBezTo>
                <a:cubicBezTo>
                  <a:pt x="665" y="379"/>
                  <a:pt x="704" y="342"/>
                  <a:pt x="722" y="336"/>
                </a:cubicBezTo>
                <a:cubicBezTo>
                  <a:pt x="740" y="330"/>
                  <a:pt x="740" y="347"/>
                  <a:pt x="748" y="348"/>
                </a:cubicBezTo>
                <a:cubicBezTo>
                  <a:pt x="756" y="349"/>
                  <a:pt x="762" y="339"/>
                  <a:pt x="768" y="342"/>
                </a:cubicBezTo>
                <a:cubicBezTo>
                  <a:pt x="774" y="345"/>
                  <a:pt x="779" y="364"/>
                  <a:pt x="786" y="366"/>
                </a:cubicBezTo>
                <a:cubicBezTo>
                  <a:pt x="793" y="368"/>
                  <a:pt x="806" y="359"/>
                  <a:pt x="812" y="352"/>
                </a:cubicBezTo>
                <a:cubicBezTo>
                  <a:pt x="818" y="345"/>
                  <a:pt x="818" y="330"/>
                  <a:pt x="824" y="324"/>
                </a:cubicBezTo>
                <a:cubicBezTo>
                  <a:pt x="830" y="318"/>
                  <a:pt x="842" y="321"/>
                  <a:pt x="846" y="316"/>
                </a:cubicBezTo>
                <a:cubicBezTo>
                  <a:pt x="850" y="311"/>
                  <a:pt x="844" y="299"/>
                  <a:pt x="848" y="296"/>
                </a:cubicBezTo>
                <a:cubicBezTo>
                  <a:pt x="852" y="293"/>
                  <a:pt x="862" y="303"/>
                  <a:pt x="868" y="300"/>
                </a:cubicBezTo>
                <a:cubicBezTo>
                  <a:pt x="874" y="297"/>
                  <a:pt x="880" y="280"/>
                  <a:pt x="886" y="278"/>
                </a:cubicBezTo>
                <a:cubicBezTo>
                  <a:pt x="892" y="276"/>
                  <a:pt x="899" y="285"/>
                  <a:pt x="902" y="290"/>
                </a:cubicBezTo>
                <a:cubicBezTo>
                  <a:pt x="905" y="295"/>
                  <a:pt x="891" y="296"/>
                  <a:pt x="902" y="306"/>
                </a:cubicBezTo>
                <a:lnTo>
                  <a:pt x="968" y="350"/>
                </a:lnTo>
                <a:cubicBezTo>
                  <a:pt x="984" y="348"/>
                  <a:pt x="995" y="310"/>
                  <a:pt x="1000" y="296"/>
                </a:cubicBezTo>
                <a:cubicBezTo>
                  <a:pt x="1005" y="282"/>
                  <a:pt x="991" y="271"/>
                  <a:pt x="1000" y="264"/>
                </a:cubicBezTo>
                <a:cubicBezTo>
                  <a:pt x="1009" y="257"/>
                  <a:pt x="1043" y="260"/>
                  <a:pt x="1052" y="256"/>
                </a:cubicBezTo>
                <a:cubicBezTo>
                  <a:pt x="1061" y="252"/>
                  <a:pt x="1051" y="249"/>
                  <a:pt x="1054" y="242"/>
                </a:cubicBezTo>
                <a:cubicBezTo>
                  <a:pt x="1057" y="235"/>
                  <a:pt x="1058" y="227"/>
                  <a:pt x="1068" y="216"/>
                </a:cubicBezTo>
                <a:cubicBezTo>
                  <a:pt x="1078" y="205"/>
                  <a:pt x="1106" y="193"/>
                  <a:pt x="1114" y="174"/>
                </a:cubicBezTo>
                <a:lnTo>
                  <a:pt x="1118" y="104"/>
                </a:lnTo>
                <a:cubicBezTo>
                  <a:pt x="1124" y="92"/>
                  <a:pt x="1138" y="99"/>
                  <a:pt x="1148" y="100"/>
                </a:cubicBezTo>
                <a:cubicBezTo>
                  <a:pt x="1158" y="101"/>
                  <a:pt x="1167" y="113"/>
                  <a:pt x="1178" y="112"/>
                </a:cubicBezTo>
                <a:cubicBezTo>
                  <a:pt x="1189" y="111"/>
                  <a:pt x="1195" y="102"/>
                  <a:pt x="1212" y="96"/>
                </a:cubicBezTo>
                <a:cubicBezTo>
                  <a:pt x="1229" y="90"/>
                  <a:pt x="1270" y="88"/>
                  <a:pt x="1282" y="74"/>
                </a:cubicBezTo>
                <a:cubicBezTo>
                  <a:pt x="1294" y="60"/>
                  <a:pt x="1274" y="23"/>
                  <a:pt x="1282" y="12"/>
                </a:cubicBezTo>
                <a:cubicBezTo>
                  <a:pt x="1290" y="1"/>
                  <a:pt x="1317" y="12"/>
                  <a:pt x="1332" y="10"/>
                </a:cubicBezTo>
                <a:lnTo>
                  <a:pt x="1374" y="0"/>
                </a:lnTo>
                <a:cubicBezTo>
                  <a:pt x="1383" y="0"/>
                  <a:pt x="1373" y="5"/>
                  <a:pt x="1384" y="12"/>
                </a:cubicBezTo>
                <a:cubicBezTo>
                  <a:pt x="1395" y="19"/>
                  <a:pt x="1428" y="29"/>
                  <a:pt x="1440" y="40"/>
                </a:cubicBezTo>
                <a:cubicBezTo>
                  <a:pt x="1452" y="51"/>
                  <a:pt x="1450" y="73"/>
                  <a:pt x="1458" y="80"/>
                </a:cubicBezTo>
                <a:cubicBezTo>
                  <a:pt x="1466" y="87"/>
                  <a:pt x="1481" y="80"/>
                  <a:pt x="1490" y="84"/>
                </a:cubicBezTo>
                <a:cubicBezTo>
                  <a:pt x="1499" y="88"/>
                  <a:pt x="1507" y="104"/>
                  <a:pt x="1514" y="106"/>
                </a:cubicBezTo>
                <a:cubicBezTo>
                  <a:pt x="1521" y="108"/>
                  <a:pt x="1523" y="94"/>
                  <a:pt x="1530" y="94"/>
                </a:cubicBezTo>
                <a:cubicBezTo>
                  <a:pt x="1537" y="94"/>
                  <a:pt x="1549" y="102"/>
                  <a:pt x="1558" y="104"/>
                </a:cubicBezTo>
                <a:cubicBezTo>
                  <a:pt x="1567" y="106"/>
                  <a:pt x="1572" y="100"/>
                  <a:pt x="1582" y="104"/>
                </a:cubicBezTo>
                <a:cubicBezTo>
                  <a:pt x="1592" y="108"/>
                  <a:pt x="1606" y="126"/>
                  <a:pt x="1618" y="126"/>
                </a:cubicBezTo>
                <a:cubicBezTo>
                  <a:pt x="1630" y="126"/>
                  <a:pt x="1638" y="105"/>
                  <a:pt x="1652" y="102"/>
                </a:cubicBezTo>
                <a:cubicBezTo>
                  <a:pt x="1666" y="99"/>
                  <a:pt x="1684" y="113"/>
                  <a:pt x="1704" y="108"/>
                </a:cubicBezTo>
                <a:cubicBezTo>
                  <a:pt x="1724" y="103"/>
                  <a:pt x="1754" y="71"/>
                  <a:pt x="1770" y="72"/>
                </a:cubicBezTo>
                <a:cubicBezTo>
                  <a:pt x="1786" y="73"/>
                  <a:pt x="1793" y="102"/>
                  <a:pt x="1802" y="112"/>
                </a:cubicBezTo>
                <a:cubicBezTo>
                  <a:pt x="1811" y="122"/>
                  <a:pt x="1822" y="124"/>
                  <a:pt x="1826" y="132"/>
                </a:cubicBezTo>
                <a:cubicBezTo>
                  <a:pt x="1830" y="140"/>
                  <a:pt x="1824" y="154"/>
                  <a:pt x="1828" y="162"/>
                </a:cubicBezTo>
                <a:cubicBezTo>
                  <a:pt x="1832" y="170"/>
                  <a:pt x="1847" y="164"/>
                  <a:pt x="1850" y="182"/>
                </a:cubicBezTo>
                <a:cubicBezTo>
                  <a:pt x="1853" y="200"/>
                  <a:pt x="1841" y="246"/>
                  <a:pt x="1846" y="268"/>
                </a:cubicBezTo>
                <a:cubicBezTo>
                  <a:pt x="1851" y="290"/>
                  <a:pt x="1872" y="300"/>
                  <a:pt x="1878" y="314"/>
                </a:cubicBezTo>
                <a:cubicBezTo>
                  <a:pt x="1884" y="328"/>
                  <a:pt x="1877" y="341"/>
                  <a:pt x="1882" y="352"/>
                </a:cubicBezTo>
                <a:cubicBezTo>
                  <a:pt x="1887" y="363"/>
                  <a:pt x="1903" y="369"/>
                  <a:pt x="1908" y="378"/>
                </a:cubicBezTo>
                <a:cubicBezTo>
                  <a:pt x="1913" y="387"/>
                  <a:pt x="1905" y="392"/>
                  <a:pt x="1912" y="408"/>
                </a:cubicBezTo>
                <a:cubicBezTo>
                  <a:pt x="1919" y="424"/>
                  <a:pt x="1937" y="458"/>
                  <a:pt x="1952" y="472"/>
                </a:cubicBezTo>
                <a:lnTo>
                  <a:pt x="2004" y="494"/>
                </a:lnTo>
                <a:cubicBezTo>
                  <a:pt x="2001" y="503"/>
                  <a:pt x="1964" y="503"/>
                  <a:pt x="1936" y="526"/>
                </a:cubicBezTo>
                <a:cubicBezTo>
                  <a:pt x="1908" y="549"/>
                  <a:pt x="1855" y="602"/>
                  <a:pt x="1834" y="634"/>
                </a:cubicBezTo>
                <a:cubicBezTo>
                  <a:pt x="1813" y="666"/>
                  <a:pt x="1831" y="697"/>
                  <a:pt x="1810" y="718"/>
                </a:cubicBezTo>
                <a:cubicBezTo>
                  <a:pt x="1789" y="739"/>
                  <a:pt x="1731" y="745"/>
                  <a:pt x="1708" y="760"/>
                </a:cubicBezTo>
                <a:cubicBezTo>
                  <a:pt x="1685" y="775"/>
                  <a:pt x="1694" y="793"/>
                  <a:pt x="1672" y="806"/>
                </a:cubicBezTo>
                <a:cubicBezTo>
                  <a:pt x="1650" y="819"/>
                  <a:pt x="1596" y="833"/>
                  <a:pt x="1576" y="840"/>
                </a:cubicBezTo>
                <a:close/>
              </a:path>
            </a:pathLst>
          </a:custGeom>
          <a:solidFill>
            <a:srgbClr val="3333FF">
              <a:alpha val="50000"/>
            </a:srgbClr>
          </a:solidFill>
          <a:ln>
            <a:noFill/>
          </a:ln>
          <a:effectLst/>
          <a:extLst>
            <a:ext uri="{91240B29-F687-4F45-9708-019B960494DF}">
              <a14:hiddenLine xmlns:a14="http://schemas.microsoft.com/office/drawing/2010/main" w="952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6190" name="Picture 46" descr="The Civil War 35 Star Fla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4788" y="2111375"/>
            <a:ext cx="296862" cy="180975"/>
          </a:xfrm>
          <a:prstGeom prst="rect">
            <a:avLst/>
          </a:prstGeom>
          <a:noFill/>
          <a:extLst>
            <a:ext uri="{909E8E84-426E-40DD-AFC4-6F175D3DCCD1}">
              <a14:hiddenFill xmlns:a14="http://schemas.microsoft.com/office/drawing/2010/main">
                <a:solidFill>
                  <a:srgbClr val="FFFFFF"/>
                </a:solidFill>
              </a14:hiddenFill>
            </a:ext>
          </a:extLst>
        </p:spPr>
      </p:pic>
      <p:sp>
        <p:nvSpPr>
          <p:cNvPr id="6192" name="Freeform 48"/>
          <p:cNvSpPr>
            <a:spLocks/>
          </p:cNvSpPr>
          <p:nvPr/>
        </p:nvSpPr>
        <p:spPr bwMode="auto">
          <a:xfrm>
            <a:off x="74613" y="19050"/>
            <a:ext cx="2674937" cy="2774950"/>
          </a:xfrm>
          <a:custGeom>
            <a:avLst/>
            <a:gdLst>
              <a:gd name="T0" fmla="*/ 0 w 1685"/>
              <a:gd name="T1" fmla="*/ 230 h 1748"/>
              <a:gd name="T2" fmla="*/ 75 w 1685"/>
              <a:gd name="T3" fmla="*/ 286 h 1748"/>
              <a:gd name="T4" fmla="*/ 159 w 1685"/>
              <a:gd name="T5" fmla="*/ 272 h 1748"/>
              <a:gd name="T6" fmla="*/ 200 w 1685"/>
              <a:gd name="T7" fmla="*/ 302 h 1748"/>
              <a:gd name="T8" fmla="*/ 167 w 1685"/>
              <a:gd name="T9" fmla="*/ 370 h 1748"/>
              <a:gd name="T10" fmla="*/ 162 w 1685"/>
              <a:gd name="T11" fmla="*/ 469 h 1748"/>
              <a:gd name="T12" fmla="*/ 236 w 1685"/>
              <a:gd name="T13" fmla="*/ 568 h 1748"/>
              <a:gd name="T14" fmla="*/ 140 w 1685"/>
              <a:gd name="T15" fmla="*/ 1477 h 1748"/>
              <a:gd name="T16" fmla="*/ 1394 w 1685"/>
              <a:gd name="T17" fmla="*/ 1633 h 1748"/>
              <a:gd name="T18" fmla="*/ 1308 w 1685"/>
              <a:gd name="T19" fmla="*/ 1745 h 1748"/>
              <a:gd name="T20" fmla="*/ 1500 w 1685"/>
              <a:gd name="T21" fmla="*/ 1714 h 1748"/>
              <a:gd name="T22" fmla="*/ 1517 w 1685"/>
              <a:gd name="T23" fmla="*/ 1657 h 1748"/>
              <a:gd name="T24" fmla="*/ 1542 w 1685"/>
              <a:gd name="T25" fmla="*/ 1637 h 1748"/>
              <a:gd name="T26" fmla="*/ 1566 w 1685"/>
              <a:gd name="T27" fmla="*/ 1598 h 1748"/>
              <a:gd name="T28" fmla="*/ 1595 w 1685"/>
              <a:gd name="T29" fmla="*/ 1579 h 1748"/>
              <a:gd name="T30" fmla="*/ 1643 w 1685"/>
              <a:gd name="T31" fmla="*/ 1532 h 1748"/>
              <a:gd name="T32" fmla="*/ 1655 w 1685"/>
              <a:gd name="T33" fmla="*/ 1499 h 1748"/>
              <a:gd name="T34" fmla="*/ 1670 w 1685"/>
              <a:gd name="T35" fmla="*/ 1468 h 1748"/>
              <a:gd name="T36" fmla="*/ 1676 w 1685"/>
              <a:gd name="T37" fmla="*/ 1390 h 1748"/>
              <a:gd name="T38" fmla="*/ 1581 w 1685"/>
              <a:gd name="T39" fmla="*/ 1408 h 1748"/>
              <a:gd name="T40" fmla="*/ 1562 w 1685"/>
              <a:gd name="T41" fmla="*/ 1354 h 1748"/>
              <a:gd name="T42" fmla="*/ 1577 w 1685"/>
              <a:gd name="T43" fmla="*/ 1265 h 1748"/>
              <a:gd name="T44" fmla="*/ 1554 w 1685"/>
              <a:gd name="T45" fmla="*/ 1162 h 1748"/>
              <a:gd name="T46" fmla="*/ 1478 w 1685"/>
              <a:gd name="T47" fmla="*/ 1090 h 1748"/>
              <a:gd name="T48" fmla="*/ 1425 w 1685"/>
              <a:gd name="T49" fmla="*/ 1039 h 1748"/>
              <a:gd name="T50" fmla="*/ 1374 w 1685"/>
              <a:gd name="T51" fmla="*/ 952 h 1748"/>
              <a:gd name="T52" fmla="*/ 1419 w 1685"/>
              <a:gd name="T53" fmla="*/ 805 h 1748"/>
              <a:gd name="T54" fmla="*/ 1373 w 1685"/>
              <a:gd name="T55" fmla="*/ 724 h 1748"/>
              <a:gd name="T56" fmla="*/ 1289 w 1685"/>
              <a:gd name="T57" fmla="*/ 653 h 1748"/>
              <a:gd name="T58" fmla="*/ 1295 w 1685"/>
              <a:gd name="T59" fmla="*/ 593 h 1748"/>
              <a:gd name="T60" fmla="*/ 1254 w 1685"/>
              <a:gd name="T61" fmla="*/ 556 h 1748"/>
              <a:gd name="T62" fmla="*/ 1208 w 1685"/>
              <a:gd name="T63" fmla="*/ 494 h 1748"/>
              <a:gd name="T64" fmla="*/ 1157 w 1685"/>
              <a:gd name="T65" fmla="*/ 412 h 1748"/>
              <a:gd name="T66" fmla="*/ 1118 w 1685"/>
              <a:gd name="T67" fmla="*/ 334 h 1748"/>
              <a:gd name="T68" fmla="*/ 1179 w 1685"/>
              <a:gd name="T69" fmla="*/ 155 h 1748"/>
              <a:gd name="T70" fmla="*/ 1208 w 1685"/>
              <a:gd name="T71" fmla="*/ 86 h 1748"/>
              <a:gd name="T72" fmla="*/ 1251 w 1685"/>
              <a:gd name="T73" fmla="*/ 67 h 1748"/>
              <a:gd name="T74" fmla="*/ 1269 w 1685"/>
              <a:gd name="T75" fmla="*/ 4 h 1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85" h="1748">
                <a:moveTo>
                  <a:pt x="5" y="0"/>
                </a:moveTo>
                <a:lnTo>
                  <a:pt x="0" y="230"/>
                </a:lnTo>
                <a:lnTo>
                  <a:pt x="18" y="239"/>
                </a:lnTo>
                <a:cubicBezTo>
                  <a:pt x="30" y="248"/>
                  <a:pt x="58" y="277"/>
                  <a:pt x="75" y="286"/>
                </a:cubicBezTo>
                <a:cubicBezTo>
                  <a:pt x="92" y="295"/>
                  <a:pt x="108" y="294"/>
                  <a:pt x="122" y="292"/>
                </a:cubicBezTo>
                <a:cubicBezTo>
                  <a:pt x="136" y="290"/>
                  <a:pt x="149" y="276"/>
                  <a:pt x="159" y="272"/>
                </a:cubicBezTo>
                <a:cubicBezTo>
                  <a:pt x="169" y="268"/>
                  <a:pt x="173" y="264"/>
                  <a:pt x="180" y="269"/>
                </a:cubicBezTo>
                <a:cubicBezTo>
                  <a:pt x="187" y="274"/>
                  <a:pt x="199" y="294"/>
                  <a:pt x="200" y="302"/>
                </a:cubicBezTo>
                <a:cubicBezTo>
                  <a:pt x="201" y="310"/>
                  <a:pt x="190" y="309"/>
                  <a:pt x="185" y="320"/>
                </a:cubicBezTo>
                <a:cubicBezTo>
                  <a:pt x="180" y="331"/>
                  <a:pt x="180" y="353"/>
                  <a:pt x="167" y="370"/>
                </a:cubicBezTo>
                <a:cubicBezTo>
                  <a:pt x="154" y="387"/>
                  <a:pt x="106" y="404"/>
                  <a:pt x="105" y="420"/>
                </a:cubicBezTo>
                <a:cubicBezTo>
                  <a:pt x="104" y="436"/>
                  <a:pt x="150" y="450"/>
                  <a:pt x="162" y="469"/>
                </a:cubicBezTo>
                <a:cubicBezTo>
                  <a:pt x="174" y="488"/>
                  <a:pt x="167" y="516"/>
                  <a:pt x="179" y="532"/>
                </a:cubicBezTo>
                <a:lnTo>
                  <a:pt x="236" y="568"/>
                </a:lnTo>
                <a:lnTo>
                  <a:pt x="153" y="1303"/>
                </a:lnTo>
                <a:lnTo>
                  <a:pt x="140" y="1477"/>
                </a:lnTo>
                <a:lnTo>
                  <a:pt x="1361" y="1572"/>
                </a:lnTo>
                <a:lnTo>
                  <a:pt x="1394" y="1633"/>
                </a:lnTo>
                <a:lnTo>
                  <a:pt x="1353" y="1666"/>
                </a:lnTo>
                <a:lnTo>
                  <a:pt x="1308" y="1745"/>
                </a:lnTo>
                <a:lnTo>
                  <a:pt x="1502" y="1748"/>
                </a:lnTo>
                <a:lnTo>
                  <a:pt x="1500" y="1714"/>
                </a:lnTo>
                <a:cubicBezTo>
                  <a:pt x="1504" y="1702"/>
                  <a:pt x="1523" y="1684"/>
                  <a:pt x="1526" y="1675"/>
                </a:cubicBezTo>
                <a:cubicBezTo>
                  <a:pt x="1529" y="1666"/>
                  <a:pt x="1518" y="1662"/>
                  <a:pt x="1517" y="1657"/>
                </a:cubicBezTo>
                <a:cubicBezTo>
                  <a:pt x="1516" y="1652"/>
                  <a:pt x="1517" y="1649"/>
                  <a:pt x="1521" y="1646"/>
                </a:cubicBezTo>
                <a:cubicBezTo>
                  <a:pt x="1525" y="1643"/>
                  <a:pt x="1537" y="1642"/>
                  <a:pt x="1542" y="1637"/>
                </a:cubicBezTo>
                <a:cubicBezTo>
                  <a:pt x="1547" y="1632"/>
                  <a:pt x="1546" y="1624"/>
                  <a:pt x="1550" y="1618"/>
                </a:cubicBezTo>
                <a:cubicBezTo>
                  <a:pt x="1554" y="1612"/>
                  <a:pt x="1564" y="1609"/>
                  <a:pt x="1566" y="1598"/>
                </a:cubicBezTo>
                <a:cubicBezTo>
                  <a:pt x="1568" y="1587"/>
                  <a:pt x="1558" y="1552"/>
                  <a:pt x="1563" y="1549"/>
                </a:cubicBezTo>
                <a:cubicBezTo>
                  <a:pt x="1568" y="1546"/>
                  <a:pt x="1586" y="1581"/>
                  <a:pt x="1595" y="1579"/>
                </a:cubicBezTo>
                <a:cubicBezTo>
                  <a:pt x="1604" y="1577"/>
                  <a:pt x="1609" y="1546"/>
                  <a:pt x="1617" y="1538"/>
                </a:cubicBezTo>
                <a:cubicBezTo>
                  <a:pt x="1625" y="1530"/>
                  <a:pt x="1638" y="1536"/>
                  <a:pt x="1643" y="1532"/>
                </a:cubicBezTo>
                <a:cubicBezTo>
                  <a:pt x="1648" y="1528"/>
                  <a:pt x="1644" y="1518"/>
                  <a:pt x="1646" y="1513"/>
                </a:cubicBezTo>
                <a:cubicBezTo>
                  <a:pt x="1648" y="1508"/>
                  <a:pt x="1653" y="1504"/>
                  <a:pt x="1655" y="1499"/>
                </a:cubicBezTo>
                <a:cubicBezTo>
                  <a:pt x="1657" y="1494"/>
                  <a:pt x="1657" y="1489"/>
                  <a:pt x="1659" y="1484"/>
                </a:cubicBezTo>
                <a:cubicBezTo>
                  <a:pt x="1661" y="1479"/>
                  <a:pt x="1668" y="1474"/>
                  <a:pt x="1670" y="1468"/>
                </a:cubicBezTo>
                <a:cubicBezTo>
                  <a:pt x="1672" y="1462"/>
                  <a:pt x="1670" y="1460"/>
                  <a:pt x="1671" y="1447"/>
                </a:cubicBezTo>
                <a:cubicBezTo>
                  <a:pt x="1672" y="1434"/>
                  <a:pt x="1685" y="1396"/>
                  <a:pt x="1676" y="1390"/>
                </a:cubicBezTo>
                <a:cubicBezTo>
                  <a:pt x="1667" y="1384"/>
                  <a:pt x="1632" y="1406"/>
                  <a:pt x="1616" y="1409"/>
                </a:cubicBezTo>
                <a:cubicBezTo>
                  <a:pt x="1600" y="1412"/>
                  <a:pt x="1587" y="1413"/>
                  <a:pt x="1581" y="1408"/>
                </a:cubicBezTo>
                <a:lnTo>
                  <a:pt x="1578" y="1378"/>
                </a:lnTo>
                <a:lnTo>
                  <a:pt x="1562" y="1354"/>
                </a:lnTo>
                <a:lnTo>
                  <a:pt x="1562" y="1322"/>
                </a:lnTo>
                <a:lnTo>
                  <a:pt x="1577" y="1265"/>
                </a:lnTo>
                <a:lnTo>
                  <a:pt x="1568" y="1186"/>
                </a:lnTo>
                <a:cubicBezTo>
                  <a:pt x="1564" y="1169"/>
                  <a:pt x="1565" y="1176"/>
                  <a:pt x="1554" y="1162"/>
                </a:cubicBezTo>
                <a:cubicBezTo>
                  <a:pt x="1543" y="1148"/>
                  <a:pt x="1515" y="1114"/>
                  <a:pt x="1502" y="1102"/>
                </a:cubicBezTo>
                <a:cubicBezTo>
                  <a:pt x="1489" y="1090"/>
                  <a:pt x="1486" y="1097"/>
                  <a:pt x="1478" y="1090"/>
                </a:cubicBezTo>
                <a:cubicBezTo>
                  <a:pt x="1470" y="1083"/>
                  <a:pt x="1463" y="1072"/>
                  <a:pt x="1454" y="1063"/>
                </a:cubicBezTo>
                <a:cubicBezTo>
                  <a:pt x="1445" y="1054"/>
                  <a:pt x="1437" y="1049"/>
                  <a:pt x="1425" y="1039"/>
                </a:cubicBezTo>
                <a:cubicBezTo>
                  <a:pt x="1413" y="1029"/>
                  <a:pt x="1387" y="1017"/>
                  <a:pt x="1379" y="1003"/>
                </a:cubicBezTo>
                <a:cubicBezTo>
                  <a:pt x="1371" y="989"/>
                  <a:pt x="1367" y="975"/>
                  <a:pt x="1374" y="952"/>
                </a:cubicBezTo>
                <a:cubicBezTo>
                  <a:pt x="1381" y="929"/>
                  <a:pt x="1415" y="886"/>
                  <a:pt x="1422" y="862"/>
                </a:cubicBezTo>
                <a:cubicBezTo>
                  <a:pt x="1429" y="838"/>
                  <a:pt x="1419" y="823"/>
                  <a:pt x="1419" y="805"/>
                </a:cubicBezTo>
                <a:cubicBezTo>
                  <a:pt x="1419" y="787"/>
                  <a:pt x="1433" y="764"/>
                  <a:pt x="1425" y="751"/>
                </a:cubicBezTo>
                <a:cubicBezTo>
                  <a:pt x="1417" y="738"/>
                  <a:pt x="1389" y="728"/>
                  <a:pt x="1373" y="724"/>
                </a:cubicBezTo>
                <a:cubicBezTo>
                  <a:pt x="1357" y="720"/>
                  <a:pt x="1343" y="740"/>
                  <a:pt x="1329" y="728"/>
                </a:cubicBezTo>
                <a:cubicBezTo>
                  <a:pt x="1315" y="716"/>
                  <a:pt x="1293" y="669"/>
                  <a:pt x="1289" y="653"/>
                </a:cubicBezTo>
                <a:cubicBezTo>
                  <a:pt x="1285" y="637"/>
                  <a:pt x="1301" y="639"/>
                  <a:pt x="1302" y="629"/>
                </a:cubicBezTo>
                <a:cubicBezTo>
                  <a:pt x="1303" y="619"/>
                  <a:pt x="1297" y="601"/>
                  <a:pt x="1295" y="593"/>
                </a:cubicBezTo>
                <a:cubicBezTo>
                  <a:pt x="1293" y="585"/>
                  <a:pt x="1294" y="587"/>
                  <a:pt x="1287" y="581"/>
                </a:cubicBezTo>
                <a:cubicBezTo>
                  <a:pt x="1280" y="575"/>
                  <a:pt x="1262" y="561"/>
                  <a:pt x="1254" y="556"/>
                </a:cubicBezTo>
                <a:cubicBezTo>
                  <a:pt x="1246" y="551"/>
                  <a:pt x="1249" y="560"/>
                  <a:pt x="1241" y="550"/>
                </a:cubicBezTo>
                <a:cubicBezTo>
                  <a:pt x="1233" y="540"/>
                  <a:pt x="1216" y="505"/>
                  <a:pt x="1208" y="494"/>
                </a:cubicBezTo>
                <a:cubicBezTo>
                  <a:pt x="1200" y="483"/>
                  <a:pt x="1199" y="499"/>
                  <a:pt x="1191" y="485"/>
                </a:cubicBezTo>
                <a:cubicBezTo>
                  <a:pt x="1183" y="471"/>
                  <a:pt x="1167" y="432"/>
                  <a:pt x="1157" y="412"/>
                </a:cubicBezTo>
                <a:cubicBezTo>
                  <a:pt x="1147" y="392"/>
                  <a:pt x="1136" y="381"/>
                  <a:pt x="1130" y="368"/>
                </a:cubicBezTo>
                <a:cubicBezTo>
                  <a:pt x="1124" y="355"/>
                  <a:pt x="1115" y="362"/>
                  <a:pt x="1118" y="334"/>
                </a:cubicBezTo>
                <a:cubicBezTo>
                  <a:pt x="1121" y="306"/>
                  <a:pt x="1141" y="229"/>
                  <a:pt x="1151" y="199"/>
                </a:cubicBezTo>
                <a:cubicBezTo>
                  <a:pt x="1161" y="169"/>
                  <a:pt x="1172" y="169"/>
                  <a:pt x="1179" y="155"/>
                </a:cubicBezTo>
                <a:cubicBezTo>
                  <a:pt x="1186" y="141"/>
                  <a:pt x="1186" y="123"/>
                  <a:pt x="1191" y="112"/>
                </a:cubicBezTo>
                <a:cubicBezTo>
                  <a:pt x="1196" y="101"/>
                  <a:pt x="1202" y="92"/>
                  <a:pt x="1208" y="86"/>
                </a:cubicBezTo>
                <a:cubicBezTo>
                  <a:pt x="1214" y="80"/>
                  <a:pt x="1223" y="80"/>
                  <a:pt x="1230" y="77"/>
                </a:cubicBezTo>
                <a:cubicBezTo>
                  <a:pt x="1237" y="74"/>
                  <a:pt x="1245" y="77"/>
                  <a:pt x="1251" y="67"/>
                </a:cubicBezTo>
                <a:cubicBezTo>
                  <a:pt x="1257" y="57"/>
                  <a:pt x="1265" y="29"/>
                  <a:pt x="1268" y="19"/>
                </a:cubicBezTo>
                <a:lnTo>
                  <a:pt x="1269" y="4"/>
                </a:lnTo>
                <a:lnTo>
                  <a:pt x="5" y="0"/>
                </a:lnTo>
                <a:close/>
              </a:path>
            </a:pathLst>
          </a:custGeom>
          <a:solidFill>
            <a:srgbClr val="3333FF">
              <a:alpha val="50000"/>
            </a:srgbClr>
          </a:solidFill>
          <a:ln>
            <a:noFill/>
          </a:ln>
          <a:effectLst/>
          <a:extLst>
            <a:ext uri="{91240B29-F687-4F45-9708-019B960494DF}">
              <a14:hiddenLine xmlns:a14="http://schemas.microsoft.com/office/drawing/2010/main" w="952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6193" name="Picture 49" descr="The Civil War 35 Star Fla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6488" y="1844675"/>
            <a:ext cx="296862" cy="180975"/>
          </a:xfrm>
          <a:prstGeom prst="rect">
            <a:avLst/>
          </a:prstGeom>
          <a:noFill/>
          <a:extLst>
            <a:ext uri="{909E8E84-426E-40DD-AFC4-6F175D3DCCD1}">
              <a14:hiddenFill xmlns:a14="http://schemas.microsoft.com/office/drawing/2010/main">
                <a:solidFill>
                  <a:srgbClr val="FFFFFF"/>
                </a:solidFill>
              </a14:hiddenFill>
            </a:ext>
          </a:extLst>
        </p:spPr>
      </p:pic>
      <p:sp>
        <p:nvSpPr>
          <p:cNvPr id="6194" name="Freeform 50"/>
          <p:cNvSpPr>
            <a:spLocks/>
          </p:cNvSpPr>
          <p:nvPr/>
        </p:nvSpPr>
        <p:spPr bwMode="auto">
          <a:xfrm>
            <a:off x="5487988" y="439738"/>
            <a:ext cx="2079625" cy="1693862"/>
          </a:xfrm>
          <a:custGeom>
            <a:avLst/>
            <a:gdLst>
              <a:gd name="T0" fmla="*/ 37 w 1310"/>
              <a:gd name="T1" fmla="*/ 634 h 1067"/>
              <a:gd name="T2" fmla="*/ 67 w 1310"/>
              <a:gd name="T3" fmla="*/ 615 h 1067"/>
              <a:gd name="T4" fmla="*/ 167 w 1310"/>
              <a:gd name="T5" fmla="*/ 487 h 1067"/>
              <a:gd name="T6" fmla="*/ 197 w 1310"/>
              <a:gd name="T7" fmla="*/ 448 h 1067"/>
              <a:gd name="T8" fmla="*/ 236 w 1310"/>
              <a:gd name="T9" fmla="*/ 465 h 1067"/>
              <a:gd name="T10" fmla="*/ 254 w 1310"/>
              <a:gd name="T11" fmla="*/ 423 h 1067"/>
              <a:gd name="T12" fmla="*/ 281 w 1310"/>
              <a:gd name="T13" fmla="*/ 354 h 1067"/>
              <a:gd name="T14" fmla="*/ 310 w 1310"/>
              <a:gd name="T15" fmla="*/ 328 h 1067"/>
              <a:gd name="T16" fmla="*/ 365 w 1310"/>
              <a:gd name="T17" fmla="*/ 309 h 1067"/>
              <a:gd name="T18" fmla="*/ 445 w 1310"/>
              <a:gd name="T19" fmla="*/ 190 h 1067"/>
              <a:gd name="T20" fmla="*/ 469 w 1310"/>
              <a:gd name="T21" fmla="*/ 118 h 1067"/>
              <a:gd name="T22" fmla="*/ 529 w 1310"/>
              <a:gd name="T23" fmla="*/ 27 h 1067"/>
              <a:gd name="T24" fmla="*/ 551 w 1310"/>
              <a:gd name="T25" fmla="*/ 146 h 1067"/>
              <a:gd name="T26" fmla="*/ 830 w 1310"/>
              <a:gd name="T27" fmla="*/ 220 h 1067"/>
              <a:gd name="T28" fmla="*/ 836 w 1310"/>
              <a:gd name="T29" fmla="*/ 307 h 1067"/>
              <a:gd name="T30" fmla="*/ 902 w 1310"/>
              <a:gd name="T31" fmla="*/ 250 h 1067"/>
              <a:gd name="T32" fmla="*/ 1006 w 1310"/>
              <a:gd name="T33" fmla="*/ 168 h 1067"/>
              <a:gd name="T34" fmla="*/ 1106 w 1310"/>
              <a:gd name="T35" fmla="*/ 178 h 1067"/>
              <a:gd name="T36" fmla="*/ 1291 w 1310"/>
              <a:gd name="T37" fmla="*/ 166 h 1067"/>
              <a:gd name="T38" fmla="*/ 1299 w 1310"/>
              <a:gd name="T39" fmla="*/ 306 h 1067"/>
              <a:gd name="T40" fmla="*/ 1126 w 1310"/>
              <a:gd name="T41" fmla="*/ 219 h 1067"/>
              <a:gd name="T42" fmla="*/ 1107 w 1310"/>
              <a:gd name="T43" fmla="*/ 314 h 1067"/>
              <a:gd name="T44" fmla="*/ 976 w 1310"/>
              <a:gd name="T45" fmla="*/ 454 h 1067"/>
              <a:gd name="T46" fmla="*/ 892 w 1310"/>
              <a:gd name="T47" fmla="*/ 553 h 1067"/>
              <a:gd name="T48" fmla="*/ 829 w 1310"/>
              <a:gd name="T49" fmla="*/ 537 h 1067"/>
              <a:gd name="T50" fmla="*/ 721 w 1310"/>
              <a:gd name="T51" fmla="*/ 742 h 1067"/>
              <a:gd name="T52" fmla="*/ 643 w 1310"/>
              <a:gd name="T53" fmla="*/ 876 h 1067"/>
              <a:gd name="T54" fmla="*/ 640 w 1310"/>
              <a:gd name="T55" fmla="*/ 922 h 1067"/>
              <a:gd name="T56" fmla="*/ 529 w 1310"/>
              <a:gd name="T57" fmla="*/ 973 h 1067"/>
              <a:gd name="T58" fmla="*/ 473 w 1310"/>
              <a:gd name="T59" fmla="*/ 997 h 1067"/>
              <a:gd name="T60" fmla="*/ 377 w 1310"/>
              <a:gd name="T61" fmla="*/ 1009 h 1067"/>
              <a:gd name="T62" fmla="*/ 205 w 1310"/>
              <a:gd name="T63" fmla="*/ 1032 h 1067"/>
              <a:gd name="T64" fmla="*/ 107 w 1310"/>
              <a:gd name="T65" fmla="*/ 916 h 1067"/>
              <a:gd name="T66" fmla="*/ 67 w 1310"/>
              <a:gd name="T67" fmla="*/ 823 h 1067"/>
              <a:gd name="T68" fmla="*/ 37 w 1310"/>
              <a:gd name="T69" fmla="*/ 766 h 1067"/>
              <a:gd name="T70" fmla="*/ 13 w 1310"/>
              <a:gd name="T71" fmla="*/ 642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10" h="1067">
                <a:moveTo>
                  <a:pt x="13" y="642"/>
                </a:moveTo>
                <a:cubicBezTo>
                  <a:pt x="17" y="623"/>
                  <a:pt x="30" y="636"/>
                  <a:pt x="37" y="634"/>
                </a:cubicBezTo>
                <a:cubicBezTo>
                  <a:pt x="44" y="632"/>
                  <a:pt x="50" y="633"/>
                  <a:pt x="55" y="630"/>
                </a:cubicBezTo>
                <a:cubicBezTo>
                  <a:pt x="60" y="627"/>
                  <a:pt x="58" y="620"/>
                  <a:pt x="67" y="615"/>
                </a:cubicBezTo>
                <a:cubicBezTo>
                  <a:pt x="76" y="610"/>
                  <a:pt x="93" y="618"/>
                  <a:pt x="110" y="597"/>
                </a:cubicBezTo>
                <a:cubicBezTo>
                  <a:pt x="127" y="576"/>
                  <a:pt x="155" y="507"/>
                  <a:pt x="167" y="487"/>
                </a:cubicBezTo>
                <a:cubicBezTo>
                  <a:pt x="179" y="467"/>
                  <a:pt x="177" y="481"/>
                  <a:pt x="182" y="475"/>
                </a:cubicBezTo>
                <a:cubicBezTo>
                  <a:pt x="187" y="469"/>
                  <a:pt x="190" y="452"/>
                  <a:pt x="197" y="448"/>
                </a:cubicBezTo>
                <a:cubicBezTo>
                  <a:pt x="204" y="444"/>
                  <a:pt x="218" y="450"/>
                  <a:pt x="224" y="453"/>
                </a:cubicBezTo>
                <a:cubicBezTo>
                  <a:pt x="230" y="456"/>
                  <a:pt x="230" y="464"/>
                  <a:pt x="236" y="465"/>
                </a:cubicBezTo>
                <a:cubicBezTo>
                  <a:pt x="242" y="466"/>
                  <a:pt x="257" y="467"/>
                  <a:pt x="260" y="460"/>
                </a:cubicBezTo>
                <a:cubicBezTo>
                  <a:pt x="263" y="453"/>
                  <a:pt x="254" y="437"/>
                  <a:pt x="254" y="423"/>
                </a:cubicBezTo>
                <a:cubicBezTo>
                  <a:pt x="254" y="409"/>
                  <a:pt x="253" y="384"/>
                  <a:pt x="257" y="373"/>
                </a:cubicBezTo>
                <a:cubicBezTo>
                  <a:pt x="261" y="362"/>
                  <a:pt x="275" y="361"/>
                  <a:pt x="281" y="354"/>
                </a:cubicBezTo>
                <a:cubicBezTo>
                  <a:pt x="287" y="347"/>
                  <a:pt x="287" y="335"/>
                  <a:pt x="292" y="331"/>
                </a:cubicBezTo>
                <a:cubicBezTo>
                  <a:pt x="297" y="327"/>
                  <a:pt x="304" y="333"/>
                  <a:pt x="310" y="328"/>
                </a:cubicBezTo>
                <a:cubicBezTo>
                  <a:pt x="316" y="323"/>
                  <a:pt x="320" y="306"/>
                  <a:pt x="329" y="303"/>
                </a:cubicBezTo>
                <a:cubicBezTo>
                  <a:pt x="338" y="300"/>
                  <a:pt x="350" y="320"/>
                  <a:pt x="365" y="309"/>
                </a:cubicBezTo>
                <a:cubicBezTo>
                  <a:pt x="380" y="298"/>
                  <a:pt x="405" y="257"/>
                  <a:pt x="418" y="237"/>
                </a:cubicBezTo>
                <a:cubicBezTo>
                  <a:pt x="431" y="217"/>
                  <a:pt x="441" y="203"/>
                  <a:pt x="445" y="190"/>
                </a:cubicBezTo>
                <a:cubicBezTo>
                  <a:pt x="449" y="177"/>
                  <a:pt x="441" y="168"/>
                  <a:pt x="445" y="156"/>
                </a:cubicBezTo>
                <a:cubicBezTo>
                  <a:pt x="449" y="144"/>
                  <a:pt x="458" y="131"/>
                  <a:pt x="469" y="118"/>
                </a:cubicBezTo>
                <a:cubicBezTo>
                  <a:pt x="480" y="105"/>
                  <a:pt x="502" y="90"/>
                  <a:pt x="512" y="75"/>
                </a:cubicBezTo>
                <a:cubicBezTo>
                  <a:pt x="522" y="60"/>
                  <a:pt x="524" y="39"/>
                  <a:pt x="529" y="27"/>
                </a:cubicBezTo>
                <a:lnTo>
                  <a:pt x="542" y="0"/>
                </a:lnTo>
                <a:lnTo>
                  <a:pt x="551" y="146"/>
                </a:lnTo>
                <a:lnTo>
                  <a:pt x="819" y="126"/>
                </a:lnTo>
                <a:lnTo>
                  <a:pt x="830" y="220"/>
                </a:lnTo>
                <a:lnTo>
                  <a:pt x="827" y="290"/>
                </a:lnTo>
                <a:lnTo>
                  <a:pt x="836" y="307"/>
                </a:lnTo>
                <a:cubicBezTo>
                  <a:pt x="843" y="308"/>
                  <a:pt x="857" y="306"/>
                  <a:pt x="868" y="297"/>
                </a:cubicBezTo>
                <a:cubicBezTo>
                  <a:pt x="879" y="288"/>
                  <a:pt x="883" y="266"/>
                  <a:pt x="902" y="250"/>
                </a:cubicBezTo>
                <a:cubicBezTo>
                  <a:pt x="921" y="234"/>
                  <a:pt x="968" y="215"/>
                  <a:pt x="985" y="201"/>
                </a:cubicBezTo>
                <a:cubicBezTo>
                  <a:pt x="1002" y="187"/>
                  <a:pt x="995" y="177"/>
                  <a:pt x="1006" y="168"/>
                </a:cubicBezTo>
                <a:cubicBezTo>
                  <a:pt x="1017" y="159"/>
                  <a:pt x="1034" y="145"/>
                  <a:pt x="1051" y="147"/>
                </a:cubicBezTo>
                <a:cubicBezTo>
                  <a:pt x="1068" y="149"/>
                  <a:pt x="1085" y="179"/>
                  <a:pt x="1106" y="178"/>
                </a:cubicBezTo>
                <a:cubicBezTo>
                  <a:pt x="1127" y="177"/>
                  <a:pt x="1149" y="140"/>
                  <a:pt x="1180" y="138"/>
                </a:cubicBezTo>
                <a:cubicBezTo>
                  <a:pt x="1211" y="136"/>
                  <a:pt x="1269" y="154"/>
                  <a:pt x="1291" y="166"/>
                </a:cubicBezTo>
                <a:lnTo>
                  <a:pt x="1310" y="207"/>
                </a:lnTo>
                <a:lnTo>
                  <a:pt x="1299" y="306"/>
                </a:lnTo>
                <a:cubicBezTo>
                  <a:pt x="1276" y="306"/>
                  <a:pt x="1198" y="222"/>
                  <a:pt x="1169" y="208"/>
                </a:cubicBezTo>
                <a:cubicBezTo>
                  <a:pt x="1140" y="194"/>
                  <a:pt x="1133" y="217"/>
                  <a:pt x="1126" y="219"/>
                </a:cubicBezTo>
                <a:cubicBezTo>
                  <a:pt x="1119" y="221"/>
                  <a:pt x="1129" y="203"/>
                  <a:pt x="1126" y="219"/>
                </a:cubicBezTo>
                <a:cubicBezTo>
                  <a:pt x="1123" y="235"/>
                  <a:pt x="1121" y="282"/>
                  <a:pt x="1107" y="314"/>
                </a:cubicBezTo>
                <a:cubicBezTo>
                  <a:pt x="1093" y="346"/>
                  <a:pt x="1062" y="386"/>
                  <a:pt x="1040" y="409"/>
                </a:cubicBezTo>
                <a:cubicBezTo>
                  <a:pt x="1018" y="432"/>
                  <a:pt x="997" y="434"/>
                  <a:pt x="976" y="454"/>
                </a:cubicBezTo>
                <a:cubicBezTo>
                  <a:pt x="955" y="474"/>
                  <a:pt x="928" y="515"/>
                  <a:pt x="914" y="531"/>
                </a:cubicBezTo>
                <a:cubicBezTo>
                  <a:pt x="900" y="547"/>
                  <a:pt x="902" y="548"/>
                  <a:pt x="892" y="553"/>
                </a:cubicBezTo>
                <a:cubicBezTo>
                  <a:pt x="882" y="558"/>
                  <a:pt x="863" y="562"/>
                  <a:pt x="853" y="559"/>
                </a:cubicBezTo>
                <a:cubicBezTo>
                  <a:pt x="843" y="556"/>
                  <a:pt x="841" y="540"/>
                  <a:pt x="829" y="537"/>
                </a:cubicBezTo>
                <a:cubicBezTo>
                  <a:pt x="817" y="534"/>
                  <a:pt x="800" y="507"/>
                  <a:pt x="782" y="541"/>
                </a:cubicBezTo>
                <a:cubicBezTo>
                  <a:pt x="764" y="575"/>
                  <a:pt x="744" y="690"/>
                  <a:pt x="721" y="742"/>
                </a:cubicBezTo>
                <a:cubicBezTo>
                  <a:pt x="698" y="794"/>
                  <a:pt x="659" y="828"/>
                  <a:pt x="646" y="850"/>
                </a:cubicBezTo>
                <a:cubicBezTo>
                  <a:pt x="633" y="872"/>
                  <a:pt x="641" y="869"/>
                  <a:pt x="643" y="876"/>
                </a:cubicBezTo>
                <a:cubicBezTo>
                  <a:pt x="645" y="883"/>
                  <a:pt x="661" y="884"/>
                  <a:pt x="661" y="892"/>
                </a:cubicBezTo>
                <a:cubicBezTo>
                  <a:pt x="661" y="900"/>
                  <a:pt x="650" y="911"/>
                  <a:pt x="640" y="922"/>
                </a:cubicBezTo>
                <a:cubicBezTo>
                  <a:pt x="630" y="933"/>
                  <a:pt x="619" y="950"/>
                  <a:pt x="601" y="958"/>
                </a:cubicBezTo>
                <a:cubicBezTo>
                  <a:pt x="583" y="966"/>
                  <a:pt x="544" y="971"/>
                  <a:pt x="529" y="973"/>
                </a:cubicBezTo>
                <a:cubicBezTo>
                  <a:pt x="514" y="975"/>
                  <a:pt x="518" y="966"/>
                  <a:pt x="509" y="970"/>
                </a:cubicBezTo>
                <a:cubicBezTo>
                  <a:pt x="500" y="974"/>
                  <a:pt x="487" y="989"/>
                  <a:pt x="473" y="997"/>
                </a:cubicBezTo>
                <a:cubicBezTo>
                  <a:pt x="459" y="1005"/>
                  <a:pt x="441" y="1019"/>
                  <a:pt x="425" y="1021"/>
                </a:cubicBezTo>
                <a:cubicBezTo>
                  <a:pt x="409" y="1023"/>
                  <a:pt x="400" y="1002"/>
                  <a:pt x="377" y="1009"/>
                </a:cubicBezTo>
                <a:cubicBezTo>
                  <a:pt x="354" y="1016"/>
                  <a:pt x="315" y="1059"/>
                  <a:pt x="286" y="1063"/>
                </a:cubicBezTo>
                <a:cubicBezTo>
                  <a:pt x="257" y="1067"/>
                  <a:pt x="225" y="1051"/>
                  <a:pt x="205" y="1032"/>
                </a:cubicBezTo>
                <a:cubicBezTo>
                  <a:pt x="185" y="1013"/>
                  <a:pt x="183" y="970"/>
                  <a:pt x="167" y="951"/>
                </a:cubicBezTo>
                <a:cubicBezTo>
                  <a:pt x="151" y="932"/>
                  <a:pt x="123" y="932"/>
                  <a:pt x="107" y="916"/>
                </a:cubicBezTo>
                <a:cubicBezTo>
                  <a:pt x="91" y="900"/>
                  <a:pt x="77" y="872"/>
                  <a:pt x="70" y="856"/>
                </a:cubicBezTo>
                <a:cubicBezTo>
                  <a:pt x="63" y="840"/>
                  <a:pt x="71" y="830"/>
                  <a:pt x="67" y="823"/>
                </a:cubicBezTo>
                <a:cubicBezTo>
                  <a:pt x="63" y="816"/>
                  <a:pt x="48" y="822"/>
                  <a:pt x="43" y="813"/>
                </a:cubicBezTo>
                <a:cubicBezTo>
                  <a:pt x="38" y="804"/>
                  <a:pt x="43" y="783"/>
                  <a:pt x="37" y="766"/>
                </a:cubicBezTo>
                <a:cubicBezTo>
                  <a:pt x="31" y="749"/>
                  <a:pt x="8" y="733"/>
                  <a:pt x="4" y="712"/>
                </a:cubicBezTo>
                <a:cubicBezTo>
                  <a:pt x="0" y="691"/>
                  <a:pt x="11" y="657"/>
                  <a:pt x="13" y="642"/>
                </a:cubicBezTo>
                <a:close/>
              </a:path>
            </a:pathLst>
          </a:custGeom>
          <a:solidFill>
            <a:srgbClr val="3333FF">
              <a:alpha val="50000"/>
            </a:srgbClr>
          </a:solidFill>
          <a:ln>
            <a:noFill/>
          </a:ln>
          <a:effectLst/>
          <a:extLst>
            <a:ext uri="{91240B29-F687-4F45-9708-019B960494DF}">
              <a14:hiddenLine xmlns:a14="http://schemas.microsoft.com/office/drawing/2010/main" w="952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6195" name="Picture 51" descr="The Civil War 35 Star Fla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2013" y="1282700"/>
            <a:ext cx="296862" cy="180975"/>
          </a:xfrm>
          <a:prstGeom prst="rect">
            <a:avLst/>
          </a:prstGeom>
          <a:noFill/>
          <a:extLst>
            <a:ext uri="{909E8E84-426E-40DD-AFC4-6F175D3DCCD1}">
              <a14:hiddenFill xmlns:a14="http://schemas.microsoft.com/office/drawing/2010/main">
                <a:solidFill>
                  <a:srgbClr val="FFFFFF"/>
                </a:solidFill>
              </a14:hiddenFill>
            </a:ext>
          </a:extLst>
        </p:spPr>
      </p:pic>
      <p:sp>
        <p:nvSpPr>
          <p:cNvPr id="6209" name="Text Box 65"/>
          <p:cNvSpPr txBox="1">
            <a:spLocks noChangeArrowheads="1"/>
          </p:cNvSpPr>
          <p:nvPr/>
        </p:nvSpPr>
        <p:spPr bwMode="auto">
          <a:xfrm>
            <a:off x="7726363" y="6173788"/>
            <a:ext cx="692150" cy="3667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b="1"/>
              <a:t>1860</a:t>
            </a:r>
          </a:p>
        </p:txBody>
      </p:sp>
      <p:grpSp>
        <p:nvGrpSpPr>
          <p:cNvPr id="6210" name="Group 66"/>
          <p:cNvGrpSpPr>
            <a:grpSpLocks/>
          </p:cNvGrpSpPr>
          <p:nvPr/>
        </p:nvGrpSpPr>
        <p:grpSpPr bwMode="auto">
          <a:xfrm>
            <a:off x="4822825" y="828675"/>
            <a:ext cx="1890713" cy="4403725"/>
            <a:chOff x="3119" y="537"/>
            <a:chExt cx="1191" cy="2774"/>
          </a:xfrm>
        </p:grpSpPr>
        <p:sp>
          <p:nvSpPr>
            <p:cNvPr id="6211" name="Rectangle 67"/>
            <p:cNvSpPr>
              <a:spLocks noChangeArrowheads="1"/>
            </p:cNvSpPr>
            <p:nvPr/>
          </p:nvSpPr>
          <p:spPr bwMode="auto">
            <a:xfrm>
              <a:off x="3121" y="537"/>
              <a:ext cx="1189" cy="277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6212" name="Text Box 68"/>
            <p:cNvSpPr txBox="1">
              <a:spLocks noChangeArrowheads="1"/>
            </p:cNvSpPr>
            <p:nvPr/>
          </p:nvSpPr>
          <p:spPr bwMode="auto">
            <a:xfrm>
              <a:off x="3962" y="3132"/>
              <a:ext cx="31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b="1"/>
                <a:t>CSA</a:t>
              </a:r>
            </a:p>
          </p:txBody>
        </p:sp>
        <p:sp>
          <p:nvSpPr>
            <p:cNvPr id="6213" name="Line 69"/>
            <p:cNvSpPr>
              <a:spLocks noChangeShapeType="1"/>
            </p:cNvSpPr>
            <p:nvPr/>
          </p:nvSpPr>
          <p:spPr bwMode="auto">
            <a:xfrm>
              <a:off x="3200" y="3135"/>
              <a:ext cx="1076"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14" name="Line 70"/>
            <p:cNvSpPr>
              <a:spLocks noChangeShapeType="1"/>
            </p:cNvSpPr>
            <p:nvPr/>
          </p:nvSpPr>
          <p:spPr bwMode="auto">
            <a:xfrm>
              <a:off x="3437" y="1135"/>
              <a:ext cx="0" cy="198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15" name="Text Box 71"/>
            <p:cNvSpPr txBox="1">
              <a:spLocks noChangeArrowheads="1"/>
            </p:cNvSpPr>
            <p:nvPr/>
          </p:nvSpPr>
          <p:spPr bwMode="auto">
            <a:xfrm>
              <a:off x="3244" y="581"/>
              <a:ext cx="884"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u="sng"/>
                <a:t>Pig Iron</a:t>
              </a:r>
            </a:p>
            <a:p>
              <a:pPr algn="ctr"/>
              <a:r>
                <a:rPr lang="en-US" altLang="en-US" u="sng"/>
                <a:t>(1,000 tons)</a:t>
              </a:r>
            </a:p>
          </p:txBody>
        </p:sp>
        <p:sp>
          <p:nvSpPr>
            <p:cNvPr id="6216" name="Line 72"/>
            <p:cNvSpPr>
              <a:spLocks noChangeShapeType="1"/>
            </p:cNvSpPr>
            <p:nvPr/>
          </p:nvSpPr>
          <p:spPr bwMode="auto">
            <a:xfrm>
              <a:off x="3340" y="1460"/>
              <a:ext cx="19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17" name="Line 73"/>
            <p:cNvSpPr>
              <a:spLocks noChangeShapeType="1"/>
            </p:cNvSpPr>
            <p:nvPr/>
          </p:nvSpPr>
          <p:spPr bwMode="auto">
            <a:xfrm>
              <a:off x="3373" y="1293"/>
              <a:ext cx="128"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18" name="Text Box 74"/>
            <p:cNvSpPr txBox="1">
              <a:spLocks noChangeArrowheads="1"/>
            </p:cNvSpPr>
            <p:nvPr/>
          </p:nvSpPr>
          <p:spPr bwMode="auto">
            <a:xfrm>
              <a:off x="3119" y="1039"/>
              <a:ext cx="27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t>600</a:t>
              </a:r>
            </a:p>
          </p:txBody>
        </p:sp>
        <p:sp>
          <p:nvSpPr>
            <p:cNvPr id="6219" name="Line 75"/>
            <p:cNvSpPr>
              <a:spLocks noChangeShapeType="1"/>
            </p:cNvSpPr>
            <p:nvPr/>
          </p:nvSpPr>
          <p:spPr bwMode="auto">
            <a:xfrm>
              <a:off x="3340" y="1795"/>
              <a:ext cx="19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20" name="Line 76"/>
            <p:cNvSpPr>
              <a:spLocks noChangeShapeType="1"/>
            </p:cNvSpPr>
            <p:nvPr/>
          </p:nvSpPr>
          <p:spPr bwMode="auto">
            <a:xfrm>
              <a:off x="3340" y="2130"/>
              <a:ext cx="19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21" name="Line 77"/>
            <p:cNvSpPr>
              <a:spLocks noChangeShapeType="1"/>
            </p:cNvSpPr>
            <p:nvPr/>
          </p:nvSpPr>
          <p:spPr bwMode="auto">
            <a:xfrm>
              <a:off x="3341" y="2465"/>
              <a:ext cx="19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22" name="Line 78"/>
            <p:cNvSpPr>
              <a:spLocks noChangeShapeType="1"/>
            </p:cNvSpPr>
            <p:nvPr/>
          </p:nvSpPr>
          <p:spPr bwMode="auto">
            <a:xfrm>
              <a:off x="3341" y="2800"/>
              <a:ext cx="19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23" name="Line 79"/>
            <p:cNvSpPr>
              <a:spLocks noChangeShapeType="1"/>
            </p:cNvSpPr>
            <p:nvPr/>
          </p:nvSpPr>
          <p:spPr bwMode="auto">
            <a:xfrm>
              <a:off x="3340" y="1126"/>
              <a:ext cx="19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24" name="Line 80"/>
            <p:cNvSpPr>
              <a:spLocks noChangeShapeType="1"/>
            </p:cNvSpPr>
            <p:nvPr/>
          </p:nvSpPr>
          <p:spPr bwMode="auto">
            <a:xfrm>
              <a:off x="3373" y="1628"/>
              <a:ext cx="128"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25" name="Line 81"/>
            <p:cNvSpPr>
              <a:spLocks noChangeShapeType="1"/>
            </p:cNvSpPr>
            <p:nvPr/>
          </p:nvSpPr>
          <p:spPr bwMode="auto">
            <a:xfrm>
              <a:off x="3372" y="1963"/>
              <a:ext cx="128"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26" name="Line 82"/>
            <p:cNvSpPr>
              <a:spLocks noChangeShapeType="1"/>
            </p:cNvSpPr>
            <p:nvPr/>
          </p:nvSpPr>
          <p:spPr bwMode="auto">
            <a:xfrm>
              <a:off x="3373" y="2297"/>
              <a:ext cx="128"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27" name="Line 83"/>
            <p:cNvSpPr>
              <a:spLocks noChangeShapeType="1"/>
            </p:cNvSpPr>
            <p:nvPr/>
          </p:nvSpPr>
          <p:spPr bwMode="auto">
            <a:xfrm>
              <a:off x="3373" y="2632"/>
              <a:ext cx="128"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28" name="Line 84"/>
            <p:cNvSpPr>
              <a:spLocks noChangeShapeType="1"/>
            </p:cNvSpPr>
            <p:nvPr/>
          </p:nvSpPr>
          <p:spPr bwMode="auto">
            <a:xfrm>
              <a:off x="3373" y="2967"/>
              <a:ext cx="128"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29" name="Text Box 85"/>
            <p:cNvSpPr txBox="1">
              <a:spLocks noChangeArrowheads="1"/>
            </p:cNvSpPr>
            <p:nvPr/>
          </p:nvSpPr>
          <p:spPr bwMode="auto">
            <a:xfrm>
              <a:off x="3119" y="1373"/>
              <a:ext cx="27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t>500</a:t>
              </a:r>
            </a:p>
          </p:txBody>
        </p:sp>
        <p:sp>
          <p:nvSpPr>
            <p:cNvPr id="6230" name="Text Box 86"/>
            <p:cNvSpPr txBox="1">
              <a:spLocks noChangeArrowheads="1"/>
            </p:cNvSpPr>
            <p:nvPr/>
          </p:nvSpPr>
          <p:spPr bwMode="auto">
            <a:xfrm>
              <a:off x="3119" y="1707"/>
              <a:ext cx="27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t>400</a:t>
              </a:r>
            </a:p>
          </p:txBody>
        </p:sp>
        <p:sp>
          <p:nvSpPr>
            <p:cNvPr id="6231" name="Text Box 87"/>
            <p:cNvSpPr txBox="1">
              <a:spLocks noChangeArrowheads="1"/>
            </p:cNvSpPr>
            <p:nvPr/>
          </p:nvSpPr>
          <p:spPr bwMode="auto">
            <a:xfrm>
              <a:off x="3119" y="2041"/>
              <a:ext cx="27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t>300</a:t>
              </a:r>
            </a:p>
          </p:txBody>
        </p:sp>
        <p:sp>
          <p:nvSpPr>
            <p:cNvPr id="6232" name="Text Box 88"/>
            <p:cNvSpPr txBox="1">
              <a:spLocks noChangeArrowheads="1"/>
            </p:cNvSpPr>
            <p:nvPr/>
          </p:nvSpPr>
          <p:spPr bwMode="auto">
            <a:xfrm>
              <a:off x="3119" y="2375"/>
              <a:ext cx="27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t>200</a:t>
              </a:r>
            </a:p>
          </p:txBody>
        </p:sp>
        <p:sp>
          <p:nvSpPr>
            <p:cNvPr id="6233" name="Text Box 89"/>
            <p:cNvSpPr txBox="1">
              <a:spLocks noChangeArrowheads="1"/>
            </p:cNvSpPr>
            <p:nvPr/>
          </p:nvSpPr>
          <p:spPr bwMode="auto">
            <a:xfrm>
              <a:off x="3119" y="2710"/>
              <a:ext cx="27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t>100</a:t>
              </a:r>
            </a:p>
          </p:txBody>
        </p:sp>
      </p:grpSp>
      <p:grpSp>
        <p:nvGrpSpPr>
          <p:cNvPr id="6234" name="Group 90"/>
          <p:cNvGrpSpPr>
            <a:grpSpLocks/>
          </p:cNvGrpSpPr>
          <p:nvPr/>
        </p:nvGrpSpPr>
        <p:grpSpPr bwMode="auto">
          <a:xfrm>
            <a:off x="2609850" y="828675"/>
            <a:ext cx="1887538" cy="4419600"/>
            <a:chOff x="1635" y="522"/>
            <a:chExt cx="1189" cy="2784"/>
          </a:xfrm>
        </p:grpSpPr>
        <p:sp>
          <p:nvSpPr>
            <p:cNvPr id="6235" name="Rectangle 91"/>
            <p:cNvSpPr>
              <a:spLocks noChangeArrowheads="1"/>
            </p:cNvSpPr>
            <p:nvPr/>
          </p:nvSpPr>
          <p:spPr bwMode="auto">
            <a:xfrm>
              <a:off x="1635" y="532"/>
              <a:ext cx="1189" cy="277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6236" name="Text Box 92"/>
            <p:cNvSpPr txBox="1">
              <a:spLocks noChangeArrowheads="1"/>
            </p:cNvSpPr>
            <p:nvPr/>
          </p:nvSpPr>
          <p:spPr bwMode="auto">
            <a:xfrm>
              <a:off x="2028" y="3127"/>
              <a:ext cx="31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b="1"/>
                <a:t>USA</a:t>
              </a:r>
            </a:p>
          </p:txBody>
        </p:sp>
        <p:sp>
          <p:nvSpPr>
            <p:cNvPr id="6237" name="Text Box 93"/>
            <p:cNvSpPr txBox="1">
              <a:spLocks noChangeArrowheads="1"/>
            </p:cNvSpPr>
            <p:nvPr/>
          </p:nvSpPr>
          <p:spPr bwMode="auto">
            <a:xfrm>
              <a:off x="2476" y="3127"/>
              <a:ext cx="31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b="1"/>
                <a:t>CSA</a:t>
              </a:r>
            </a:p>
          </p:txBody>
        </p:sp>
        <p:sp>
          <p:nvSpPr>
            <p:cNvPr id="6238" name="Line 94"/>
            <p:cNvSpPr>
              <a:spLocks noChangeShapeType="1"/>
            </p:cNvSpPr>
            <p:nvPr/>
          </p:nvSpPr>
          <p:spPr bwMode="auto">
            <a:xfrm>
              <a:off x="1714" y="3130"/>
              <a:ext cx="1076"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39" name="Line 95"/>
            <p:cNvSpPr>
              <a:spLocks noChangeShapeType="1"/>
            </p:cNvSpPr>
            <p:nvPr/>
          </p:nvSpPr>
          <p:spPr bwMode="auto">
            <a:xfrm>
              <a:off x="1960" y="1130"/>
              <a:ext cx="0" cy="198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40" name="Text Box 96"/>
            <p:cNvSpPr txBox="1">
              <a:spLocks noChangeArrowheads="1"/>
            </p:cNvSpPr>
            <p:nvPr/>
          </p:nvSpPr>
          <p:spPr bwMode="auto">
            <a:xfrm>
              <a:off x="1654" y="522"/>
              <a:ext cx="1092" cy="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u="sng"/>
                <a:t>Manufacturing </a:t>
              </a:r>
            </a:p>
            <a:p>
              <a:pPr algn="ctr"/>
              <a:r>
                <a:rPr lang="en-US" altLang="en-US" u="sng"/>
                <a:t>Establishments</a:t>
              </a:r>
            </a:p>
            <a:p>
              <a:pPr algn="ctr"/>
              <a:r>
                <a:rPr lang="en-US" altLang="en-US" u="sng"/>
                <a:t>(1,000)</a:t>
              </a:r>
            </a:p>
          </p:txBody>
        </p:sp>
        <p:sp>
          <p:nvSpPr>
            <p:cNvPr id="6241" name="Line 97"/>
            <p:cNvSpPr>
              <a:spLocks noChangeShapeType="1"/>
            </p:cNvSpPr>
            <p:nvPr/>
          </p:nvSpPr>
          <p:spPr bwMode="auto">
            <a:xfrm>
              <a:off x="1864" y="1309"/>
              <a:ext cx="19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42" name="Line 98"/>
            <p:cNvSpPr>
              <a:spLocks noChangeShapeType="1"/>
            </p:cNvSpPr>
            <p:nvPr/>
          </p:nvSpPr>
          <p:spPr bwMode="auto">
            <a:xfrm>
              <a:off x="1896" y="2219"/>
              <a:ext cx="128"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43" name="Text Box 99"/>
            <p:cNvSpPr txBox="1">
              <a:spLocks noChangeArrowheads="1"/>
            </p:cNvSpPr>
            <p:nvPr/>
          </p:nvSpPr>
          <p:spPr bwMode="auto">
            <a:xfrm>
              <a:off x="1636" y="1223"/>
              <a:ext cx="27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t>100</a:t>
              </a:r>
            </a:p>
          </p:txBody>
        </p:sp>
        <p:sp>
          <p:nvSpPr>
            <p:cNvPr id="6244" name="Text Box 100"/>
            <p:cNvSpPr txBox="1">
              <a:spLocks noChangeArrowheads="1"/>
            </p:cNvSpPr>
            <p:nvPr/>
          </p:nvSpPr>
          <p:spPr bwMode="auto">
            <a:xfrm>
              <a:off x="1686" y="2122"/>
              <a:ext cx="22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t>50</a:t>
              </a:r>
            </a:p>
          </p:txBody>
        </p:sp>
        <p:sp>
          <p:nvSpPr>
            <p:cNvPr id="6245" name="Line 101"/>
            <p:cNvSpPr>
              <a:spLocks noChangeShapeType="1"/>
            </p:cNvSpPr>
            <p:nvPr/>
          </p:nvSpPr>
          <p:spPr bwMode="auto">
            <a:xfrm>
              <a:off x="1911" y="2401"/>
              <a:ext cx="9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46" name="Line 102"/>
            <p:cNvSpPr>
              <a:spLocks noChangeShapeType="1"/>
            </p:cNvSpPr>
            <p:nvPr/>
          </p:nvSpPr>
          <p:spPr bwMode="auto">
            <a:xfrm>
              <a:off x="1911" y="2583"/>
              <a:ext cx="9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47" name="Line 103"/>
            <p:cNvSpPr>
              <a:spLocks noChangeShapeType="1"/>
            </p:cNvSpPr>
            <p:nvPr/>
          </p:nvSpPr>
          <p:spPr bwMode="auto">
            <a:xfrm>
              <a:off x="1911" y="2765"/>
              <a:ext cx="9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48" name="Line 104"/>
            <p:cNvSpPr>
              <a:spLocks noChangeShapeType="1"/>
            </p:cNvSpPr>
            <p:nvPr/>
          </p:nvSpPr>
          <p:spPr bwMode="auto">
            <a:xfrm>
              <a:off x="1911" y="2947"/>
              <a:ext cx="9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49" name="Line 105"/>
            <p:cNvSpPr>
              <a:spLocks noChangeShapeType="1"/>
            </p:cNvSpPr>
            <p:nvPr/>
          </p:nvSpPr>
          <p:spPr bwMode="auto">
            <a:xfrm>
              <a:off x="1911" y="1491"/>
              <a:ext cx="9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50" name="Line 106"/>
            <p:cNvSpPr>
              <a:spLocks noChangeShapeType="1"/>
            </p:cNvSpPr>
            <p:nvPr/>
          </p:nvSpPr>
          <p:spPr bwMode="auto">
            <a:xfrm>
              <a:off x="1911" y="1673"/>
              <a:ext cx="9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51" name="Line 107"/>
            <p:cNvSpPr>
              <a:spLocks noChangeShapeType="1"/>
            </p:cNvSpPr>
            <p:nvPr/>
          </p:nvSpPr>
          <p:spPr bwMode="auto">
            <a:xfrm>
              <a:off x="1911" y="1855"/>
              <a:ext cx="9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52" name="Line 108"/>
            <p:cNvSpPr>
              <a:spLocks noChangeShapeType="1"/>
            </p:cNvSpPr>
            <p:nvPr/>
          </p:nvSpPr>
          <p:spPr bwMode="auto">
            <a:xfrm>
              <a:off x="1911" y="2037"/>
              <a:ext cx="9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53" name="Line 109"/>
            <p:cNvSpPr>
              <a:spLocks noChangeShapeType="1"/>
            </p:cNvSpPr>
            <p:nvPr/>
          </p:nvSpPr>
          <p:spPr bwMode="auto">
            <a:xfrm>
              <a:off x="1911" y="1127"/>
              <a:ext cx="9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6254" name="Group 110"/>
          <p:cNvGrpSpPr>
            <a:grpSpLocks/>
          </p:cNvGrpSpPr>
          <p:nvPr/>
        </p:nvGrpSpPr>
        <p:grpSpPr bwMode="auto">
          <a:xfrm>
            <a:off x="396875" y="828675"/>
            <a:ext cx="1887538" cy="4403725"/>
            <a:chOff x="250" y="555"/>
            <a:chExt cx="1189" cy="2774"/>
          </a:xfrm>
        </p:grpSpPr>
        <p:sp>
          <p:nvSpPr>
            <p:cNvPr id="6255" name="Rectangle 111"/>
            <p:cNvSpPr>
              <a:spLocks noChangeArrowheads="1"/>
            </p:cNvSpPr>
            <p:nvPr/>
          </p:nvSpPr>
          <p:spPr bwMode="auto">
            <a:xfrm>
              <a:off x="250" y="555"/>
              <a:ext cx="1189" cy="277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6256" name="Text Box 112"/>
            <p:cNvSpPr txBox="1">
              <a:spLocks noChangeArrowheads="1"/>
            </p:cNvSpPr>
            <p:nvPr/>
          </p:nvSpPr>
          <p:spPr bwMode="auto">
            <a:xfrm>
              <a:off x="643" y="3150"/>
              <a:ext cx="31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b="1"/>
                <a:t>USA</a:t>
              </a:r>
            </a:p>
          </p:txBody>
        </p:sp>
        <p:sp>
          <p:nvSpPr>
            <p:cNvPr id="6257" name="Text Box 113"/>
            <p:cNvSpPr txBox="1">
              <a:spLocks noChangeArrowheads="1"/>
            </p:cNvSpPr>
            <p:nvPr/>
          </p:nvSpPr>
          <p:spPr bwMode="auto">
            <a:xfrm>
              <a:off x="1091" y="3150"/>
              <a:ext cx="31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b="1"/>
                <a:t>CSA</a:t>
              </a:r>
            </a:p>
          </p:txBody>
        </p:sp>
        <p:sp>
          <p:nvSpPr>
            <p:cNvPr id="6258" name="Line 114"/>
            <p:cNvSpPr>
              <a:spLocks noChangeShapeType="1"/>
            </p:cNvSpPr>
            <p:nvPr/>
          </p:nvSpPr>
          <p:spPr bwMode="auto">
            <a:xfrm>
              <a:off x="329" y="3153"/>
              <a:ext cx="1076"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59" name="Line 115"/>
            <p:cNvSpPr>
              <a:spLocks noChangeShapeType="1"/>
            </p:cNvSpPr>
            <p:nvPr/>
          </p:nvSpPr>
          <p:spPr bwMode="auto">
            <a:xfrm>
              <a:off x="575" y="1153"/>
              <a:ext cx="0" cy="198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60" name="Line 116"/>
            <p:cNvSpPr>
              <a:spLocks noChangeShapeType="1"/>
            </p:cNvSpPr>
            <p:nvPr/>
          </p:nvSpPr>
          <p:spPr bwMode="auto">
            <a:xfrm>
              <a:off x="479" y="2145"/>
              <a:ext cx="19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61" name="Line 117"/>
            <p:cNvSpPr>
              <a:spLocks noChangeShapeType="1"/>
            </p:cNvSpPr>
            <p:nvPr/>
          </p:nvSpPr>
          <p:spPr bwMode="auto">
            <a:xfrm>
              <a:off x="511" y="2649"/>
              <a:ext cx="128"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62" name="Text Box 118"/>
            <p:cNvSpPr txBox="1">
              <a:spLocks noChangeArrowheads="1"/>
            </p:cNvSpPr>
            <p:nvPr/>
          </p:nvSpPr>
          <p:spPr bwMode="auto">
            <a:xfrm>
              <a:off x="275" y="1542"/>
              <a:ext cx="22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t>15</a:t>
              </a:r>
            </a:p>
          </p:txBody>
        </p:sp>
        <p:sp>
          <p:nvSpPr>
            <p:cNvPr id="6263" name="Text Box 119"/>
            <p:cNvSpPr txBox="1">
              <a:spLocks noChangeArrowheads="1"/>
            </p:cNvSpPr>
            <p:nvPr/>
          </p:nvSpPr>
          <p:spPr bwMode="auto">
            <a:xfrm>
              <a:off x="422" y="608"/>
              <a:ext cx="796"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u="sng"/>
                <a:t>Population</a:t>
              </a:r>
            </a:p>
            <a:p>
              <a:r>
                <a:rPr lang="en-US" altLang="en-US" u="sng"/>
                <a:t> (Millions)</a:t>
              </a:r>
            </a:p>
          </p:txBody>
        </p:sp>
        <p:sp>
          <p:nvSpPr>
            <p:cNvPr id="6264" name="Line 120"/>
            <p:cNvSpPr>
              <a:spLocks noChangeShapeType="1"/>
            </p:cNvSpPr>
            <p:nvPr/>
          </p:nvSpPr>
          <p:spPr bwMode="auto">
            <a:xfrm>
              <a:off x="479" y="1137"/>
              <a:ext cx="19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65" name="Line 121"/>
            <p:cNvSpPr>
              <a:spLocks noChangeShapeType="1"/>
            </p:cNvSpPr>
            <p:nvPr/>
          </p:nvSpPr>
          <p:spPr bwMode="auto">
            <a:xfrm>
              <a:off x="511" y="1641"/>
              <a:ext cx="128"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66" name="Text Box 122"/>
            <p:cNvSpPr txBox="1">
              <a:spLocks noChangeArrowheads="1"/>
            </p:cNvSpPr>
            <p:nvPr/>
          </p:nvSpPr>
          <p:spPr bwMode="auto">
            <a:xfrm>
              <a:off x="275" y="1054"/>
              <a:ext cx="22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t>20</a:t>
              </a:r>
            </a:p>
          </p:txBody>
        </p:sp>
        <p:sp>
          <p:nvSpPr>
            <p:cNvPr id="6267" name="Text Box 123"/>
            <p:cNvSpPr txBox="1">
              <a:spLocks noChangeArrowheads="1"/>
            </p:cNvSpPr>
            <p:nvPr/>
          </p:nvSpPr>
          <p:spPr bwMode="auto">
            <a:xfrm>
              <a:off x="275" y="2062"/>
              <a:ext cx="22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t>10</a:t>
              </a:r>
            </a:p>
          </p:txBody>
        </p:sp>
        <p:sp>
          <p:nvSpPr>
            <p:cNvPr id="6268" name="Text Box 124"/>
            <p:cNvSpPr txBox="1">
              <a:spLocks noChangeArrowheads="1"/>
            </p:cNvSpPr>
            <p:nvPr/>
          </p:nvSpPr>
          <p:spPr bwMode="auto">
            <a:xfrm>
              <a:off x="301" y="2550"/>
              <a:ext cx="169"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t>5</a:t>
              </a:r>
            </a:p>
          </p:txBody>
        </p:sp>
        <p:sp>
          <p:nvSpPr>
            <p:cNvPr id="6269" name="Line 125"/>
            <p:cNvSpPr>
              <a:spLocks noChangeShapeType="1"/>
            </p:cNvSpPr>
            <p:nvPr/>
          </p:nvSpPr>
          <p:spPr bwMode="auto">
            <a:xfrm>
              <a:off x="526" y="2749"/>
              <a:ext cx="9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70" name="Line 126"/>
            <p:cNvSpPr>
              <a:spLocks noChangeShapeType="1"/>
            </p:cNvSpPr>
            <p:nvPr/>
          </p:nvSpPr>
          <p:spPr bwMode="auto">
            <a:xfrm>
              <a:off x="526" y="2850"/>
              <a:ext cx="9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71" name="Line 127"/>
            <p:cNvSpPr>
              <a:spLocks noChangeShapeType="1"/>
            </p:cNvSpPr>
            <p:nvPr/>
          </p:nvSpPr>
          <p:spPr bwMode="auto">
            <a:xfrm>
              <a:off x="526" y="2951"/>
              <a:ext cx="9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72" name="Line 128"/>
            <p:cNvSpPr>
              <a:spLocks noChangeShapeType="1"/>
            </p:cNvSpPr>
            <p:nvPr/>
          </p:nvSpPr>
          <p:spPr bwMode="auto">
            <a:xfrm>
              <a:off x="526" y="3052"/>
              <a:ext cx="9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73" name="Line 129"/>
            <p:cNvSpPr>
              <a:spLocks noChangeShapeType="1"/>
            </p:cNvSpPr>
            <p:nvPr/>
          </p:nvSpPr>
          <p:spPr bwMode="auto">
            <a:xfrm>
              <a:off x="526" y="2245"/>
              <a:ext cx="9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74" name="Line 130"/>
            <p:cNvSpPr>
              <a:spLocks noChangeShapeType="1"/>
            </p:cNvSpPr>
            <p:nvPr/>
          </p:nvSpPr>
          <p:spPr bwMode="auto">
            <a:xfrm>
              <a:off x="526" y="2346"/>
              <a:ext cx="9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75" name="Line 131"/>
            <p:cNvSpPr>
              <a:spLocks noChangeShapeType="1"/>
            </p:cNvSpPr>
            <p:nvPr/>
          </p:nvSpPr>
          <p:spPr bwMode="auto">
            <a:xfrm>
              <a:off x="526" y="2447"/>
              <a:ext cx="9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76" name="Line 132"/>
            <p:cNvSpPr>
              <a:spLocks noChangeShapeType="1"/>
            </p:cNvSpPr>
            <p:nvPr/>
          </p:nvSpPr>
          <p:spPr bwMode="auto">
            <a:xfrm>
              <a:off x="526" y="2548"/>
              <a:ext cx="9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77" name="Line 133"/>
            <p:cNvSpPr>
              <a:spLocks noChangeShapeType="1"/>
            </p:cNvSpPr>
            <p:nvPr/>
          </p:nvSpPr>
          <p:spPr bwMode="auto">
            <a:xfrm>
              <a:off x="526" y="1741"/>
              <a:ext cx="9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78" name="Line 134"/>
            <p:cNvSpPr>
              <a:spLocks noChangeShapeType="1"/>
            </p:cNvSpPr>
            <p:nvPr/>
          </p:nvSpPr>
          <p:spPr bwMode="auto">
            <a:xfrm>
              <a:off x="526" y="1842"/>
              <a:ext cx="9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79" name="Line 135"/>
            <p:cNvSpPr>
              <a:spLocks noChangeShapeType="1"/>
            </p:cNvSpPr>
            <p:nvPr/>
          </p:nvSpPr>
          <p:spPr bwMode="auto">
            <a:xfrm>
              <a:off x="526" y="1943"/>
              <a:ext cx="9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80" name="Line 136"/>
            <p:cNvSpPr>
              <a:spLocks noChangeShapeType="1"/>
            </p:cNvSpPr>
            <p:nvPr/>
          </p:nvSpPr>
          <p:spPr bwMode="auto">
            <a:xfrm>
              <a:off x="526" y="2044"/>
              <a:ext cx="9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81" name="Line 137"/>
            <p:cNvSpPr>
              <a:spLocks noChangeShapeType="1"/>
            </p:cNvSpPr>
            <p:nvPr/>
          </p:nvSpPr>
          <p:spPr bwMode="auto">
            <a:xfrm>
              <a:off x="526" y="1237"/>
              <a:ext cx="9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82" name="Line 138"/>
            <p:cNvSpPr>
              <a:spLocks noChangeShapeType="1"/>
            </p:cNvSpPr>
            <p:nvPr/>
          </p:nvSpPr>
          <p:spPr bwMode="auto">
            <a:xfrm>
              <a:off x="526" y="1338"/>
              <a:ext cx="9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83" name="Line 139"/>
            <p:cNvSpPr>
              <a:spLocks noChangeShapeType="1"/>
            </p:cNvSpPr>
            <p:nvPr/>
          </p:nvSpPr>
          <p:spPr bwMode="auto">
            <a:xfrm>
              <a:off x="526" y="1439"/>
              <a:ext cx="9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84" name="Line 140"/>
            <p:cNvSpPr>
              <a:spLocks noChangeShapeType="1"/>
            </p:cNvSpPr>
            <p:nvPr/>
          </p:nvSpPr>
          <p:spPr bwMode="auto">
            <a:xfrm>
              <a:off x="526" y="1540"/>
              <a:ext cx="9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285" name="Rectangle 141"/>
          <p:cNvSpPr>
            <a:spLocks noChangeArrowheads="1"/>
          </p:cNvSpPr>
          <p:nvPr/>
        </p:nvSpPr>
        <p:spPr bwMode="auto">
          <a:xfrm>
            <a:off x="1106488" y="1749425"/>
            <a:ext cx="330200" cy="3187700"/>
          </a:xfrm>
          <a:prstGeom prst="rect">
            <a:avLst/>
          </a:prstGeom>
          <a:solidFill>
            <a:srgbClr val="99CCFF"/>
          </a:solidFill>
          <a:ln w="9525">
            <a:solidFill>
              <a:srgbClr val="33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86" name="Rectangle 142"/>
          <p:cNvSpPr>
            <a:spLocks noChangeArrowheads="1"/>
          </p:cNvSpPr>
          <p:nvPr/>
        </p:nvSpPr>
        <p:spPr bwMode="auto">
          <a:xfrm>
            <a:off x="1811338" y="3525838"/>
            <a:ext cx="330200" cy="1419225"/>
          </a:xfrm>
          <a:prstGeom prst="rect">
            <a:avLst/>
          </a:prstGeom>
          <a:solidFill>
            <a:srgbClr val="C0C0C0"/>
          </a:solidFill>
          <a:ln w="9525">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87" name="Rectangle 143" descr="Wide upward diagonal"/>
          <p:cNvSpPr>
            <a:spLocks noChangeArrowheads="1"/>
          </p:cNvSpPr>
          <p:nvPr/>
        </p:nvSpPr>
        <p:spPr bwMode="auto">
          <a:xfrm>
            <a:off x="1811338" y="3529013"/>
            <a:ext cx="330200" cy="546100"/>
          </a:xfrm>
          <a:prstGeom prst="rect">
            <a:avLst/>
          </a:prstGeom>
          <a:pattFill prst="wdUpDiag">
            <a:fgClr>
              <a:srgbClr val="FF0000"/>
            </a:fgClr>
            <a:bgClr>
              <a:srgbClr val="C0C0C0"/>
            </a:bgClr>
          </a:pattFill>
          <a:ln w="9525">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88" name="Rectangle 144"/>
          <p:cNvSpPr>
            <a:spLocks noChangeArrowheads="1"/>
          </p:cNvSpPr>
          <p:nvPr/>
        </p:nvSpPr>
        <p:spPr bwMode="auto">
          <a:xfrm>
            <a:off x="3316288" y="1768475"/>
            <a:ext cx="330200" cy="3187700"/>
          </a:xfrm>
          <a:prstGeom prst="rect">
            <a:avLst/>
          </a:prstGeom>
          <a:solidFill>
            <a:srgbClr val="99CCFF"/>
          </a:solidFill>
          <a:ln w="9525">
            <a:solidFill>
              <a:srgbClr val="33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89" name="Rectangle 145"/>
          <p:cNvSpPr>
            <a:spLocks noChangeArrowheads="1"/>
          </p:cNvSpPr>
          <p:nvPr/>
        </p:nvSpPr>
        <p:spPr bwMode="auto">
          <a:xfrm>
            <a:off x="3986213" y="4498975"/>
            <a:ext cx="330200" cy="457200"/>
          </a:xfrm>
          <a:prstGeom prst="rect">
            <a:avLst/>
          </a:prstGeom>
          <a:solidFill>
            <a:srgbClr val="C0C0C0"/>
          </a:solidFill>
          <a:ln w="9525">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90" name="Text Box 146"/>
          <p:cNvSpPr txBox="1">
            <a:spLocks noChangeArrowheads="1"/>
          </p:cNvSpPr>
          <p:nvPr/>
        </p:nvSpPr>
        <p:spPr bwMode="auto">
          <a:xfrm>
            <a:off x="5654675" y="4972050"/>
            <a:ext cx="39528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b="1">
                <a:solidFill>
                  <a:srgbClr val="FF0000"/>
                </a:solidFill>
              </a:rPr>
              <a:t>PA</a:t>
            </a:r>
          </a:p>
        </p:txBody>
      </p:sp>
      <p:sp>
        <p:nvSpPr>
          <p:cNvPr id="6291" name="Rectangle 147"/>
          <p:cNvSpPr>
            <a:spLocks noChangeArrowheads="1"/>
          </p:cNvSpPr>
          <p:nvPr/>
        </p:nvSpPr>
        <p:spPr bwMode="auto">
          <a:xfrm>
            <a:off x="5688013" y="1857375"/>
            <a:ext cx="330200" cy="3082925"/>
          </a:xfrm>
          <a:prstGeom prst="rect">
            <a:avLst/>
          </a:prstGeom>
          <a:solidFill>
            <a:srgbClr val="99CCFF"/>
          </a:solidFill>
          <a:ln w="9525">
            <a:solidFill>
              <a:srgbClr val="33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92" name="Rectangle 148"/>
          <p:cNvSpPr>
            <a:spLocks noChangeArrowheads="1"/>
          </p:cNvSpPr>
          <p:nvPr/>
        </p:nvSpPr>
        <p:spPr bwMode="auto">
          <a:xfrm>
            <a:off x="6245225" y="4797425"/>
            <a:ext cx="330200" cy="142875"/>
          </a:xfrm>
          <a:prstGeom prst="rect">
            <a:avLst/>
          </a:prstGeom>
          <a:solidFill>
            <a:srgbClr val="C0C0C0"/>
          </a:solidFill>
          <a:ln w="9525">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6293" name="Group 149"/>
          <p:cNvGrpSpPr>
            <a:grpSpLocks/>
          </p:cNvGrpSpPr>
          <p:nvPr/>
        </p:nvGrpSpPr>
        <p:grpSpPr bwMode="auto">
          <a:xfrm>
            <a:off x="7040563" y="828675"/>
            <a:ext cx="1887537" cy="4403725"/>
            <a:chOff x="4435" y="531"/>
            <a:chExt cx="1189" cy="2774"/>
          </a:xfrm>
        </p:grpSpPr>
        <p:sp>
          <p:nvSpPr>
            <p:cNvPr id="6294" name="Rectangle 150"/>
            <p:cNvSpPr>
              <a:spLocks noChangeArrowheads="1"/>
            </p:cNvSpPr>
            <p:nvPr/>
          </p:nvSpPr>
          <p:spPr bwMode="auto">
            <a:xfrm>
              <a:off x="4435" y="531"/>
              <a:ext cx="1189" cy="277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6295" name="Text Box 151"/>
            <p:cNvSpPr txBox="1">
              <a:spLocks noChangeArrowheads="1"/>
            </p:cNvSpPr>
            <p:nvPr/>
          </p:nvSpPr>
          <p:spPr bwMode="auto">
            <a:xfrm>
              <a:off x="4672" y="587"/>
              <a:ext cx="716"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u="sng"/>
                <a:t>Warships</a:t>
              </a:r>
            </a:p>
            <a:p>
              <a:pPr algn="ctr"/>
              <a:r>
                <a:rPr lang="en-US" altLang="en-US" u="sng"/>
                <a:t>(x10)</a:t>
              </a:r>
            </a:p>
          </p:txBody>
        </p:sp>
        <p:sp>
          <p:nvSpPr>
            <p:cNvPr id="6296" name="Text Box 152"/>
            <p:cNvSpPr txBox="1">
              <a:spLocks noChangeArrowheads="1"/>
            </p:cNvSpPr>
            <p:nvPr/>
          </p:nvSpPr>
          <p:spPr bwMode="auto">
            <a:xfrm>
              <a:off x="4650" y="3043"/>
              <a:ext cx="31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b="1"/>
                <a:t>USA</a:t>
              </a:r>
            </a:p>
          </p:txBody>
        </p:sp>
        <p:sp>
          <p:nvSpPr>
            <p:cNvPr id="6297" name="Text Box 153"/>
            <p:cNvSpPr txBox="1">
              <a:spLocks noChangeArrowheads="1"/>
            </p:cNvSpPr>
            <p:nvPr/>
          </p:nvSpPr>
          <p:spPr bwMode="auto">
            <a:xfrm>
              <a:off x="5098" y="3043"/>
              <a:ext cx="31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b="1"/>
                <a:t>CSA</a:t>
              </a:r>
            </a:p>
          </p:txBody>
        </p:sp>
        <p:sp>
          <p:nvSpPr>
            <p:cNvPr id="6298" name="Line 154"/>
            <p:cNvSpPr>
              <a:spLocks noChangeShapeType="1"/>
            </p:cNvSpPr>
            <p:nvPr/>
          </p:nvSpPr>
          <p:spPr bwMode="auto">
            <a:xfrm>
              <a:off x="4630" y="3046"/>
              <a:ext cx="78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6299" name="Group 155"/>
          <p:cNvGrpSpPr>
            <a:grpSpLocks/>
          </p:cNvGrpSpPr>
          <p:nvPr/>
        </p:nvGrpSpPr>
        <p:grpSpPr bwMode="auto">
          <a:xfrm>
            <a:off x="7431088" y="4495800"/>
            <a:ext cx="361950" cy="269875"/>
            <a:chOff x="5369" y="3038"/>
            <a:chExt cx="228" cy="170"/>
          </a:xfrm>
        </p:grpSpPr>
        <p:sp>
          <p:nvSpPr>
            <p:cNvPr id="6300" name="Freeform 156"/>
            <p:cNvSpPr>
              <a:spLocks/>
            </p:cNvSpPr>
            <p:nvPr/>
          </p:nvSpPr>
          <p:spPr bwMode="auto">
            <a:xfrm>
              <a:off x="5369" y="3171"/>
              <a:ext cx="216" cy="37"/>
            </a:xfrm>
            <a:custGeom>
              <a:avLst/>
              <a:gdLst>
                <a:gd name="T0" fmla="*/ 32 w 216"/>
                <a:gd name="T1" fmla="*/ 37 h 37"/>
                <a:gd name="T2" fmla="*/ 198 w 216"/>
                <a:gd name="T3" fmla="*/ 37 h 37"/>
                <a:gd name="T4" fmla="*/ 216 w 216"/>
                <a:gd name="T5" fmla="*/ 0 h 37"/>
                <a:gd name="T6" fmla="*/ 126 w 216"/>
                <a:gd name="T7" fmla="*/ 1 h 37"/>
                <a:gd name="T8" fmla="*/ 40 w 216"/>
                <a:gd name="T9" fmla="*/ 1 h 37"/>
                <a:gd name="T10" fmla="*/ 0 w 216"/>
                <a:gd name="T11" fmla="*/ 0 h 37"/>
                <a:gd name="T12" fmla="*/ 32 w 216"/>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216" h="37">
                  <a:moveTo>
                    <a:pt x="32" y="37"/>
                  </a:moveTo>
                  <a:lnTo>
                    <a:pt x="198" y="37"/>
                  </a:lnTo>
                  <a:lnTo>
                    <a:pt x="216" y="0"/>
                  </a:lnTo>
                  <a:lnTo>
                    <a:pt x="126" y="1"/>
                  </a:lnTo>
                  <a:lnTo>
                    <a:pt x="40" y="1"/>
                  </a:lnTo>
                  <a:lnTo>
                    <a:pt x="0" y="0"/>
                  </a:lnTo>
                  <a:lnTo>
                    <a:pt x="32" y="37"/>
                  </a:lnTo>
                  <a:close/>
                </a:path>
              </a:pathLst>
            </a:cu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01" name="Line 157"/>
            <p:cNvSpPr>
              <a:spLocks noChangeShapeType="1"/>
            </p:cNvSpPr>
            <p:nvPr/>
          </p:nvSpPr>
          <p:spPr bwMode="auto">
            <a:xfrm>
              <a:off x="5426" y="3067"/>
              <a:ext cx="3" cy="1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02" name="Freeform 158"/>
            <p:cNvSpPr>
              <a:spLocks/>
            </p:cNvSpPr>
            <p:nvPr/>
          </p:nvSpPr>
          <p:spPr bwMode="auto">
            <a:xfrm>
              <a:off x="5490" y="3038"/>
              <a:ext cx="3" cy="129"/>
            </a:xfrm>
            <a:custGeom>
              <a:avLst/>
              <a:gdLst>
                <a:gd name="T0" fmla="*/ 0 w 3"/>
                <a:gd name="T1" fmla="*/ 0 h 129"/>
                <a:gd name="T2" fmla="*/ 3 w 3"/>
                <a:gd name="T3" fmla="*/ 129 h 129"/>
              </a:gdLst>
              <a:ahLst/>
              <a:cxnLst>
                <a:cxn ang="0">
                  <a:pos x="T0" y="T1"/>
                </a:cxn>
                <a:cxn ang="0">
                  <a:pos x="T2" y="T3"/>
                </a:cxn>
              </a:cxnLst>
              <a:rect l="0" t="0" r="r" b="b"/>
              <a:pathLst>
                <a:path w="3" h="129">
                  <a:moveTo>
                    <a:pt x="0" y="0"/>
                  </a:moveTo>
                  <a:lnTo>
                    <a:pt x="3" y="129"/>
                  </a:lnTo>
                </a:path>
              </a:pathLst>
            </a:custGeom>
            <a:noFill/>
            <a:ln w="9525">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03" name="Line 159"/>
            <p:cNvSpPr>
              <a:spLocks noChangeShapeType="1"/>
            </p:cNvSpPr>
            <p:nvPr/>
          </p:nvSpPr>
          <p:spPr bwMode="auto">
            <a:xfrm>
              <a:off x="5555" y="3094"/>
              <a:ext cx="3" cy="6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04" name="Freeform 160"/>
            <p:cNvSpPr>
              <a:spLocks/>
            </p:cNvSpPr>
            <p:nvPr/>
          </p:nvSpPr>
          <p:spPr bwMode="auto">
            <a:xfrm>
              <a:off x="5451" y="3080"/>
              <a:ext cx="100" cy="91"/>
            </a:xfrm>
            <a:custGeom>
              <a:avLst/>
              <a:gdLst>
                <a:gd name="T0" fmla="*/ 7 w 36"/>
                <a:gd name="T1" fmla="*/ 1 h 33"/>
                <a:gd name="T2" fmla="*/ 0 w 36"/>
                <a:gd name="T3" fmla="*/ 15 h 33"/>
                <a:gd name="T4" fmla="*/ 6 w 36"/>
                <a:gd name="T5" fmla="*/ 33 h 33"/>
                <a:gd name="T6" fmla="*/ 32 w 36"/>
                <a:gd name="T7" fmla="*/ 22 h 33"/>
                <a:gd name="T8" fmla="*/ 27 w 36"/>
                <a:gd name="T9" fmla="*/ 12 h 33"/>
                <a:gd name="T10" fmla="*/ 33 w 36"/>
                <a:gd name="T11" fmla="*/ 0 h 33"/>
                <a:gd name="T12" fmla="*/ 7 w 36"/>
                <a:gd name="T13" fmla="*/ 1 h 33"/>
              </a:gdLst>
              <a:ahLst/>
              <a:cxnLst>
                <a:cxn ang="0">
                  <a:pos x="T0" y="T1"/>
                </a:cxn>
                <a:cxn ang="0">
                  <a:pos x="T2" y="T3"/>
                </a:cxn>
                <a:cxn ang="0">
                  <a:pos x="T4" y="T5"/>
                </a:cxn>
                <a:cxn ang="0">
                  <a:pos x="T6" y="T7"/>
                </a:cxn>
                <a:cxn ang="0">
                  <a:pos x="T8" y="T9"/>
                </a:cxn>
                <a:cxn ang="0">
                  <a:pos x="T10" y="T11"/>
                </a:cxn>
                <a:cxn ang="0">
                  <a:pos x="T12" y="T13"/>
                </a:cxn>
              </a:cxnLst>
              <a:rect l="0" t="0" r="r" b="b"/>
              <a:pathLst>
                <a:path w="36" h="33">
                  <a:moveTo>
                    <a:pt x="7" y="1"/>
                  </a:moveTo>
                  <a:cubicBezTo>
                    <a:pt x="2" y="3"/>
                    <a:pt x="0" y="10"/>
                    <a:pt x="0" y="15"/>
                  </a:cubicBezTo>
                  <a:cubicBezTo>
                    <a:pt x="0" y="20"/>
                    <a:pt x="1" y="32"/>
                    <a:pt x="6" y="33"/>
                  </a:cubicBezTo>
                  <a:lnTo>
                    <a:pt x="32" y="22"/>
                  </a:lnTo>
                  <a:cubicBezTo>
                    <a:pt x="35" y="19"/>
                    <a:pt x="27" y="16"/>
                    <a:pt x="27" y="12"/>
                  </a:cubicBezTo>
                  <a:cubicBezTo>
                    <a:pt x="27" y="8"/>
                    <a:pt x="36" y="2"/>
                    <a:pt x="33" y="0"/>
                  </a:cubicBezTo>
                  <a:lnTo>
                    <a:pt x="7" y="1"/>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05" name="Freeform 161"/>
            <p:cNvSpPr>
              <a:spLocks/>
            </p:cNvSpPr>
            <p:nvPr/>
          </p:nvSpPr>
          <p:spPr bwMode="auto">
            <a:xfrm>
              <a:off x="5379" y="3086"/>
              <a:ext cx="78" cy="81"/>
            </a:xfrm>
            <a:custGeom>
              <a:avLst/>
              <a:gdLst>
                <a:gd name="T0" fmla="*/ 8 w 28"/>
                <a:gd name="T1" fmla="*/ 0 h 29"/>
                <a:gd name="T2" fmla="*/ 0 w 28"/>
                <a:gd name="T3" fmla="*/ 13 h 29"/>
                <a:gd name="T4" fmla="*/ 7 w 28"/>
                <a:gd name="T5" fmla="*/ 29 h 29"/>
                <a:gd name="T6" fmla="*/ 25 w 28"/>
                <a:gd name="T7" fmla="*/ 24 h 29"/>
                <a:gd name="T8" fmla="*/ 20 w 28"/>
                <a:gd name="T9" fmla="*/ 14 h 29"/>
                <a:gd name="T10" fmla="*/ 26 w 28"/>
                <a:gd name="T11" fmla="*/ 0 h 29"/>
                <a:gd name="T12" fmla="*/ 8 w 28"/>
                <a:gd name="T13" fmla="*/ 0 h 29"/>
              </a:gdLst>
              <a:ahLst/>
              <a:cxnLst>
                <a:cxn ang="0">
                  <a:pos x="T0" y="T1"/>
                </a:cxn>
                <a:cxn ang="0">
                  <a:pos x="T2" y="T3"/>
                </a:cxn>
                <a:cxn ang="0">
                  <a:pos x="T4" y="T5"/>
                </a:cxn>
                <a:cxn ang="0">
                  <a:pos x="T6" y="T7"/>
                </a:cxn>
                <a:cxn ang="0">
                  <a:pos x="T8" y="T9"/>
                </a:cxn>
                <a:cxn ang="0">
                  <a:pos x="T10" y="T11"/>
                </a:cxn>
                <a:cxn ang="0">
                  <a:pos x="T12" y="T13"/>
                </a:cxn>
              </a:cxnLst>
              <a:rect l="0" t="0" r="r" b="b"/>
              <a:pathLst>
                <a:path w="28" h="29">
                  <a:moveTo>
                    <a:pt x="8" y="0"/>
                  </a:moveTo>
                  <a:cubicBezTo>
                    <a:pt x="2" y="2"/>
                    <a:pt x="0" y="8"/>
                    <a:pt x="0" y="13"/>
                  </a:cubicBezTo>
                  <a:cubicBezTo>
                    <a:pt x="0" y="17"/>
                    <a:pt x="4" y="27"/>
                    <a:pt x="7" y="29"/>
                  </a:cubicBezTo>
                  <a:lnTo>
                    <a:pt x="25" y="24"/>
                  </a:lnTo>
                  <a:cubicBezTo>
                    <a:pt x="27" y="22"/>
                    <a:pt x="20" y="18"/>
                    <a:pt x="20" y="14"/>
                  </a:cubicBezTo>
                  <a:cubicBezTo>
                    <a:pt x="20" y="10"/>
                    <a:pt x="28" y="2"/>
                    <a:pt x="26" y="0"/>
                  </a:cubicBezTo>
                  <a:lnTo>
                    <a:pt x="8" y="0"/>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06" name="Freeform 162"/>
            <p:cNvSpPr>
              <a:spLocks/>
            </p:cNvSpPr>
            <p:nvPr/>
          </p:nvSpPr>
          <p:spPr bwMode="auto">
            <a:xfrm>
              <a:off x="5520" y="3105"/>
              <a:ext cx="77" cy="61"/>
            </a:xfrm>
            <a:custGeom>
              <a:avLst/>
              <a:gdLst>
                <a:gd name="T0" fmla="*/ 6 w 28"/>
                <a:gd name="T1" fmla="*/ 0 h 22"/>
                <a:gd name="T2" fmla="*/ 0 w 28"/>
                <a:gd name="T3" fmla="*/ 12 h 22"/>
                <a:gd name="T4" fmla="*/ 8 w 28"/>
                <a:gd name="T5" fmla="*/ 22 h 22"/>
                <a:gd name="T6" fmla="*/ 26 w 28"/>
                <a:gd name="T7" fmla="*/ 17 h 22"/>
                <a:gd name="T8" fmla="*/ 21 w 28"/>
                <a:gd name="T9" fmla="*/ 7 h 22"/>
                <a:gd name="T10" fmla="*/ 24 w 28"/>
                <a:gd name="T11" fmla="*/ 0 h 22"/>
                <a:gd name="T12" fmla="*/ 6 w 28"/>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28" h="22">
                  <a:moveTo>
                    <a:pt x="6" y="0"/>
                  </a:moveTo>
                  <a:cubicBezTo>
                    <a:pt x="2" y="3"/>
                    <a:pt x="0" y="8"/>
                    <a:pt x="0" y="12"/>
                  </a:cubicBezTo>
                  <a:cubicBezTo>
                    <a:pt x="0" y="16"/>
                    <a:pt x="4" y="21"/>
                    <a:pt x="8" y="22"/>
                  </a:cubicBezTo>
                  <a:lnTo>
                    <a:pt x="26" y="17"/>
                  </a:lnTo>
                  <a:cubicBezTo>
                    <a:pt x="28" y="15"/>
                    <a:pt x="21" y="10"/>
                    <a:pt x="21" y="7"/>
                  </a:cubicBezTo>
                  <a:cubicBezTo>
                    <a:pt x="21" y="4"/>
                    <a:pt x="26" y="1"/>
                    <a:pt x="24" y="0"/>
                  </a:cubicBezTo>
                  <a:lnTo>
                    <a:pt x="6" y="0"/>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07" name="Freeform 163"/>
            <p:cNvSpPr>
              <a:spLocks/>
            </p:cNvSpPr>
            <p:nvPr/>
          </p:nvSpPr>
          <p:spPr bwMode="auto">
            <a:xfrm>
              <a:off x="5461" y="3051"/>
              <a:ext cx="53" cy="41"/>
            </a:xfrm>
            <a:custGeom>
              <a:avLst/>
              <a:gdLst>
                <a:gd name="T0" fmla="*/ 16 w 53"/>
                <a:gd name="T1" fmla="*/ 0 h 41"/>
                <a:gd name="T2" fmla="*/ 1 w 53"/>
                <a:gd name="T3" fmla="*/ 22 h 41"/>
                <a:gd name="T4" fmla="*/ 23 w 53"/>
                <a:gd name="T5" fmla="*/ 41 h 41"/>
                <a:gd name="T6" fmla="*/ 51 w 53"/>
                <a:gd name="T7" fmla="*/ 30 h 41"/>
                <a:gd name="T8" fmla="*/ 38 w 53"/>
                <a:gd name="T9" fmla="*/ 18 h 41"/>
                <a:gd name="T10" fmla="*/ 43 w 53"/>
                <a:gd name="T11" fmla="*/ 0 h 41"/>
                <a:gd name="T12" fmla="*/ 16 w 5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53" h="41">
                  <a:moveTo>
                    <a:pt x="16" y="0"/>
                  </a:moveTo>
                  <a:cubicBezTo>
                    <a:pt x="9" y="8"/>
                    <a:pt x="0" y="15"/>
                    <a:pt x="1" y="22"/>
                  </a:cubicBezTo>
                  <a:cubicBezTo>
                    <a:pt x="2" y="29"/>
                    <a:pt x="15" y="41"/>
                    <a:pt x="23" y="41"/>
                  </a:cubicBezTo>
                  <a:lnTo>
                    <a:pt x="51" y="30"/>
                  </a:lnTo>
                  <a:cubicBezTo>
                    <a:pt x="53" y="26"/>
                    <a:pt x="39" y="23"/>
                    <a:pt x="38" y="18"/>
                  </a:cubicBezTo>
                  <a:cubicBezTo>
                    <a:pt x="37" y="13"/>
                    <a:pt x="47" y="3"/>
                    <a:pt x="43" y="0"/>
                  </a:cubicBezTo>
                  <a:lnTo>
                    <a:pt x="16" y="0"/>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6308" name="Group 164"/>
          <p:cNvGrpSpPr>
            <a:grpSpLocks/>
          </p:cNvGrpSpPr>
          <p:nvPr/>
        </p:nvGrpSpPr>
        <p:grpSpPr bwMode="auto">
          <a:xfrm>
            <a:off x="7431088" y="4186238"/>
            <a:ext cx="361950" cy="269875"/>
            <a:chOff x="5369" y="3038"/>
            <a:chExt cx="228" cy="170"/>
          </a:xfrm>
        </p:grpSpPr>
        <p:sp>
          <p:nvSpPr>
            <p:cNvPr id="6309" name="Freeform 165"/>
            <p:cNvSpPr>
              <a:spLocks/>
            </p:cNvSpPr>
            <p:nvPr/>
          </p:nvSpPr>
          <p:spPr bwMode="auto">
            <a:xfrm>
              <a:off x="5369" y="3171"/>
              <a:ext cx="216" cy="37"/>
            </a:xfrm>
            <a:custGeom>
              <a:avLst/>
              <a:gdLst>
                <a:gd name="T0" fmla="*/ 32 w 216"/>
                <a:gd name="T1" fmla="*/ 37 h 37"/>
                <a:gd name="T2" fmla="*/ 198 w 216"/>
                <a:gd name="T3" fmla="*/ 37 h 37"/>
                <a:gd name="T4" fmla="*/ 216 w 216"/>
                <a:gd name="T5" fmla="*/ 0 h 37"/>
                <a:gd name="T6" fmla="*/ 126 w 216"/>
                <a:gd name="T7" fmla="*/ 1 h 37"/>
                <a:gd name="T8" fmla="*/ 40 w 216"/>
                <a:gd name="T9" fmla="*/ 1 h 37"/>
                <a:gd name="T10" fmla="*/ 0 w 216"/>
                <a:gd name="T11" fmla="*/ 0 h 37"/>
                <a:gd name="T12" fmla="*/ 32 w 216"/>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216" h="37">
                  <a:moveTo>
                    <a:pt x="32" y="37"/>
                  </a:moveTo>
                  <a:lnTo>
                    <a:pt x="198" y="37"/>
                  </a:lnTo>
                  <a:lnTo>
                    <a:pt x="216" y="0"/>
                  </a:lnTo>
                  <a:lnTo>
                    <a:pt x="126" y="1"/>
                  </a:lnTo>
                  <a:lnTo>
                    <a:pt x="40" y="1"/>
                  </a:lnTo>
                  <a:lnTo>
                    <a:pt x="0" y="0"/>
                  </a:lnTo>
                  <a:lnTo>
                    <a:pt x="32" y="37"/>
                  </a:lnTo>
                  <a:close/>
                </a:path>
              </a:pathLst>
            </a:cu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10" name="Line 166"/>
            <p:cNvSpPr>
              <a:spLocks noChangeShapeType="1"/>
            </p:cNvSpPr>
            <p:nvPr/>
          </p:nvSpPr>
          <p:spPr bwMode="auto">
            <a:xfrm>
              <a:off x="5426" y="3067"/>
              <a:ext cx="3" cy="1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11" name="Freeform 167"/>
            <p:cNvSpPr>
              <a:spLocks/>
            </p:cNvSpPr>
            <p:nvPr/>
          </p:nvSpPr>
          <p:spPr bwMode="auto">
            <a:xfrm>
              <a:off x="5490" y="3038"/>
              <a:ext cx="3" cy="129"/>
            </a:xfrm>
            <a:custGeom>
              <a:avLst/>
              <a:gdLst>
                <a:gd name="T0" fmla="*/ 0 w 3"/>
                <a:gd name="T1" fmla="*/ 0 h 129"/>
                <a:gd name="T2" fmla="*/ 3 w 3"/>
                <a:gd name="T3" fmla="*/ 129 h 129"/>
              </a:gdLst>
              <a:ahLst/>
              <a:cxnLst>
                <a:cxn ang="0">
                  <a:pos x="T0" y="T1"/>
                </a:cxn>
                <a:cxn ang="0">
                  <a:pos x="T2" y="T3"/>
                </a:cxn>
              </a:cxnLst>
              <a:rect l="0" t="0" r="r" b="b"/>
              <a:pathLst>
                <a:path w="3" h="129">
                  <a:moveTo>
                    <a:pt x="0" y="0"/>
                  </a:moveTo>
                  <a:lnTo>
                    <a:pt x="3" y="129"/>
                  </a:lnTo>
                </a:path>
              </a:pathLst>
            </a:custGeom>
            <a:noFill/>
            <a:ln w="9525">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12" name="Line 168"/>
            <p:cNvSpPr>
              <a:spLocks noChangeShapeType="1"/>
            </p:cNvSpPr>
            <p:nvPr/>
          </p:nvSpPr>
          <p:spPr bwMode="auto">
            <a:xfrm>
              <a:off x="5555" y="3094"/>
              <a:ext cx="3" cy="6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13" name="Freeform 169"/>
            <p:cNvSpPr>
              <a:spLocks/>
            </p:cNvSpPr>
            <p:nvPr/>
          </p:nvSpPr>
          <p:spPr bwMode="auto">
            <a:xfrm>
              <a:off x="5451" y="3080"/>
              <a:ext cx="100" cy="91"/>
            </a:xfrm>
            <a:custGeom>
              <a:avLst/>
              <a:gdLst>
                <a:gd name="T0" fmla="*/ 7 w 36"/>
                <a:gd name="T1" fmla="*/ 1 h 33"/>
                <a:gd name="T2" fmla="*/ 0 w 36"/>
                <a:gd name="T3" fmla="*/ 15 h 33"/>
                <a:gd name="T4" fmla="*/ 6 w 36"/>
                <a:gd name="T5" fmla="*/ 33 h 33"/>
                <a:gd name="T6" fmla="*/ 32 w 36"/>
                <a:gd name="T7" fmla="*/ 22 h 33"/>
                <a:gd name="T8" fmla="*/ 27 w 36"/>
                <a:gd name="T9" fmla="*/ 12 h 33"/>
                <a:gd name="T10" fmla="*/ 33 w 36"/>
                <a:gd name="T11" fmla="*/ 0 h 33"/>
                <a:gd name="T12" fmla="*/ 7 w 36"/>
                <a:gd name="T13" fmla="*/ 1 h 33"/>
              </a:gdLst>
              <a:ahLst/>
              <a:cxnLst>
                <a:cxn ang="0">
                  <a:pos x="T0" y="T1"/>
                </a:cxn>
                <a:cxn ang="0">
                  <a:pos x="T2" y="T3"/>
                </a:cxn>
                <a:cxn ang="0">
                  <a:pos x="T4" y="T5"/>
                </a:cxn>
                <a:cxn ang="0">
                  <a:pos x="T6" y="T7"/>
                </a:cxn>
                <a:cxn ang="0">
                  <a:pos x="T8" y="T9"/>
                </a:cxn>
                <a:cxn ang="0">
                  <a:pos x="T10" y="T11"/>
                </a:cxn>
                <a:cxn ang="0">
                  <a:pos x="T12" y="T13"/>
                </a:cxn>
              </a:cxnLst>
              <a:rect l="0" t="0" r="r" b="b"/>
              <a:pathLst>
                <a:path w="36" h="33">
                  <a:moveTo>
                    <a:pt x="7" y="1"/>
                  </a:moveTo>
                  <a:cubicBezTo>
                    <a:pt x="2" y="3"/>
                    <a:pt x="0" y="10"/>
                    <a:pt x="0" y="15"/>
                  </a:cubicBezTo>
                  <a:cubicBezTo>
                    <a:pt x="0" y="20"/>
                    <a:pt x="1" y="32"/>
                    <a:pt x="6" y="33"/>
                  </a:cubicBezTo>
                  <a:lnTo>
                    <a:pt x="32" y="22"/>
                  </a:lnTo>
                  <a:cubicBezTo>
                    <a:pt x="35" y="19"/>
                    <a:pt x="27" y="16"/>
                    <a:pt x="27" y="12"/>
                  </a:cubicBezTo>
                  <a:cubicBezTo>
                    <a:pt x="27" y="8"/>
                    <a:pt x="36" y="2"/>
                    <a:pt x="33" y="0"/>
                  </a:cubicBezTo>
                  <a:lnTo>
                    <a:pt x="7" y="1"/>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14" name="Freeform 170"/>
            <p:cNvSpPr>
              <a:spLocks/>
            </p:cNvSpPr>
            <p:nvPr/>
          </p:nvSpPr>
          <p:spPr bwMode="auto">
            <a:xfrm>
              <a:off x="5379" y="3086"/>
              <a:ext cx="78" cy="81"/>
            </a:xfrm>
            <a:custGeom>
              <a:avLst/>
              <a:gdLst>
                <a:gd name="T0" fmla="*/ 8 w 28"/>
                <a:gd name="T1" fmla="*/ 0 h 29"/>
                <a:gd name="T2" fmla="*/ 0 w 28"/>
                <a:gd name="T3" fmla="*/ 13 h 29"/>
                <a:gd name="T4" fmla="*/ 7 w 28"/>
                <a:gd name="T5" fmla="*/ 29 h 29"/>
                <a:gd name="T6" fmla="*/ 25 w 28"/>
                <a:gd name="T7" fmla="*/ 24 h 29"/>
                <a:gd name="T8" fmla="*/ 20 w 28"/>
                <a:gd name="T9" fmla="*/ 14 h 29"/>
                <a:gd name="T10" fmla="*/ 26 w 28"/>
                <a:gd name="T11" fmla="*/ 0 h 29"/>
                <a:gd name="T12" fmla="*/ 8 w 28"/>
                <a:gd name="T13" fmla="*/ 0 h 29"/>
              </a:gdLst>
              <a:ahLst/>
              <a:cxnLst>
                <a:cxn ang="0">
                  <a:pos x="T0" y="T1"/>
                </a:cxn>
                <a:cxn ang="0">
                  <a:pos x="T2" y="T3"/>
                </a:cxn>
                <a:cxn ang="0">
                  <a:pos x="T4" y="T5"/>
                </a:cxn>
                <a:cxn ang="0">
                  <a:pos x="T6" y="T7"/>
                </a:cxn>
                <a:cxn ang="0">
                  <a:pos x="T8" y="T9"/>
                </a:cxn>
                <a:cxn ang="0">
                  <a:pos x="T10" y="T11"/>
                </a:cxn>
                <a:cxn ang="0">
                  <a:pos x="T12" y="T13"/>
                </a:cxn>
              </a:cxnLst>
              <a:rect l="0" t="0" r="r" b="b"/>
              <a:pathLst>
                <a:path w="28" h="29">
                  <a:moveTo>
                    <a:pt x="8" y="0"/>
                  </a:moveTo>
                  <a:cubicBezTo>
                    <a:pt x="2" y="2"/>
                    <a:pt x="0" y="8"/>
                    <a:pt x="0" y="13"/>
                  </a:cubicBezTo>
                  <a:cubicBezTo>
                    <a:pt x="0" y="17"/>
                    <a:pt x="4" y="27"/>
                    <a:pt x="7" y="29"/>
                  </a:cubicBezTo>
                  <a:lnTo>
                    <a:pt x="25" y="24"/>
                  </a:lnTo>
                  <a:cubicBezTo>
                    <a:pt x="27" y="22"/>
                    <a:pt x="20" y="18"/>
                    <a:pt x="20" y="14"/>
                  </a:cubicBezTo>
                  <a:cubicBezTo>
                    <a:pt x="20" y="10"/>
                    <a:pt x="28" y="2"/>
                    <a:pt x="26" y="0"/>
                  </a:cubicBezTo>
                  <a:lnTo>
                    <a:pt x="8" y="0"/>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15" name="Freeform 171"/>
            <p:cNvSpPr>
              <a:spLocks/>
            </p:cNvSpPr>
            <p:nvPr/>
          </p:nvSpPr>
          <p:spPr bwMode="auto">
            <a:xfrm>
              <a:off x="5520" y="3105"/>
              <a:ext cx="77" cy="61"/>
            </a:xfrm>
            <a:custGeom>
              <a:avLst/>
              <a:gdLst>
                <a:gd name="T0" fmla="*/ 6 w 28"/>
                <a:gd name="T1" fmla="*/ 0 h 22"/>
                <a:gd name="T2" fmla="*/ 0 w 28"/>
                <a:gd name="T3" fmla="*/ 12 h 22"/>
                <a:gd name="T4" fmla="*/ 8 w 28"/>
                <a:gd name="T5" fmla="*/ 22 h 22"/>
                <a:gd name="T6" fmla="*/ 26 w 28"/>
                <a:gd name="T7" fmla="*/ 17 h 22"/>
                <a:gd name="T8" fmla="*/ 21 w 28"/>
                <a:gd name="T9" fmla="*/ 7 h 22"/>
                <a:gd name="T10" fmla="*/ 24 w 28"/>
                <a:gd name="T11" fmla="*/ 0 h 22"/>
                <a:gd name="T12" fmla="*/ 6 w 28"/>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28" h="22">
                  <a:moveTo>
                    <a:pt x="6" y="0"/>
                  </a:moveTo>
                  <a:cubicBezTo>
                    <a:pt x="2" y="3"/>
                    <a:pt x="0" y="8"/>
                    <a:pt x="0" y="12"/>
                  </a:cubicBezTo>
                  <a:cubicBezTo>
                    <a:pt x="0" y="16"/>
                    <a:pt x="4" y="21"/>
                    <a:pt x="8" y="22"/>
                  </a:cubicBezTo>
                  <a:lnTo>
                    <a:pt x="26" y="17"/>
                  </a:lnTo>
                  <a:cubicBezTo>
                    <a:pt x="28" y="15"/>
                    <a:pt x="21" y="10"/>
                    <a:pt x="21" y="7"/>
                  </a:cubicBezTo>
                  <a:cubicBezTo>
                    <a:pt x="21" y="4"/>
                    <a:pt x="26" y="1"/>
                    <a:pt x="24" y="0"/>
                  </a:cubicBezTo>
                  <a:lnTo>
                    <a:pt x="6" y="0"/>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16" name="Freeform 172"/>
            <p:cNvSpPr>
              <a:spLocks/>
            </p:cNvSpPr>
            <p:nvPr/>
          </p:nvSpPr>
          <p:spPr bwMode="auto">
            <a:xfrm>
              <a:off x="5461" y="3051"/>
              <a:ext cx="53" cy="41"/>
            </a:xfrm>
            <a:custGeom>
              <a:avLst/>
              <a:gdLst>
                <a:gd name="T0" fmla="*/ 16 w 53"/>
                <a:gd name="T1" fmla="*/ 0 h 41"/>
                <a:gd name="T2" fmla="*/ 1 w 53"/>
                <a:gd name="T3" fmla="*/ 22 h 41"/>
                <a:gd name="T4" fmla="*/ 23 w 53"/>
                <a:gd name="T5" fmla="*/ 41 h 41"/>
                <a:gd name="T6" fmla="*/ 51 w 53"/>
                <a:gd name="T7" fmla="*/ 30 h 41"/>
                <a:gd name="T8" fmla="*/ 38 w 53"/>
                <a:gd name="T9" fmla="*/ 18 h 41"/>
                <a:gd name="T10" fmla="*/ 43 w 53"/>
                <a:gd name="T11" fmla="*/ 0 h 41"/>
                <a:gd name="T12" fmla="*/ 16 w 5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53" h="41">
                  <a:moveTo>
                    <a:pt x="16" y="0"/>
                  </a:moveTo>
                  <a:cubicBezTo>
                    <a:pt x="9" y="8"/>
                    <a:pt x="0" y="15"/>
                    <a:pt x="1" y="22"/>
                  </a:cubicBezTo>
                  <a:cubicBezTo>
                    <a:pt x="2" y="29"/>
                    <a:pt x="15" y="41"/>
                    <a:pt x="23" y="41"/>
                  </a:cubicBezTo>
                  <a:lnTo>
                    <a:pt x="51" y="30"/>
                  </a:lnTo>
                  <a:cubicBezTo>
                    <a:pt x="53" y="26"/>
                    <a:pt x="39" y="23"/>
                    <a:pt x="38" y="18"/>
                  </a:cubicBezTo>
                  <a:cubicBezTo>
                    <a:pt x="37" y="13"/>
                    <a:pt x="47" y="3"/>
                    <a:pt x="43" y="0"/>
                  </a:cubicBezTo>
                  <a:lnTo>
                    <a:pt x="16" y="0"/>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6317" name="Group 173"/>
          <p:cNvGrpSpPr>
            <a:grpSpLocks/>
          </p:cNvGrpSpPr>
          <p:nvPr/>
        </p:nvGrpSpPr>
        <p:grpSpPr bwMode="auto">
          <a:xfrm>
            <a:off x="7431088" y="3878263"/>
            <a:ext cx="361950" cy="269875"/>
            <a:chOff x="5369" y="3038"/>
            <a:chExt cx="228" cy="170"/>
          </a:xfrm>
        </p:grpSpPr>
        <p:sp>
          <p:nvSpPr>
            <p:cNvPr id="6318" name="Freeform 174"/>
            <p:cNvSpPr>
              <a:spLocks/>
            </p:cNvSpPr>
            <p:nvPr/>
          </p:nvSpPr>
          <p:spPr bwMode="auto">
            <a:xfrm>
              <a:off x="5369" y="3171"/>
              <a:ext cx="216" cy="37"/>
            </a:xfrm>
            <a:custGeom>
              <a:avLst/>
              <a:gdLst>
                <a:gd name="T0" fmla="*/ 32 w 216"/>
                <a:gd name="T1" fmla="*/ 37 h 37"/>
                <a:gd name="T2" fmla="*/ 198 w 216"/>
                <a:gd name="T3" fmla="*/ 37 h 37"/>
                <a:gd name="T4" fmla="*/ 216 w 216"/>
                <a:gd name="T5" fmla="*/ 0 h 37"/>
                <a:gd name="T6" fmla="*/ 126 w 216"/>
                <a:gd name="T7" fmla="*/ 1 h 37"/>
                <a:gd name="T8" fmla="*/ 40 w 216"/>
                <a:gd name="T9" fmla="*/ 1 h 37"/>
                <a:gd name="T10" fmla="*/ 0 w 216"/>
                <a:gd name="T11" fmla="*/ 0 h 37"/>
                <a:gd name="T12" fmla="*/ 32 w 216"/>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216" h="37">
                  <a:moveTo>
                    <a:pt x="32" y="37"/>
                  </a:moveTo>
                  <a:lnTo>
                    <a:pt x="198" y="37"/>
                  </a:lnTo>
                  <a:lnTo>
                    <a:pt x="216" y="0"/>
                  </a:lnTo>
                  <a:lnTo>
                    <a:pt x="126" y="1"/>
                  </a:lnTo>
                  <a:lnTo>
                    <a:pt x="40" y="1"/>
                  </a:lnTo>
                  <a:lnTo>
                    <a:pt x="0" y="0"/>
                  </a:lnTo>
                  <a:lnTo>
                    <a:pt x="32" y="37"/>
                  </a:lnTo>
                  <a:close/>
                </a:path>
              </a:pathLst>
            </a:cu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19" name="Line 175"/>
            <p:cNvSpPr>
              <a:spLocks noChangeShapeType="1"/>
            </p:cNvSpPr>
            <p:nvPr/>
          </p:nvSpPr>
          <p:spPr bwMode="auto">
            <a:xfrm>
              <a:off x="5426" y="3067"/>
              <a:ext cx="3" cy="1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20" name="Freeform 176"/>
            <p:cNvSpPr>
              <a:spLocks/>
            </p:cNvSpPr>
            <p:nvPr/>
          </p:nvSpPr>
          <p:spPr bwMode="auto">
            <a:xfrm>
              <a:off x="5490" y="3038"/>
              <a:ext cx="3" cy="129"/>
            </a:xfrm>
            <a:custGeom>
              <a:avLst/>
              <a:gdLst>
                <a:gd name="T0" fmla="*/ 0 w 3"/>
                <a:gd name="T1" fmla="*/ 0 h 129"/>
                <a:gd name="T2" fmla="*/ 3 w 3"/>
                <a:gd name="T3" fmla="*/ 129 h 129"/>
              </a:gdLst>
              <a:ahLst/>
              <a:cxnLst>
                <a:cxn ang="0">
                  <a:pos x="T0" y="T1"/>
                </a:cxn>
                <a:cxn ang="0">
                  <a:pos x="T2" y="T3"/>
                </a:cxn>
              </a:cxnLst>
              <a:rect l="0" t="0" r="r" b="b"/>
              <a:pathLst>
                <a:path w="3" h="129">
                  <a:moveTo>
                    <a:pt x="0" y="0"/>
                  </a:moveTo>
                  <a:lnTo>
                    <a:pt x="3" y="129"/>
                  </a:lnTo>
                </a:path>
              </a:pathLst>
            </a:custGeom>
            <a:noFill/>
            <a:ln w="9525">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21" name="Line 177"/>
            <p:cNvSpPr>
              <a:spLocks noChangeShapeType="1"/>
            </p:cNvSpPr>
            <p:nvPr/>
          </p:nvSpPr>
          <p:spPr bwMode="auto">
            <a:xfrm>
              <a:off x="5555" y="3094"/>
              <a:ext cx="3" cy="6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22" name="Freeform 178"/>
            <p:cNvSpPr>
              <a:spLocks/>
            </p:cNvSpPr>
            <p:nvPr/>
          </p:nvSpPr>
          <p:spPr bwMode="auto">
            <a:xfrm>
              <a:off x="5451" y="3080"/>
              <a:ext cx="100" cy="91"/>
            </a:xfrm>
            <a:custGeom>
              <a:avLst/>
              <a:gdLst>
                <a:gd name="T0" fmla="*/ 7 w 36"/>
                <a:gd name="T1" fmla="*/ 1 h 33"/>
                <a:gd name="T2" fmla="*/ 0 w 36"/>
                <a:gd name="T3" fmla="*/ 15 h 33"/>
                <a:gd name="T4" fmla="*/ 6 w 36"/>
                <a:gd name="T5" fmla="*/ 33 h 33"/>
                <a:gd name="T6" fmla="*/ 32 w 36"/>
                <a:gd name="T7" fmla="*/ 22 h 33"/>
                <a:gd name="T8" fmla="*/ 27 w 36"/>
                <a:gd name="T9" fmla="*/ 12 h 33"/>
                <a:gd name="T10" fmla="*/ 33 w 36"/>
                <a:gd name="T11" fmla="*/ 0 h 33"/>
                <a:gd name="T12" fmla="*/ 7 w 36"/>
                <a:gd name="T13" fmla="*/ 1 h 33"/>
              </a:gdLst>
              <a:ahLst/>
              <a:cxnLst>
                <a:cxn ang="0">
                  <a:pos x="T0" y="T1"/>
                </a:cxn>
                <a:cxn ang="0">
                  <a:pos x="T2" y="T3"/>
                </a:cxn>
                <a:cxn ang="0">
                  <a:pos x="T4" y="T5"/>
                </a:cxn>
                <a:cxn ang="0">
                  <a:pos x="T6" y="T7"/>
                </a:cxn>
                <a:cxn ang="0">
                  <a:pos x="T8" y="T9"/>
                </a:cxn>
                <a:cxn ang="0">
                  <a:pos x="T10" y="T11"/>
                </a:cxn>
                <a:cxn ang="0">
                  <a:pos x="T12" y="T13"/>
                </a:cxn>
              </a:cxnLst>
              <a:rect l="0" t="0" r="r" b="b"/>
              <a:pathLst>
                <a:path w="36" h="33">
                  <a:moveTo>
                    <a:pt x="7" y="1"/>
                  </a:moveTo>
                  <a:cubicBezTo>
                    <a:pt x="2" y="3"/>
                    <a:pt x="0" y="10"/>
                    <a:pt x="0" y="15"/>
                  </a:cubicBezTo>
                  <a:cubicBezTo>
                    <a:pt x="0" y="20"/>
                    <a:pt x="1" y="32"/>
                    <a:pt x="6" y="33"/>
                  </a:cubicBezTo>
                  <a:lnTo>
                    <a:pt x="32" y="22"/>
                  </a:lnTo>
                  <a:cubicBezTo>
                    <a:pt x="35" y="19"/>
                    <a:pt x="27" y="16"/>
                    <a:pt x="27" y="12"/>
                  </a:cubicBezTo>
                  <a:cubicBezTo>
                    <a:pt x="27" y="8"/>
                    <a:pt x="36" y="2"/>
                    <a:pt x="33" y="0"/>
                  </a:cubicBezTo>
                  <a:lnTo>
                    <a:pt x="7" y="1"/>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23" name="Freeform 179"/>
            <p:cNvSpPr>
              <a:spLocks/>
            </p:cNvSpPr>
            <p:nvPr/>
          </p:nvSpPr>
          <p:spPr bwMode="auto">
            <a:xfrm>
              <a:off x="5379" y="3086"/>
              <a:ext cx="78" cy="81"/>
            </a:xfrm>
            <a:custGeom>
              <a:avLst/>
              <a:gdLst>
                <a:gd name="T0" fmla="*/ 8 w 28"/>
                <a:gd name="T1" fmla="*/ 0 h 29"/>
                <a:gd name="T2" fmla="*/ 0 w 28"/>
                <a:gd name="T3" fmla="*/ 13 h 29"/>
                <a:gd name="T4" fmla="*/ 7 w 28"/>
                <a:gd name="T5" fmla="*/ 29 h 29"/>
                <a:gd name="T6" fmla="*/ 25 w 28"/>
                <a:gd name="T7" fmla="*/ 24 h 29"/>
                <a:gd name="T8" fmla="*/ 20 w 28"/>
                <a:gd name="T9" fmla="*/ 14 h 29"/>
                <a:gd name="T10" fmla="*/ 26 w 28"/>
                <a:gd name="T11" fmla="*/ 0 h 29"/>
                <a:gd name="T12" fmla="*/ 8 w 28"/>
                <a:gd name="T13" fmla="*/ 0 h 29"/>
              </a:gdLst>
              <a:ahLst/>
              <a:cxnLst>
                <a:cxn ang="0">
                  <a:pos x="T0" y="T1"/>
                </a:cxn>
                <a:cxn ang="0">
                  <a:pos x="T2" y="T3"/>
                </a:cxn>
                <a:cxn ang="0">
                  <a:pos x="T4" y="T5"/>
                </a:cxn>
                <a:cxn ang="0">
                  <a:pos x="T6" y="T7"/>
                </a:cxn>
                <a:cxn ang="0">
                  <a:pos x="T8" y="T9"/>
                </a:cxn>
                <a:cxn ang="0">
                  <a:pos x="T10" y="T11"/>
                </a:cxn>
                <a:cxn ang="0">
                  <a:pos x="T12" y="T13"/>
                </a:cxn>
              </a:cxnLst>
              <a:rect l="0" t="0" r="r" b="b"/>
              <a:pathLst>
                <a:path w="28" h="29">
                  <a:moveTo>
                    <a:pt x="8" y="0"/>
                  </a:moveTo>
                  <a:cubicBezTo>
                    <a:pt x="2" y="2"/>
                    <a:pt x="0" y="8"/>
                    <a:pt x="0" y="13"/>
                  </a:cubicBezTo>
                  <a:cubicBezTo>
                    <a:pt x="0" y="17"/>
                    <a:pt x="4" y="27"/>
                    <a:pt x="7" y="29"/>
                  </a:cubicBezTo>
                  <a:lnTo>
                    <a:pt x="25" y="24"/>
                  </a:lnTo>
                  <a:cubicBezTo>
                    <a:pt x="27" y="22"/>
                    <a:pt x="20" y="18"/>
                    <a:pt x="20" y="14"/>
                  </a:cubicBezTo>
                  <a:cubicBezTo>
                    <a:pt x="20" y="10"/>
                    <a:pt x="28" y="2"/>
                    <a:pt x="26" y="0"/>
                  </a:cubicBezTo>
                  <a:lnTo>
                    <a:pt x="8" y="0"/>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24" name="Freeform 180"/>
            <p:cNvSpPr>
              <a:spLocks/>
            </p:cNvSpPr>
            <p:nvPr/>
          </p:nvSpPr>
          <p:spPr bwMode="auto">
            <a:xfrm>
              <a:off x="5520" y="3105"/>
              <a:ext cx="77" cy="61"/>
            </a:xfrm>
            <a:custGeom>
              <a:avLst/>
              <a:gdLst>
                <a:gd name="T0" fmla="*/ 6 w 28"/>
                <a:gd name="T1" fmla="*/ 0 h 22"/>
                <a:gd name="T2" fmla="*/ 0 w 28"/>
                <a:gd name="T3" fmla="*/ 12 h 22"/>
                <a:gd name="T4" fmla="*/ 8 w 28"/>
                <a:gd name="T5" fmla="*/ 22 h 22"/>
                <a:gd name="T6" fmla="*/ 26 w 28"/>
                <a:gd name="T7" fmla="*/ 17 h 22"/>
                <a:gd name="T8" fmla="*/ 21 w 28"/>
                <a:gd name="T9" fmla="*/ 7 h 22"/>
                <a:gd name="T10" fmla="*/ 24 w 28"/>
                <a:gd name="T11" fmla="*/ 0 h 22"/>
                <a:gd name="T12" fmla="*/ 6 w 28"/>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28" h="22">
                  <a:moveTo>
                    <a:pt x="6" y="0"/>
                  </a:moveTo>
                  <a:cubicBezTo>
                    <a:pt x="2" y="3"/>
                    <a:pt x="0" y="8"/>
                    <a:pt x="0" y="12"/>
                  </a:cubicBezTo>
                  <a:cubicBezTo>
                    <a:pt x="0" y="16"/>
                    <a:pt x="4" y="21"/>
                    <a:pt x="8" y="22"/>
                  </a:cubicBezTo>
                  <a:lnTo>
                    <a:pt x="26" y="17"/>
                  </a:lnTo>
                  <a:cubicBezTo>
                    <a:pt x="28" y="15"/>
                    <a:pt x="21" y="10"/>
                    <a:pt x="21" y="7"/>
                  </a:cubicBezTo>
                  <a:cubicBezTo>
                    <a:pt x="21" y="4"/>
                    <a:pt x="26" y="1"/>
                    <a:pt x="24" y="0"/>
                  </a:cubicBezTo>
                  <a:lnTo>
                    <a:pt x="6" y="0"/>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25" name="Freeform 181"/>
            <p:cNvSpPr>
              <a:spLocks/>
            </p:cNvSpPr>
            <p:nvPr/>
          </p:nvSpPr>
          <p:spPr bwMode="auto">
            <a:xfrm>
              <a:off x="5461" y="3051"/>
              <a:ext cx="53" cy="41"/>
            </a:xfrm>
            <a:custGeom>
              <a:avLst/>
              <a:gdLst>
                <a:gd name="T0" fmla="*/ 16 w 53"/>
                <a:gd name="T1" fmla="*/ 0 h 41"/>
                <a:gd name="T2" fmla="*/ 1 w 53"/>
                <a:gd name="T3" fmla="*/ 22 h 41"/>
                <a:gd name="T4" fmla="*/ 23 w 53"/>
                <a:gd name="T5" fmla="*/ 41 h 41"/>
                <a:gd name="T6" fmla="*/ 51 w 53"/>
                <a:gd name="T7" fmla="*/ 30 h 41"/>
                <a:gd name="T8" fmla="*/ 38 w 53"/>
                <a:gd name="T9" fmla="*/ 18 h 41"/>
                <a:gd name="T10" fmla="*/ 43 w 53"/>
                <a:gd name="T11" fmla="*/ 0 h 41"/>
                <a:gd name="T12" fmla="*/ 16 w 5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53" h="41">
                  <a:moveTo>
                    <a:pt x="16" y="0"/>
                  </a:moveTo>
                  <a:cubicBezTo>
                    <a:pt x="9" y="8"/>
                    <a:pt x="0" y="15"/>
                    <a:pt x="1" y="22"/>
                  </a:cubicBezTo>
                  <a:cubicBezTo>
                    <a:pt x="2" y="29"/>
                    <a:pt x="15" y="41"/>
                    <a:pt x="23" y="41"/>
                  </a:cubicBezTo>
                  <a:lnTo>
                    <a:pt x="51" y="30"/>
                  </a:lnTo>
                  <a:cubicBezTo>
                    <a:pt x="53" y="26"/>
                    <a:pt x="39" y="23"/>
                    <a:pt x="38" y="18"/>
                  </a:cubicBezTo>
                  <a:cubicBezTo>
                    <a:pt x="37" y="13"/>
                    <a:pt x="47" y="3"/>
                    <a:pt x="43" y="0"/>
                  </a:cubicBezTo>
                  <a:lnTo>
                    <a:pt x="16" y="0"/>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6326" name="Group 182"/>
          <p:cNvGrpSpPr>
            <a:grpSpLocks/>
          </p:cNvGrpSpPr>
          <p:nvPr/>
        </p:nvGrpSpPr>
        <p:grpSpPr bwMode="auto">
          <a:xfrm>
            <a:off x="7431088" y="3570288"/>
            <a:ext cx="361950" cy="269875"/>
            <a:chOff x="5369" y="3038"/>
            <a:chExt cx="228" cy="170"/>
          </a:xfrm>
        </p:grpSpPr>
        <p:sp>
          <p:nvSpPr>
            <p:cNvPr id="6327" name="Freeform 183"/>
            <p:cNvSpPr>
              <a:spLocks/>
            </p:cNvSpPr>
            <p:nvPr/>
          </p:nvSpPr>
          <p:spPr bwMode="auto">
            <a:xfrm>
              <a:off x="5369" y="3171"/>
              <a:ext cx="216" cy="37"/>
            </a:xfrm>
            <a:custGeom>
              <a:avLst/>
              <a:gdLst>
                <a:gd name="T0" fmla="*/ 32 w 216"/>
                <a:gd name="T1" fmla="*/ 37 h 37"/>
                <a:gd name="T2" fmla="*/ 198 w 216"/>
                <a:gd name="T3" fmla="*/ 37 h 37"/>
                <a:gd name="T4" fmla="*/ 216 w 216"/>
                <a:gd name="T5" fmla="*/ 0 h 37"/>
                <a:gd name="T6" fmla="*/ 126 w 216"/>
                <a:gd name="T7" fmla="*/ 1 h 37"/>
                <a:gd name="T8" fmla="*/ 40 w 216"/>
                <a:gd name="T9" fmla="*/ 1 h 37"/>
                <a:gd name="T10" fmla="*/ 0 w 216"/>
                <a:gd name="T11" fmla="*/ 0 h 37"/>
                <a:gd name="T12" fmla="*/ 32 w 216"/>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216" h="37">
                  <a:moveTo>
                    <a:pt x="32" y="37"/>
                  </a:moveTo>
                  <a:lnTo>
                    <a:pt x="198" y="37"/>
                  </a:lnTo>
                  <a:lnTo>
                    <a:pt x="216" y="0"/>
                  </a:lnTo>
                  <a:lnTo>
                    <a:pt x="126" y="1"/>
                  </a:lnTo>
                  <a:lnTo>
                    <a:pt x="40" y="1"/>
                  </a:lnTo>
                  <a:lnTo>
                    <a:pt x="0" y="0"/>
                  </a:lnTo>
                  <a:lnTo>
                    <a:pt x="32" y="37"/>
                  </a:lnTo>
                  <a:close/>
                </a:path>
              </a:pathLst>
            </a:cu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28" name="Line 184"/>
            <p:cNvSpPr>
              <a:spLocks noChangeShapeType="1"/>
            </p:cNvSpPr>
            <p:nvPr/>
          </p:nvSpPr>
          <p:spPr bwMode="auto">
            <a:xfrm>
              <a:off x="5426" y="3067"/>
              <a:ext cx="3" cy="1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29" name="Freeform 185"/>
            <p:cNvSpPr>
              <a:spLocks/>
            </p:cNvSpPr>
            <p:nvPr/>
          </p:nvSpPr>
          <p:spPr bwMode="auto">
            <a:xfrm>
              <a:off x="5490" y="3038"/>
              <a:ext cx="3" cy="129"/>
            </a:xfrm>
            <a:custGeom>
              <a:avLst/>
              <a:gdLst>
                <a:gd name="T0" fmla="*/ 0 w 3"/>
                <a:gd name="T1" fmla="*/ 0 h 129"/>
                <a:gd name="T2" fmla="*/ 3 w 3"/>
                <a:gd name="T3" fmla="*/ 129 h 129"/>
              </a:gdLst>
              <a:ahLst/>
              <a:cxnLst>
                <a:cxn ang="0">
                  <a:pos x="T0" y="T1"/>
                </a:cxn>
                <a:cxn ang="0">
                  <a:pos x="T2" y="T3"/>
                </a:cxn>
              </a:cxnLst>
              <a:rect l="0" t="0" r="r" b="b"/>
              <a:pathLst>
                <a:path w="3" h="129">
                  <a:moveTo>
                    <a:pt x="0" y="0"/>
                  </a:moveTo>
                  <a:lnTo>
                    <a:pt x="3" y="129"/>
                  </a:lnTo>
                </a:path>
              </a:pathLst>
            </a:custGeom>
            <a:noFill/>
            <a:ln w="9525">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30" name="Line 186"/>
            <p:cNvSpPr>
              <a:spLocks noChangeShapeType="1"/>
            </p:cNvSpPr>
            <p:nvPr/>
          </p:nvSpPr>
          <p:spPr bwMode="auto">
            <a:xfrm>
              <a:off x="5555" y="3094"/>
              <a:ext cx="3" cy="6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31" name="Freeform 187"/>
            <p:cNvSpPr>
              <a:spLocks/>
            </p:cNvSpPr>
            <p:nvPr/>
          </p:nvSpPr>
          <p:spPr bwMode="auto">
            <a:xfrm>
              <a:off x="5451" y="3080"/>
              <a:ext cx="100" cy="91"/>
            </a:xfrm>
            <a:custGeom>
              <a:avLst/>
              <a:gdLst>
                <a:gd name="T0" fmla="*/ 7 w 36"/>
                <a:gd name="T1" fmla="*/ 1 h 33"/>
                <a:gd name="T2" fmla="*/ 0 w 36"/>
                <a:gd name="T3" fmla="*/ 15 h 33"/>
                <a:gd name="T4" fmla="*/ 6 w 36"/>
                <a:gd name="T5" fmla="*/ 33 h 33"/>
                <a:gd name="T6" fmla="*/ 32 w 36"/>
                <a:gd name="T7" fmla="*/ 22 h 33"/>
                <a:gd name="T8" fmla="*/ 27 w 36"/>
                <a:gd name="T9" fmla="*/ 12 h 33"/>
                <a:gd name="T10" fmla="*/ 33 w 36"/>
                <a:gd name="T11" fmla="*/ 0 h 33"/>
                <a:gd name="T12" fmla="*/ 7 w 36"/>
                <a:gd name="T13" fmla="*/ 1 h 33"/>
              </a:gdLst>
              <a:ahLst/>
              <a:cxnLst>
                <a:cxn ang="0">
                  <a:pos x="T0" y="T1"/>
                </a:cxn>
                <a:cxn ang="0">
                  <a:pos x="T2" y="T3"/>
                </a:cxn>
                <a:cxn ang="0">
                  <a:pos x="T4" y="T5"/>
                </a:cxn>
                <a:cxn ang="0">
                  <a:pos x="T6" y="T7"/>
                </a:cxn>
                <a:cxn ang="0">
                  <a:pos x="T8" y="T9"/>
                </a:cxn>
                <a:cxn ang="0">
                  <a:pos x="T10" y="T11"/>
                </a:cxn>
                <a:cxn ang="0">
                  <a:pos x="T12" y="T13"/>
                </a:cxn>
              </a:cxnLst>
              <a:rect l="0" t="0" r="r" b="b"/>
              <a:pathLst>
                <a:path w="36" h="33">
                  <a:moveTo>
                    <a:pt x="7" y="1"/>
                  </a:moveTo>
                  <a:cubicBezTo>
                    <a:pt x="2" y="3"/>
                    <a:pt x="0" y="10"/>
                    <a:pt x="0" y="15"/>
                  </a:cubicBezTo>
                  <a:cubicBezTo>
                    <a:pt x="0" y="20"/>
                    <a:pt x="1" y="32"/>
                    <a:pt x="6" y="33"/>
                  </a:cubicBezTo>
                  <a:lnTo>
                    <a:pt x="32" y="22"/>
                  </a:lnTo>
                  <a:cubicBezTo>
                    <a:pt x="35" y="19"/>
                    <a:pt x="27" y="16"/>
                    <a:pt x="27" y="12"/>
                  </a:cubicBezTo>
                  <a:cubicBezTo>
                    <a:pt x="27" y="8"/>
                    <a:pt x="36" y="2"/>
                    <a:pt x="33" y="0"/>
                  </a:cubicBezTo>
                  <a:lnTo>
                    <a:pt x="7" y="1"/>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32" name="Freeform 188"/>
            <p:cNvSpPr>
              <a:spLocks/>
            </p:cNvSpPr>
            <p:nvPr/>
          </p:nvSpPr>
          <p:spPr bwMode="auto">
            <a:xfrm>
              <a:off x="5379" y="3086"/>
              <a:ext cx="78" cy="81"/>
            </a:xfrm>
            <a:custGeom>
              <a:avLst/>
              <a:gdLst>
                <a:gd name="T0" fmla="*/ 8 w 28"/>
                <a:gd name="T1" fmla="*/ 0 h 29"/>
                <a:gd name="T2" fmla="*/ 0 w 28"/>
                <a:gd name="T3" fmla="*/ 13 h 29"/>
                <a:gd name="T4" fmla="*/ 7 w 28"/>
                <a:gd name="T5" fmla="*/ 29 h 29"/>
                <a:gd name="T6" fmla="*/ 25 w 28"/>
                <a:gd name="T7" fmla="*/ 24 h 29"/>
                <a:gd name="T8" fmla="*/ 20 w 28"/>
                <a:gd name="T9" fmla="*/ 14 h 29"/>
                <a:gd name="T10" fmla="*/ 26 w 28"/>
                <a:gd name="T11" fmla="*/ 0 h 29"/>
                <a:gd name="T12" fmla="*/ 8 w 28"/>
                <a:gd name="T13" fmla="*/ 0 h 29"/>
              </a:gdLst>
              <a:ahLst/>
              <a:cxnLst>
                <a:cxn ang="0">
                  <a:pos x="T0" y="T1"/>
                </a:cxn>
                <a:cxn ang="0">
                  <a:pos x="T2" y="T3"/>
                </a:cxn>
                <a:cxn ang="0">
                  <a:pos x="T4" y="T5"/>
                </a:cxn>
                <a:cxn ang="0">
                  <a:pos x="T6" y="T7"/>
                </a:cxn>
                <a:cxn ang="0">
                  <a:pos x="T8" y="T9"/>
                </a:cxn>
                <a:cxn ang="0">
                  <a:pos x="T10" y="T11"/>
                </a:cxn>
                <a:cxn ang="0">
                  <a:pos x="T12" y="T13"/>
                </a:cxn>
              </a:cxnLst>
              <a:rect l="0" t="0" r="r" b="b"/>
              <a:pathLst>
                <a:path w="28" h="29">
                  <a:moveTo>
                    <a:pt x="8" y="0"/>
                  </a:moveTo>
                  <a:cubicBezTo>
                    <a:pt x="2" y="2"/>
                    <a:pt x="0" y="8"/>
                    <a:pt x="0" y="13"/>
                  </a:cubicBezTo>
                  <a:cubicBezTo>
                    <a:pt x="0" y="17"/>
                    <a:pt x="4" y="27"/>
                    <a:pt x="7" y="29"/>
                  </a:cubicBezTo>
                  <a:lnTo>
                    <a:pt x="25" y="24"/>
                  </a:lnTo>
                  <a:cubicBezTo>
                    <a:pt x="27" y="22"/>
                    <a:pt x="20" y="18"/>
                    <a:pt x="20" y="14"/>
                  </a:cubicBezTo>
                  <a:cubicBezTo>
                    <a:pt x="20" y="10"/>
                    <a:pt x="28" y="2"/>
                    <a:pt x="26" y="0"/>
                  </a:cubicBezTo>
                  <a:lnTo>
                    <a:pt x="8" y="0"/>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33" name="Freeform 189"/>
            <p:cNvSpPr>
              <a:spLocks/>
            </p:cNvSpPr>
            <p:nvPr/>
          </p:nvSpPr>
          <p:spPr bwMode="auto">
            <a:xfrm>
              <a:off x="5520" y="3105"/>
              <a:ext cx="77" cy="61"/>
            </a:xfrm>
            <a:custGeom>
              <a:avLst/>
              <a:gdLst>
                <a:gd name="T0" fmla="*/ 6 w 28"/>
                <a:gd name="T1" fmla="*/ 0 h 22"/>
                <a:gd name="T2" fmla="*/ 0 w 28"/>
                <a:gd name="T3" fmla="*/ 12 h 22"/>
                <a:gd name="T4" fmla="*/ 8 w 28"/>
                <a:gd name="T5" fmla="*/ 22 h 22"/>
                <a:gd name="T6" fmla="*/ 26 w 28"/>
                <a:gd name="T7" fmla="*/ 17 h 22"/>
                <a:gd name="T8" fmla="*/ 21 w 28"/>
                <a:gd name="T9" fmla="*/ 7 h 22"/>
                <a:gd name="T10" fmla="*/ 24 w 28"/>
                <a:gd name="T11" fmla="*/ 0 h 22"/>
                <a:gd name="T12" fmla="*/ 6 w 28"/>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28" h="22">
                  <a:moveTo>
                    <a:pt x="6" y="0"/>
                  </a:moveTo>
                  <a:cubicBezTo>
                    <a:pt x="2" y="3"/>
                    <a:pt x="0" y="8"/>
                    <a:pt x="0" y="12"/>
                  </a:cubicBezTo>
                  <a:cubicBezTo>
                    <a:pt x="0" y="16"/>
                    <a:pt x="4" y="21"/>
                    <a:pt x="8" y="22"/>
                  </a:cubicBezTo>
                  <a:lnTo>
                    <a:pt x="26" y="17"/>
                  </a:lnTo>
                  <a:cubicBezTo>
                    <a:pt x="28" y="15"/>
                    <a:pt x="21" y="10"/>
                    <a:pt x="21" y="7"/>
                  </a:cubicBezTo>
                  <a:cubicBezTo>
                    <a:pt x="21" y="4"/>
                    <a:pt x="26" y="1"/>
                    <a:pt x="24" y="0"/>
                  </a:cubicBezTo>
                  <a:lnTo>
                    <a:pt x="6" y="0"/>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34" name="Freeform 190"/>
            <p:cNvSpPr>
              <a:spLocks/>
            </p:cNvSpPr>
            <p:nvPr/>
          </p:nvSpPr>
          <p:spPr bwMode="auto">
            <a:xfrm>
              <a:off x="5461" y="3051"/>
              <a:ext cx="53" cy="41"/>
            </a:xfrm>
            <a:custGeom>
              <a:avLst/>
              <a:gdLst>
                <a:gd name="T0" fmla="*/ 16 w 53"/>
                <a:gd name="T1" fmla="*/ 0 h 41"/>
                <a:gd name="T2" fmla="*/ 1 w 53"/>
                <a:gd name="T3" fmla="*/ 22 h 41"/>
                <a:gd name="T4" fmla="*/ 23 w 53"/>
                <a:gd name="T5" fmla="*/ 41 h 41"/>
                <a:gd name="T6" fmla="*/ 51 w 53"/>
                <a:gd name="T7" fmla="*/ 30 h 41"/>
                <a:gd name="T8" fmla="*/ 38 w 53"/>
                <a:gd name="T9" fmla="*/ 18 h 41"/>
                <a:gd name="T10" fmla="*/ 43 w 53"/>
                <a:gd name="T11" fmla="*/ 0 h 41"/>
                <a:gd name="T12" fmla="*/ 16 w 5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53" h="41">
                  <a:moveTo>
                    <a:pt x="16" y="0"/>
                  </a:moveTo>
                  <a:cubicBezTo>
                    <a:pt x="9" y="8"/>
                    <a:pt x="0" y="15"/>
                    <a:pt x="1" y="22"/>
                  </a:cubicBezTo>
                  <a:cubicBezTo>
                    <a:pt x="2" y="29"/>
                    <a:pt x="15" y="41"/>
                    <a:pt x="23" y="41"/>
                  </a:cubicBezTo>
                  <a:lnTo>
                    <a:pt x="51" y="30"/>
                  </a:lnTo>
                  <a:cubicBezTo>
                    <a:pt x="53" y="26"/>
                    <a:pt x="39" y="23"/>
                    <a:pt x="38" y="18"/>
                  </a:cubicBezTo>
                  <a:cubicBezTo>
                    <a:pt x="37" y="13"/>
                    <a:pt x="47" y="3"/>
                    <a:pt x="43" y="0"/>
                  </a:cubicBezTo>
                  <a:lnTo>
                    <a:pt x="16" y="0"/>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6335" name="Group 191"/>
          <p:cNvGrpSpPr>
            <a:grpSpLocks/>
          </p:cNvGrpSpPr>
          <p:nvPr/>
        </p:nvGrpSpPr>
        <p:grpSpPr bwMode="auto">
          <a:xfrm>
            <a:off x="7431088" y="3262313"/>
            <a:ext cx="361950" cy="269875"/>
            <a:chOff x="5369" y="3038"/>
            <a:chExt cx="228" cy="170"/>
          </a:xfrm>
        </p:grpSpPr>
        <p:sp>
          <p:nvSpPr>
            <p:cNvPr id="6336" name="Freeform 192"/>
            <p:cNvSpPr>
              <a:spLocks/>
            </p:cNvSpPr>
            <p:nvPr/>
          </p:nvSpPr>
          <p:spPr bwMode="auto">
            <a:xfrm>
              <a:off x="5369" y="3171"/>
              <a:ext cx="216" cy="37"/>
            </a:xfrm>
            <a:custGeom>
              <a:avLst/>
              <a:gdLst>
                <a:gd name="T0" fmla="*/ 32 w 216"/>
                <a:gd name="T1" fmla="*/ 37 h 37"/>
                <a:gd name="T2" fmla="*/ 198 w 216"/>
                <a:gd name="T3" fmla="*/ 37 h 37"/>
                <a:gd name="T4" fmla="*/ 216 w 216"/>
                <a:gd name="T5" fmla="*/ 0 h 37"/>
                <a:gd name="T6" fmla="*/ 126 w 216"/>
                <a:gd name="T7" fmla="*/ 1 h 37"/>
                <a:gd name="T8" fmla="*/ 40 w 216"/>
                <a:gd name="T9" fmla="*/ 1 h 37"/>
                <a:gd name="T10" fmla="*/ 0 w 216"/>
                <a:gd name="T11" fmla="*/ 0 h 37"/>
                <a:gd name="T12" fmla="*/ 32 w 216"/>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216" h="37">
                  <a:moveTo>
                    <a:pt x="32" y="37"/>
                  </a:moveTo>
                  <a:lnTo>
                    <a:pt x="198" y="37"/>
                  </a:lnTo>
                  <a:lnTo>
                    <a:pt x="216" y="0"/>
                  </a:lnTo>
                  <a:lnTo>
                    <a:pt x="126" y="1"/>
                  </a:lnTo>
                  <a:lnTo>
                    <a:pt x="40" y="1"/>
                  </a:lnTo>
                  <a:lnTo>
                    <a:pt x="0" y="0"/>
                  </a:lnTo>
                  <a:lnTo>
                    <a:pt x="32" y="37"/>
                  </a:lnTo>
                  <a:close/>
                </a:path>
              </a:pathLst>
            </a:cu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37" name="Line 193"/>
            <p:cNvSpPr>
              <a:spLocks noChangeShapeType="1"/>
            </p:cNvSpPr>
            <p:nvPr/>
          </p:nvSpPr>
          <p:spPr bwMode="auto">
            <a:xfrm>
              <a:off x="5426" y="3067"/>
              <a:ext cx="3" cy="1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38" name="Freeform 194"/>
            <p:cNvSpPr>
              <a:spLocks/>
            </p:cNvSpPr>
            <p:nvPr/>
          </p:nvSpPr>
          <p:spPr bwMode="auto">
            <a:xfrm>
              <a:off x="5490" y="3038"/>
              <a:ext cx="3" cy="129"/>
            </a:xfrm>
            <a:custGeom>
              <a:avLst/>
              <a:gdLst>
                <a:gd name="T0" fmla="*/ 0 w 3"/>
                <a:gd name="T1" fmla="*/ 0 h 129"/>
                <a:gd name="T2" fmla="*/ 3 w 3"/>
                <a:gd name="T3" fmla="*/ 129 h 129"/>
              </a:gdLst>
              <a:ahLst/>
              <a:cxnLst>
                <a:cxn ang="0">
                  <a:pos x="T0" y="T1"/>
                </a:cxn>
                <a:cxn ang="0">
                  <a:pos x="T2" y="T3"/>
                </a:cxn>
              </a:cxnLst>
              <a:rect l="0" t="0" r="r" b="b"/>
              <a:pathLst>
                <a:path w="3" h="129">
                  <a:moveTo>
                    <a:pt x="0" y="0"/>
                  </a:moveTo>
                  <a:lnTo>
                    <a:pt x="3" y="129"/>
                  </a:lnTo>
                </a:path>
              </a:pathLst>
            </a:custGeom>
            <a:noFill/>
            <a:ln w="9525">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39" name="Line 195"/>
            <p:cNvSpPr>
              <a:spLocks noChangeShapeType="1"/>
            </p:cNvSpPr>
            <p:nvPr/>
          </p:nvSpPr>
          <p:spPr bwMode="auto">
            <a:xfrm>
              <a:off x="5555" y="3094"/>
              <a:ext cx="3" cy="6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40" name="Freeform 196"/>
            <p:cNvSpPr>
              <a:spLocks/>
            </p:cNvSpPr>
            <p:nvPr/>
          </p:nvSpPr>
          <p:spPr bwMode="auto">
            <a:xfrm>
              <a:off x="5451" y="3080"/>
              <a:ext cx="100" cy="91"/>
            </a:xfrm>
            <a:custGeom>
              <a:avLst/>
              <a:gdLst>
                <a:gd name="T0" fmla="*/ 7 w 36"/>
                <a:gd name="T1" fmla="*/ 1 h 33"/>
                <a:gd name="T2" fmla="*/ 0 w 36"/>
                <a:gd name="T3" fmla="*/ 15 h 33"/>
                <a:gd name="T4" fmla="*/ 6 w 36"/>
                <a:gd name="T5" fmla="*/ 33 h 33"/>
                <a:gd name="T6" fmla="*/ 32 w 36"/>
                <a:gd name="T7" fmla="*/ 22 h 33"/>
                <a:gd name="T8" fmla="*/ 27 w 36"/>
                <a:gd name="T9" fmla="*/ 12 h 33"/>
                <a:gd name="T10" fmla="*/ 33 w 36"/>
                <a:gd name="T11" fmla="*/ 0 h 33"/>
                <a:gd name="T12" fmla="*/ 7 w 36"/>
                <a:gd name="T13" fmla="*/ 1 h 33"/>
              </a:gdLst>
              <a:ahLst/>
              <a:cxnLst>
                <a:cxn ang="0">
                  <a:pos x="T0" y="T1"/>
                </a:cxn>
                <a:cxn ang="0">
                  <a:pos x="T2" y="T3"/>
                </a:cxn>
                <a:cxn ang="0">
                  <a:pos x="T4" y="T5"/>
                </a:cxn>
                <a:cxn ang="0">
                  <a:pos x="T6" y="T7"/>
                </a:cxn>
                <a:cxn ang="0">
                  <a:pos x="T8" y="T9"/>
                </a:cxn>
                <a:cxn ang="0">
                  <a:pos x="T10" y="T11"/>
                </a:cxn>
                <a:cxn ang="0">
                  <a:pos x="T12" y="T13"/>
                </a:cxn>
              </a:cxnLst>
              <a:rect l="0" t="0" r="r" b="b"/>
              <a:pathLst>
                <a:path w="36" h="33">
                  <a:moveTo>
                    <a:pt x="7" y="1"/>
                  </a:moveTo>
                  <a:cubicBezTo>
                    <a:pt x="2" y="3"/>
                    <a:pt x="0" y="10"/>
                    <a:pt x="0" y="15"/>
                  </a:cubicBezTo>
                  <a:cubicBezTo>
                    <a:pt x="0" y="20"/>
                    <a:pt x="1" y="32"/>
                    <a:pt x="6" y="33"/>
                  </a:cubicBezTo>
                  <a:lnTo>
                    <a:pt x="32" y="22"/>
                  </a:lnTo>
                  <a:cubicBezTo>
                    <a:pt x="35" y="19"/>
                    <a:pt x="27" y="16"/>
                    <a:pt x="27" y="12"/>
                  </a:cubicBezTo>
                  <a:cubicBezTo>
                    <a:pt x="27" y="8"/>
                    <a:pt x="36" y="2"/>
                    <a:pt x="33" y="0"/>
                  </a:cubicBezTo>
                  <a:lnTo>
                    <a:pt x="7" y="1"/>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41" name="Freeform 197"/>
            <p:cNvSpPr>
              <a:spLocks/>
            </p:cNvSpPr>
            <p:nvPr/>
          </p:nvSpPr>
          <p:spPr bwMode="auto">
            <a:xfrm>
              <a:off x="5379" y="3086"/>
              <a:ext cx="78" cy="81"/>
            </a:xfrm>
            <a:custGeom>
              <a:avLst/>
              <a:gdLst>
                <a:gd name="T0" fmla="*/ 8 w 28"/>
                <a:gd name="T1" fmla="*/ 0 h 29"/>
                <a:gd name="T2" fmla="*/ 0 w 28"/>
                <a:gd name="T3" fmla="*/ 13 h 29"/>
                <a:gd name="T4" fmla="*/ 7 w 28"/>
                <a:gd name="T5" fmla="*/ 29 h 29"/>
                <a:gd name="T6" fmla="*/ 25 w 28"/>
                <a:gd name="T7" fmla="*/ 24 h 29"/>
                <a:gd name="T8" fmla="*/ 20 w 28"/>
                <a:gd name="T9" fmla="*/ 14 h 29"/>
                <a:gd name="T10" fmla="*/ 26 w 28"/>
                <a:gd name="T11" fmla="*/ 0 h 29"/>
                <a:gd name="T12" fmla="*/ 8 w 28"/>
                <a:gd name="T13" fmla="*/ 0 h 29"/>
              </a:gdLst>
              <a:ahLst/>
              <a:cxnLst>
                <a:cxn ang="0">
                  <a:pos x="T0" y="T1"/>
                </a:cxn>
                <a:cxn ang="0">
                  <a:pos x="T2" y="T3"/>
                </a:cxn>
                <a:cxn ang="0">
                  <a:pos x="T4" y="T5"/>
                </a:cxn>
                <a:cxn ang="0">
                  <a:pos x="T6" y="T7"/>
                </a:cxn>
                <a:cxn ang="0">
                  <a:pos x="T8" y="T9"/>
                </a:cxn>
                <a:cxn ang="0">
                  <a:pos x="T10" y="T11"/>
                </a:cxn>
                <a:cxn ang="0">
                  <a:pos x="T12" y="T13"/>
                </a:cxn>
              </a:cxnLst>
              <a:rect l="0" t="0" r="r" b="b"/>
              <a:pathLst>
                <a:path w="28" h="29">
                  <a:moveTo>
                    <a:pt x="8" y="0"/>
                  </a:moveTo>
                  <a:cubicBezTo>
                    <a:pt x="2" y="2"/>
                    <a:pt x="0" y="8"/>
                    <a:pt x="0" y="13"/>
                  </a:cubicBezTo>
                  <a:cubicBezTo>
                    <a:pt x="0" y="17"/>
                    <a:pt x="4" y="27"/>
                    <a:pt x="7" y="29"/>
                  </a:cubicBezTo>
                  <a:lnTo>
                    <a:pt x="25" y="24"/>
                  </a:lnTo>
                  <a:cubicBezTo>
                    <a:pt x="27" y="22"/>
                    <a:pt x="20" y="18"/>
                    <a:pt x="20" y="14"/>
                  </a:cubicBezTo>
                  <a:cubicBezTo>
                    <a:pt x="20" y="10"/>
                    <a:pt x="28" y="2"/>
                    <a:pt x="26" y="0"/>
                  </a:cubicBezTo>
                  <a:lnTo>
                    <a:pt x="8" y="0"/>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42" name="Freeform 198"/>
            <p:cNvSpPr>
              <a:spLocks/>
            </p:cNvSpPr>
            <p:nvPr/>
          </p:nvSpPr>
          <p:spPr bwMode="auto">
            <a:xfrm>
              <a:off x="5520" y="3105"/>
              <a:ext cx="77" cy="61"/>
            </a:xfrm>
            <a:custGeom>
              <a:avLst/>
              <a:gdLst>
                <a:gd name="T0" fmla="*/ 6 w 28"/>
                <a:gd name="T1" fmla="*/ 0 h 22"/>
                <a:gd name="T2" fmla="*/ 0 w 28"/>
                <a:gd name="T3" fmla="*/ 12 h 22"/>
                <a:gd name="T4" fmla="*/ 8 w 28"/>
                <a:gd name="T5" fmla="*/ 22 h 22"/>
                <a:gd name="T6" fmla="*/ 26 w 28"/>
                <a:gd name="T7" fmla="*/ 17 h 22"/>
                <a:gd name="T8" fmla="*/ 21 w 28"/>
                <a:gd name="T9" fmla="*/ 7 h 22"/>
                <a:gd name="T10" fmla="*/ 24 w 28"/>
                <a:gd name="T11" fmla="*/ 0 h 22"/>
                <a:gd name="T12" fmla="*/ 6 w 28"/>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28" h="22">
                  <a:moveTo>
                    <a:pt x="6" y="0"/>
                  </a:moveTo>
                  <a:cubicBezTo>
                    <a:pt x="2" y="3"/>
                    <a:pt x="0" y="8"/>
                    <a:pt x="0" y="12"/>
                  </a:cubicBezTo>
                  <a:cubicBezTo>
                    <a:pt x="0" y="16"/>
                    <a:pt x="4" y="21"/>
                    <a:pt x="8" y="22"/>
                  </a:cubicBezTo>
                  <a:lnTo>
                    <a:pt x="26" y="17"/>
                  </a:lnTo>
                  <a:cubicBezTo>
                    <a:pt x="28" y="15"/>
                    <a:pt x="21" y="10"/>
                    <a:pt x="21" y="7"/>
                  </a:cubicBezTo>
                  <a:cubicBezTo>
                    <a:pt x="21" y="4"/>
                    <a:pt x="26" y="1"/>
                    <a:pt x="24" y="0"/>
                  </a:cubicBezTo>
                  <a:lnTo>
                    <a:pt x="6" y="0"/>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43" name="Freeform 199"/>
            <p:cNvSpPr>
              <a:spLocks/>
            </p:cNvSpPr>
            <p:nvPr/>
          </p:nvSpPr>
          <p:spPr bwMode="auto">
            <a:xfrm>
              <a:off x="5461" y="3051"/>
              <a:ext cx="53" cy="41"/>
            </a:xfrm>
            <a:custGeom>
              <a:avLst/>
              <a:gdLst>
                <a:gd name="T0" fmla="*/ 16 w 53"/>
                <a:gd name="T1" fmla="*/ 0 h 41"/>
                <a:gd name="T2" fmla="*/ 1 w 53"/>
                <a:gd name="T3" fmla="*/ 22 h 41"/>
                <a:gd name="T4" fmla="*/ 23 w 53"/>
                <a:gd name="T5" fmla="*/ 41 h 41"/>
                <a:gd name="T6" fmla="*/ 51 w 53"/>
                <a:gd name="T7" fmla="*/ 30 h 41"/>
                <a:gd name="T8" fmla="*/ 38 w 53"/>
                <a:gd name="T9" fmla="*/ 18 h 41"/>
                <a:gd name="T10" fmla="*/ 43 w 53"/>
                <a:gd name="T11" fmla="*/ 0 h 41"/>
                <a:gd name="T12" fmla="*/ 16 w 5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53" h="41">
                  <a:moveTo>
                    <a:pt x="16" y="0"/>
                  </a:moveTo>
                  <a:cubicBezTo>
                    <a:pt x="9" y="8"/>
                    <a:pt x="0" y="15"/>
                    <a:pt x="1" y="22"/>
                  </a:cubicBezTo>
                  <a:cubicBezTo>
                    <a:pt x="2" y="29"/>
                    <a:pt x="15" y="41"/>
                    <a:pt x="23" y="41"/>
                  </a:cubicBezTo>
                  <a:lnTo>
                    <a:pt x="51" y="30"/>
                  </a:lnTo>
                  <a:cubicBezTo>
                    <a:pt x="53" y="26"/>
                    <a:pt x="39" y="23"/>
                    <a:pt x="38" y="18"/>
                  </a:cubicBezTo>
                  <a:cubicBezTo>
                    <a:pt x="37" y="13"/>
                    <a:pt x="47" y="3"/>
                    <a:pt x="43" y="0"/>
                  </a:cubicBezTo>
                  <a:lnTo>
                    <a:pt x="16" y="0"/>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6344" name="Group 200"/>
          <p:cNvGrpSpPr>
            <a:grpSpLocks/>
          </p:cNvGrpSpPr>
          <p:nvPr/>
        </p:nvGrpSpPr>
        <p:grpSpPr bwMode="auto">
          <a:xfrm>
            <a:off x="7431088" y="2952750"/>
            <a:ext cx="361950" cy="269875"/>
            <a:chOff x="5369" y="3038"/>
            <a:chExt cx="228" cy="170"/>
          </a:xfrm>
        </p:grpSpPr>
        <p:sp>
          <p:nvSpPr>
            <p:cNvPr id="6345" name="Freeform 201"/>
            <p:cNvSpPr>
              <a:spLocks/>
            </p:cNvSpPr>
            <p:nvPr/>
          </p:nvSpPr>
          <p:spPr bwMode="auto">
            <a:xfrm>
              <a:off x="5369" y="3171"/>
              <a:ext cx="216" cy="37"/>
            </a:xfrm>
            <a:custGeom>
              <a:avLst/>
              <a:gdLst>
                <a:gd name="T0" fmla="*/ 32 w 216"/>
                <a:gd name="T1" fmla="*/ 37 h 37"/>
                <a:gd name="T2" fmla="*/ 198 w 216"/>
                <a:gd name="T3" fmla="*/ 37 h 37"/>
                <a:gd name="T4" fmla="*/ 216 w 216"/>
                <a:gd name="T5" fmla="*/ 0 h 37"/>
                <a:gd name="T6" fmla="*/ 126 w 216"/>
                <a:gd name="T7" fmla="*/ 1 h 37"/>
                <a:gd name="T8" fmla="*/ 40 w 216"/>
                <a:gd name="T9" fmla="*/ 1 h 37"/>
                <a:gd name="T10" fmla="*/ 0 w 216"/>
                <a:gd name="T11" fmla="*/ 0 h 37"/>
                <a:gd name="T12" fmla="*/ 32 w 216"/>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216" h="37">
                  <a:moveTo>
                    <a:pt x="32" y="37"/>
                  </a:moveTo>
                  <a:lnTo>
                    <a:pt x="198" y="37"/>
                  </a:lnTo>
                  <a:lnTo>
                    <a:pt x="216" y="0"/>
                  </a:lnTo>
                  <a:lnTo>
                    <a:pt x="126" y="1"/>
                  </a:lnTo>
                  <a:lnTo>
                    <a:pt x="40" y="1"/>
                  </a:lnTo>
                  <a:lnTo>
                    <a:pt x="0" y="0"/>
                  </a:lnTo>
                  <a:lnTo>
                    <a:pt x="32" y="37"/>
                  </a:lnTo>
                  <a:close/>
                </a:path>
              </a:pathLst>
            </a:cu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46" name="Line 202"/>
            <p:cNvSpPr>
              <a:spLocks noChangeShapeType="1"/>
            </p:cNvSpPr>
            <p:nvPr/>
          </p:nvSpPr>
          <p:spPr bwMode="auto">
            <a:xfrm>
              <a:off x="5426" y="3067"/>
              <a:ext cx="3" cy="1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47" name="Freeform 203"/>
            <p:cNvSpPr>
              <a:spLocks/>
            </p:cNvSpPr>
            <p:nvPr/>
          </p:nvSpPr>
          <p:spPr bwMode="auto">
            <a:xfrm>
              <a:off x="5490" y="3038"/>
              <a:ext cx="3" cy="129"/>
            </a:xfrm>
            <a:custGeom>
              <a:avLst/>
              <a:gdLst>
                <a:gd name="T0" fmla="*/ 0 w 3"/>
                <a:gd name="T1" fmla="*/ 0 h 129"/>
                <a:gd name="T2" fmla="*/ 3 w 3"/>
                <a:gd name="T3" fmla="*/ 129 h 129"/>
              </a:gdLst>
              <a:ahLst/>
              <a:cxnLst>
                <a:cxn ang="0">
                  <a:pos x="T0" y="T1"/>
                </a:cxn>
                <a:cxn ang="0">
                  <a:pos x="T2" y="T3"/>
                </a:cxn>
              </a:cxnLst>
              <a:rect l="0" t="0" r="r" b="b"/>
              <a:pathLst>
                <a:path w="3" h="129">
                  <a:moveTo>
                    <a:pt x="0" y="0"/>
                  </a:moveTo>
                  <a:lnTo>
                    <a:pt x="3" y="129"/>
                  </a:lnTo>
                </a:path>
              </a:pathLst>
            </a:custGeom>
            <a:noFill/>
            <a:ln w="9525">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48" name="Line 204"/>
            <p:cNvSpPr>
              <a:spLocks noChangeShapeType="1"/>
            </p:cNvSpPr>
            <p:nvPr/>
          </p:nvSpPr>
          <p:spPr bwMode="auto">
            <a:xfrm>
              <a:off x="5555" y="3094"/>
              <a:ext cx="3" cy="6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49" name="Freeform 205"/>
            <p:cNvSpPr>
              <a:spLocks/>
            </p:cNvSpPr>
            <p:nvPr/>
          </p:nvSpPr>
          <p:spPr bwMode="auto">
            <a:xfrm>
              <a:off x="5451" y="3080"/>
              <a:ext cx="100" cy="91"/>
            </a:xfrm>
            <a:custGeom>
              <a:avLst/>
              <a:gdLst>
                <a:gd name="T0" fmla="*/ 7 w 36"/>
                <a:gd name="T1" fmla="*/ 1 h 33"/>
                <a:gd name="T2" fmla="*/ 0 w 36"/>
                <a:gd name="T3" fmla="*/ 15 h 33"/>
                <a:gd name="T4" fmla="*/ 6 w 36"/>
                <a:gd name="T5" fmla="*/ 33 h 33"/>
                <a:gd name="T6" fmla="*/ 32 w 36"/>
                <a:gd name="T7" fmla="*/ 22 h 33"/>
                <a:gd name="T8" fmla="*/ 27 w 36"/>
                <a:gd name="T9" fmla="*/ 12 h 33"/>
                <a:gd name="T10" fmla="*/ 33 w 36"/>
                <a:gd name="T11" fmla="*/ 0 h 33"/>
                <a:gd name="T12" fmla="*/ 7 w 36"/>
                <a:gd name="T13" fmla="*/ 1 h 33"/>
              </a:gdLst>
              <a:ahLst/>
              <a:cxnLst>
                <a:cxn ang="0">
                  <a:pos x="T0" y="T1"/>
                </a:cxn>
                <a:cxn ang="0">
                  <a:pos x="T2" y="T3"/>
                </a:cxn>
                <a:cxn ang="0">
                  <a:pos x="T4" y="T5"/>
                </a:cxn>
                <a:cxn ang="0">
                  <a:pos x="T6" y="T7"/>
                </a:cxn>
                <a:cxn ang="0">
                  <a:pos x="T8" y="T9"/>
                </a:cxn>
                <a:cxn ang="0">
                  <a:pos x="T10" y="T11"/>
                </a:cxn>
                <a:cxn ang="0">
                  <a:pos x="T12" y="T13"/>
                </a:cxn>
              </a:cxnLst>
              <a:rect l="0" t="0" r="r" b="b"/>
              <a:pathLst>
                <a:path w="36" h="33">
                  <a:moveTo>
                    <a:pt x="7" y="1"/>
                  </a:moveTo>
                  <a:cubicBezTo>
                    <a:pt x="2" y="3"/>
                    <a:pt x="0" y="10"/>
                    <a:pt x="0" y="15"/>
                  </a:cubicBezTo>
                  <a:cubicBezTo>
                    <a:pt x="0" y="20"/>
                    <a:pt x="1" y="32"/>
                    <a:pt x="6" y="33"/>
                  </a:cubicBezTo>
                  <a:lnTo>
                    <a:pt x="32" y="22"/>
                  </a:lnTo>
                  <a:cubicBezTo>
                    <a:pt x="35" y="19"/>
                    <a:pt x="27" y="16"/>
                    <a:pt x="27" y="12"/>
                  </a:cubicBezTo>
                  <a:cubicBezTo>
                    <a:pt x="27" y="8"/>
                    <a:pt x="36" y="2"/>
                    <a:pt x="33" y="0"/>
                  </a:cubicBezTo>
                  <a:lnTo>
                    <a:pt x="7" y="1"/>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50" name="Freeform 206"/>
            <p:cNvSpPr>
              <a:spLocks/>
            </p:cNvSpPr>
            <p:nvPr/>
          </p:nvSpPr>
          <p:spPr bwMode="auto">
            <a:xfrm>
              <a:off x="5379" y="3086"/>
              <a:ext cx="78" cy="81"/>
            </a:xfrm>
            <a:custGeom>
              <a:avLst/>
              <a:gdLst>
                <a:gd name="T0" fmla="*/ 8 w 28"/>
                <a:gd name="T1" fmla="*/ 0 h 29"/>
                <a:gd name="T2" fmla="*/ 0 w 28"/>
                <a:gd name="T3" fmla="*/ 13 h 29"/>
                <a:gd name="T4" fmla="*/ 7 w 28"/>
                <a:gd name="T5" fmla="*/ 29 h 29"/>
                <a:gd name="T6" fmla="*/ 25 w 28"/>
                <a:gd name="T7" fmla="*/ 24 h 29"/>
                <a:gd name="T8" fmla="*/ 20 w 28"/>
                <a:gd name="T9" fmla="*/ 14 h 29"/>
                <a:gd name="T10" fmla="*/ 26 w 28"/>
                <a:gd name="T11" fmla="*/ 0 h 29"/>
                <a:gd name="T12" fmla="*/ 8 w 28"/>
                <a:gd name="T13" fmla="*/ 0 h 29"/>
              </a:gdLst>
              <a:ahLst/>
              <a:cxnLst>
                <a:cxn ang="0">
                  <a:pos x="T0" y="T1"/>
                </a:cxn>
                <a:cxn ang="0">
                  <a:pos x="T2" y="T3"/>
                </a:cxn>
                <a:cxn ang="0">
                  <a:pos x="T4" y="T5"/>
                </a:cxn>
                <a:cxn ang="0">
                  <a:pos x="T6" y="T7"/>
                </a:cxn>
                <a:cxn ang="0">
                  <a:pos x="T8" y="T9"/>
                </a:cxn>
                <a:cxn ang="0">
                  <a:pos x="T10" y="T11"/>
                </a:cxn>
                <a:cxn ang="0">
                  <a:pos x="T12" y="T13"/>
                </a:cxn>
              </a:cxnLst>
              <a:rect l="0" t="0" r="r" b="b"/>
              <a:pathLst>
                <a:path w="28" h="29">
                  <a:moveTo>
                    <a:pt x="8" y="0"/>
                  </a:moveTo>
                  <a:cubicBezTo>
                    <a:pt x="2" y="2"/>
                    <a:pt x="0" y="8"/>
                    <a:pt x="0" y="13"/>
                  </a:cubicBezTo>
                  <a:cubicBezTo>
                    <a:pt x="0" y="17"/>
                    <a:pt x="4" y="27"/>
                    <a:pt x="7" y="29"/>
                  </a:cubicBezTo>
                  <a:lnTo>
                    <a:pt x="25" y="24"/>
                  </a:lnTo>
                  <a:cubicBezTo>
                    <a:pt x="27" y="22"/>
                    <a:pt x="20" y="18"/>
                    <a:pt x="20" y="14"/>
                  </a:cubicBezTo>
                  <a:cubicBezTo>
                    <a:pt x="20" y="10"/>
                    <a:pt x="28" y="2"/>
                    <a:pt x="26" y="0"/>
                  </a:cubicBezTo>
                  <a:lnTo>
                    <a:pt x="8" y="0"/>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51" name="Freeform 207"/>
            <p:cNvSpPr>
              <a:spLocks/>
            </p:cNvSpPr>
            <p:nvPr/>
          </p:nvSpPr>
          <p:spPr bwMode="auto">
            <a:xfrm>
              <a:off x="5520" y="3105"/>
              <a:ext cx="77" cy="61"/>
            </a:xfrm>
            <a:custGeom>
              <a:avLst/>
              <a:gdLst>
                <a:gd name="T0" fmla="*/ 6 w 28"/>
                <a:gd name="T1" fmla="*/ 0 h 22"/>
                <a:gd name="T2" fmla="*/ 0 w 28"/>
                <a:gd name="T3" fmla="*/ 12 h 22"/>
                <a:gd name="T4" fmla="*/ 8 w 28"/>
                <a:gd name="T5" fmla="*/ 22 h 22"/>
                <a:gd name="T6" fmla="*/ 26 w 28"/>
                <a:gd name="T7" fmla="*/ 17 h 22"/>
                <a:gd name="T8" fmla="*/ 21 w 28"/>
                <a:gd name="T9" fmla="*/ 7 h 22"/>
                <a:gd name="T10" fmla="*/ 24 w 28"/>
                <a:gd name="T11" fmla="*/ 0 h 22"/>
                <a:gd name="T12" fmla="*/ 6 w 28"/>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28" h="22">
                  <a:moveTo>
                    <a:pt x="6" y="0"/>
                  </a:moveTo>
                  <a:cubicBezTo>
                    <a:pt x="2" y="3"/>
                    <a:pt x="0" y="8"/>
                    <a:pt x="0" y="12"/>
                  </a:cubicBezTo>
                  <a:cubicBezTo>
                    <a:pt x="0" y="16"/>
                    <a:pt x="4" y="21"/>
                    <a:pt x="8" y="22"/>
                  </a:cubicBezTo>
                  <a:lnTo>
                    <a:pt x="26" y="17"/>
                  </a:lnTo>
                  <a:cubicBezTo>
                    <a:pt x="28" y="15"/>
                    <a:pt x="21" y="10"/>
                    <a:pt x="21" y="7"/>
                  </a:cubicBezTo>
                  <a:cubicBezTo>
                    <a:pt x="21" y="4"/>
                    <a:pt x="26" y="1"/>
                    <a:pt x="24" y="0"/>
                  </a:cubicBezTo>
                  <a:lnTo>
                    <a:pt x="6" y="0"/>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52" name="Freeform 208"/>
            <p:cNvSpPr>
              <a:spLocks/>
            </p:cNvSpPr>
            <p:nvPr/>
          </p:nvSpPr>
          <p:spPr bwMode="auto">
            <a:xfrm>
              <a:off x="5461" y="3051"/>
              <a:ext cx="53" cy="41"/>
            </a:xfrm>
            <a:custGeom>
              <a:avLst/>
              <a:gdLst>
                <a:gd name="T0" fmla="*/ 16 w 53"/>
                <a:gd name="T1" fmla="*/ 0 h 41"/>
                <a:gd name="T2" fmla="*/ 1 w 53"/>
                <a:gd name="T3" fmla="*/ 22 h 41"/>
                <a:gd name="T4" fmla="*/ 23 w 53"/>
                <a:gd name="T5" fmla="*/ 41 h 41"/>
                <a:gd name="T6" fmla="*/ 51 w 53"/>
                <a:gd name="T7" fmla="*/ 30 h 41"/>
                <a:gd name="T8" fmla="*/ 38 w 53"/>
                <a:gd name="T9" fmla="*/ 18 h 41"/>
                <a:gd name="T10" fmla="*/ 43 w 53"/>
                <a:gd name="T11" fmla="*/ 0 h 41"/>
                <a:gd name="T12" fmla="*/ 16 w 5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53" h="41">
                  <a:moveTo>
                    <a:pt x="16" y="0"/>
                  </a:moveTo>
                  <a:cubicBezTo>
                    <a:pt x="9" y="8"/>
                    <a:pt x="0" y="15"/>
                    <a:pt x="1" y="22"/>
                  </a:cubicBezTo>
                  <a:cubicBezTo>
                    <a:pt x="2" y="29"/>
                    <a:pt x="15" y="41"/>
                    <a:pt x="23" y="41"/>
                  </a:cubicBezTo>
                  <a:lnTo>
                    <a:pt x="51" y="30"/>
                  </a:lnTo>
                  <a:cubicBezTo>
                    <a:pt x="53" y="26"/>
                    <a:pt x="39" y="23"/>
                    <a:pt x="38" y="18"/>
                  </a:cubicBezTo>
                  <a:cubicBezTo>
                    <a:pt x="37" y="13"/>
                    <a:pt x="47" y="3"/>
                    <a:pt x="43" y="0"/>
                  </a:cubicBezTo>
                  <a:lnTo>
                    <a:pt x="16" y="0"/>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6353" name="Group 209"/>
          <p:cNvGrpSpPr>
            <a:grpSpLocks/>
          </p:cNvGrpSpPr>
          <p:nvPr/>
        </p:nvGrpSpPr>
        <p:grpSpPr bwMode="auto">
          <a:xfrm>
            <a:off x="7431088" y="2644775"/>
            <a:ext cx="361950" cy="269875"/>
            <a:chOff x="5369" y="3038"/>
            <a:chExt cx="228" cy="170"/>
          </a:xfrm>
        </p:grpSpPr>
        <p:sp>
          <p:nvSpPr>
            <p:cNvPr id="6354" name="Freeform 210"/>
            <p:cNvSpPr>
              <a:spLocks/>
            </p:cNvSpPr>
            <p:nvPr/>
          </p:nvSpPr>
          <p:spPr bwMode="auto">
            <a:xfrm>
              <a:off x="5369" y="3171"/>
              <a:ext cx="216" cy="37"/>
            </a:xfrm>
            <a:custGeom>
              <a:avLst/>
              <a:gdLst>
                <a:gd name="T0" fmla="*/ 32 w 216"/>
                <a:gd name="T1" fmla="*/ 37 h 37"/>
                <a:gd name="T2" fmla="*/ 198 w 216"/>
                <a:gd name="T3" fmla="*/ 37 h 37"/>
                <a:gd name="T4" fmla="*/ 216 w 216"/>
                <a:gd name="T5" fmla="*/ 0 h 37"/>
                <a:gd name="T6" fmla="*/ 126 w 216"/>
                <a:gd name="T7" fmla="*/ 1 h 37"/>
                <a:gd name="T8" fmla="*/ 40 w 216"/>
                <a:gd name="T9" fmla="*/ 1 h 37"/>
                <a:gd name="T10" fmla="*/ 0 w 216"/>
                <a:gd name="T11" fmla="*/ 0 h 37"/>
                <a:gd name="T12" fmla="*/ 32 w 216"/>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216" h="37">
                  <a:moveTo>
                    <a:pt x="32" y="37"/>
                  </a:moveTo>
                  <a:lnTo>
                    <a:pt x="198" y="37"/>
                  </a:lnTo>
                  <a:lnTo>
                    <a:pt x="216" y="0"/>
                  </a:lnTo>
                  <a:lnTo>
                    <a:pt x="126" y="1"/>
                  </a:lnTo>
                  <a:lnTo>
                    <a:pt x="40" y="1"/>
                  </a:lnTo>
                  <a:lnTo>
                    <a:pt x="0" y="0"/>
                  </a:lnTo>
                  <a:lnTo>
                    <a:pt x="32" y="37"/>
                  </a:lnTo>
                  <a:close/>
                </a:path>
              </a:pathLst>
            </a:cu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55" name="Line 211"/>
            <p:cNvSpPr>
              <a:spLocks noChangeShapeType="1"/>
            </p:cNvSpPr>
            <p:nvPr/>
          </p:nvSpPr>
          <p:spPr bwMode="auto">
            <a:xfrm>
              <a:off x="5426" y="3067"/>
              <a:ext cx="3" cy="1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56" name="Freeform 212"/>
            <p:cNvSpPr>
              <a:spLocks/>
            </p:cNvSpPr>
            <p:nvPr/>
          </p:nvSpPr>
          <p:spPr bwMode="auto">
            <a:xfrm>
              <a:off x="5490" y="3038"/>
              <a:ext cx="3" cy="129"/>
            </a:xfrm>
            <a:custGeom>
              <a:avLst/>
              <a:gdLst>
                <a:gd name="T0" fmla="*/ 0 w 3"/>
                <a:gd name="T1" fmla="*/ 0 h 129"/>
                <a:gd name="T2" fmla="*/ 3 w 3"/>
                <a:gd name="T3" fmla="*/ 129 h 129"/>
              </a:gdLst>
              <a:ahLst/>
              <a:cxnLst>
                <a:cxn ang="0">
                  <a:pos x="T0" y="T1"/>
                </a:cxn>
                <a:cxn ang="0">
                  <a:pos x="T2" y="T3"/>
                </a:cxn>
              </a:cxnLst>
              <a:rect l="0" t="0" r="r" b="b"/>
              <a:pathLst>
                <a:path w="3" h="129">
                  <a:moveTo>
                    <a:pt x="0" y="0"/>
                  </a:moveTo>
                  <a:lnTo>
                    <a:pt x="3" y="129"/>
                  </a:lnTo>
                </a:path>
              </a:pathLst>
            </a:custGeom>
            <a:noFill/>
            <a:ln w="9525">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57" name="Line 213"/>
            <p:cNvSpPr>
              <a:spLocks noChangeShapeType="1"/>
            </p:cNvSpPr>
            <p:nvPr/>
          </p:nvSpPr>
          <p:spPr bwMode="auto">
            <a:xfrm>
              <a:off x="5555" y="3094"/>
              <a:ext cx="3" cy="6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58" name="Freeform 214"/>
            <p:cNvSpPr>
              <a:spLocks/>
            </p:cNvSpPr>
            <p:nvPr/>
          </p:nvSpPr>
          <p:spPr bwMode="auto">
            <a:xfrm>
              <a:off x="5451" y="3080"/>
              <a:ext cx="100" cy="91"/>
            </a:xfrm>
            <a:custGeom>
              <a:avLst/>
              <a:gdLst>
                <a:gd name="T0" fmla="*/ 7 w 36"/>
                <a:gd name="T1" fmla="*/ 1 h 33"/>
                <a:gd name="T2" fmla="*/ 0 w 36"/>
                <a:gd name="T3" fmla="*/ 15 h 33"/>
                <a:gd name="T4" fmla="*/ 6 w 36"/>
                <a:gd name="T5" fmla="*/ 33 h 33"/>
                <a:gd name="T6" fmla="*/ 32 w 36"/>
                <a:gd name="T7" fmla="*/ 22 h 33"/>
                <a:gd name="T8" fmla="*/ 27 w 36"/>
                <a:gd name="T9" fmla="*/ 12 h 33"/>
                <a:gd name="T10" fmla="*/ 33 w 36"/>
                <a:gd name="T11" fmla="*/ 0 h 33"/>
                <a:gd name="T12" fmla="*/ 7 w 36"/>
                <a:gd name="T13" fmla="*/ 1 h 33"/>
              </a:gdLst>
              <a:ahLst/>
              <a:cxnLst>
                <a:cxn ang="0">
                  <a:pos x="T0" y="T1"/>
                </a:cxn>
                <a:cxn ang="0">
                  <a:pos x="T2" y="T3"/>
                </a:cxn>
                <a:cxn ang="0">
                  <a:pos x="T4" y="T5"/>
                </a:cxn>
                <a:cxn ang="0">
                  <a:pos x="T6" y="T7"/>
                </a:cxn>
                <a:cxn ang="0">
                  <a:pos x="T8" y="T9"/>
                </a:cxn>
                <a:cxn ang="0">
                  <a:pos x="T10" y="T11"/>
                </a:cxn>
                <a:cxn ang="0">
                  <a:pos x="T12" y="T13"/>
                </a:cxn>
              </a:cxnLst>
              <a:rect l="0" t="0" r="r" b="b"/>
              <a:pathLst>
                <a:path w="36" h="33">
                  <a:moveTo>
                    <a:pt x="7" y="1"/>
                  </a:moveTo>
                  <a:cubicBezTo>
                    <a:pt x="2" y="3"/>
                    <a:pt x="0" y="10"/>
                    <a:pt x="0" y="15"/>
                  </a:cubicBezTo>
                  <a:cubicBezTo>
                    <a:pt x="0" y="20"/>
                    <a:pt x="1" y="32"/>
                    <a:pt x="6" y="33"/>
                  </a:cubicBezTo>
                  <a:lnTo>
                    <a:pt x="32" y="22"/>
                  </a:lnTo>
                  <a:cubicBezTo>
                    <a:pt x="35" y="19"/>
                    <a:pt x="27" y="16"/>
                    <a:pt x="27" y="12"/>
                  </a:cubicBezTo>
                  <a:cubicBezTo>
                    <a:pt x="27" y="8"/>
                    <a:pt x="36" y="2"/>
                    <a:pt x="33" y="0"/>
                  </a:cubicBezTo>
                  <a:lnTo>
                    <a:pt x="7" y="1"/>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59" name="Freeform 215"/>
            <p:cNvSpPr>
              <a:spLocks/>
            </p:cNvSpPr>
            <p:nvPr/>
          </p:nvSpPr>
          <p:spPr bwMode="auto">
            <a:xfrm>
              <a:off x="5379" y="3086"/>
              <a:ext cx="78" cy="81"/>
            </a:xfrm>
            <a:custGeom>
              <a:avLst/>
              <a:gdLst>
                <a:gd name="T0" fmla="*/ 8 w 28"/>
                <a:gd name="T1" fmla="*/ 0 h 29"/>
                <a:gd name="T2" fmla="*/ 0 w 28"/>
                <a:gd name="T3" fmla="*/ 13 h 29"/>
                <a:gd name="T4" fmla="*/ 7 w 28"/>
                <a:gd name="T5" fmla="*/ 29 h 29"/>
                <a:gd name="T6" fmla="*/ 25 w 28"/>
                <a:gd name="T7" fmla="*/ 24 h 29"/>
                <a:gd name="T8" fmla="*/ 20 w 28"/>
                <a:gd name="T9" fmla="*/ 14 h 29"/>
                <a:gd name="T10" fmla="*/ 26 w 28"/>
                <a:gd name="T11" fmla="*/ 0 h 29"/>
                <a:gd name="T12" fmla="*/ 8 w 28"/>
                <a:gd name="T13" fmla="*/ 0 h 29"/>
              </a:gdLst>
              <a:ahLst/>
              <a:cxnLst>
                <a:cxn ang="0">
                  <a:pos x="T0" y="T1"/>
                </a:cxn>
                <a:cxn ang="0">
                  <a:pos x="T2" y="T3"/>
                </a:cxn>
                <a:cxn ang="0">
                  <a:pos x="T4" y="T5"/>
                </a:cxn>
                <a:cxn ang="0">
                  <a:pos x="T6" y="T7"/>
                </a:cxn>
                <a:cxn ang="0">
                  <a:pos x="T8" y="T9"/>
                </a:cxn>
                <a:cxn ang="0">
                  <a:pos x="T10" y="T11"/>
                </a:cxn>
                <a:cxn ang="0">
                  <a:pos x="T12" y="T13"/>
                </a:cxn>
              </a:cxnLst>
              <a:rect l="0" t="0" r="r" b="b"/>
              <a:pathLst>
                <a:path w="28" h="29">
                  <a:moveTo>
                    <a:pt x="8" y="0"/>
                  </a:moveTo>
                  <a:cubicBezTo>
                    <a:pt x="2" y="2"/>
                    <a:pt x="0" y="8"/>
                    <a:pt x="0" y="13"/>
                  </a:cubicBezTo>
                  <a:cubicBezTo>
                    <a:pt x="0" y="17"/>
                    <a:pt x="4" y="27"/>
                    <a:pt x="7" y="29"/>
                  </a:cubicBezTo>
                  <a:lnTo>
                    <a:pt x="25" y="24"/>
                  </a:lnTo>
                  <a:cubicBezTo>
                    <a:pt x="27" y="22"/>
                    <a:pt x="20" y="18"/>
                    <a:pt x="20" y="14"/>
                  </a:cubicBezTo>
                  <a:cubicBezTo>
                    <a:pt x="20" y="10"/>
                    <a:pt x="28" y="2"/>
                    <a:pt x="26" y="0"/>
                  </a:cubicBezTo>
                  <a:lnTo>
                    <a:pt x="8" y="0"/>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60" name="Freeform 216"/>
            <p:cNvSpPr>
              <a:spLocks/>
            </p:cNvSpPr>
            <p:nvPr/>
          </p:nvSpPr>
          <p:spPr bwMode="auto">
            <a:xfrm>
              <a:off x="5520" y="3105"/>
              <a:ext cx="77" cy="61"/>
            </a:xfrm>
            <a:custGeom>
              <a:avLst/>
              <a:gdLst>
                <a:gd name="T0" fmla="*/ 6 w 28"/>
                <a:gd name="T1" fmla="*/ 0 h 22"/>
                <a:gd name="T2" fmla="*/ 0 w 28"/>
                <a:gd name="T3" fmla="*/ 12 h 22"/>
                <a:gd name="T4" fmla="*/ 8 w 28"/>
                <a:gd name="T5" fmla="*/ 22 h 22"/>
                <a:gd name="T6" fmla="*/ 26 w 28"/>
                <a:gd name="T7" fmla="*/ 17 h 22"/>
                <a:gd name="T8" fmla="*/ 21 w 28"/>
                <a:gd name="T9" fmla="*/ 7 h 22"/>
                <a:gd name="T10" fmla="*/ 24 w 28"/>
                <a:gd name="T11" fmla="*/ 0 h 22"/>
                <a:gd name="T12" fmla="*/ 6 w 28"/>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28" h="22">
                  <a:moveTo>
                    <a:pt x="6" y="0"/>
                  </a:moveTo>
                  <a:cubicBezTo>
                    <a:pt x="2" y="3"/>
                    <a:pt x="0" y="8"/>
                    <a:pt x="0" y="12"/>
                  </a:cubicBezTo>
                  <a:cubicBezTo>
                    <a:pt x="0" y="16"/>
                    <a:pt x="4" y="21"/>
                    <a:pt x="8" y="22"/>
                  </a:cubicBezTo>
                  <a:lnTo>
                    <a:pt x="26" y="17"/>
                  </a:lnTo>
                  <a:cubicBezTo>
                    <a:pt x="28" y="15"/>
                    <a:pt x="21" y="10"/>
                    <a:pt x="21" y="7"/>
                  </a:cubicBezTo>
                  <a:cubicBezTo>
                    <a:pt x="21" y="4"/>
                    <a:pt x="26" y="1"/>
                    <a:pt x="24" y="0"/>
                  </a:cubicBezTo>
                  <a:lnTo>
                    <a:pt x="6" y="0"/>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61" name="Freeform 217"/>
            <p:cNvSpPr>
              <a:spLocks/>
            </p:cNvSpPr>
            <p:nvPr/>
          </p:nvSpPr>
          <p:spPr bwMode="auto">
            <a:xfrm>
              <a:off x="5461" y="3051"/>
              <a:ext cx="53" cy="41"/>
            </a:xfrm>
            <a:custGeom>
              <a:avLst/>
              <a:gdLst>
                <a:gd name="T0" fmla="*/ 16 w 53"/>
                <a:gd name="T1" fmla="*/ 0 h 41"/>
                <a:gd name="T2" fmla="*/ 1 w 53"/>
                <a:gd name="T3" fmla="*/ 22 h 41"/>
                <a:gd name="T4" fmla="*/ 23 w 53"/>
                <a:gd name="T5" fmla="*/ 41 h 41"/>
                <a:gd name="T6" fmla="*/ 51 w 53"/>
                <a:gd name="T7" fmla="*/ 30 h 41"/>
                <a:gd name="T8" fmla="*/ 38 w 53"/>
                <a:gd name="T9" fmla="*/ 18 h 41"/>
                <a:gd name="T10" fmla="*/ 43 w 53"/>
                <a:gd name="T11" fmla="*/ 0 h 41"/>
                <a:gd name="T12" fmla="*/ 16 w 5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53" h="41">
                  <a:moveTo>
                    <a:pt x="16" y="0"/>
                  </a:moveTo>
                  <a:cubicBezTo>
                    <a:pt x="9" y="8"/>
                    <a:pt x="0" y="15"/>
                    <a:pt x="1" y="22"/>
                  </a:cubicBezTo>
                  <a:cubicBezTo>
                    <a:pt x="2" y="29"/>
                    <a:pt x="15" y="41"/>
                    <a:pt x="23" y="41"/>
                  </a:cubicBezTo>
                  <a:lnTo>
                    <a:pt x="51" y="30"/>
                  </a:lnTo>
                  <a:cubicBezTo>
                    <a:pt x="53" y="26"/>
                    <a:pt x="39" y="23"/>
                    <a:pt x="38" y="18"/>
                  </a:cubicBezTo>
                  <a:cubicBezTo>
                    <a:pt x="37" y="13"/>
                    <a:pt x="47" y="3"/>
                    <a:pt x="43" y="0"/>
                  </a:cubicBezTo>
                  <a:lnTo>
                    <a:pt x="16" y="0"/>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6362" name="Group 218"/>
          <p:cNvGrpSpPr>
            <a:grpSpLocks/>
          </p:cNvGrpSpPr>
          <p:nvPr/>
        </p:nvGrpSpPr>
        <p:grpSpPr bwMode="auto">
          <a:xfrm>
            <a:off x="7431088" y="2336800"/>
            <a:ext cx="361950" cy="269875"/>
            <a:chOff x="5369" y="3038"/>
            <a:chExt cx="228" cy="170"/>
          </a:xfrm>
        </p:grpSpPr>
        <p:sp>
          <p:nvSpPr>
            <p:cNvPr id="6363" name="Freeform 219"/>
            <p:cNvSpPr>
              <a:spLocks/>
            </p:cNvSpPr>
            <p:nvPr/>
          </p:nvSpPr>
          <p:spPr bwMode="auto">
            <a:xfrm>
              <a:off x="5369" y="3171"/>
              <a:ext cx="216" cy="37"/>
            </a:xfrm>
            <a:custGeom>
              <a:avLst/>
              <a:gdLst>
                <a:gd name="T0" fmla="*/ 32 w 216"/>
                <a:gd name="T1" fmla="*/ 37 h 37"/>
                <a:gd name="T2" fmla="*/ 198 w 216"/>
                <a:gd name="T3" fmla="*/ 37 h 37"/>
                <a:gd name="T4" fmla="*/ 216 w 216"/>
                <a:gd name="T5" fmla="*/ 0 h 37"/>
                <a:gd name="T6" fmla="*/ 126 w 216"/>
                <a:gd name="T7" fmla="*/ 1 h 37"/>
                <a:gd name="T8" fmla="*/ 40 w 216"/>
                <a:gd name="T9" fmla="*/ 1 h 37"/>
                <a:gd name="T10" fmla="*/ 0 w 216"/>
                <a:gd name="T11" fmla="*/ 0 h 37"/>
                <a:gd name="T12" fmla="*/ 32 w 216"/>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216" h="37">
                  <a:moveTo>
                    <a:pt x="32" y="37"/>
                  </a:moveTo>
                  <a:lnTo>
                    <a:pt x="198" y="37"/>
                  </a:lnTo>
                  <a:lnTo>
                    <a:pt x="216" y="0"/>
                  </a:lnTo>
                  <a:lnTo>
                    <a:pt x="126" y="1"/>
                  </a:lnTo>
                  <a:lnTo>
                    <a:pt x="40" y="1"/>
                  </a:lnTo>
                  <a:lnTo>
                    <a:pt x="0" y="0"/>
                  </a:lnTo>
                  <a:lnTo>
                    <a:pt x="32" y="37"/>
                  </a:lnTo>
                  <a:close/>
                </a:path>
              </a:pathLst>
            </a:cu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64" name="Line 220"/>
            <p:cNvSpPr>
              <a:spLocks noChangeShapeType="1"/>
            </p:cNvSpPr>
            <p:nvPr/>
          </p:nvSpPr>
          <p:spPr bwMode="auto">
            <a:xfrm>
              <a:off x="5426" y="3067"/>
              <a:ext cx="3" cy="1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65" name="Freeform 221"/>
            <p:cNvSpPr>
              <a:spLocks/>
            </p:cNvSpPr>
            <p:nvPr/>
          </p:nvSpPr>
          <p:spPr bwMode="auto">
            <a:xfrm>
              <a:off x="5490" y="3038"/>
              <a:ext cx="3" cy="129"/>
            </a:xfrm>
            <a:custGeom>
              <a:avLst/>
              <a:gdLst>
                <a:gd name="T0" fmla="*/ 0 w 3"/>
                <a:gd name="T1" fmla="*/ 0 h 129"/>
                <a:gd name="T2" fmla="*/ 3 w 3"/>
                <a:gd name="T3" fmla="*/ 129 h 129"/>
              </a:gdLst>
              <a:ahLst/>
              <a:cxnLst>
                <a:cxn ang="0">
                  <a:pos x="T0" y="T1"/>
                </a:cxn>
                <a:cxn ang="0">
                  <a:pos x="T2" y="T3"/>
                </a:cxn>
              </a:cxnLst>
              <a:rect l="0" t="0" r="r" b="b"/>
              <a:pathLst>
                <a:path w="3" h="129">
                  <a:moveTo>
                    <a:pt x="0" y="0"/>
                  </a:moveTo>
                  <a:lnTo>
                    <a:pt x="3" y="129"/>
                  </a:lnTo>
                </a:path>
              </a:pathLst>
            </a:custGeom>
            <a:noFill/>
            <a:ln w="9525">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66" name="Line 222"/>
            <p:cNvSpPr>
              <a:spLocks noChangeShapeType="1"/>
            </p:cNvSpPr>
            <p:nvPr/>
          </p:nvSpPr>
          <p:spPr bwMode="auto">
            <a:xfrm>
              <a:off x="5555" y="3094"/>
              <a:ext cx="3" cy="6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67" name="Freeform 223"/>
            <p:cNvSpPr>
              <a:spLocks/>
            </p:cNvSpPr>
            <p:nvPr/>
          </p:nvSpPr>
          <p:spPr bwMode="auto">
            <a:xfrm>
              <a:off x="5451" y="3080"/>
              <a:ext cx="100" cy="91"/>
            </a:xfrm>
            <a:custGeom>
              <a:avLst/>
              <a:gdLst>
                <a:gd name="T0" fmla="*/ 7 w 36"/>
                <a:gd name="T1" fmla="*/ 1 h 33"/>
                <a:gd name="T2" fmla="*/ 0 w 36"/>
                <a:gd name="T3" fmla="*/ 15 h 33"/>
                <a:gd name="T4" fmla="*/ 6 w 36"/>
                <a:gd name="T5" fmla="*/ 33 h 33"/>
                <a:gd name="T6" fmla="*/ 32 w 36"/>
                <a:gd name="T7" fmla="*/ 22 h 33"/>
                <a:gd name="T8" fmla="*/ 27 w 36"/>
                <a:gd name="T9" fmla="*/ 12 h 33"/>
                <a:gd name="T10" fmla="*/ 33 w 36"/>
                <a:gd name="T11" fmla="*/ 0 h 33"/>
                <a:gd name="T12" fmla="*/ 7 w 36"/>
                <a:gd name="T13" fmla="*/ 1 h 33"/>
              </a:gdLst>
              <a:ahLst/>
              <a:cxnLst>
                <a:cxn ang="0">
                  <a:pos x="T0" y="T1"/>
                </a:cxn>
                <a:cxn ang="0">
                  <a:pos x="T2" y="T3"/>
                </a:cxn>
                <a:cxn ang="0">
                  <a:pos x="T4" y="T5"/>
                </a:cxn>
                <a:cxn ang="0">
                  <a:pos x="T6" y="T7"/>
                </a:cxn>
                <a:cxn ang="0">
                  <a:pos x="T8" y="T9"/>
                </a:cxn>
                <a:cxn ang="0">
                  <a:pos x="T10" y="T11"/>
                </a:cxn>
                <a:cxn ang="0">
                  <a:pos x="T12" y="T13"/>
                </a:cxn>
              </a:cxnLst>
              <a:rect l="0" t="0" r="r" b="b"/>
              <a:pathLst>
                <a:path w="36" h="33">
                  <a:moveTo>
                    <a:pt x="7" y="1"/>
                  </a:moveTo>
                  <a:cubicBezTo>
                    <a:pt x="2" y="3"/>
                    <a:pt x="0" y="10"/>
                    <a:pt x="0" y="15"/>
                  </a:cubicBezTo>
                  <a:cubicBezTo>
                    <a:pt x="0" y="20"/>
                    <a:pt x="1" y="32"/>
                    <a:pt x="6" y="33"/>
                  </a:cubicBezTo>
                  <a:lnTo>
                    <a:pt x="32" y="22"/>
                  </a:lnTo>
                  <a:cubicBezTo>
                    <a:pt x="35" y="19"/>
                    <a:pt x="27" y="16"/>
                    <a:pt x="27" y="12"/>
                  </a:cubicBezTo>
                  <a:cubicBezTo>
                    <a:pt x="27" y="8"/>
                    <a:pt x="36" y="2"/>
                    <a:pt x="33" y="0"/>
                  </a:cubicBezTo>
                  <a:lnTo>
                    <a:pt x="7" y="1"/>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68" name="Freeform 224"/>
            <p:cNvSpPr>
              <a:spLocks/>
            </p:cNvSpPr>
            <p:nvPr/>
          </p:nvSpPr>
          <p:spPr bwMode="auto">
            <a:xfrm>
              <a:off x="5379" y="3086"/>
              <a:ext cx="78" cy="81"/>
            </a:xfrm>
            <a:custGeom>
              <a:avLst/>
              <a:gdLst>
                <a:gd name="T0" fmla="*/ 8 w 28"/>
                <a:gd name="T1" fmla="*/ 0 h 29"/>
                <a:gd name="T2" fmla="*/ 0 w 28"/>
                <a:gd name="T3" fmla="*/ 13 h 29"/>
                <a:gd name="T4" fmla="*/ 7 w 28"/>
                <a:gd name="T5" fmla="*/ 29 h 29"/>
                <a:gd name="T6" fmla="*/ 25 w 28"/>
                <a:gd name="T7" fmla="*/ 24 h 29"/>
                <a:gd name="T8" fmla="*/ 20 w 28"/>
                <a:gd name="T9" fmla="*/ 14 h 29"/>
                <a:gd name="T10" fmla="*/ 26 w 28"/>
                <a:gd name="T11" fmla="*/ 0 h 29"/>
                <a:gd name="T12" fmla="*/ 8 w 28"/>
                <a:gd name="T13" fmla="*/ 0 h 29"/>
              </a:gdLst>
              <a:ahLst/>
              <a:cxnLst>
                <a:cxn ang="0">
                  <a:pos x="T0" y="T1"/>
                </a:cxn>
                <a:cxn ang="0">
                  <a:pos x="T2" y="T3"/>
                </a:cxn>
                <a:cxn ang="0">
                  <a:pos x="T4" y="T5"/>
                </a:cxn>
                <a:cxn ang="0">
                  <a:pos x="T6" y="T7"/>
                </a:cxn>
                <a:cxn ang="0">
                  <a:pos x="T8" y="T9"/>
                </a:cxn>
                <a:cxn ang="0">
                  <a:pos x="T10" y="T11"/>
                </a:cxn>
                <a:cxn ang="0">
                  <a:pos x="T12" y="T13"/>
                </a:cxn>
              </a:cxnLst>
              <a:rect l="0" t="0" r="r" b="b"/>
              <a:pathLst>
                <a:path w="28" h="29">
                  <a:moveTo>
                    <a:pt x="8" y="0"/>
                  </a:moveTo>
                  <a:cubicBezTo>
                    <a:pt x="2" y="2"/>
                    <a:pt x="0" y="8"/>
                    <a:pt x="0" y="13"/>
                  </a:cubicBezTo>
                  <a:cubicBezTo>
                    <a:pt x="0" y="17"/>
                    <a:pt x="4" y="27"/>
                    <a:pt x="7" y="29"/>
                  </a:cubicBezTo>
                  <a:lnTo>
                    <a:pt x="25" y="24"/>
                  </a:lnTo>
                  <a:cubicBezTo>
                    <a:pt x="27" y="22"/>
                    <a:pt x="20" y="18"/>
                    <a:pt x="20" y="14"/>
                  </a:cubicBezTo>
                  <a:cubicBezTo>
                    <a:pt x="20" y="10"/>
                    <a:pt x="28" y="2"/>
                    <a:pt x="26" y="0"/>
                  </a:cubicBezTo>
                  <a:lnTo>
                    <a:pt x="8" y="0"/>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69" name="Freeform 225"/>
            <p:cNvSpPr>
              <a:spLocks/>
            </p:cNvSpPr>
            <p:nvPr/>
          </p:nvSpPr>
          <p:spPr bwMode="auto">
            <a:xfrm>
              <a:off x="5520" y="3105"/>
              <a:ext cx="77" cy="61"/>
            </a:xfrm>
            <a:custGeom>
              <a:avLst/>
              <a:gdLst>
                <a:gd name="T0" fmla="*/ 6 w 28"/>
                <a:gd name="T1" fmla="*/ 0 h 22"/>
                <a:gd name="T2" fmla="*/ 0 w 28"/>
                <a:gd name="T3" fmla="*/ 12 h 22"/>
                <a:gd name="T4" fmla="*/ 8 w 28"/>
                <a:gd name="T5" fmla="*/ 22 h 22"/>
                <a:gd name="T6" fmla="*/ 26 w 28"/>
                <a:gd name="T7" fmla="*/ 17 h 22"/>
                <a:gd name="T8" fmla="*/ 21 w 28"/>
                <a:gd name="T9" fmla="*/ 7 h 22"/>
                <a:gd name="T10" fmla="*/ 24 w 28"/>
                <a:gd name="T11" fmla="*/ 0 h 22"/>
                <a:gd name="T12" fmla="*/ 6 w 28"/>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28" h="22">
                  <a:moveTo>
                    <a:pt x="6" y="0"/>
                  </a:moveTo>
                  <a:cubicBezTo>
                    <a:pt x="2" y="3"/>
                    <a:pt x="0" y="8"/>
                    <a:pt x="0" y="12"/>
                  </a:cubicBezTo>
                  <a:cubicBezTo>
                    <a:pt x="0" y="16"/>
                    <a:pt x="4" y="21"/>
                    <a:pt x="8" y="22"/>
                  </a:cubicBezTo>
                  <a:lnTo>
                    <a:pt x="26" y="17"/>
                  </a:lnTo>
                  <a:cubicBezTo>
                    <a:pt x="28" y="15"/>
                    <a:pt x="21" y="10"/>
                    <a:pt x="21" y="7"/>
                  </a:cubicBezTo>
                  <a:cubicBezTo>
                    <a:pt x="21" y="4"/>
                    <a:pt x="26" y="1"/>
                    <a:pt x="24" y="0"/>
                  </a:cubicBezTo>
                  <a:lnTo>
                    <a:pt x="6" y="0"/>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70" name="Freeform 226"/>
            <p:cNvSpPr>
              <a:spLocks/>
            </p:cNvSpPr>
            <p:nvPr/>
          </p:nvSpPr>
          <p:spPr bwMode="auto">
            <a:xfrm>
              <a:off x="5461" y="3051"/>
              <a:ext cx="53" cy="41"/>
            </a:xfrm>
            <a:custGeom>
              <a:avLst/>
              <a:gdLst>
                <a:gd name="T0" fmla="*/ 16 w 53"/>
                <a:gd name="T1" fmla="*/ 0 h 41"/>
                <a:gd name="T2" fmla="*/ 1 w 53"/>
                <a:gd name="T3" fmla="*/ 22 h 41"/>
                <a:gd name="T4" fmla="*/ 23 w 53"/>
                <a:gd name="T5" fmla="*/ 41 h 41"/>
                <a:gd name="T6" fmla="*/ 51 w 53"/>
                <a:gd name="T7" fmla="*/ 30 h 41"/>
                <a:gd name="T8" fmla="*/ 38 w 53"/>
                <a:gd name="T9" fmla="*/ 18 h 41"/>
                <a:gd name="T10" fmla="*/ 43 w 53"/>
                <a:gd name="T11" fmla="*/ 0 h 41"/>
                <a:gd name="T12" fmla="*/ 16 w 5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53" h="41">
                  <a:moveTo>
                    <a:pt x="16" y="0"/>
                  </a:moveTo>
                  <a:cubicBezTo>
                    <a:pt x="9" y="8"/>
                    <a:pt x="0" y="15"/>
                    <a:pt x="1" y="22"/>
                  </a:cubicBezTo>
                  <a:cubicBezTo>
                    <a:pt x="2" y="29"/>
                    <a:pt x="15" y="41"/>
                    <a:pt x="23" y="41"/>
                  </a:cubicBezTo>
                  <a:lnTo>
                    <a:pt x="51" y="30"/>
                  </a:lnTo>
                  <a:cubicBezTo>
                    <a:pt x="53" y="26"/>
                    <a:pt x="39" y="23"/>
                    <a:pt x="38" y="18"/>
                  </a:cubicBezTo>
                  <a:cubicBezTo>
                    <a:pt x="37" y="13"/>
                    <a:pt x="47" y="3"/>
                    <a:pt x="43" y="0"/>
                  </a:cubicBezTo>
                  <a:lnTo>
                    <a:pt x="16" y="0"/>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6371" name="Group 227"/>
          <p:cNvGrpSpPr>
            <a:grpSpLocks/>
          </p:cNvGrpSpPr>
          <p:nvPr/>
        </p:nvGrpSpPr>
        <p:grpSpPr bwMode="auto">
          <a:xfrm>
            <a:off x="7431088" y="2028825"/>
            <a:ext cx="361950" cy="269875"/>
            <a:chOff x="5369" y="3038"/>
            <a:chExt cx="228" cy="170"/>
          </a:xfrm>
        </p:grpSpPr>
        <p:sp>
          <p:nvSpPr>
            <p:cNvPr id="6372" name="Freeform 228"/>
            <p:cNvSpPr>
              <a:spLocks/>
            </p:cNvSpPr>
            <p:nvPr/>
          </p:nvSpPr>
          <p:spPr bwMode="auto">
            <a:xfrm>
              <a:off x="5369" y="3171"/>
              <a:ext cx="216" cy="37"/>
            </a:xfrm>
            <a:custGeom>
              <a:avLst/>
              <a:gdLst>
                <a:gd name="T0" fmla="*/ 32 w 216"/>
                <a:gd name="T1" fmla="*/ 37 h 37"/>
                <a:gd name="T2" fmla="*/ 198 w 216"/>
                <a:gd name="T3" fmla="*/ 37 h 37"/>
                <a:gd name="T4" fmla="*/ 216 w 216"/>
                <a:gd name="T5" fmla="*/ 0 h 37"/>
                <a:gd name="T6" fmla="*/ 126 w 216"/>
                <a:gd name="T7" fmla="*/ 1 h 37"/>
                <a:gd name="T8" fmla="*/ 40 w 216"/>
                <a:gd name="T9" fmla="*/ 1 h 37"/>
                <a:gd name="T10" fmla="*/ 0 w 216"/>
                <a:gd name="T11" fmla="*/ 0 h 37"/>
                <a:gd name="T12" fmla="*/ 32 w 216"/>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216" h="37">
                  <a:moveTo>
                    <a:pt x="32" y="37"/>
                  </a:moveTo>
                  <a:lnTo>
                    <a:pt x="198" y="37"/>
                  </a:lnTo>
                  <a:lnTo>
                    <a:pt x="216" y="0"/>
                  </a:lnTo>
                  <a:lnTo>
                    <a:pt x="126" y="1"/>
                  </a:lnTo>
                  <a:lnTo>
                    <a:pt x="40" y="1"/>
                  </a:lnTo>
                  <a:lnTo>
                    <a:pt x="0" y="0"/>
                  </a:lnTo>
                  <a:lnTo>
                    <a:pt x="32" y="37"/>
                  </a:lnTo>
                  <a:close/>
                </a:path>
              </a:pathLst>
            </a:cu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73" name="Line 229"/>
            <p:cNvSpPr>
              <a:spLocks noChangeShapeType="1"/>
            </p:cNvSpPr>
            <p:nvPr/>
          </p:nvSpPr>
          <p:spPr bwMode="auto">
            <a:xfrm>
              <a:off x="5426" y="3067"/>
              <a:ext cx="3" cy="1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74" name="Freeform 230"/>
            <p:cNvSpPr>
              <a:spLocks/>
            </p:cNvSpPr>
            <p:nvPr/>
          </p:nvSpPr>
          <p:spPr bwMode="auto">
            <a:xfrm>
              <a:off x="5490" y="3038"/>
              <a:ext cx="3" cy="129"/>
            </a:xfrm>
            <a:custGeom>
              <a:avLst/>
              <a:gdLst>
                <a:gd name="T0" fmla="*/ 0 w 3"/>
                <a:gd name="T1" fmla="*/ 0 h 129"/>
                <a:gd name="T2" fmla="*/ 3 w 3"/>
                <a:gd name="T3" fmla="*/ 129 h 129"/>
              </a:gdLst>
              <a:ahLst/>
              <a:cxnLst>
                <a:cxn ang="0">
                  <a:pos x="T0" y="T1"/>
                </a:cxn>
                <a:cxn ang="0">
                  <a:pos x="T2" y="T3"/>
                </a:cxn>
              </a:cxnLst>
              <a:rect l="0" t="0" r="r" b="b"/>
              <a:pathLst>
                <a:path w="3" h="129">
                  <a:moveTo>
                    <a:pt x="0" y="0"/>
                  </a:moveTo>
                  <a:lnTo>
                    <a:pt x="3" y="129"/>
                  </a:lnTo>
                </a:path>
              </a:pathLst>
            </a:custGeom>
            <a:noFill/>
            <a:ln w="9525">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75" name="Line 231"/>
            <p:cNvSpPr>
              <a:spLocks noChangeShapeType="1"/>
            </p:cNvSpPr>
            <p:nvPr/>
          </p:nvSpPr>
          <p:spPr bwMode="auto">
            <a:xfrm>
              <a:off x="5555" y="3094"/>
              <a:ext cx="3" cy="6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76" name="Freeform 232"/>
            <p:cNvSpPr>
              <a:spLocks/>
            </p:cNvSpPr>
            <p:nvPr/>
          </p:nvSpPr>
          <p:spPr bwMode="auto">
            <a:xfrm>
              <a:off x="5451" y="3080"/>
              <a:ext cx="100" cy="91"/>
            </a:xfrm>
            <a:custGeom>
              <a:avLst/>
              <a:gdLst>
                <a:gd name="T0" fmla="*/ 7 w 36"/>
                <a:gd name="T1" fmla="*/ 1 h 33"/>
                <a:gd name="T2" fmla="*/ 0 w 36"/>
                <a:gd name="T3" fmla="*/ 15 h 33"/>
                <a:gd name="T4" fmla="*/ 6 w 36"/>
                <a:gd name="T5" fmla="*/ 33 h 33"/>
                <a:gd name="T6" fmla="*/ 32 w 36"/>
                <a:gd name="T7" fmla="*/ 22 h 33"/>
                <a:gd name="T8" fmla="*/ 27 w 36"/>
                <a:gd name="T9" fmla="*/ 12 h 33"/>
                <a:gd name="T10" fmla="*/ 33 w 36"/>
                <a:gd name="T11" fmla="*/ 0 h 33"/>
                <a:gd name="T12" fmla="*/ 7 w 36"/>
                <a:gd name="T13" fmla="*/ 1 h 33"/>
              </a:gdLst>
              <a:ahLst/>
              <a:cxnLst>
                <a:cxn ang="0">
                  <a:pos x="T0" y="T1"/>
                </a:cxn>
                <a:cxn ang="0">
                  <a:pos x="T2" y="T3"/>
                </a:cxn>
                <a:cxn ang="0">
                  <a:pos x="T4" y="T5"/>
                </a:cxn>
                <a:cxn ang="0">
                  <a:pos x="T6" y="T7"/>
                </a:cxn>
                <a:cxn ang="0">
                  <a:pos x="T8" y="T9"/>
                </a:cxn>
                <a:cxn ang="0">
                  <a:pos x="T10" y="T11"/>
                </a:cxn>
                <a:cxn ang="0">
                  <a:pos x="T12" y="T13"/>
                </a:cxn>
              </a:cxnLst>
              <a:rect l="0" t="0" r="r" b="b"/>
              <a:pathLst>
                <a:path w="36" h="33">
                  <a:moveTo>
                    <a:pt x="7" y="1"/>
                  </a:moveTo>
                  <a:cubicBezTo>
                    <a:pt x="2" y="3"/>
                    <a:pt x="0" y="10"/>
                    <a:pt x="0" y="15"/>
                  </a:cubicBezTo>
                  <a:cubicBezTo>
                    <a:pt x="0" y="20"/>
                    <a:pt x="1" y="32"/>
                    <a:pt x="6" y="33"/>
                  </a:cubicBezTo>
                  <a:lnTo>
                    <a:pt x="32" y="22"/>
                  </a:lnTo>
                  <a:cubicBezTo>
                    <a:pt x="35" y="19"/>
                    <a:pt x="27" y="16"/>
                    <a:pt x="27" y="12"/>
                  </a:cubicBezTo>
                  <a:cubicBezTo>
                    <a:pt x="27" y="8"/>
                    <a:pt x="36" y="2"/>
                    <a:pt x="33" y="0"/>
                  </a:cubicBezTo>
                  <a:lnTo>
                    <a:pt x="7" y="1"/>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77" name="Freeform 233"/>
            <p:cNvSpPr>
              <a:spLocks/>
            </p:cNvSpPr>
            <p:nvPr/>
          </p:nvSpPr>
          <p:spPr bwMode="auto">
            <a:xfrm>
              <a:off x="5379" y="3086"/>
              <a:ext cx="78" cy="81"/>
            </a:xfrm>
            <a:custGeom>
              <a:avLst/>
              <a:gdLst>
                <a:gd name="T0" fmla="*/ 8 w 28"/>
                <a:gd name="T1" fmla="*/ 0 h 29"/>
                <a:gd name="T2" fmla="*/ 0 w 28"/>
                <a:gd name="T3" fmla="*/ 13 h 29"/>
                <a:gd name="T4" fmla="*/ 7 w 28"/>
                <a:gd name="T5" fmla="*/ 29 h 29"/>
                <a:gd name="T6" fmla="*/ 25 w 28"/>
                <a:gd name="T7" fmla="*/ 24 h 29"/>
                <a:gd name="T8" fmla="*/ 20 w 28"/>
                <a:gd name="T9" fmla="*/ 14 h 29"/>
                <a:gd name="T10" fmla="*/ 26 w 28"/>
                <a:gd name="T11" fmla="*/ 0 h 29"/>
                <a:gd name="T12" fmla="*/ 8 w 28"/>
                <a:gd name="T13" fmla="*/ 0 h 29"/>
              </a:gdLst>
              <a:ahLst/>
              <a:cxnLst>
                <a:cxn ang="0">
                  <a:pos x="T0" y="T1"/>
                </a:cxn>
                <a:cxn ang="0">
                  <a:pos x="T2" y="T3"/>
                </a:cxn>
                <a:cxn ang="0">
                  <a:pos x="T4" y="T5"/>
                </a:cxn>
                <a:cxn ang="0">
                  <a:pos x="T6" y="T7"/>
                </a:cxn>
                <a:cxn ang="0">
                  <a:pos x="T8" y="T9"/>
                </a:cxn>
                <a:cxn ang="0">
                  <a:pos x="T10" y="T11"/>
                </a:cxn>
                <a:cxn ang="0">
                  <a:pos x="T12" y="T13"/>
                </a:cxn>
              </a:cxnLst>
              <a:rect l="0" t="0" r="r" b="b"/>
              <a:pathLst>
                <a:path w="28" h="29">
                  <a:moveTo>
                    <a:pt x="8" y="0"/>
                  </a:moveTo>
                  <a:cubicBezTo>
                    <a:pt x="2" y="2"/>
                    <a:pt x="0" y="8"/>
                    <a:pt x="0" y="13"/>
                  </a:cubicBezTo>
                  <a:cubicBezTo>
                    <a:pt x="0" y="17"/>
                    <a:pt x="4" y="27"/>
                    <a:pt x="7" y="29"/>
                  </a:cubicBezTo>
                  <a:lnTo>
                    <a:pt x="25" y="24"/>
                  </a:lnTo>
                  <a:cubicBezTo>
                    <a:pt x="27" y="22"/>
                    <a:pt x="20" y="18"/>
                    <a:pt x="20" y="14"/>
                  </a:cubicBezTo>
                  <a:cubicBezTo>
                    <a:pt x="20" y="10"/>
                    <a:pt x="28" y="2"/>
                    <a:pt x="26" y="0"/>
                  </a:cubicBezTo>
                  <a:lnTo>
                    <a:pt x="8" y="0"/>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78" name="Freeform 234"/>
            <p:cNvSpPr>
              <a:spLocks/>
            </p:cNvSpPr>
            <p:nvPr/>
          </p:nvSpPr>
          <p:spPr bwMode="auto">
            <a:xfrm>
              <a:off x="5520" y="3105"/>
              <a:ext cx="77" cy="61"/>
            </a:xfrm>
            <a:custGeom>
              <a:avLst/>
              <a:gdLst>
                <a:gd name="T0" fmla="*/ 6 w 28"/>
                <a:gd name="T1" fmla="*/ 0 h 22"/>
                <a:gd name="T2" fmla="*/ 0 w 28"/>
                <a:gd name="T3" fmla="*/ 12 h 22"/>
                <a:gd name="T4" fmla="*/ 8 w 28"/>
                <a:gd name="T5" fmla="*/ 22 h 22"/>
                <a:gd name="T6" fmla="*/ 26 w 28"/>
                <a:gd name="T7" fmla="*/ 17 h 22"/>
                <a:gd name="T8" fmla="*/ 21 w 28"/>
                <a:gd name="T9" fmla="*/ 7 h 22"/>
                <a:gd name="T10" fmla="*/ 24 w 28"/>
                <a:gd name="T11" fmla="*/ 0 h 22"/>
                <a:gd name="T12" fmla="*/ 6 w 28"/>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28" h="22">
                  <a:moveTo>
                    <a:pt x="6" y="0"/>
                  </a:moveTo>
                  <a:cubicBezTo>
                    <a:pt x="2" y="3"/>
                    <a:pt x="0" y="8"/>
                    <a:pt x="0" y="12"/>
                  </a:cubicBezTo>
                  <a:cubicBezTo>
                    <a:pt x="0" y="16"/>
                    <a:pt x="4" y="21"/>
                    <a:pt x="8" y="22"/>
                  </a:cubicBezTo>
                  <a:lnTo>
                    <a:pt x="26" y="17"/>
                  </a:lnTo>
                  <a:cubicBezTo>
                    <a:pt x="28" y="15"/>
                    <a:pt x="21" y="10"/>
                    <a:pt x="21" y="7"/>
                  </a:cubicBezTo>
                  <a:cubicBezTo>
                    <a:pt x="21" y="4"/>
                    <a:pt x="26" y="1"/>
                    <a:pt x="24" y="0"/>
                  </a:cubicBezTo>
                  <a:lnTo>
                    <a:pt x="6" y="0"/>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79" name="Freeform 235"/>
            <p:cNvSpPr>
              <a:spLocks/>
            </p:cNvSpPr>
            <p:nvPr/>
          </p:nvSpPr>
          <p:spPr bwMode="auto">
            <a:xfrm>
              <a:off x="5461" y="3051"/>
              <a:ext cx="53" cy="41"/>
            </a:xfrm>
            <a:custGeom>
              <a:avLst/>
              <a:gdLst>
                <a:gd name="T0" fmla="*/ 16 w 53"/>
                <a:gd name="T1" fmla="*/ 0 h 41"/>
                <a:gd name="T2" fmla="*/ 1 w 53"/>
                <a:gd name="T3" fmla="*/ 22 h 41"/>
                <a:gd name="T4" fmla="*/ 23 w 53"/>
                <a:gd name="T5" fmla="*/ 41 h 41"/>
                <a:gd name="T6" fmla="*/ 51 w 53"/>
                <a:gd name="T7" fmla="*/ 30 h 41"/>
                <a:gd name="T8" fmla="*/ 38 w 53"/>
                <a:gd name="T9" fmla="*/ 18 h 41"/>
                <a:gd name="T10" fmla="*/ 43 w 53"/>
                <a:gd name="T11" fmla="*/ 0 h 41"/>
                <a:gd name="T12" fmla="*/ 16 w 5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53" h="41">
                  <a:moveTo>
                    <a:pt x="16" y="0"/>
                  </a:moveTo>
                  <a:cubicBezTo>
                    <a:pt x="9" y="8"/>
                    <a:pt x="0" y="15"/>
                    <a:pt x="1" y="22"/>
                  </a:cubicBezTo>
                  <a:cubicBezTo>
                    <a:pt x="2" y="29"/>
                    <a:pt x="15" y="41"/>
                    <a:pt x="23" y="41"/>
                  </a:cubicBezTo>
                  <a:lnTo>
                    <a:pt x="51" y="30"/>
                  </a:lnTo>
                  <a:cubicBezTo>
                    <a:pt x="53" y="26"/>
                    <a:pt x="39" y="23"/>
                    <a:pt x="38" y="18"/>
                  </a:cubicBezTo>
                  <a:cubicBezTo>
                    <a:pt x="37" y="13"/>
                    <a:pt x="47" y="3"/>
                    <a:pt x="43" y="0"/>
                  </a:cubicBezTo>
                  <a:lnTo>
                    <a:pt x="16" y="0"/>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6380" name="Group 236"/>
          <p:cNvGrpSpPr>
            <a:grpSpLocks/>
          </p:cNvGrpSpPr>
          <p:nvPr/>
        </p:nvGrpSpPr>
        <p:grpSpPr bwMode="auto">
          <a:xfrm>
            <a:off x="8204200" y="4564063"/>
            <a:ext cx="319088" cy="201612"/>
            <a:chOff x="4553" y="3358"/>
            <a:chExt cx="201" cy="127"/>
          </a:xfrm>
        </p:grpSpPr>
        <p:sp>
          <p:nvSpPr>
            <p:cNvPr id="6381" name="Freeform 237"/>
            <p:cNvSpPr>
              <a:spLocks/>
            </p:cNvSpPr>
            <p:nvPr/>
          </p:nvSpPr>
          <p:spPr bwMode="auto">
            <a:xfrm>
              <a:off x="4553" y="3376"/>
              <a:ext cx="82" cy="109"/>
            </a:xfrm>
            <a:custGeom>
              <a:avLst/>
              <a:gdLst>
                <a:gd name="T0" fmla="*/ 0 w 82"/>
                <a:gd name="T1" fmla="*/ 46 h 109"/>
                <a:gd name="T2" fmla="*/ 30 w 82"/>
                <a:gd name="T3" fmla="*/ 106 h 109"/>
                <a:gd name="T4" fmla="*/ 82 w 82"/>
                <a:gd name="T5" fmla="*/ 109 h 109"/>
                <a:gd name="T6" fmla="*/ 79 w 82"/>
                <a:gd name="T7" fmla="*/ 109 h 109"/>
                <a:gd name="T8" fmla="*/ 35 w 82"/>
                <a:gd name="T9" fmla="*/ 35 h 109"/>
                <a:gd name="T10" fmla="*/ 16 w 82"/>
                <a:gd name="T11" fmla="*/ 0 h 109"/>
                <a:gd name="T12" fmla="*/ 0 w 82"/>
                <a:gd name="T13" fmla="*/ 46 h 109"/>
              </a:gdLst>
              <a:ahLst/>
              <a:cxnLst>
                <a:cxn ang="0">
                  <a:pos x="T0" y="T1"/>
                </a:cxn>
                <a:cxn ang="0">
                  <a:pos x="T2" y="T3"/>
                </a:cxn>
                <a:cxn ang="0">
                  <a:pos x="T4" y="T5"/>
                </a:cxn>
                <a:cxn ang="0">
                  <a:pos x="T6" y="T7"/>
                </a:cxn>
                <a:cxn ang="0">
                  <a:pos x="T8" y="T9"/>
                </a:cxn>
                <a:cxn ang="0">
                  <a:pos x="T10" y="T11"/>
                </a:cxn>
                <a:cxn ang="0">
                  <a:pos x="T12" y="T13"/>
                </a:cxn>
              </a:cxnLst>
              <a:rect l="0" t="0" r="r" b="b"/>
              <a:pathLst>
                <a:path w="82" h="109">
                  <a:moveTo>
                    <a:pt x="0" y="46"/>
                  </a:moveTo>
                  <a:lnTo>
                    <a:pt x="30" y="106"/>
                  </a:lnTo>
                  <a:lnTo>
                    <a:pt x="82" y="109"/>
                  </a:lnTo>
                  <a:lnTo>
                    <a:pt x="79" y="109"/>
                  </a:lnTo>
                  <a:lnTo>
                    <a:pt x="35" y="35"/>
                  </a:lnTo>
                  <a:lnTo>
                    <a:pt x="16" y="0"/>
                  </a:lnTo>
                  <a:lnTo>
                    <a:pt x="0" y="46"/>
                  </a:lnTo>
                  <a:close/>
                </a:path>
              </a:pathLst>
            </a:custGeom>
            <a:solidFill>
              <a:srgbClr val="C0C0C0"/>
            </a:solidFill>
            <a:ln w="9525">
              <a:solidFill>
                <a:srgbClr val="3333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82" name="Line 238"/>
            <p:cNvSpPr>
              <a:spLocks noChangeShapeType="1"/>
            </p:cNvSpPr>
            <p:nvPr/>
          </p:nvSpPr>
          <p:spPr bwMode="auto">
            <a:xfrm rot="3570010">
              <a:off x="4644" y="3350"/>
              <a:ext cx="3" cy="1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83" name="Freeform 239"/>
            <p:cNvSpPr>
              <a:spLocks/>
            </p:cNvSpPr>
            <p:nvPr/>
          </p:nvSpPr>
          <p:spPr bwMode="auto">
            <a:xfrm rot="3570010">
              <a:off x="4688" y="3383"/>
              <a:ext cx="3" cy="129"/>
            </a:xfrm>
            <a:custGeom>
              <a:avLst/>
              <a:gdLst>
                <a:gd name="T0" fmla="*/ 0 w 3"/>
                <a:gd name="T1" fmla="*/ 0 h 129"/>
                <a:gd name="T2" fmla="*/ 3 w 3"/>
                <a:gd name="T3" fmla="*/ 129 h 129"/>
              </a:gdLst>
              <a:ahLst/>
              <a:cxnLst>
                <a:cxn ang="0">
                  <a:pos x="T0" y="T1"/>
                </a:cxn>
                <a:cxn ang="0">
                  <a:pos x="T2" y="T3"/>
                </a:cxn>
              </a:cxnLst>
              <a:rect l="0" t="0" r="r" b="b"/>
              <a:pathLst>
                <a:path w="3" h="129">
                  <a:moveTo>
                    <a:pt x="0" y="0"/>
                  </a:moveTo>
                  <a:lnTo>
                    <a:pt x="3" y="129"/>
                  </a:lnTo>
                </a:path>
              </a:pathLst>
            </a:custGeom>
            <a:noFill/>
            <a:ln w="9525">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84" name="Freeform 240"/>
            <p:cNvSpPr>
              <a:spLocks/>
            </p:cNvSpPr>
            <p:nvPr/>
          </p:nvSpPr>
          <p:spPr bwMode="auto">
            <a:xfrm>
              <a:off x="4618" y="3410"/>
              <a:ext cx="121" cy="75"/>
            </a:xfrm>
            <a:custGeom>
              <a:avLst/>
              <a:gdLst>
                <a:gd name="T0" fmla="*/ 78 w 121"/>
                <a:gd name="T1" fmla="*/ 9 h 75"/>
                <a:gd name="T2" fmla="*/ 35 w 121"/>
                <a:gd name="T3" fmla="*/ 12 h 75"/>
                <a:gd name="T4" fmla="*/ 1 w 121"/>
                <a:gd name="T5" fmla="*/ 52 h 75"/>
                <a:gd name="T6" fmla="*/ 40 w 121"/>
                <a:gd name="T7" fmla="*/ 75 h 75"/>
                <a:gd name="T8" fmla="*/ 121 w 121"/>
                <a:gd name="T9" fmla="*/ 75 h 75"/>
                <a:gd name="T10" fmla="*/ 78 w 121"/>
                <a:gd name="T11" fmla="*/ 9 h 75"/>
              </a:gdLst>
              <a:ahLst/>
              <a:cxnLst>
                <a:cxn ang="0">
                  <a:pos x="T0" y="T1"/>
                </a:cxn>
                <a:cxn ang="0">
                  <a:pos x="T2" y="T3"/>
                </a:cxn>
                <a:cxn ang="0">
                  <a:pos x="T4" y="T5"/>
                </a:cxn>
                <a:cxn ang="0">
                  <a:pos x="T6" y="T7"/>
                </a:cxn>
                <a:cxn ang="0">
                  <a:pos x="T8" y="T9"/>
                </a:cxn>
                <a:cxn ang="0">
                  <a:pos x="T10" y="T11"/>
                </a:cxn>
              </a:cxnLst>
              <a:rect l="0" t="0" r="r" b="b"/>
              <a:pathLst>
                <a:path w="121" h="75">
                  <a:moveTo>
                    <a:pt x="78" y="9"/>
                  </a:moveTo>
                  <a:cubicBezTo>
                    <a:pt x="67" y="0"/>
                    <a:pt x="47" y="5"/>
                    <a:pt x="35" y="12"/>
                  </a:cubicBezTo>
                  <a:cubicBezTo>
                    <a:pt x="23" y="19"/>
                    <a:pt x="0" y="42"/>
                    <a:pt x="1" y="52"/>
                  </a:cubicBezTo>
                  <a:lnTo>
                    <a:pt x="40" y="75"/>
                  </a:lnTo>
                  <a:lnTo>
                    <a:pt x="121" y="75"/>
                  </a:lnTo>
                  <a:lnTo>
                    <a:pt x="78" y="9"/>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85" name="Freeform 241"/>
            <p:cNvSpPr>
              <a:spLocks/>
            </p:cNvSpPr>
            <p:nvPr/>
          </p:nvSpPr>
          <p:spPr bwMode="auto">
            <a:xfrm rot="3570010">
              <a:off x="4593" y="3356"/>
              <a:ext cx="78" cy="81"/>
            </a:xfrm>
            <a:custGeom>
              <a:avLst/>
              <a:gdLst>
                <a:gd name="T0" fmla="*/ 8 w 28"/>
                <a:gd name="T1" fmla="*/ 0 h 29"/>
                <a:gd name="T2" fmla="*/ 0 w 28"/>
                <a:gd name="T3" fmla="*/ 13 h 29"/>
                <a:gd name="T4" fmla="*/ 7 w 28"/>
                <a:gd name="T5" fmla="*/ 29 h 29"/>
                <a:gd name="T6" fmla="*/ 25 w 28"/>
                <a:gd name="T7" fmla="*/ 24 h 29"/>
                <a:gd name="T8" fmla="*/ 20 w 28"/>
                <a:gd name="T9" fmla="*/ 14 h 29"/>
                <a:gd name="T10" fmla="*/ 26 w 28"/>
                <a:gd name="T11" fmla="*/ 0 h 29"/>
                <a:gd name="T12" fmla="*/ 8 w 28"/>
                <a:gd name="T13" fmla="*/ 0 h 29"/>
              </a:gdLst>
              <a:ahLst/>
              <a:cxnLst>
                <a:cxn ang="0">
                  <a:pos x="T0" y="T1"/>
                </a:cxn>
                <a:cxn ang="0">
                  <a:pos x="T2" y="T3"/>
                </a:cxn>
                <a:cxn ang="0">
                  <a:pos x="T4" y="T5"/>
                </a:cxn>
                <a:cxn ang="0">
                  <a:pos x="T6" y="T7"/>
                </a:cxn>
                <a:cxn ang="0">
                  <a:pos x="T8" y="T9"/>
                </a:cxn>
                <a:cxn ang="0">
                  <a:pos x="T10" y="T11"/>
                </a:cxn>
                <a:cxn ang="0">
                  <a:pos x="T12" y="T13"/>
                </a:cxn>
              </a:cxnLst>
              <a:rect l="0" t="0" r="r" b="b"/>
              <a:pathLst>
                <a:path w="28" h="29">
                  <a:moveTo>
                    <a:pt x="8" y="0"/>
                  </a:moveTo>
                  <a:cubicBezTo>
                    <a:pt x="2" y="2"/>
                    <a:pt x="0" y="8"/>
                    <a:pt x="0" y="13"/>
                  </a:cubicBezTo>
                  <a:cubicBezTo>
                    <a:pt x="0" y="17"/>
                    <a:pt x="4" y="27"/>
                    <a:pt x="7" y="29"/>
                  </a:cubicBezTo>
                  <a:lnTo>
                    <a:pt x="25" y="24"/>
                  </a:lnTo>
                  <a:cubicBezTo>
                    <a:pt x="27" y="22"/>
                    <a:pt x="20" y="18"/>
                    <a:pt x="20" y="14"/>
                  </a:cubicBezTo>
                  <a:cubicBezTo>
                    <a:pt x="20" y="10"/>
                    <a:pt x="28" y="2"/>
                    <a:pt x="26" y="0"/>
                  </a:cubicBezTo>
                  <a:lnTo>
                    <a:pt x="8" y="0"/>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86" name="Freeform 242"/>
            <p:cNvSpPr>
              <a:spLocks/>
            </p:cNvSpPr>
            <p:nvPr/>
          </p:nvSpPr>
          <p:spPr bwMode="auto">
            <a:xfrm rot="3570010">
              <a:off x="4688" y="3408"/>
              <a:ext cx="53" cy="41"/>
            </a:xfrm>
            <a:custGeom>
              <a:avLst/>
              <a:gdLst>
                <a:gd name="T0" fmla="*/ 16 w 53"/>
                <a:gd name="T1" fmla="*/ 0 h 41"/>
                <a:gd name="T2" fmla="*/ 1 w 53"/>
                <a:gd name="T3" fmla="*/ 22 h 41"/>
                <a:gd name="T4" fmla="*/ 23 w 53"/>
                <a:gd name="T5" fmla="*/ 41 h 41"/>
                <a:gd name="T6" fmla="*/ 51 w 53"/>
                <a:gd name="T7" fmla="*/ 30 h 41"/>
                <a:gd name="T8" fmla="*/ 38 w 53"/>
                <a:gd name="T9" fmla="*/ 18 h 41"/>
                <a:gd name="T10" fmla="*/ 43 w 53"/>
                <a:gd name="T11" fmla="*/ 0 h 41"/>
                <a:gd name="T12" fmla="*/ 16 w 5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53" h="41">
                  <a:moveTo>
                    <a:pt x="16" y="0"/>
                  </a:moveTo>
                  <a:cubicBezTo>
                    <a:pt x="9" y="8"/>
                    <a:pt x="0" y="15"/>
                    <a:pt x="1" y="22"/>
                  </a:cubicBezTo>
                  <a:cubicBezTo>
                    <a:pt x="2" y="29"/>
                    <a:pt x="15" y="41"/>
                    <a:pt x="23" y="41"/>
                  </a:cubicBezTo>
                  <a:lnTo>
                    <a:pt x="51" y="30"/>
                  </a:lnTo>
                  <a:cubicBezTo>
                    <a:pt x="53" y="26"/>
                    <a:pt x="39" y="23"/>
                    <a:pt x="38" y="18"/>
                  </a:cubicBezTo>
                  <a:cubicBezTo>
                    <a:pt x="37" y="13"/>
                    <a:pt x="47" y="3"/>
                    <a:pt x="43" y="0"/>
                  </a:cubicBezTo>
                  <a:lnTo>
                    <a:pt x="16" y="0"/>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6254"/>
                                        </p:tgtEl>
                                        <p:attrNameLst>
                                          <p:attrName>style.visibility</p:attrName>
                                        </p:attrNameLst>
                                      </p:cBhvr>
                                      <p:to>
                                        <p:strVal val="visible"/>
                                      </p:to>
                                    </p:set>
                                    <p:animEffect transition="in" filter="dissolve">
                                      <p:cBhvr>
                                        <p:cTn id="7" dur="500"/>
                                        <p:tgtEl>
                                          <p:spTgt spid="625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285"/>
                                        </p:tgtEl>
                                        <p:attrNameLst>
                                          <p:attrName>style.visibility</p:attrName>
                                        </p:attrNameLst>
                                      </p:cBhvr>
                                      <p:to>
                                        <p:strVal val="visible"/>
                                      </p:to>
                                    </p:set>
                                    <p:animEffect transition="in" filter="wipe(down)">
                                      <p:cBhvr>
                                        <p:cTn id="12" dur="500"/>
                                        <p:tgtEl>
                                          <p:spTgt spid="628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286"/>
                                        </p:tgtEl>
                                        <p:attrNameLst>
                                          <p:attrName>style.visibility</p:attrName>
                                        </p:attrNameLst>
                                      </p:cBhvr>
                                      <p:to>
                                        <p:strVal val="visible"/>
                                      </p:to>
                                    </p:set>
                                    <p:animEffect transition="in" filter="wipe(down)">
                                      <p:cBhvr>
                                        <p:cTn id="17" dur="500"/>
                                        <p:tgtEl>
                                          <p:spTgt spid="628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6287"/>
                                        </p:tgtEl>
                                        <p:attrNameLst>
                                          <p:attrName>style.visibility</p:attrName>
                                        </p:attrNameLst>
                                      </p:cBhvr>
                                      <p:to>
                                        <p:strVal val="visible"/>
                                      </p:to>
                                    </p:set>
                                    <p:animEffect transition="in" filter="wipe(up)">
                                      <p:cBhvr>
                                        <p:cTn id="22" dur="500"/>
                                        <p:tgtEl>
                                          <p:spTgt spid="628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6234"/>
                                        </p:tgtEl>
                                        <p:attrNameLst>
                                          <p:attrName>style.visibility</p:attrName>
                                        </p:attrNameLst>
                                      </p:cBhvr>
                                      <p:to>
                                        <p:strVal val="visible"/>
                                      </p:to>
                                    </p:set>
                                    <p:animEffect transition="in" filter="dissolve">
                                      <p:cBhvr>
                                        <p:cTn id="27" dur="500"/>
                                        <p:tgtEl>
                                          <p:spTgt spid="623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6288"/>
                                        </p:tgtEl>
                                        <p:attrNameLst>
                                          <p:attrName>style.visibility</p:attrName>
                                        </p:attrNameLst>
                                      </p:cBhvr>
                                      <p:to>
                                        <p:strVal val="visible"/>
                                      </p:to>
                                    </p:set>
                                    <p:animEffect transition="in" filter="wipe(down)">
                                      <p:cBhvr>
                                        <p:cTn id="32" dur="500"/>
                                        <p:tgtEl>
                                          <p:spTgt spid="6288"/>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6289"/>
                                        </p:tgtEl>
                                        <p:attrNameLst>
                                          <p:attrName>style.visibility</p:attrName>
                                        </p:attrNameLst>
                                      </p:cBhvr>
                                      <p:to>
                                        <p:strVal val="visible"/>
                                      </p:to>
                                    </p:set>
                                    <p:animEffect transition="in" filter="wipe(down)">
                                      <p:cBhvr>
                                        <p:cTn id="37" dur="500"/>
                                        <p:tgtEl>
                                          <p:spTgt spid="6289"/>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nodeType="clickEffect">
                                  <p:stCondLst>
                                    <p:cond delay="0"/>
                                  </p:stCondLst>
                                  <p:childTnLst>
                                    <p:set>
                                      <p:cBhvr>
                                        <p:cTn id="41" dur="1" fill="hold">
                                          <p:stCondLst>
                                            <p:cond delay="0"/>
                                          </p:stCondLst>
                                        </p:cTn>
                                        <p:tgtEl>
                                          <p:spTgt spid="6210"/>
                                        </p:tgtEl>
                                        <p:attrNameLst>
                                          <p:attrName>style.visibility</p:attrName>
                                        </p:attrNameLst>
                                      </p:cBhvr>
                                      <p:to>
                                        <p:strVal val="visible"/>
                                      </p:to>
                                    </p:set>
                                    <p:animEffect transition="in" filter="dissolve">
                                      <p:cBhvr>
                                        <p:cTn id="42" dur="500"/>
                                        <p:tgtEl>
                                          <p:spTgt spid="6210"/>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6292"/>
                                        </p:tgtEl>
                                        <p:attrNameLst>
                                          <p:attrName>style.visibility</p:attrName>
                                        </p:attrNameLst>
                                      </p:cBhvr>
                                      <p:to>
                                        <p:strVal val="visible"/>
                                      </p:to>
                                    </p:set>
                                    <p:animEffect transition="in" filter="wipe(down)">
                                      <p:cBhvr>
                                        <p:cTn id="47" dur="500"/>
                                        <p:tgtEl>
                                          <p:spTgt spid="6292"/>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6291"/>
                                        </p:tgtEl>
                                        <p:attrNameLst>
                                          <p:attrName>style.visibility</p:attrName>
                                        </p:attrNameLst>
                                      </p:cBhvr>
                                      <p:to>
                                        <p:strVal val="visible"/>
                                      </p:to>
                                    </p:set>
                                    <p:animEffect transition="in" filter="wipe(down)">
                                      <p:cBhvr>
                                        <p:cTn id="52" dur="500"/>
                                        <p:tgtEl>
                                          <p:spTgt spid="6291"/>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35" presetClass="entr" presetSubtype="0" fill="hold" grpId="0" nodeType="clickEffect">
                                  <p:stCondLst>
                                    <p:cond delay="0"/>
                                  </p:stCondLst>
                                  <p:childTnLst>
                                    <p:set>
                                      <p:cBhvr>
                                        <p:cTn id="56" dur="1" fill="hold">
                                          <p:stCondLst>
                                            <p:cond delay="0"/>
                                          </p:stCondLst>
                                        </p:cTn>
                                        <p:tgtEl>
                                          <p:spTgt spid="6290"/>
                                        </p:tgtEl>
                                        <p:attrNameLst>
                                          <p:attrName>style.visibility</p:attrName>
                                        </p:attrNameLst>
                                      </p:cBhvr>
                                      <p:to>
                                        <p:strVal val="visible"/>
                                      </p:to>
                                    </p:set>
                                    <p:animEffect transition="in" filter="fade">
                                      <p:cBhvr>
                                        <p:cTn id="57" dur="2000"/>
                                        <p:tgtEl>
                                          <p:spTgt spid="6290"/>
                                        </p:tgtEl>
                                      </p:cBhvr>
                                    </p:animEffect>
                                    <p:anim calcmode="lin" valueType="num">
                                      <p:cBhvr>
                                        <p:cTn id="58" dur="2000" fill="hold"/>
                                        <p:tgtEl>
                                          <p:spTgt spid="6290"/>
                                        </p:tgtEl>
                                        <p:attrNameLst>
                                          <p:attrName>style.rotation</p:attrName>
                                        </p:attrNameLst>
                                      </p:cBhvr>
                                      <p:tavLst>
                                        <p:tav tm="0">
                                          <p:val>
                                            <p:fltVal val="720"/>
                                          </p:val>
                                        </p:tav>
                                        <p:tav tm="100000">
                                          <p:val>
                                            <p:fltVal val="0"/>
                                          </p:val>
                                        </p:tav>
                                      </p:tavLst>
                                    </p:anim>
                                    <p:anim calcmode="lin" valueType="num">
                                      <p:cBhvr>
                                        <p:cTn id="59" dur="2000" fill="hold"/>
                                        <p:tgtEl>
                                          <p:spTgt spid="6290"/>
                                        </p:tgtEl>
                                        <p:attrNameLst>
                                          <p:attrName>ppt_h</p:attrName>
                                        </p:attrNameLst>
                                      </p:cBhvr>
                                      <p:tavLst>
                                        <p:tav tm="0">
                                          <p:val>
                                            <p:fltVal val="0"/>
                                          </p:val>
                                        </p:tav>
                                        <p:tav tm="100000">
                                          <p:val>
                                            <p:strVal val="#ppt_h"/>
                                          </p:val>
                                        </p:tav>
                                      </p:tavLst>
                                    </p:anim>
                                    <p:anim calcmode="lin" valueType="num">
                                      <p:cBhvr>
                                        <p:cTn id="60" dur="2000" fill="hold"/>
                                        <p:tgtEl>
                                          <p:spTgt spid="6290"/>
                                        </p:tgtEl>
                                        <p:attrNameLst>
                                          <p:attrName>ppt_w</p:attrName>
                                        </p:attrNameLst>
                                      </p:cBhvr>
                                      <p:tavLst>
                                        <p:tav tm="0">
                                          <p:val>
                                            <p:fltVal val="0"/>
                                          </p:val>
                                        </p:tav>
                                        <p:tav tm="100000">
                                          <p:val>
                                            <p:strVal val="#ppt_w"/>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9" presetClass="entr" presetSubtype="0" fill="hold" nodeType="clickEffect">
                                  <p:stCondLst>
                                    <p:cond delay="0"/>
                                  </p:stCondLst>
                                  <p:childTnLst>
                                    <p:set>
                                      <p:cBhvr>
                                        <p:cTn id="64" dur="1" fill="hold">
                                          <p:stCondLst>
                                            <p:cond delay="0"/>
                                          </p:stCondLst>
                                        </p:cTn>
                                        <p:tgtEl>
                                          <p:spTgt spid="6293"/>
                                        </p:tgtEl>
                                        <p:attrNameLst>
                                          <p:attrName>style.visibility</p:attrName>
                                        </p:attrNameLst>
                                      </p:cBhvr>
                                      <p:to>
                                        <p:strVal val="visible"/>
                                      </p:to>
                                    </p:set>
                                    <p:animEffect transition="in" filter="dissolve">
                                      <p:cBhvr>
                                        <p:cTn id="65" dur="500"/>
                                        <p:tgtEl>
                                          <p:spTgt spid="6293"/>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22" presetClass="entr" presetSubtype="4" fill="hold" nodeType="clickEffect">
                                  <p:stCondLst>
                                    <p:cond delay="0"/>
                                  </p:stCondLst>
                                  <p:childTnLst>
                                    <p:set>
                                      <p:cBhvr>
                                        <p:cTn id="69" dur="1" fill="hold">
                                          <p:stCondLst>
                                            <p:cond delay="0"/>
                                          </p:stCondLst>
                                        </p:cTn>
                                        <p:tgtEl>
                                          <p:spTgt spid="6299"/>
                                        </p:tgtEl>
                                        <p:attrNameLst>
                                          <p:attrName>style.visibility</p:attrName>
                                        </p:attrNameLst>
                                      </p:cBhvr>
                                      <p:to>
                                        <p:strVal val="visible"/>
                                      </p:to>
                                    </p:set>
                                    <p:animEffect transition="in" filter="wipe(down)">
                                      <p:cBhvr>
                                        <p:cTn id="70" dur="500"/>
                                        <p:tgtEl>
                                          <p:spTgt spid="6299"/>
                                        </p:tgtEl>
                                      </p:cBhvr>
                                    </p:animEffect>
                                  </p:childTnLst>
                                </p:cTn>
                              </p:par>
                            </p:childTnLst>
                          </p:cTn>
                        </p:par>
                        <p:par>
                          <p:cTn id="71" fill="hold" nodeType="afterGroup">
                            <p:stCondLst>
                              <p:cond delay="500"/>
                            </p:stCondLst>
                            <p:childTnLst>
                              <p:par>
                                <p:cTn id="72" presetID="22" presetClass="entr" presetSubtype="4" fill="hold" nodeType="afterEffect">
                                  <p:stCondLst>
                                    <p:cond delay="0"/>
                                  </p:stCondLst>
                                  <p:childTnLst>
                                    <p:set>
                                      <p:cBhvr>
                                        <p:cTn id="73" dur="1" fill="hold">
                                          <p:stCondLst>
                                            <p:cond delay="0"/>
                                          </p:stCondLst>
                                        </p:cTn>
                                        <p:tgtEl>
                                          <p:spTgt spid="6308"/>
                                        </p:tgtEl>
                                        <p:attrNameLst>
                                          <p:attrName>style.visibility</p:attrName>
                                        </p:attrNameLst>
                                      </p:cBhvr>
                                      <p:to>
                                        <p:strVal val="visible"/>
                                      </p:to>
                                    </p:set>
                                    <p:animEffect transition="in" filter="wipe(down)">
                                      <p:cBhvr>
                                        <p:cTn id="74" dur="500"/>
                                        <p:tgtEl>
                                          <p:spTgt spid="6308"/>
                                        </p:tgtEl>
                                      </p:cBhvr>
                                    </p:animEffect>
                                  </p:childTnLst>
                                </p:cTn>
                              </p:par>
                            </p:childTnLst>
                          </p:cTn>
                        </p:par>
                        <p:par>
                          <p:cTn id="75" fill="hold" nodeType="afterGroup">
                            <p:stCondLst>
                              <p:cond delay="1000"/>
                            </p:stCondLst>
                            <p:childTnLst>
                              <p:par>
                                <p:cTn id="76" presetID="22" presetClass="entr" presetSubtype="4" fill="hold" nodeType="afterEffect">
                                  <p:stCondLst>
                                    <p:cond delay="0"/>
                                  </p:stCondLst>
                                  <p:childTnLst>
                                    <p:set>
                                      <p:cBhvr>
                                        <p:cTn id="77" dur="1" fill="hold">
                                          <p:stCondLst>
                                            <p:cond delay="0"/>
                                          </p:stCondLst>
                                        </p:cTn>
                                        <p:tgtEl>
                                          <p:spTgt spid="6317"/>
                                        </p:tgtEl>
                                        <p:attrNameLst>
                                          <p:attrName>style.visibility</p:attrName>
                                        </p:attrNameLst>
                                      </p:cBhvr>
                                      <p:to>
                                        <p:strVal val="visible"/>
                                      </p:to>
                                    </p:set>
                                    <p:animEffect transition="in" filter="wipe(down)">
                                      <p:cBhvr>
                                        <p:cTn id="78" dur="500"/>
                                        <p:tgtEl>
                                          <p:spTgt spid="6317"/>
                                        </p:tgtEl>
                                      </p:cBhvr>
                                    </p:animEffect>
                                  </p:childTnLst>
                                </p:cTn>
                              </p:par>
                            </p:childTnLst>
                          </p:cTn>
                        </p:par>
                        <p:par>
                          <p:cTn id="79" fill="hold" nodeType="afterGroup">
                            <p:stCondLst>
                              <p:cond delay="1500"/>
                            </p:stCondLst>
                            <p:childTnLst>
                              <p:par>
                                <p:cTn id="80" presetID="22" presetClass="entr" presetSubtype="4" fill="hold" nodeType="afterEffect">
                                  <p:stCondLst>
                                    <p:cond delay="0"/>
                                  </p:stCondLst>
                                  <p:childTnLst>
                                    <p:set>
                                      <p:cBhvr>
                                        <p:cTn id="81" dur="1" fill="hold">
                                          <p:stCondLst>
                                            <p:cond delay="0"/>
                                          </p:stCondLst>
                                        </p:cTn>
                                        <p:tgtEl>
                                          <p:spTgt spid="6326"/>
                                        </p:tgtEl>
                                        <p:attrNameLst>
                                          <p:attrName>style.visibility</p:attrName>
                                        </p:attrNameLst>
                                      </p:cBhvr>
                                      <p:to>
                                        <p:strVal val="visible"/>
                                      </p:to>
                                    </p:set>
                                    <p:animEffect transition="in" filter="wipe(down)">
                                      <p:cBhvr>
                                        <p:cTn id="82" dur="500"/>
                                        <p:tgtEl>
                                          <p:spTgt spid="6326"/>
                                        </p:tgtEl>
                                      </p:cBhvr>
                                    </p:animEffect>
                                  </p:childTnLst>
                                </p:cTn>
                              </p:par>
                            </p:childTnLst>
                          </p:cTn>
                        </p:par>
                        <p:par>
                          <p:cTn id="83" fill="hold" nodeType="afterGroup">
                            <p:stCondLst>
                              <p:cond delay="2000"/>
                            </p:stCondLst>
                            <p:childTnLst>
                              <p:par>
                                <p:cTn id="84" presetID="22" presetClass="entr" presetSubtype="4" fill="hold" nodeType="afterEffect">
                                  <p:stCondLst>
                                    <p:cond delay="0"/>
                                  </p:stCondLst>
                                  <p:childTnLst>
                                    <p:set>
                                      <p:cBhvr>
                                        <p:cTn id="85" dur="1" fill="hold">
                                          <p:stCondLst>
                                            <p:cond delay="0"/>
                                          </p:stCondLst>
                                        </p:cTn>
                                        <p:tgtEl>
                                          <p:spTgt spid="6335"/>
                                        </p:tgtEl>
                                        <p:attrNameLst>
                                          <p:attrName>style.visibility</p:attrName>
                                        </p:attrNameLst>
                                      </p:cBhvr>
                                      <p:to>
                                        <p:strVal val="visible"/>
                                      </p:to>
                                    </p:set>
                                    <p:animEffect transition="in" filter="wipe(down)">
                                      <p:cBhvr>
                                        <p:cTn id="86" dur="500"/>
                                        <p:tgtEl>
                                          <p:spTgt spid="6335"/>
                                        </p:tgtEl>
                                      </p:cBhvr>
                                    </p:animEffect>
                                  </p:childTnLst>
                                </p:cTn>
                              </p:par>
                            </p:childTnLst>
                          </p:cTn>
                        </p:par>
                        <p:par>
                          <p:cTn id="87" fill="hold" nodeType="afterGroup">
                            <p:stCondLst>
                              <p:cond delay="2500"/>
                            </p:stCondLst>
                            <p:childTnLst>
                              <p:par>
                                <p:cTn id="88" presetID="22" presetClass="entr" presetSubtype="4" fill="hold" nodeType="afterEffect">
                                  <p:stCondLst>
                                    <p:cond delay="0"/>
                                  </p:stCondLst>
                                  <p:childTnLst>
                                    <p:set>
                                      <p:cBhvr>
                                        <p:cTn id="89" dur="1" fill="hold">
                                          <p:stCondLst>
                                            <p:cond delay="0"/>
                                          </p:stCondLst>
                                        </p:cTn>
                                        <p:tgtEl>
                                          <p:spTgt spid="6344"/>
                                        </p:tgtEl>
                                        <p:attrNameLst>
                                          <p:attrName>style.visibility</p:attrName>
                                        </p:attrNameLst>
                                      </p:cBhvr>
                                      <p:to>
                                        <p:strVal val="visible"/>
                                      </p:to>
                                    </p:set>
                                    <p:animEffect transition="in" filter="wipe(down)">
                                      <p:cBhvr>
                                        <p:cTn id="90" dur="500"/>
                                        <p:tgtEl>
                                          <p:spTgt spid="6344"/>
                                        </p:tgtEl>
                                      </p:cBhvr>
                                    </p:animEffect>
                                  </p:childTnLst>
                                </p:cTn>
                              </p:par>
                            </p:childTnLst>
                          </p:cTn>
                        </p:par>
                        <p:par>
                          <p:cTn id="91" fill="hold" nodeType="afterGroup">
                            <p:stCondLst>
                              <p:cond delay="3000"/>
                            </p:stCondLst>
                            <p:childTnLst>
                              <p:par>
                                <p:cTn id="92" presetID="22" presetClass="entr" presetSubtype="4" fill="hold" nodeType="afterEffect">
                                  <p:stCondLst>
                                    <p:cond delay="0"/>
                                  </p:stCondLst>
                                  <p:childTnLst>
                                    <p:set>
                                      <p:cBhvr>
                                        <p:cTn id="93" dur="1" fill="hold">
                                          <p:stCondLst>
                                            <p:cond delay="0"/>
                                          </p:stCondLst>
                                        </p:cTn>
                                        <p:tgtEl>
                                          <p:spTgt spid="6353"/>
                                        </p:tgtEl>
                                        <p:attrNameLst>
                                          <p:attrName>style.visibility</p:attrName>
                                        </p:attrNameLst>
                                      </p:cBhvr>
                                      <p:to>
                                        <p:strVal val="visible"/>
                                      </p:to>
                                    </p:set>
                                    <p:animEffect transition="in" filter="wipe(down)">
                                      <p:cBhvr>
                                        <p:cTn id="94" dur="500"/>
                                        <p:tgtEl>
                                          <p:spTgt spid="6353"/>
                                        </p:tgtEl>
                                      </p:cBhvr>
                                    </p:animEffect>
                                  </p:childTnLst>
                                </p:cTn>
                              </p:par>
                            </p:childTnLst>
                          </p:cTn>
                        </p:par>
                        <p:par>
                          <p:cTn id="95" fill="hold" nodeType="afterGroup">
                            <p:stCondLst>
                              <p:cond delay="3500"/>
                            </p:stCondLst>
                            <p:childTnLst>
                              <p:par>
                                <p:cTn id="96" presetID="22" presetClass="entr" presetSubtype="4" fill="hold" nodeType="afterEffect">
                                  <p:stCondLst>
                                    <p:cond delay="0"/>
                                  </p:stCondLst>
                                  <p:childTnLst>
                                    <p:set>
                                      <p:cBhvr>
                                        <p:cTn id="97" dur="1" fill="hold">
                                          <p:stCondLst>
                                            <p:cond delay="0"/>
                                          </p:stCondLst>
                                        </p:cTn>
                                        <p:tgtEl>
                                          <p:spTgt spid="6362"/>
                                        </p:tgtEl>
                                        <p:attrNameLst>
                                          <p:attrName>style.visibility</p:attrName>
                                        </p:attrNameLst>
                                      </p:cBhvr>
                                      <p:to>
                                        <p:strVal val="visible"/>
                                      </p:to>
                                    </p:set>
                                    <p:animEffect transition="in" filter="wipe(down)">
                                      <p:cBhvr>
                                        <p:cTn id="98" dur="500"/>
                                        <p:tgtEl>
                                          <p:spTgt spid="6362"/>
                                        </p:tgtEl>
                                      </p:cBhvr>
                                    </p:animEffect>
                                  </p:childTnLst>
                                </p:cTn>
                              </p:par>
                            </p:childTnLst>
                          </p:cTn>
                        </p:par>
                        <p:par>
                          <p:cTn id="99" fill="hold" nodeType="afterGroup">
                            <p:stCondLst>
                              <p:cond delay="4000"/>
                            </p:stCondLst>
                            <p:childTnLst>
                              <p:par>
                                <p:cTn id="100" presetID="22" presetClass="entr" presetSubtype="4" fill="hold" nodeType="afterEffect">
                                  <p:stCondLst>
                                    <p:cond delay="0"/>
                                  </p:stCondLst>
                                  <p:childTnLst>
                                    <p:set>
                                      <p:cBhvr>
                                        <p:cTn id="101" dur="1" fill="hold">
                                          <p:stCondLst>
                                            <p:cond delay="0"/>
                                          </p:stCondLst>
                                        </p:cTn>
                                        <p:tgtEl>
                                          <p:spTgt spid="6371"/>
                                        </p:tgtEl>
                                        <p:attrNameLst>
                                          <p:attrName>style.visibility</p:attrName>
                                        </p:attrNameLst>
                                      </p:cBhvr>
                                      <p:to>
                                        <p:strVal val="visible"/>
                                      </p:to>
                                    </p:set>
                                    <p:animEffect transition="in" filter="wipe(down)">
                                      <p:cBhvr>
                                        <p:cTn id="102" dur="500"/>
                                        <p:tgtEl>
                                          <p:spTgt spid="6371"/>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22" presetClass="entr" presetSubtype="4" fill="hold" nodeType="clickEffect">
                                  <p:stCondLst>
                                    <p:cond delay="0"/>
                                  </p:stCondLst>
                                  <p:childTnLst>
                                    <p:set>
                                      <p:cBhvr>
                                        <p:cTn id="106" dur="1" fill="hold">
                                          <p:stCondLst>
                                            <p:cond delay="0"/>
                                          </p:stCondLst>
                                        </p:cTn>
                                        <p:tgtEl>
                                          <p:spTgt spid="6380"/>
                                        </p:tgtEl>
                                        <p:attrNameLst>
                                          <p:attrName>style.visibility</p:attrName>
                                        </p:attrNameLst>
                                      </p:cBhvr>
                                      <p:to>
                                        <p:strVal val="visible"/>
                                      </p:to>
                                    </p:set>
                                    <p:animEffect transition="in" filter="wipe(down)">
                                      <p:cBhvr>
                                        <p:cTn id="107" dur="500"/>
                                        <p:tgtEl>
                                          <p:spTgt spid="63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85" grpId="0" animBg="1"/>
      <p:bldP spid="6286" grpId="0" animBg="1"/>
      <p:bldP spid="6287" grpId="0" animBg="1"/>
      <p:bldP spid="6288" grpId="0" animBg="1"/>
      <p:bldP spid="6289" grpId="0" animBg="1"/>
      <p:bldP spid="6290" grpId="0"/>
      <p:bldP spid="6291" grpId="0" animBg="1"/>
      <p:bldP spid="629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Freeform 2"/>
          <p:cNvSpPr>
            <a:spLocks/>
          </p:cNvSpPr>
          <p:nvPr/>
        </p:nvSpPr>
        <p:spPr bwMode="auto">
          <a:xfrm>
            <a:off x="1862138" y="25400"/>
            <a:ext cx="7200900" cy="2222500"/>
          </a:xfrm>
          <a:custGeom>
            <a:avLst/>
            <a:gdLst>
              <a:gd name="T0" fmla="*/ 134 w 4536"/>
              <a:gd name="T1" fmla="*/ 61 h 1400"/>
              <a:gd name="T2" fmla="*/ 53 w 4536"/>
              <a:gd name="T3" fmla="*/ 158 h 1400"/>
              <a:gd name="T4" fmla="*/ 8 w 4536"/>
              <a:gd name="T5" fmla="*/ 368 h 1400"/>
              <a:gd name="T6" fmla="*/ 90 w 4536"/>
              <a:gd name="T7" fmla="*/ 487 h 1400"/>
              <a:gd name="T8" fmla="*/ 179 w 4536"/>
              <a:gd name="T9" fmla="*/ 635 h 1400"/>
              <a:gd name="T10" fmla="*/ 206 w 4536"/>
              <a:gd name="T11" fmla="*/ 719 h 1400"/>
              <a:gd name="T12" fmla="*/ 315 w 4536"/>
              <a:gd name="T13" fmla="*/ 772 h 1400"/>
              <a:gd name="T14" fmla="*/ 258 w 4536"/>
              <a:gd name="T15" fmla="*/ 941 h 1400"/>
              <a:gd name="T16" fmla="*/ 318 w 4536"/>
              <a:gd name="T17" fmla="*/ 1039 h 1400"/>
              <a:gd name="T18" fmla="*/ 444 w 4536"/>
              <a:gd name="T19" fmla="*/ 1172 h 1400"/>
              <a:gd name="T20" fmla="*/ 440 w 4536"/>
              <a:gd name="T21" fmla="*/ 1316 h 1400"/>
              <a:gd name="T22" fmla="*/ 464 w 4536"/>
              <a:gd name="T23" fmla="*/ 1400 h 1400"/>
              <a:gd name="T24" fmla="*/ 675 w 4536"/>
              <a:gd name="T25" fmla="*/ 1370 h 1400"/>
              <a:gd name="T26" fmla="*/ 764 w 4536"/>
              <a:gd name="T27" fmla="*/ 1249 h 1400"/>
              <a:gd name="T28" fmla="*/ 848 w 4536"/>
              <a:gd name="T29" fmla="*/ 1228 h 1400"/>
              <a:gd name="T30" fmla="*/ 834 w 4536"/>
              <a:gd name="T31" fmla="*/ 1166 h 1400"/>
              <a:gd name="T32" fmla="*/ 872 w 4536"/>
              <a:gd name="T33" fmla="*/ 1072 h 1400"/>
              <a:gd name="T34" fmla="*/ 936 w 4536"/>
              <a:gd name="T35" fmla="*/ 1081 h 1400"/>
              <a:gd name="T36" fmla="*/ 990 w 4536"/>
              <a:gd name="T37" fmla="*/ 1061 h 1400"/>
              <a:gd name="T38" fmla="*/ 1080 w 4536"/>
              <a:gd name="T39" fmla="*/ 1096 h 1400"/>
              <a:gd name="T40" fmla="*/ 1188 w 4536"/>
              <a:gd name="T41" fmla="*/ 1055 h 1400"/>
              <a:gd name="T42" fmla="*/ 1253 w 4536"/>
              <a:gd name="T43" fmla="*/ 1058 h 1400"/>
              <a:gd name="T44" fmla="*/ 1286 w 4536"/>
              <a:gd name="T45" fmla="*/ 1024 h 1400"/>
              <a:gd name="T46" fmla="*/ 1332 w 4536"/>
              <a:gd name="T47" fmla="*/ 989 h 1400"/>
              <a:gd name="T48" fmla="*/ 1409 w 4536"/>
              <a:gd name="T49" fmla="*/ 1061 h 1400"/>
              <a:gd name="T50" fmla="*/ 1455 w 4536"/>
              <a:gd name="T51" fmla="*/ 971 h 1400"/>
              <a:gd name="T52" fmla="*/ 1556 w 4536"/>
              <a:gd name="T53" fmla="*/ 892 h 1400"/>
              <a:gd name="T54" fmla="*/ 1620 w 4536"/>
              <a:gd name="T55" fmla="*/ 823 h 1400"/>
              <a:gd name="T56" fmla="*/ 1724 w 4536"/>
              <a:gd name="T57" fmla="*/ 724 h 1400"/>
              <a:gd name="T58" fmla="*/ 1838 w 4536"/>
              <a:gd name="T59" fmla="*/ 733 h 1400"/>
              <a:gd name="T60" fmla="*/ 1935 w 4536"/>
              <a:gd name="T61" fmla="*/ 799 h 1400"/>
              <a:gd name="T62" fmla="*/ 1992 w 4536"/>
              <a:gd name="T63" fmla="*/ 814 h 1400"/>
              <a:gd name="T64" fmla="*/ 2073 w 4536"/>
              <a:gd name="T65" fmla="*/ 830 h 1400"/>
              <a:gd name="T66" fmla="*/ 2159 w 4536"/>
              <a:gd name="T67" fmla="*/ 821 h 1400"/>
              <a:gd name="T68" fmla="*/ 2268 w 4536"/>
              <a:gd name="T69" fmla="*/ 841 h 1400"/>
              <a:gd name="T70" fmla="*/ 2321 w 4536"/>
              <a:gd name="T71" fmla="*/ 895 h 1400"/>
              <a:gd name="T72" fmla="*/ 2411 w 4536"/>
              <a:gd name="T73" fmla="*/ 830 h 1400"/>
              <a:gd name="T74" fmla="*/ 2484 w 4536"/>
              <a:gd name="T75" fmla="*/ 712 h 1400"/>
              <a:gd name="T76" fmla="*/ 2538 w 4536"/>
              <a:gd name="T77" fmla="*/ 685 h 1400"/>
              <a:gd name="T78" fmla="*/ 2574 w 4536"/>
              <a:gd name="T79" fmla="*/ 595 h 1400"/>
              <a:gd name="T80" fmla="*/ 2648 w 4536"/>
              <a:gd name="T81" fmla="*/ 574 h 1400"/>
              <a:gd name="T82" fmla="*/ 2724 w 4536"/>
              <a:gd name="T83" fmla="*/ 463 h 1400"/>
              <a:gd name="T84" fmla="*/ 2802 w 4536"/>
              <a:gd name="T85" fmla="*/ 329 h 1400"/>
              <a:gd name="T86" fmla="*/ 4077 w 4536"/>
              <a:gd name="T87" fmla="*/ 304 h 1400"/>
              <a:gd name="T88" fmla="*/ 4211 w 4536"/>
              <a:gd name="T89" fmla="*/ 277 h 1400"/>
              <a:gd name="T90" fmla="*/ 4217 w 4536"/>
              <a:gd name="T91" fmla="*/ 376 h 1400"/>
              <a:gd name="T92" fmla="*/ 4319 w 4536"/>
              <a:gd name="T93" fmla="*/ 479 h 1400"/>
              <a:gd name="T94" fmla="*/ 4413 w 4536"/>
              <a:gd name="T95" fmla="*/ 556 h 1400"/>
              <a:gd name="T96" fmla="*/ 4518 w 4536"/>
              <a:gd name="T97" fmla="*/ 196 h 1400"/>
              <a:gd name="T98" fmla="*/ 4536 w 4536"/>
              <a:gd name="T99" fmla="*/ 2 h 1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536" h="1400">
                <a:moveTo>
                  <a:pt x="155" y="0"/>
                </a:moveTo>
                <a:lnTo>
                  <a:pt x="146" y="16"/>
                </a:lnTo>
                <a:cubicBezTo>
                  <a:pt x="143" y="26"/>
                  <a:pt x="141" y="48"/>
                  <a:pt x="134" y="61"/>
                </a:cubicBezTo>
                <a:cubicBezTo>
                  <a:pt x="127" y="74"/>
                  <a:pt x="110" y="90"/>
                  <a:pt x="101" y="97"/>
                </a:cubicBezTo>
                <a:cubicBezTo>
                  <a:pt x="92" y="104"/>
                  <a:pt x="86" y="94"/>
                  <a:pt x="78" y="104"/>
                </a:cubicBezTo>
                <a:cubicBezTo>
                  <a:pt x="70" y="114"/>
                  <a:pt x="65" y="133"/>
                  <a:pt x="53" y="158"/>
                </a:cubicBezTo>
                <a:cubicBezTo>
                  <a:pt x="41" y="183"/>
                  <a:pt x="16" y="223"/>
                  <a:pt x="8" y="253"/>
                </a:cubicBezTo>
                <a:cubicBezTo>
                  <a:pt x="0" y="283"/>
                  <a:pt x="5" y="319"/>
                  <a:pt x="5" y="338"/>
                </a:cubicBezTo>
                <a:cubicBezTo>
                  <a:pt x="5" y="357"/>
                  <a:pt x="1" y="356"/>
                  <a:pt x="8" y="368"/>
                </a:cubicBezTo>
                <a:cubicBezTo>
                  <a:pt x="15" y="380"/>
                  <a:pt x="35" y="395"/>
                  <a:pt x="45" y="412"/>
                </a:cubicBezTo>
                <a:cubicBezTo>
                  <a:pt x="55" y="429"/>
                  <a:pt x="58" y="458"/>
                  <a:pt x="65" y="470"/>
                </a:cubicBezTo>
                <a:cubicBezTo>
                  <a:pt x="72" y="482"/>
                  <a:pt x="81" y="475"/>
                  <a:pt x="90" y="487"/>
                </a:cubicBezTo>
                <a:cubicBezTo>
                  <a:pt x="99" y="499"/>
                  <a:pt x="106" y="528"/>
                  <a:pt x="119" y="544"/>
                </a:cubicBezTo>
                <a:cubicBezTo>
                  <a:pt x="132" y="560"/>
                  <a:pt x="161" y="571"/>
                  <a:pt x="171" y="586"/>
                </a:cubicBezTo>
                <a:cubicBezTo>
                  <a:pt x="181" y="601"/>
                  <a:pt x="179" y="623"/>
                  <a:pt x="179" y="635"/>
                </a:cubicBezTo>
                <a:cubicBezTo>
                  <a:pt x="179" y="647"/>
                  <a:pt x="169" y="651"/>
                  <a:pt x="170" y="661"/>
                </a:cubicBezTo>
                <a:cubicBezTo>
                  <a:pt x="171" y="671"/>
                  <a:pt x="182" y="686"/>
                  <a:pt x="188" y="695"/>
                </a:cubicBezTo>
                <a:cubicBezTo>
                  <a:pt x="194" y="704"/>
                  <a:pt x="198" y="716"/>
                  <a:pt x="206" y="719"/>
                </a:cubicBezTo>
                <a:cubicBezTo>
                  <a:pt x="214" y="722"/>
                  <a:pt x="224" y="711"/>
                  <a:pt x="236" y="712"/>
                </a:cubicBezTo>
                <a:cubicBezTo>
                  <a:pt x="248" y="713"/>
                  <a:pt x="263" y="715"/>
                  <a:pt x="276" y="725"/>
                </a:cubicBezTo>
                <a:cubicBezTo>
                  <a:pt x="289" y="735"/>
                  <a:pt x="311" y="759"/>
                  <a:pt x="315" y="772"/>
                </a:cubicBezTo>
                <a:cubicBezTo>
                  <a:pt x="319" y="785"/>
                  <a:pt x="302" y="790"/>
                  <a:pt x="300" y="803"/>
                </a:cubicBezTo>
                <a:cubicBezTo>
                  <a:pt x="298" y="816"/>
                  <a:pt x="312" y="830"/>
                  <a:pt x="305" y="853"/>
                </a:cubicBezTo>
                <a:cubicBezTo>
                  <a:pt x="298" y="876"/>
                  <a:pt x="267" y="918"/>
                  <a:pt x="258" y="941"/>
                </a:cubicBezTo>
                <a:cubicBezTo>
                  <a:pt x="249" y="964"/>
                  <a:pt x="243" y="975"/>
                  <a:pt x="252" y="991"/>
                </a:cubicBezTo>
                <a:cubicBezTo>
                  <a:pt x="261" y="1007"/>
                  <a:pt x="301" y="1028"/>
                  <a:pt x="312" y="1036"/>
                </a:cubicBezTo>
                <a:cubicBezTo>
                  <a:pt x="323" y="1044"/>
                  <a:pt x="312" y="1032"/>
                  <a:pt x="318" y="1039"/>
                </a:cubicBezTo>
                <a:cubicBezTo>
                  <a:pt x="324" y="1046"/>
                  <a:pt x="342" y="1068"/>
                  <a:pt x="351" y="1076"/>
                </a:cubicBezTo>
                <a:cubicBezTo>
                  <a:pt x="360" y="1084"/>
                  <a:pt x="359" y="1074"/>
                  <a:pt x="374" y="1090"/>
                </a:cubicBezTo>
                <a:cubicBezTo>
                  <a:pt x="389" y="1106"/>
                  <a:pt x="432" y="1154"/>
                  <a:pt x="444" y="1172"/>
                </a:cubicBezTo>
                <a:lnTo>
                  <a:pt x="444" y="1196"/>
                </a:lnTo>
                <a:cubicBezTo>
                  <a:pt x="446" y="1212"/>
                  <a:pt x="459" y="1251"/>
                  <a:pt x="458" y="1271"/>
                </a:cubicBezTo>
                <a:cubicBezTo>
                  <a:pt x="457" y="1291"/>
                  <a:pt x="443" y="1304"/>
                  <a:pt x="440" y="1316"/>
                </a:cubicBezTo>
                <a:cubicBezTo>
                  <a:pt x="437" y="1328"/>
                  <a:pt x="438" y="1335"/>
                  <a:pt x="441" y="1345"/>
                </a:cubicBezTo>
                <a:cubicBezTo>
                  <a:pt x="444" y="1355"/>
                  <a:pt x="455" y="1367"/>
                  <a:pt x="459" y="1376"/>
                </a:cubicBezTo>
                <a:cubicBezTo>
                  <a:pt x="463" y="1385"/>
                  <a:pt x="451" y="1400"/>
                  <a:pt x="464" y="1400"/>
                </a:cubicBezTo>
                <a:cubicBezTo>
                  <a:pt x="477" y="1400"/>
                  <a:pt x="514" y="1389"/>
                  <a:pt x="536" y="1375"/>
                </a:cubicBezTo>
                <a:cubicBezTo>
                  <a:pt x="558" y="1361"/>
                  <a:pt x="571" y="1317"/>
                  <a:pt x="594" y="1316"/>
                </a:cubicBezTo>
                <a:cubicBezTo>
                  <a:pt x="617" y="1315"/>
                  <a:pt x="654" y="1362"/>
                  <a:pt x="675" y="1370"/>
                </a:cubicBezTo>
                <a:cubicBezTo>
                  <a:pt x="696" y="1378"/>
                  <a:pt x="706" y="1372"/>
                  <a:pt x="720" y="1367"/>
                </a:cubicBezTo>
                <a:cubicBezTo>
                  <a:pt x="734" y="1362"/>
                  <a:pt x="752" y="1360"/>
                  <a:pt x="759" y="1340"/>
                </a:cubicBezTo>
                <a:cubicBezTo>
                  <a:pt x="766" y="1320"/>
                  <a:pt x="760" y="1263"/>
                  <a:pt x="764" y="1249"/>
                </a:cubicBezTo>
                <a:lnTo>
                  <a:pt x="786" y="1255"/>
                </a:lnTo>
                <a:cubicBezTo>
                  <a:pt x="794" y="1255"/>
                  <a:pt x="805" y="1256"/>
                  <a:pt x="815" y="1252"/>
                </a:cubicBezTo>
                <a:cubicBezTo>
                  <a:pt x="825" y="1248"/>
                  <a:pt x="838" y="1233"/>
                  <a:pt x="848" y="1228"/>
                </a:cubicBezTo>
                <a:cubicBezTo>
                  <a:pt x="858" y="1223"/>
                  <a:pt x="874" y="1228"/>
                  <a:pt x="873" y="1222"/>
                </a:cubicBezTo>
                <a:cubicBezTo>
                  <a:pt x="872" y="1216"/>
                  <a:pt x="846" y="1202"/>
                  <a:pt x="840" y="1193"/>
                </a:cubicBezTo>
                <a:cubicBezTo>
                  <a:pt x="834" y="1184"/>
                  <a:pt x="832" y="1176"/>
                  <a:pt x="834" y="1166"/>
                </a:cubicBezTo>
                <a:cubicBezTo>
                  <a:pt x="836" y="1156"/>
                  <a:pt x="848" y="1140"/>
                  <a:pt x="854" y="1133"/>
                </a:cubicBezTo>
                <a:cubicBezTo>
                  <a:pt x="860" y="1126"/>
                  <a:pt x="870" y="1136"/>
                  <a:pt x="873" y="1126"/>
                </a:cubicBezTo>
                <a:cubicBezTo>
                  <a:pt x="876" y="1116"/>
                  <a:pt x="871" y="1083"/>
                  <a:pt x="872" y="1072"/>
                </a:cubicBezTo>
                <a:lnTo>
                  <a:pt x="881" y="1058"/>
                </a:lnTo>
                <a:cubicBezTo>
                  <a:pt x="888" y="1059"/>
                  <a:pt x="905" y="1077"/>
                  <a:pt x="914" y="1081"/>
                </a:cubicBezTo>
                <a:cubicBezTo>
                  <a:pt x="923" y="1085"/>
                  <a:pt x="929" y="1082"/>
                  <a:pt x="936" y="1081"/>
                </a:cubicBezTo>
                <a:cubicBezTo>
                  <a:pt x="943" y="1080"/>
                  <a:pt x="952" y="1081"/>
                  <a:pt x="956" y="1076"/>
                </a:cubicBezTo>
                <a:cubicBezTo>
                  <a:pt x="960" y="1071"/>
                  <a:pt x="953" y="1054"/>
                  <a:pt x="959" y="1052"/>
                </a:cubicBezTo>
                <a:cubicBezTo>
                  <a:pt x="965" y="1050"/>
                  <a:pt x="981" y="1061"/>
                  <a:pt x="990" y="1061"/>
                </a:cubicBezTo>
                <a:cubicBezTo>
                  <a:pt x="999" y="1061"/>
                  <a:pt x="1004" y="1051"/>
                  <a:pt x="1013" y="1054"/>
                </a:cubicBezTo>
                <a:cubicBezTo>
                  <a:pt x="1022" y="1057"/>
                  <a:pt x="1036" y="1071"/>
                  <a:pt x="1047" y="1078"/>
                </a:cubicBezTo>
                <a:cubicBezTo>
                  <a:pt x="1058" y="1085"/>
                  <a:pt x="1067" y="1097"/>
                  <a:pt x="1080" y="1096"/>
                </a:cubicBezTo>
                <a:cubicBezTo>
                  <a:pt x="1093" y="1095"/>
                  <a:pt x="1109" y="1081"/>
                  <a:pt x="1124" y="1073"/>
                </a:cubicBezTo>
                <a:cubicBezTo>
                  <a:pt x="1139" y="1065"/>
                  <a:pt x="1161" y="1049"/>
                  <a:pt x="1172" y="1046"/>
                </a:cubicBezTo>
                <a:cubicBezTo>
                  <a:pt x="1183" y="1043"/>
                  <a:pt x="1182" y="1054"/>
                  <a:pt x="1188" y="1055"/>
                </a:cubicBezTo>
                <a:cubicBezTo>
                  <a:pt x="1194" y="1056"/>
                  <a:pt x="1202" y="1051"/>
                  <a:pt x="1209" y="1055"/>
                </a:cubicBezTo>
                <a:cubicBezTo>
                  <a:pt x="1216" y="1059"/>
                  <a:pt x="1220" y="1078"/>
                  <a:pt x="1227" y="1078"/>
                </a:cubicBezTo>
                <a:cubicBezTo>
                  <a:pt x="1234" y="1078"/>
                  <a:pt x="1247" y="1065"/>
                  <a:pt x="1253" y="1058"/>
                </a:cubicBezTo>
                <a:cubicBezTo>
                  <a:pt x="1259" y="1051"/>
                  <a:pt x="1259" y="1038"/>
                  <a:pt x="1263" y="1034"/>
                </a:cubicBezTo>
                <a:cubicBezTo>
                  <a:pt x="1267" y="1030"/>
                  <a:pt x="1274" y="1035"/>
                  <a:pt x="1278" y="1033"/>
                </a:cubicBezTo>
                <a:cubicBezTo>
                  <a:pt x="1282" y="1031"/>
                  <a:pt x="1284" y="1028"/>
                  <a:pt x="1286" y="1024"/>
                </a:cubicBezTo>
                <a:cubicBezTo>
                  <a:pt x="1288" y="1020"/>
                  <a:pt x="1288" y="1009"/>
                  <a:pt x="1292" y="1007"/>
                </a:cubicBezTo>
                <a:cubicBezTo>
                  <a:pt x="1296" y="1005"/>
                  <a:pt x="1306" y="1013"/>
                  <a:pt x="1313" y="1010"/>
                </a:cubicBezTo>
                <a:cubicBezTo>
                  <a:pt x="1320" y="1007"/>
                  <a:pt x="1326" y="990"/>
                  <a:pt x="1332" y="989"/>
                </a:cubicBezTo>
                <a:cubicBezTo>
                  <a:pt x="1338" y="988"/>
                  <a:pt x="1345" y="999"/>
                  <a:pt x="1347" y="1003"/>
                </a:cubicBezTo>
                <a:cubicBezTo>
                  <a:pt x="1349" y="1007"/>
                  <a:pt x="1336" y="1006"/>
                  <a:pt x="1346" y="1016"/>
                </a:cubicBezTo>
                <a:cubicBezTo>
                  <a:pt x="1356" y="1026"/>
                  <a:pt x="1393" y="1063"/>
                  <a:pt x="1409" y="1061"/>
                </a:cubicBezTo>
                <a:cubicBezTo>
                  <a:pt x="1425" y="1059"/>
                  <a:pt x="1439" y="1018"/>
                  <a:pt x="1445" y="1004"/>
                </a:cubicBezTo>
                <a:cubicBezTo>
                  <a:pt x="1451" y="990"/>
                  <a:pt x="1443" y="985"/>
                  <a:pt x="1445" y="980"/>
                </a:cubicBezTo>
                <a:cubicBezTo>
                  <a:pt x="1447" y="975"/>
                  <a:pt x="1447" y="974"/>
                  <a:pt x="1455" y="971"/>
                </a:cubicBezTo>
                <a:cubicBezTo>
                  <a:pt x="1463" y="968"/>
                  <a:pt x="1481" y="975"/>
                  <a:pt x="1493" y="965"/>
                </a:cubicBezTo>
                <a:cubicBezTo>
                  <a:pt x="1505" y="955"/>
                  <a:pt x="1517" y="923"/>
                  <a:pt x="1527" y="911"/>
                </a:cubicBezTo>
                <a:cubicBezTo>
                  <a:pt x="1537" y="899"/>
                  <a:pt x="1551" y="906"/>
                  <a:pt x="1556" y="892"/>
                </a:cubicBezTo>
                <a:cubicBezTo>
                  <a:pt x="1561" y="878"/>
                  <a:pt x="1557" y="838"/>
                  <a:pt x="1560" y="824"/>
                </a:cubicBezTo>
                <a:cubicBezTo>
                  <a:pt x="1563" y="810"/>
                  <a:pt x="1567" y="809"/>
                  <a:pt x="1577" y="809"/>
                </a:cubicBezTo>
                <a:cubicBezTo>
                  <a:pt x="1587" y="809"/>
                  <a:pt x="1608" y="823"/>
                  <a:pt x="1620" y="823"/>
                </a:cubicBezTo>
                <a:cubicBezTo>
                  <a:pt x="1632" y="823"/>
                  <a:pt x="1633" y="815"/>
                  <a:pt x="1650" y="808"/>
                </a:cubicBezTo>
                <a:cubicBezTo>
                  <a:pt x="1667" y="801"/>
                  <a:pt x="1713" y="796"/>
                  <a:pt x="1725" y="782"/>
                </a:cubicBezTo>
                <a:cubicBezTo>
                  <a:pt x="1737" y="768"/>
                  <a:pt x="1716" y="734"/>
                  <a:pt x="1724" y="724"/>
                </a:cubicBezTo>
                <a:cubicBezTo>
                  <a:pt x="1732" y="714"/>
                  <a:pt x="1760" y="726"/>
                  <a:pt x="1775" y="724"/>
                </a:cubicBezTo>
                <a:cubicBezTo>
                  <a:pt x="1790" y="722"/>
                  <a:pt x="1804" y="714"/>
                  <a:pt x="1814" y="715"/>
                </a:cubicBezTo>
                <a:cubicBezTo>
                  <a:pt x="1824" y="716"/>
                  <a:pt x="1827" y="727"/>
                  <a:pt x="1838" y="733"/>
                </a:cubicBezTo>
                <a:cubicBezTo>
                  <a:pt x="1849" y="739"/>
                  <a:pt x="1872" y="743"/>
                  <a:pt x="1883" y="752"/>
                </a:cubicBezTo>
                <a:cubicBezTo>
                  <a:pt x="1894" y="761"/>
                  <a:pt x="1893" y="780"/>
                  <a:pt x="1902" y="788"/>
                </a:cubicBezTo>
                <a:cubicBezTo>
                  <a:pt x="1911" y="796"/>
                  <a:pt x="1926" y="795"/>
                  <a:pt x="1935" y="799"/>
                </a:cubicBezTo>
                <a:cubicBezTo>
                  <a:pt x="1944" y="803"/>
                  <a:pt x="1951" y="813"/>
                  <a:pt x="1958" y="814"/>
                </a:cubicBezTo>
                <a:cubicBezTo>
                  <a:pt x="1965" y="815"/>
                  <a:pt x="1971" y="806"/>
                  <a:pt x="1977" y="806"/>
                </a:cubicBezTo>
                <a:cubicBezTo>
                  <a:pt x="1983" y="806"/>
                  <a:pt x="1985" y="813"/>
                  <a:pt x="1992" y="814"/>
                </a:cubicBezTo>
                <a:cubicBezTo>
                  <a:pt x="1999" y="815"/>
                  <a:pt x="2007" y="812"/>
                  <a:pt x="2018" y="815"/>
                </a:cubicBezTo>
                <a:cubicBezTo>
                  <a:pt x="2029" y="818"/>
                  <a:pt x="2049" y="833"/>
                  <a:pt x="2058" y="835"/>
                </a:cubicBezTo>
                <a:cubicBezTo>
                  <a:pt x="2067" y="837"/>
                  <a:pt x="2066" y="834"/>
                  <a:pt x="2073" y="830"/>
                </a:cubicBezTo>
                <a:cubicBezTo>
                  <a:pt x="2080" y="826"/>
                  <a:pt x="2094" y="813"/>
                  <a:pt x="2102" y="811"/>
                </a:cubicBezTo>
                <a:cubicBezTo>
                  <a:pt x="2110" y="809"/>
                  <a:pt x="2115" y="818"/>
                  <a:pt x="2124" y="820"/>
                </a:cubicBezTo>
                <a:cubicBezTo>
                  <a:pt x="2133" y="822"/>
                  <a:pt x="2144" y="827"/>
                  <a:pt x="2159" y="821"/>
                </a:cubicBezTo>
                <a:cubicBezTo>
                  <a:pt x="2174" y="815"/>
                  <a:pt x="2203" y="785"/>
                  <a:pt x="2217" y="785"/>
                </a:cubicBezTo>
                <a:cubicBezTo>
                  <a:pt x="2231" y="785"/>
                  <a:pt x="2235" y="812"/>
                  <a:pt x="2243" y="821"/>
                </a:cubicBezTo>
                <a:cubicBezTo>
                  <a:pt x="2251" y="830"/>
                  <a:pt x="2264" y="833"/>
                  <a:pt x="2268" y="841"/>
                </a:cubicBezTo>
                <a:cubicBezTo>
                  <a:pt x="2272" y="849"/>
                  <a:pt x="2265" y="861"/>
                  <a:pt x="2270" y="869"/>
                </a:cubicBezTo>
                <a:cubicBezTo>
                  <a:pt x="2275" y="877"/>
                  <a:pt x="2289" y="886"/>
                  <a:pt x="2298" y="890"/>
                </a:cubicBezTo>
                <a:cubicBezTo>
                  <a:pt x="2307" y="894"/>
                  <a:pt x="2311" y="898"/>
                  <a:pt x="2321" y="895"/>
                </a:cubicBezTo>
                <a:cubicBezTo>
                  <a:pt x="2331" y="892"/>
                  <a:pt x="2348" y="879"/>
                  <a:pt x="2358" y="875"/>
                </a:cubicBezTo>
                <a:cubicBezTo>
                  <a:pt x="2368" y="871"/>
                  <a:pt x="2372" y="876"/>
                  <a:pt x="2381" y="869"/>
                </a:cubicBezTo>
                <a:cubicBezTo>
                  <a:pt x="2390" y="862"/>
                  <a:pt x="2402" y="843"/>
                  <a:pt x="2411" y="830"/>
                </a:cubicBezTo>
                <a:cubicBezTo>
                  <a:pt x="2420" y="817"/>
                  <a:pt x="2423" y="806"/>
                  <a:pt x="2433" y="790"/>
                </a:cubicBezTo>
                <a:cubicBezTo>
                  <a:pt x="2443" y="774"/>
                  <a:pt x="2460" y="747"/>
                  <a:pt x="2469" y="734"/>
                </a:cubicBezTo>
                <a:cubicBezTo>
                  <a:pt x="2478" y="721"/>
                  <a:pt x="2474" y="713"/>
                  <a:pt x="2484" y="712"/>
                </a:cubicBezTo>
                <a:cubicBezTo>
                  <a:pt x="2494" y="711"/>
                  <a:pt x="2518" y="728"/>
                  <a:pt x="2528" y="727"/>
                </a:cubicBezTo>
                <a:cubicBezTo>
                  <a:pt x="2538" y="726"/>
                  <a:pt x="2542" y="716"/>
                  <a:pt x="2544" y="709"/>
                </a:cubicBezTo>
                <a:cubicBezTo>
                  <a:pt x="2546" y="702"/>
                  <a:pt x="2537" y="698"/>
                  <a:pt x="2538" y="685"/>
                </a:cubicBezTo>
                <a:cubicBezTo>
                  <a:pt x="2539" y="672"/>
                  <a:pt x="2543" y="641"/>
                  <a:pt x="2547" y="629"/>
                </a:cubicBezTo>
                <a:cubicBezTo>
                  <a:pt x="2551" y="617"/>
                  <a:pt x="2557" y="617"/>
                  <a:pt x="2561" y="611"/>
                </a:cubicBezTo>
                <a:cubicBezTo>
                  <a:pt x="2565" y="605"/>
                  <a:pt x="2569" y="599"/>
                  <a:pt x="2574" y="595"/>
                </a:cubicBezTo>
                <a:cubicBezTo>
                  <a:pt x="2579" y="591"/>
                  <a:pt x="2586" y="594"/>
                  <a:pt x="2592" y="589"/>
                </a:cubicBezTo>
                <a:cubicBezTo>
                  <a:pt x="2598" y="584"/>
                  <a:pt x="2603" y="568"/>
                  <a:pt x="2612" y="566"/>
                </a:cubicBezTo>
                <a:cubicBezTo>
                  <a:pt x="2621" y="564"/>
                  <a:pt x="2637" y="577"/>
                  <a:pt x="2648" y="574"/>
                </a:cubicBezTo>
                <a:cubicBezTo>
                  <a:pt x="2659" y="571"/>
                  <a:pt x="2669" y="559"/>
                  <a:pt x="2679" y="545"/>
                </a:cubicBezTo>
                <a:cubicBezTo>
                  <a:pt x="2689" y="531"/>
                  <a:pt x="2697" y="505"/>
                  <a:pt x="2705" y="491"/>
                </a:cubicBezTo>
                <a:cubicBezTo>
                  <a:pt x="2713" y="477"/>
                  <a:pt x="2720" y="473"/>
                  <a:pt x="2724" y="463"/>
                </a:cubicBezTo>
                <a:cubicBezTo>
                  <a:pt x="2728" y="453"/>
                  <a:pt x="2727" y="440"/>
                  <a:pt x="2730" y="430"/>
                </a:cubicBezTo>
                <a:cubicBezTo>
                  <a:pt x="2733" y="420"/>
                  <a:pt x="2730" y="417"/>
                  <a:pt x="2742" y="400"/>
                </a:cubicBezTo>
                <a:cubicBezTo>
                  <a:pt x="2754" y="383"/>
                  <a:pt x="2788" y="353"/>
                  <a:pt x="2802" y="329"/>
                </a:cubicBezTo>
                <a:cubicBezTo>
                  <a:pt x="2816" y="305"/>
                  <a:pt x="2821" y="241"/>
                  <a:pt x="2826" y="254"/>
                </a:cubicBezTo>
                <a:lnTo>
                  <a:pt x="2834" y="410"/>
                </a:lnTo>
                <a:lnTo>
                  <a:pt x="4077" y="304"/>
                </a:lnTo>
                <a:lnTo>
                  <a:pt x="4086" y="281"/>
                </a:lnTo>
                <a:cubicBezTo>
                  <a:pt x="4095" y="273"/>
                  <a:pt x="4113" y="258"/>
                  <a:pt x="4134" y="257"/>
                </a:cubicBezTo>
                <a:cubicBezTo>
                  <a:pt x="4155" y="256"/>
                  <a:pt x="4200" y="265"/>
                  <a:pt x="4211" y="277"/>
                </a:cubicBezTo>
                <a:cubicBezTo>
                  <a:pt x="4222" y="289"/>
                  <a:pt x="4203" y="315"/>
                  <a:pt x="4203" y="329"/>
                </a:cubicBezTo>
                <a:cubicBezTo>
                  <a:pt x="4203" y="343"/>
                  <a:pt x="4206" y="356"/>
                  <a:pt x="4208" y="364"/>
                </a:cubicBezTo>
                <a:cubicBezTo>
                  <a:pt x="4210" y="372"/>
                  <a:pt x="4211" y="366"/>
                  <a:pt x="4217" y="376"/>
                </a:cubicBezTo>
                <a:cubicBezTo>
                  <a:pt x="4223" y="386"/>
                  <a:pt x="4232" y="411"/>
                  <a:pt x="4242" y="422"/>
                </a:cubicBezTo>
                <a:cubicBezTo>
                  <a:pt x="4252" y="433"/>
                  <a:pt x="4264" y="431"/>
                  <a:pt x="4277" y="440"/>
                </a:cubicBezTo>
                <a:cubicBezTo>
                  <a:pt x="4290" y="449"/>
                  <a:pt x="4303" y="471"/>
                  <a:pt x="4319" y="479"/>
                </a:cubicBezTo>
                <a:cubicBezTo>
                  <a:pt x="4335" y="487"/>
                  <a:pt x="4367" y="475"/>
                  <a:pt x="4376" y="490"/>
                </a:cubicBezTo>
                <a:cubicBezTo>
                  <a:pt x="4385" y="505"/>
                  <a:pt x="4365" y="560"/>
                  <a:pt x="4371" y="571"/>
                </a:cubicBezTo>
                <a:cubicBezTo>
                  <a:pt x="4377" y="582"/>
                  <a:pt x="4402" y="579"/>
                  <a:pt x="4413" y="556"/>
                </a:cubicBezTo>
                <a:cubicBezTo>
                  <a:pt x="4424" y="533"/>
                  <a:pt x="4419" y="473"/>
                  <a:pt x="4436" y="431"/>
                </a:cubicBezTo>
                <a:cubicBezTo>
                  <a:pt x="4453" y="389"/>
                  <a:pt x="4501" y="344"/>
                  <a:pt x="4515" y="305"/>
                </a:cubicBezTo>
                <a:cubicBezTo>
                  <a:pt x="4529" y="266"/>
                  <a:pt x="4515" y="228"/>
                  <a:pt x="4518" y="196"/>
                </a:cubicBezTo>
                <a:cubicBezTo>
                  <a:pt x="4521" y="164"/>
                  <a:pt x="4530" y="142"/>
                  <a:pt x="4530" y="115"/>
                </a:cubicBezTo>
                <a:cubicBezTo>
                  <a:pt x="4530" y="88"/>
                  <a:pt x="4519" y="53"/>
                  <a:pt x="4520" y="34"/>
                </a:cubicBezTo>
                <a:lnTo>
                  <a:pt x="4536" y="2"/>
                </a:lnTo>
                <a:lnTo>
                  <a:pt x="155" y="0"/>
                </a:lnTo>
                <a:close/>
              </a:path>
            </a:pathLst>
          </a:custGeom>
          <a:solidFill>
            <a:srgbClr val="3333FF">
              <a:alpha val="50000"/>
            </a:srgbClr>
          </a:solidFill>
          <a:ln>
            <a:noFill/>
          </a:ln>
          <a:effectLst/>
          <a:extLst>
            <a:ext uri="{91240B29-F687-4F45-9708-019B960494DF}">
              <a14:hiddenLine xmlns:a14="http://schemas.microsoft.com/office/drawing/2010/main" w="952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6" name="Freeform 4"/>
          <p:cNvSpPr>
            <a:spLocks/>
          </p:cNvSpPr>
          <p:nvPr/>
        </p:nvSpPr>
        <p:spPr bwMode="auto">
          <a:xfrm>
            <a:off x="1414463" y="3313113"/>
            <a:ext cx="1757362" cy="2714625"/>
          </a:xfrm>
          <a:custGeom>
            <a:avLst/>
            <a:gdLst>
              <a:gd name="T0" fmla="*/ 915 w 1107"/>
              <a:gd name="T1" fmla="*/ 1087 h 1710"/>
              <a:gd name="T2" fmla="*/ 483 w 1107"/>
              <a:gd name="T3" fmla="*/ 0 h 1710"/>
              <a:gd name="T4" fmla="*/ 465 w 1107"/>
              <a:gd name="T5" fmla="*/ 24 h 1710"/>
              <a:gd name="T6" fmla="*/ 443 w 1107"/>
              <a:gd name="T7" fmla="*/ 78 h 1710"/>
              <a:gd name="T8" fmla="*/ 389 w 1107"/>
              <a:gd name="T9" fmla="*/ 85 h 1710"/>
              <a:gd name="T10" fmla="*/ 396 w 1107"/>
              <a:gd name="T11" fmla="*/ 144 h 1710"/>
              <a:gd name="T12" fmla="*/ 344 w 1107"/>
              <a:gd name="T13" fmla="*/ 223 h 1710"/>
              <a:gd name="T14" fmla="*/ 317 w 1107"/>
              <a:gd name="T15" fmla="*/ 268 h 1710"/>
              <a:gd name="T16" fmla="*/ 273 w 1107"/>
              <a:gd name="T17" fmla="*/ 303 h 1710"/>
              <a:gd name="T18" fmla="*/ 221 w 1107"/>
              <a:gd name="T19" fmla="*/ 351 h 1710"/>
              <a:gd name="T20" fmla="*/ 228 w 1107"/>
              <a:gd name="T21" fmla="*/ 424 h 1710"/>
              <a:gd name="T22" fmla="*/ 231 w 1107"/>
              <a:gd name="T23" fmla="*/ 460 h 1710"/>
              <a:gd name="T24" fmla="*/ 206 w 1107"/>
              <a:gd name="T25" fmla="*/ 493 h 1710"/>
              <a:gd name="T26" fmla="*/ 197 w 1107"/>
              <a:gd name="T27" fmla="*/ 534 h 1710"/>
              <a:gd name="T28" fmla="*/ 209 w 1107"/>
              <a:gd name="T29" fmla="*/ 567 h 1710"/>
              <a:gd name="T30" fmla="*/ 203 w 1107"/>
              <a:gd name="T31" fmla="*/ 603 h 1710"/>
              <a:gd name="T32" fmla="*/ 218 w 1107"/>
              <a:gd name="T33" fmla="*/ 657 h 1710"/>
              <a:gd name="T34" fmla="*/ 188 w 1107"/>
              <a:gd name="T35" fmla="*/ 706 h 1710"/>
              <a:gd name="T36" fmla="*/ 180 w 1107"/>
              <a:gd name="T37" fmla="*/ 751 h 1710"/>
              <a:gd name="T38" fmla="*/ 189 w 1107"/>
              <a:gd name="T39" fmla="*/ 784 h 1710"/>
              <a:gd name="T40" fmla="*/ 203 w 1107"/>
              <a:gd name="T41" fmla="*/ 823 h 1710"/>
              <a:gd name="T42" fmla="*/ 198 w 1107"/>
              <a:gd name="T43" fmla="*/ 870 h 1710"/>
              <a:gd name="T44" fmla="*/ 207 w 1107"/>
              <a:gd name="T45" fmla="*/ 894 h 1710"/>
              <a:gd name="T46" fmla="*/ 204 w 1107"/>
              <a:gd name="T47" fmla="*/ 957 h 1710"/>
              <a:gd name="T48" fmla="*/ 185 w 1107"/>
              <a:gd name="T49" fmla="*/ 976 h 1710"/>
              <a:gd name="T50" fmla="*/ 116 w 1107"/>
              <a:gd name="T51" fmla="*/ 1060 h 1710"/>
              <a:gd name="T52" fmla="*/ 77 w 1107"/>
              <a:gd name="T53" fmla="*/ 1099 h 1710"/>
              <a:gd name="T54" fmla="*/ 30 w 1107"/>
              <a:gd name="T55" fmla="*/ 1161 h 1710"/>
              <a:gd name="T56" fmla="*/ 21 w 1107"/>
              <a:gd name="T57" fmla="*/ 1215 h 1710"/>
              <a:gd name="T58" fmla="*/ 2 w 1107"/>
              <a:gd name="T59" fmla="*/ 1279 h 1710"/>
              <a:gd name="T60" fmla="*/ 0 w 1107"/>
              <a:gd name="T61" fmla="*/ 1377 h 1710"/>
              <a:gd name="T62" fmla="*/ 519 w 1107"/>
              <a:gd name="T63" fmla="*/ 1440 h 1710"/>
              <a:gd name="T64" fmla="*/ 516 w 1107"/>
              <a:gd name="T65" fmla="*/ 1596 h 1710"/>
              <a:gd name="T66" fmla="*/ 531 w 1107"/>
              <a:gd name="T67" fmla="*/ 1699 h 1710"/>
              <a:gd name="T68" fmla="*/ 662 w 1107"/>
              <a:gd name="T69" fmla="*/ 1668 h 1710"/>
              <a:gd name="T70" fmla="*/ 909 w 1107"/>
              <a:gd name="T71" fmla="*/ 1627 h 1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07" h="1710">
                <a:moveTo>
                  <a:pt x="909" y="1627"/>
                </a:moveTo>
                <a:lnTo>
                  <a:pt x="915" y="1087"/>
                </a:lnTo>
                <a:lnTo>
                  <a:pt x="1107" y="43"/>
                </a:lnTo>
                <a:lnTo>
                  <a:pt x="483" y="0"/>
                </a:lnTo>
                <a:lnTo>
                  <a:pt x="471" y="6"/>
                </a:lnTo>
                <a:cubicBezTo>
                  <a:pt x="468" y="10"/>
                  <a:pt x="464" y="18"/>
                  <a:pt x="465" y="24"/>
                </a:cubicBezTo>
                <a:cubicBezTo>
                  <a:pt x="466" y="30"/>
                  <a:pt x="480" y="36"/>
                  <a:pt x="476" y="45"/>
                </a:cubicBezTo>
                <a:cubicBezTo>
                  <a:pt x="472" y="54"/>
                  <a:pt x="453" y="70"/>
                  <a:pt x="443" y="78"/>
                </a:cubicBezTo>
                <a:cubicBezTo>
                  <a:pt x="433" y="86"/>
                  <a:pt x="423" y="95"/>
                  <a:pt x="414" y="96"/>
                </a:cubicBezTo>
                <a:cubicBezTo>
                  <a:pt x="405" y="97"/>
                  <a:pt x="394" y="83"/>
                  <a:pt x="389" y="85"/>
                </a:cubicBezTo>
                <a:cubicBezTo>
                  <a:pt x="384" y="87"/>
                  <a:pt x="385" y="96"/>
                  <a:pt x="386" y="106"/>
                </a:cubicBezTo>
                <a:cubicBezTo>
                  <a:pt x="387" y="116"/>
                  <a:pt x="400" y="131"/>
                  <a:pt x="396" y="144"/>
                </a:cubicBezTo>
                <a:cubicBezTo>
                  <a:pt x="392" y="157"/>
                  <a:pt x="371" y="168"/>
                  <a:pt x="362" y="181"/>
                </a:cubicBezTo>
                <a:cubicBezTo>
                  <a:pt x="353" y="194"/>
                  <a:pt x="350" y="212"/>
                  <a:pt x="344" y="223"/>
                </a:cubicBezTo>
                <a:cubicBezTo>
                  <a:pt x="338" y="234"/>
                  <a:pt x="327" y="242"/>
                  <a:pt x="323" y="249"/>
                </a:cubicBezTo>
                <a:cubicBezTo>
                  <a:pt x="319" y="256"/>
                  <a:pt x="322" y="263"/>
                  <a:pt x="317" y="268"/>
                </a:cubicBezTo>
                <a:cubicBezTo>
                  <a:pt x="312" y="273"/>
                  <a:pt x="298" y="276"/>
                  <a:pt x="291" y="282"/>
                </a:cubicBezTo>
                <a:cubicBezTo>
                  <a:pt x="284" y="288"/>
                  <a:pt x="280" y="299"/>
                  <a:pt x="273" y="303"/>
                </a:cubicBezTo>
                <a:cubicBezTo>
                  <a:pt x="266" y="307"/>
                  <a:pt x="258" y="299"/>
                  <a:pt x="249" y="307"/>
                </a:cubicBezTo>
                <a:cubicBezTo>
                  <a:pt x="240" y="315"/>
                  <a:pt x="223" y="338"/>
                  <a:pt x="221" y="351"/>
                </a:cubicBezTo>
                <a:cubicBezTo>
                  <a:pt x="219" y="364"/>
                  <a:pt x="238" y="376"/>
                  <a:pt x="239" y="388"/>
                </a:cubicBezTo>
                <a:cubicBezTo>
                  <a:pt x="240" y="400"/>
                  <a:pt x="230" y="415"/>
                  <a:pt x="228" y="424"/>
                </a:cubicBezTo>
                <a:cubicBezTo>
                  <a:pt x="226" y="433"/>
                  <a:pt x="227" y="435"/>
                  <a:pt x="227" y="441"/>
                </a:cubicBezTo>
                <a:cubicBezTo>
                  <a:pt x="227" y="447"/>
                  <a:pt x="233" y="455"/>
                  <a:pt x="231" y="460"/>
                </a:cubicBezTo>
                <a:cubicBezTo>
                  <a:pt x="229" y="465"/>
                  <a:pt x="217" y="469"/>
                  <a:pt x="213" y="474"/>
                </a:cubicBezTo>
                <a:cubicBezTo>
                  <a:pt x="209" y="479"/>
                  <a:pt x="209" y="486"/>
                  <a:pt x="206" y="493"/>
                </a:cubicBezTo>
                <a:lnTo>
                  <a:pt x="194" y="517"/>
                </a:lnTo>
                <a:cubicBezTo>
                  <a:pt x="193" y="524"/>
                  <a:pt x="193" y="530"/>
                  <a:pt x="197" y="534"/>
                </a:cubicBezTo>
                <a:cubicBezTo>
                  <a:pt x="201" y="538"/>
                  <a:pt x="217" y="538"/>
                  <a:pt x="219" y="543"/>
                </a:cubicBezTo>
                <a:cubicBezTo>
                  <a:pt x="221" y="548"/>
                  <a:pt x="208" y="561"/>
                  <a:pt x="209" y="567"/>
                </a:cubicBezTo>
                <a:cubicBezTo>
                  <a:pt x="210" y="573"/>
                  <a:pt x="225" y="576"/>
                  <a:pt x="224" y="582"/>
                </a:cubicBezTo>
                <a:cubicBezTo>
                  <a:pt x="223" y="588"/>
                  <a:pt x="207" y="596"/>
                  <a:pt x="203" y="603"/>
                </a:cubicBezTo>
                <a:cubicBezTo>
                  <a:pt x="199" y="610"/>
                  <a:pt x="197" y="616"/>
                  <a:pt x="200" y="625"/>
                </a:cubicBezTo>
                <a:cubicBezTo>
                  <a:pt x="203" y="634"/>
                  <a:pt x="218" y="646"/>
                  <a:pt x="218" y="657"/>
                </a:cubicBezTo>
                <a:cubicBezTo>
                  <a:pt x="218" y="668"/>
                  <a:pt x="206" y="682"/>
                  <a:pt x="201" y="690"/>
                </a:cubicBezTo>
                <a:cubicBezTo>
                  <a:pt x="196" y="698"/>
                  <a:pt x="187" y="701"/>
                  <a:pt x="188" y="706"/>
                </a:cubicBezTo>
                <a:lnTo>
                  <a:pt x="204" y="720"/>
                </a:lnTo>
                <a:cubicBezTo>
                  <a:pt x="203" y="727"/>
                  <a:pt x="185" y="742"/>
                  <a:pt x="180" y="751"/>
                </a:cubicBezTo>
                <a:cubicBezTo>
                  <a:pt x="175" y="760"/>
                  <a:pt x="172" y="770"/>
                  <a:pt x="173" y="775"/>
                </a:cubicBezTo>
                <a:cubicBezTo>
                  <a:pt x="174" y="780"/>
                  <a:pt x="187" y="778"/>
                  <a:pt x="189" y="784"/>
                </a:cubicBezTo>
                <a:cubicBezTo>
                  <a:pt x="191" y="790"/>
                  <a:pt x="186" y="807"/>
                  <a:pt x="188" y="813"/>
                </a:cubicBezTo>
                <a:cubicBezTo>
                  <a:pt x="190" y="819"/>
                  <a:pt x="202" y="817"/>
                  <a:pt x="203" y="823"/>
                </a:cubicBezTo>
                <a:cubicBezTo>
                  <a:pt x="204" y="829"/>
                  <a:pt x="195" y="842"/>
                  <a:pt x="194" y="850"/>
                </a:cubicBezTo>
                <a:cubicBezTo>
                  <a:pt x="193" y="858"/>
                  <a:pt x="199" y="863"/>
                  <a:pt x="198" y="870"/>
                </a:cubicBezTo>
                <a:cubicBezTo>
                  <a:pt x="197" y="877"/>
                  <a:pt x="185" y="885"/>
                  <a:pt x="186" y="889"/>
                </a:cubicBezTo>
                <a:cubicBezTo>
                  <a:pt x="187" y="893"/>
                  <a:pt x="202" y="888"/>
                  <a:pt x="207" y="894"/>
                </a:cubicBezTo>
                <a:cubicBezTo>
                  <a:pt x="212" y="900"/>
                  <a:pt x="218" y="914"/>
                  <a:pt x="218" y="924"/>
                </a:cubicBezTo>
                <a:cubicBezTo>
                  <a:pt x="218" y="934"/>
                  <a:pt x="208" y="952"/>
                  <a:pt x="204" y="957"/>
                </a:cubicBezTo>
                <a:lnTo>
                  <a:pt x="191" y="957"/>
                </a:lnTo>
                <a:lnTo>
                  <a:pt x="185" y="976"/>
                </a:lnTo>
                <a:cubicBezTo>
                  <a:pt x="177" y="987"/>
                  <a:pt x="154" y="1012"/>
                  <a:pt x="143" y="1026"/>
                </a:cubicBezTo>
                <a:cubicBezTo>
                  <a:pt x="132" y="1040"/>
                  <a:pt x="125" y="1051"/>
                  <a:pt x="116" y="1060"/>
                </a:cubicBezTo>
                <a:cubicBezTo>
                  <a:pt x="107" y="1069"/>
                  <a:pt x="95" y="1074"/>
                  <a:pt x="89" y="1080"/>
                </a:cubicBezTo>
                <a:cubicBezTo>
                  <a:pt x="83" y="1086"/>
                  <a:pt x="79" y="1094"/>
                  <a:pt x="77" y="1099"/>
                </a:cubicBezTo>
                <a:cubicBezTo>
                  <a:pt x="75" y="1104"/>
                  <a:pt x="83" y="1104"/>
                  <a:pt x="75" y="1114"/>
                </a:cubicBezTo>
                <a:cubicBezTo>
                  <a:pt x="67" y="1124"/>
                  <a:pt x="40" y="1148"/>
                  <a:pt x="30" y="1161"/>
                </a:cubicBezTo>
                <a:cubicBezTo>
                  <a:pt x="20" y="1174"/>
                  <a:pt x="13" y="1183"/>
                  <a:pt x="12" y="1192"/>
                </a:cubicBezTo>
                <a:cubicBezTo>
                  <a:pt x="11" y="1201"/>
                  <a:pt x="22" y="1209"/>
                  <a:pt x="21" y="1215"/>
                </a:cubicBezTo>
                <a:cubicBezTo>
                  <a:pt x="20" y="1221"/>
                  <a:pt x="8" y="1219"/>
                  <a:pt x="5" y="1230"/>
                </a:cubicBezTo>
                <a:cubicBezTo>
                  <a:pt x="2" y="1241"/>
                  <a:pt x="2" y="1259"/>
                  <a:pt x="2" y="1279"/>
                </a:cubicBezTo>
                <a:cubicBezTo>
                  <a:pt x="2" y="1299"/>
                  <a:pt x="5" y="1332"/>
                  <a:pt x="5" y="1348"/>
                </a:cubicBezTo>
                <a:lnTo>
                  <a:pt x="0" y="1377"/>
                </a:lnTo>
                <a:lnTo>
                  <a:pt x="519" y="1417"/>
                </a:lnTo>
                <a:lnTo>
                  <a:pt x="519" y="1440"/>
                </a:lnTo>
                <a:cubicBezTo>
                  <a:pt x="514" y="1455"/>
                  <a:pt x="493" y="1483"/>
                  <a:pt x="492" y="1509"/>
                </a:cubicBezTo>
                <a:cubicBezTo>
                  <a:pt x="491" y="1535"/>
                  <a:pt x="514" y="1575"/>
                  <a:pt x="516" y="1596"/>
                </a:cubicBezTo>
                <a:cubicBezTo>
                  <a:pt x="518" y="1617"/>
                  <a:pt x="504" y="1615"/>
                  <a:pt x="506" y="1632"/>
                </a:cubicBezTo>
                <a:cubicBezTo>
                  <a:pt x="508" y="1649"/>
                  <a:pt x="511" y="1688"/>
                  <a:pt x="531" y="1699"/>
                </a:cubicBezTo>
                <a:cubicBezTo>
                  <a:pt x="551" y="1710"/>
                  <a:pt x="605" y="1706"/>
                  <a:pt x="627" y="1701"/>
                </a:cubicBezTo>
                <a:cubicBezTo>
                  <a:pt x="649" y="1696"/>
                  <a:pt x="644" y="1677"/>
                  <a:pt x="662" y="1668"/>
                </a:cubicBezTo>
                <a:cubicBezTo>
                  <a:pt x="680" y="1659"/>
                  <a:pt x="694" y="1657"/>
                  <a:pt x="735" y="1650"/>
                </a:cubicBezTo>
                <a:cubicBezTo>
                  <a:pt x="776" y="1643"/>
                  <a:pt x="873" y="1632"/>
                  <a:pt x="909" y="1627"/>
                </a:cubicBezTo>
                <a:close/>
              </a:path>
            </a:pathLst>
          </a:custGeom>
          <a:solidFill>
            <a:srgbClr val="808080">
              <a:alpha val="50000"/>
            </a:srgbClr>
          </a:solidFill>
          <a:ln>
            <a:noFill/>
          </a:ln>
          <a:effectLst/>
          <a:extLst>
            <a:ext uri="{91240B29-F687-4F45-9708-019B960494DF}">
              <a14:hiddenLine xmlns:a14="http://schemas.microsoft.com/office/drawing/2010/main" w="952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80" name="Freeform 8"/>
          <p:cNvSpPr>
            <a:spLocks/>
          </p:cNvSpPr>
          <p:nvPr/>
        </p:nvSpPr>
        <p:spPr bwMode="auto">
          <a:xfrm>
            <a:off x="203200" y="2370138"/>
            <a:ext cx="2241550" cy="2068512"/>
          </a:xfrm>
          <a:custGeom>
            <a:avLst/>
            <a:gdLst>
              <a:gd name="T0" fmla="*/ 92 w 1412"/>
              <a:gd name="T1" fmla="*/ 1239 h 1303"/>
              <a:gd name="T2" fmla="*/ 109 w 1412"/>
              <a:gd name="T3" fmla="*/ 1021 h 1303"/>
              <a:gd name="T4" fmla="*/ 0 w 1412"/>
              <a:gd name="T5" fmla="*/ 979 h 1303"/>
              <a:gd name="T6" fmla="*/ 72 w 1412"/>
              <a:gd name="T7" fmla="*/ 411 h 1303"/>
              <a:gd name="T8" fmla="*/ 51 w 1412"/>
              <a:gd name="T9" fmla="*/ 0 h 1303"/>
              <a:gd name="T10" fmla="*/ 1270 w 1412"/>
              <a:gd name="T11" fmla="*/ 90 h 1303"/>
              <a:gd name="T12" fmla="*/ 1306 w 1412"/>
              <a:gd name="T13" fmla="*/ 147 h 1303"/>
              <a:gd name="T14" fmla="*/ 1279 w 1412"/>
              <a:gd name="T15" fmla="*/ 181 h 1303"/>
              <a:gd name="T16" fmla="*/ 1227 w 1412"/>
              <a:gd name="T17" fmla="*/ 249 h 1303"/>
              <a:gd name="T18" fmla="*/ 1215 w 1412"/>
              <a:gd name="T19" fmla="*/ 264 h 1303"/>
              <a:gd name="T20" fmla="*/ 1412 w 1412"/>
              <a:gd name="T21" fmla="*/ 275 h 1303"/>
              <a:gd name="T22" fmla="*/ 1407 w 1412"/>
              <a:gd name="T23" fmla="*/ 297 h 1303"/>
              <a:gd name="T24" fmla="*/ 1375 w 1412"/>
              <a:gd name="T25" fmla="*/ 346 h 1303"/>
              <a:gd name="T26" fmla="*/ 1377 w 1412"/>
              <a:gd name="T27" fmla="*/ 372 h 1303"/>
              <a:gd name="T28" fmla="*/ 1393 w 1412"/>
              <a:gd name="T29" fmla="*/ 388 h 1303"/>
              <a:gd name="T30" fmla="*/ 1369 w 1412"/>
              <a:gd name="T31" fmla="*/ 438 h 1303"/>
              <a:gd name="T32" fmla="*/ 1299 w 1412"/>
              <a:gd name="T33" fmla="*/ 481 h 1303"/>
              <a:gd name="T34" fmla="*/ 1279 w 1412"/>
              <a:gd name="T35" fmla="*/ 520 h 1303"/>
              <a:gd name="T36" fmla="*/ 1260 w 1412"/>
              <a:gd name="T37" fmla="*/ 547 h 1303"/>
              <a:gd name="T38" fmla="*/ 1245 w 1412"/>
              <a:gd name="T39" fmla="*/ 555 h 1303"/>
              <a:gd name="T40" fmla="*/ 1212 w 1412"/>
              <a:gd name="T41" fmla="*/ 607 h 1303"/>
              <a:gd name="T42" fmla="*/ 1219 w 1412"/>
              <a:gd name="T43" fmla="*/ 624 h 1303"/>
              <a:gd name="T44" fmla="*/ 1216 w 1412"/>
              <a:gd name="T45" fmla="*/ 640 h 1303"/>
              <a:gd name="T46" fmla="*/ 1177 w 1412"/>
              <a:gd name="T47" fmla="*/ 666 h 1303"/>
              <a:gd name="T48" fmla="*/ 1146 w 1412"/>
              <a:gd name="T49" fmla="*/ 661 h 1303"/>
              <a:gd name="T50" fmla="*/ 1134 w 1412"/>
              <a:gd name="T51" fmla="*/ 702 h 1303"/>
              <a:gd name="T52" fmla="*/ 1147 w 1412"/>
              <a:gd name="T53" fmla="*/ 732 h 1303"/>
              <a:gd name="T54" fmla="*/ 1114 w 1412"/>
              <a:gd name="T55" fmla="*/ 766 h 1303"/>
              <a:gd name="T56" fmla="*/ 1084 w 1412"/>
              <a:gd name="T57" fmla="*/ 822 h 1303"/>
              <a:gd name="T58" fmla="*/ 1048 w 1412"/>
              <a:gd name="T59" fmla="*/ 861 h 1303"/>
              <a:gd name="T60" fmla="*/ 1032 w 1412"/>
              <a:gd name="T61" fmla="*/ 882 h 1303"/>
              <a:gd name="T62" fmla="*/ 1009 w 1412"/>
              <a:gd name="T63" fmla="*/ 886 h 1303"/>
              <a:gd name="T64" fmla="*/ 982 w 1412"/>
              <a:gd name="T65" fmla="*/ 925 h 1303"/>
              <a:gd name="T66" fmla="*/ 985 w 1412"/>
              <a:gd name="T67" fmla="*/ 978 h 1303"/>
              <a:gd name="T68" fmla="*/ 972 w 1412"/>
              <a:gd name="T69" fmla="*/ 1029 h 1303"/>
              <a:gd name="T70" fmla="*/ 976 w 1412"/>
              <a:gd name="T71" fmla="*/ 1044 h 1303"/>
              <a:gd name="T72" fmla="*/ 961 w 1412"/>
              <a:gd name="T73" fmla="*/ 1041 h 1303"/>
              <a:gd name="T74" fmla="*/ 948 w 1412"/>
              <a:gd name="T75" fmla="*/ 1047 h 1303"/>
              <a:gd name="T76" fmla="*/ 963 w 1412"/>
              <a:gd name="T77" fmla="*/ 1068 h 1303"/>
              <a:gd name="T78" fmla="*/ 942 w 1412"/>
              <a:gd name="T79" fmla="*/ 1084 h 1303"/>
              <a:gd name="T80" fmla="*/ 943 w 1412"/>
              <a:gd name="T81" fmla="*/ 1110 h 1303"/>
              <a:gd name="T82" fmla="*/ 940 w 1412"/>
              <a:gd name="T83" fmla="*/ 1137 h 1303"/>
              <a:gd name="T84" fmla="*/ 964 w 1412"/>
              <a:gd name="T85" fmla="*/ 1143 h 1303"/>
              <a:gd name="T86" fmla="*/ 939 w 1412"/>
              <a:gd name="T87" fmla="*/ 1156 h 1303"/>
              <a:gd name="T88" fmla="*/ 946 w 1412"/>
              <a:gd name="T89" fmla="*/ 1168 h 1303"/>
              <a:gd name="T90" fmla="*/ 969 w 1412"/>
              <a:gd name="T91" fmla="*/ 1173 h 1303"/>
              <a:gd name="T92" fmla="*/ 948 w 1412"/>
              <a:gd name="T93" fmla="*/ 1189 h 1303"/>
              <a:gd name="T94" fmla="*/ 951 w 1412"/>
              <a:gd name="T95" fmla="*/ 1236 h 1303"/>
              <a:gd name="T96" fmla="*/ 963 w 1412"/>
              <a:gd name="T97" fmla="*/ 1258 h 1303"/>
              <a:gd name="T98" fmla="*/ 943 w 1412"/>
              <a:gd name="T99" fmla="*/ 1276 h 1303"/>
              <a:gd name="T100" fmla="*/ 928 w 1412"/>
              <a:gd name="T101" fmla="*/ 1303 h 1303"/>
              <a:gd name="T102" fmla="*/ 92 w 1412"/>
              <a:gd name="T103" fmla="*/ 1239 h 1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12" h="1303">
                <a:moveTo>
                  <a:pt x="92" y="1239"/>
                </a:moveTo>
                <a:lnTo>
                  <a:pt x="109" y="1021"/>
                </a:lnTo>
                <a:lnTo>
                  <a:pt x="0" y="979"/>
                </a:lnTo>
                <a:lnTo>
                  <a:pt x="72" y="411"/>
                </a:lnTo>
                <a:lnTo>
                  <a:pt x="51" y="0"/>
                </a:lnTo>
                <a:lnTo>
                  <a:pt x="1270" y="90"/>
                </a:lnTo>
                <a:lnTo>
                  <a:pt x="1306" y="147"/>
                </a:lnTo>
                <a:cubicBezTo>
                  <a:pt x="1307" y="162"/>
                  <a:pt x="1292" y="164"/>
                  <a:pt x="1279" y="181"/>
                </a:cubicBezTo>
                <a:cubicBezTo>
                  <a:pt x="1266" y="198"/>
                  <a:pt x="1238" y="235"/>
                  <a:pt x="1227" y="249"/>
                </a:cubicBezTo>
                <a:lnTo>
                  <a:pt x="1215" y="264"/>
                </a:lnTo>
                <a:lnTo>
                  <a:pt x="1412" y="275"/>
                </a:lnTo>
                <a:lnTo>
                  <a:pt x="1407" y="297"/>
                </a:lnTo>
                <a:cubicBezTo>
                  <a:pt x="1401" y="309"/>
                  <a:pt x="1380" y="334"/>
                  <a:pt x="1375" y="346"/>
                </a:cubicBezTo>
                <a:cubicBezTo>
                  <a:pt x="1370" y="358"/>
                  <a:pt x="1374" y="365"/>
                  <a:pt x="1377" y="372"/>
                </a:cubicBezTo>
                <a:cubicBezTo>
                  <a:pt x="1380" y="379"/>
                  <a:pt x="1394" y="377"/>
                  <a:pt x="1393" y="388"/>
                </a:cubicBezTo>
                <a:cubicBezTo>
                  <a:pt x="1392" y="399"/>
                  <a:pt x="1385" y="423"/>
                  <a:pt x="1369" y="438"/>
                </a:cubicBezTo>
                <a:cubicBezTo>
                  <a:pt x="1353" y="453"/>
                  <a:pt x="1314" y="467"/>
                  <a:pt x="1299" y="481"/>
                </a:cubicBezTo>
                <a:cubicBezTo>
                  <a:pt x="1284" y="495"/>
                  <a:pt x="1286" y="509"/>
                  <a:pt x="1279" y="520"/>
                </a:cubicBezTo>
                <a:cubicBezTo>
                  <a:pt x="1272" y="531"/>
                  <a:pt x="1266" y="541"/>
                  <a:pt x="1260" y="547"/>
                </a:cubicBezTo>
                <a:cubicBezTo>
                  <a:pt x="1254" y="553"/>
                  <a:pt x="1253" y="545"/>
                  <a:pt x="1245" y="555"/>
                </a:cubicBezTo>
                <a:cubicBezTo>
                  <a:pt x="1237" y="565"/>
                  <a:pt x="1216" y="596"/>
                  <a:pt x="1212" y="607"/>
                </a:cubicBezTo>
                <a:cubicBezTo>
                  <a:pt x="1208" y="618"/>
                  <a:pt x="1218" y="619"/>
                  <a:pt x="1219" y="624"/>
                </a:cubicBezTo>
                <a:cubicBezTo>
                  <a:pt x="1220" y="629"/>
                  <a:pt x="1223" y="633"/>
                  <a:pt x="1216" y="640"/>
                </a:cubicBezTo>
                <a:cubicBezTo>
                  <a:pt x="1209" y="647"/>
                  <a:pt x="1189" y="663"/>
                  <a:pt x="1177" y="666"/>
                </a:cubicBezTo>
                <a:cubicBezTo>
                  <a:pt x="1165" y="669"/>
                  <a:pt x="1153" y="655"/>
                  <a:pt x="1146" y="661"/>
                </a:cubicBezTo>
                <a:cubicBezTo>
                  <a:pt x="1139" y="667"/>
                  <a:pt x="1134" y="690"/>
                  <a:pt x="1134" y="702"/>
                </a:cubicBezTo>
                <a:cubicBezTo>
                  <a:pt x="1134" y="714"/>
                  <a:pt x="1150" y="721"/>
                  <a:pt x="1147" y="732"/>
                </a:cubicBezTo>
                <a:cubicBezTo>
                  <a:pt x="1144" y="743"/>
                  <a:pt x="1124" y="751"/>
                  <a:pt x="1114" y="766"/>
                </a:cubicBezTo>
                <a:cubicBezTo>
                  <a:pt x="1104" y="781"/>
                  <a:pt x="1095" y="806"/>
                  <a:pt x="1084" y="822"/>
                </a:cubicBezTo>
                <a:cubicBezTo>
                  <a:pt x="1073" y="838"/>
                  <a:pt x="1057" y="851"/>
                  <a:pt x="1048" y="861"/>
                </a:cubicBezTo>
                <a:cubicBezTo>
                  <a:pt x="1039" y="871"/>
                  <a:pt x="1038" y="878"/>
                  <a:pt x="1032" y="882"/>
                </a:cubicBezTo>
                <a:cubicBezTo>
                  <a:pt x="1026" y="886"/>
                  <a:pt x="1017" y="879"/>
                  <a:pt x="1009" y="886"/>
                </a:cubicBezTo>
                <a:cubicBezTo>
                  <a:pt x="1001" y="893"/>
                  <a:pt x="986" y="910"/>
                  <a:pt x="982" y="925"/>
                </a:cubicBezTo>
                <a:cubicBezTo>
                  <a:pt x="978" y="940"/>
                  <a:pt x="987" y="961"/>
                  <a:pt x="985" y="978"/>
                </a:cubicBezTo>
                <a:cubicBezTo>
                  <a:pt x="983" y="995"/>
                  <a:pt x="974" y="1018"/>
                  <a:pt x="972" y="1029"/>
                </a:cubicBezTo>
                <a:cubicBezTo>
                  <a:pt x="970" y="1040"/>
                  <a:pt x="978" y="1042"/>
                  <a:pt x="976" y="1044"/>
                </a:cubicBezTo>
                <a:cubicBezTo>
                  <a:pt x="974" y="1046"/>
                  <a:pt x="966" y="1041"/>
                  <a:pt x="961" y="1041"/>
                </a:cubicBezTo>
                <a:cubicBezTo>
                  <a:pt x="956" y="1041"/>
                  <a:pt x="948" y="1043"/>
                  <a:pt x="948" y="1047"/>
                </a:cubicBezTo>
                <a:cubicBezTo>
                  <a:pt x="948" y="1051"/>
                  <a:pt x="964" y="1062"/>
                  <a:pt x="963" y="1068"/>
                </a:cubicBezTo>
                <a:cubicBezTo>
                  <a:pt x="962" y="1074"/>
                  <a:pt x="945" y="1077"/>
                  <a:pt x="942" y="1084"/>
                </a:cubicBezTo>
                <a:cubicBezTo>
                  <a:pt x="939" y="1091"/>
                  <a:pt x="943" y="1101"/>
                  <a:pt x="943" y="1110"/>
                </a:cubicBezTo>
                <a:cubicBezTo>
                  <a:pt x="943" y="1119"/>
                  <a:pt x="937" y="1132"/>
                  <a:pt x="940" y="1137"/>
                </a:cubicBezTo>
                <a:cubicBezTo>
                  <a:pt x="943" y="1142"/>
                  <a:pt x="964" y="1140"/>
                  <a:pt x="964" y="1143"/>
                </a:cubicBezTo>
                <a:cubicBezTo>
                  <a:pt x="964" y="1146"/>
                  <a:pt x="942" y="1152"/>
                  <a:pt x="939" y="1156"/>
                </a:cubicBezTo>
                <a:cubicBezTo>
                  <a:pt x="936" y="1160"/>
                  <a:pt x="941" y="1165"/>
                  <a:pt x="946" y="1168"/>
                </a:cubicBezTo>
                <a:cubicBezTo>
                  <a:pt x="951" y="1171"/>
                  <a:pt x="969" y="1170"/>
                  <a:pt x="969" y="1173"/>
                </a:cubicBezTo>
                <a:cubicBezTo>
                  <a:pt x="969" y="1176"/>
                  <a:pt x="951" y="1179"/>
                  <a:pt x="948" y="1189"/>
                </a:cubicBezTo>
                <a:cubicBezTo>
                  <a:pt x="945" y="1199"/>
                  <a:pt x="949" y="1225"/>
                  <a:pt x="951" y="1236"/>
                </a:cubicBezTo>
                <a:cubicBezTo>
                  <a:pt x="953" y="1247"/>
                  <a:pt x="964" y="1251"/>
                  <a:pt x="963" y="1258"/>
                </a:cubicBezTo>
                <a:cubicBezTo>
                  <a:pt x="962" y="1265"/>
                  <a:pt x="949" y="1269"/>
                  <a:pt x="943" y="1276"/>
                </a:cubicBezTo>
                <a:lnTo>
                  <a:pt x="928" y="1303"/>
                </a:lnTo>
                <a:lnTo>
                  <a:pt x="92" y="1239"/>
                </a:lnTo>
                <a:close/>
              </a:path>
            </a:pathLst>
          </a:custGeom>
          <a:solidFill>
            <a:srgbClr val="808080">
              <a:alpha val="50000"/>
            </a:srgbClr>
          </a:solidFill>
          <a:ln>
            <a:noFill/>
          </a:ln>
          <a:effectLst/>
          <a:extLst>
            <a:ext uri="{91240B29-F687-4F45-9708-019B960494DF}">
              <a14:hiddenLine xmlns:a14="http://schemas.microsoft.com/office/drawing/2010/main" w="952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81" name="Freeform 9"/>
          <p:cNvSpPr>
            <a:spLocks/>
          </p:cNvSpPr>
          <p:nvPr/>
        </p:nvSpPr>
        <p:spPr bwMode="auto">
          <a:xfrm>
            <a:off x="236538" y="4343400"/>
            <a:ext cx="2309812" cy="2336800"/>
          </a:xfrm>
          <a:custGeom>
            <a:avLst/>
            <a:gdLst>
              <a:gd name="T0" fmla="*/ 3 w 1455"/>
              <a:gd name="T1" fmla="*/ 986 h 1472"/>
              <a:gd name="T2" fmla="*/ 63 w 1455"/>
              <a:gd name="T3" fmla="*/ 860 h 1472"/>
              <a:gd name="T4" fmla="*/ 123 w 1455"/>
              <a:gd name="T5" fmla="*/ 725 h 1472"/>
              <a:gd name="T6" fmla="*/ 139 w 1455"/>
              <a:gd name="T7" fmla="*/ 599 h 1472"/>
              <a:gd name="T8" fmla="*/ 81 w 1455"/>
              <a:gd name="T9" fmla="*/ 359 h 1472"/>
              <a:gd name="T10" fmla="*/ 39 w 1455"/>
              <a:gd name="T11" fmla="*/ 327 h 1472"/>
              <a:gd name="T12" fmla="*/ 568 w 1455"/>
              <a:gd name="T13" fmla="*/ 38 h 1472"/>
              <a:gd name="T14" fmla="*/ 922 w 1455"/>
              <a:gd name="T15" fmla="*/ 74 h 1472"/>
              <a:gd name="T16" fmla="*/ 898 w 1455"/>
              <a:gd name="T17" fmla="*/ 131 h 1472"/>
              <a:gd name="T18" fmla="*/ 909 w 1455"/>
              <a:gd name="T19" fmla="*/ 168 h 1472"/>
              <a:gd name="T20" fmla="*/ 924 w 1455"/>
              <a:gd name="T21" fmla="*/ 215 h 1472"/>
              <a:gd name="T22" fmla="*/ 942 w 1455"/>
              <a:gd name="T23" fmla="*/ 263 h 1472"/>
              <a:gd name="T24" fmla="*/ 918 w 1455"/>
              <a:gd name="T25" fmla="*/ 300 h 1472"/>
              <a:gd name="T26" fmla="*/ 877 w 1455"/>
              <a:gd name="T27" fmla="*/ 366 h 1472"/>
              <a:gd name="T28" fmla="*/ 829 w 1455"/>
              <a:gd name="T29" fmla="*/ 407 h 1472"/>
              <a:gd name="T30" fmla="*/ 798 w 1455"/>
              <a:gd name="T31" fmla="*/ 459 h 1472"/>
              <a:gd name="T32" fmla="*/ 777 w 1455"/>
              <a:gd name="T33" fmla="*/ 488 h 1472"/>
              <a:gd name="T34" fmla="*/ 751 w 1455"/>
              <a:gd name="T35" fmla="*/ 485 h 1472"/>
              <a:gd name="T36" fmla="*/ 759 w 1455"/>
              <a:gd name="T37" fmla="*/ 513 h 1472"/>
              <a:gd name="T38" fmla="*/ 750 w 1455"/>
              <a:gd name="T39" fmla="*/ 561 h 1472"/>
              <a:gd name="T40" fmla="*/ 736 w 1455"/>
              <a:gd name="T41" fmla="*/ 597 h 1472"/>
              <a:gd name="T42" fmla="*/ 726 w 1455"/>
              <a:gd name="T43" fmla="*/ 707 h 1472"/>
              <a:gd name="T44" fmla="*/ 1263 w 1455"/>
              <a:gd name="T45" fmla="*/ 770 h 1472"/>
              <a:gd name="T46" fmla="*/ 1233 w 1455"/>
              <a:gd name="T47" fmla="*/ 869 h 1472"/>
              <a:gd name="T48" fmla="*/ 1249 w 1455"/>
              <a:gd name="T49" fmla="*/ 1008 h 1472"/>
              <a:gd name="T50" fmla="*/ 1417 w 1455"/>
              <a:gd name="T51" fmla="*/ 1134 h 1472"/>
              <a:gd name="T52" fmla="*/ 1302 w 1455"/>
              <a:gd name="T53" fmla="*/ 1223 h 1472"/>
              <a:gd name="T54" fmla="*/ 1450 w 1455"/>
              <a:gd name="T55" fmla="*/ 1421 h 1472"/>
              <a:gd name="T56" fmla="*/ 1195 w 1455"/>
              <a:gd name="T57" fmla="*/ 1352 h 1472"/>
              <a:gd name="T58" fmla="*/ 865 w 1455"/>
              <a:gd name="T59" fmla="*/ 1406 h 1472"/>
              <a:gd name="T60" fmla="*/ 625 w 1455"/>
              <a:gd name="T61" fmla="*/ 1232 h 1472"/>
              <a:gd name="T62" fmla="*/ 193 w 1455"/>
              <a:gd name="T63" fmla="*/ 1101 h 1472"/>
              <a:gd name="T64" fmla="*/ 22 w 1455"/>
              <a:gd name="T65" fmla="*/ 1089 h 1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55" h="1472">
                <a:moveTo>
                  <a:pt x="22" y="1089"/>
                </a:moveTo>
                <a:cubicBezTo>
                  <a:pt x="15" y="1071"/>
                  <a:pt x="0" y="1013"/>
                  <a:pt x="3" y="986"/>
                </a:cubicBezTo>
                <a:cubicBezTo>
                  <a:pt x="6" y="959"/>
                  <a:pt x="32" y="947"/>
                  <a:pt x="42" y="926"/>
                </a:cubicBezTo>
                <a:cubicBezTo>
                  <a:pt x="52" y="905"/>
                  <a:pt x="54" y="882"/>
                  <a:pt x="63" y="860"/>
                </a:cubicBezTo>
                <a:cubicBezTo>
                  <a:pt x="72" y="838"/>
                  <a:pt x="89" y="814"/>
                  <a:pt x="99" y="792"/>
                </a:cubicBezTo>
                <a:cubicBezTo>
                  <a:pt x="109" y="770"/>
                  <a:pt x="115" y="745"/>
                  <a:pt x="123" y="725"/>
                </a:cubicBezTo>
                <a:cubicBezTo>
                  <a:pt x="131" y="705"/>
                  <a:pt x="142" y="692"/>
                  <a:pt x="145" y="671"/>
                </a:cubicBezTo>
                <a:cubicBezTo>
                  <a:pt x="148" y="650"/>
                  <a:pt x="145" y="633"/>
                  <a:pt x="139" y="599"/>
                </a:cubicBezTo>
                <a:cubicBezTo>
                  <a:pt x="133" y="565"/>
                  <a:pt x="116" y="507"/>
                  <a:pt x="106" y="467"/>
                </a:cubicBezTo>
                <a:cubicBezTo>
                  <a:pt x="96" y="427"/>
                  <a:pt x="88" y="381"/>
                  <a:pt x="81" y="359"/>
                </a:cubicBezTo>
                <a:cubicBezTo>
                  <a:pt x="74" y="337"/>
                  <a:pt x="68" y="338"/>
                  <a:pt x="61" y="333"/>
                </a:cubicBezTo>
                <a:lnTo>
                  <a:pt x="39" y="327"/>
                </a:lnTo>
                <a:lnTo>
                  <a:pt x="69" y="0"/>
                </a:lnTo>
                <a:lnTo>
                  <a:pt x="568" y="38"/>
                </a:lnTo>
                <a:lnTo>
                  <a:pt x="911" y="56"/>
                </a:lnTo>
                <a:lnTo>
                  <a:pt x="922" y="74"/>
                </a:lnTo>
                <a:cubicBezTo>
                  <a:pt x="921" y="82"/>
                  <a:pt x="907" y="93"/>
                  <a:pt x="903" y="102"/>
                </a:cubicBezTo>
                <a:cubicBezTo>
                  <a:pt x="899" y="111"/>
                  <a:pt x="895" y="124"/>
                  <a:pt x="898" y="131"/>
                </a:cubicBezTo>
                <a:cubicBezTo>
                  <a:pt x="901" y="138"/>
                  <a:pt x="919" y="137"/>
                  <a:pt x="921" y="143"/>
                </a:cubicBezTo>
                <a:cubicBezTo>
                  <a:pt x="923" y="149"/>
                  <a:pt x="908" y="162"/>
                  <a:pt x="909" y="168"/>
                </a:cubicBezTo>
                <a:cubicBezTo>
                  <a:pt x="910" y="174"/>
                  <a:pt x="926" y="174"/>
                  <a:pt x="928" y="182"/>
                </a:cubicBezTo>
                <a:cubicBezTo>
                  <a:pt x="930" y="190"/>
                  <a:pt x="927" y="204"/>
                  <a:pt x="924" y="215"/>
                </a:cubicBezTo>
                <a:cubicBezTo>
                  <a:pt x="921" y="226"/>
                  <a:pt x="904" y="238"/>
                  <a:pt x="907" y="246"/>
                </a:cubicBezTo>
                <a:cubicBezTo>
                  <a:pt x="910" y="254"/>
                  <a:pt x="936" y="255"/>
                  <a:pt x="942" y="263"/>
                </a:cubicBezTo>
                <a:cubicBezTo>
                  <a:pt x="948" y="271"/>
                  <a:pt x="946" y="287"/>
                  <a:pt x="942" y="293"/>
                </a:cubicBezTo>
                <a:cubicBezTo>
                  <a:pt x="938" y="299"/>
                  <a:pt x="925" y="293"/>
                  <a:pt x="918" y="300"/>
                </a:cubicBezTo>
                <a:cubicBezTo>
                  <a:pt x="911" y="307"/>
                  <a:pt x="908" y="324"/>
                  <a:pt x="901" y="335"/>
                </a:cubicBezTo>
                <a:cubicBezTo>
                  <a:pt x="894" y="346"/>
                  <a:pt x="885" y="355"/>
                  <a:pt x="877" y="366"/>
                </a:cubicBezTo>
                <a:cubicBezTo>
                  <a:pt x="869" y="377"/>
                  <a:pt x="861" y="395"/>
                  <a:pt x="853" y="402"/>
                </a:cubicBezTo>
                <a:cubicBezTo>
                  <a:pt x="845" y="409"/>
                  <a:pt x="838" y="399"/>
                  <a:pt x="829" y="407"/>
                </a:cubicBezTo>
                <a:cubicBezTo>
                  <a:pt x="820" y="415"/>
                  <a:pt x="803" y="438"/>
                  <a:pt x="798" y="447"/>
                </a:cubicBezTo>
                <a:cubicBezTo>
                  <a:pt x="793" y="456"/>
                  <a:pt x="799" y="455"/>
                  <a:pt x="798" y="459"/>
                </a:cubicBezTo>
                <a:cubicBezTo>
                  <a:pt x="797" y="463"/>
                  <a:pt x="792" y="469"/>
                  <a:pt x="789" y="474"/>
                </a:cubicBezTo>
                <a:cubicBezTo>
                  <a:pt x="786" y="479"/>
                  <a:pt x="781" y="487"/>
                  <a:pt x="777" y="488"/>
                </a:cubicBezTo>
                <a:cubicBezTo>
                  <a:pt x="773" y="489"/>
                  <a:pt x="767" y="480"/>
                  <a:pt x="763" y="479"/>
                </a:cubicBezTo>
                <a:cubicBezTo>
                  <a:pt x="759" y="478"/>
                  <a:pt x="753" y="482"/>
                  <a:pt x="751" y="485"/>
                </a:cubicBezTo>
                <a:cubicBezTo>
                  <a:pt x="749" y="488"/>
                  <a:pt x="747" y="495"/>
                  <a:pt x="748" y="500"/>
                </a:cubicBezTo>
                <a:cubicBezTo>
                  <a:pt x="749" y="505"/>
                  <a:pt x="761" y="506"/>
                  <a:pt x="759" y="513"/>
                </a:cubicBezTo>
                <a:cubicBezTo>
                  <a:pt x="757" y="520"/>
                  <a:pt x="739" y="537"/>
                  <a:pt x="738" y="545"/>
                </a:cubicBezTo>
                <a:cubicBezTo>
                  <a:pt x="737" y="553"/>
                  <a:pt x="752" y="557"/>
                  <a:pt x="750" y="561"/>
                </a:cubicBezTo>
                <a:cubicBezTo>
                  <a:pt x="748" y="565"/>
                  <a:pt x="729" y="566"/>
                  <a:pt x="727" y="572"/>
                </a:cubicBezTo>
                <a:cubicBezTo>
                  <a:pt x="725" y="578"/>
                  <a:pt x="735" y="581"/>
                  <a:pt x="736" y="597"/>
                </a:cubicBezTo>
                <a:cubicBezTo>
                  <a:pt x="737" y="613"/>
                  <a:pt x="735" y="650"/>
                  <a:pt x="733" y="668"/>
                </a:cubicBezTo>
                <a:cubicBezTo>
                  <a:pt x="731" y="686"/>
                  <a:pt x="726" y="697"/>
                  <a:pt x="726" y="707"/>
                </a:cubicBezTo>
                <a:lnTo>
                  <a:pt x="732" y="726"/>
                </a:lnTo>
                <a:lnTo>
                  <a:pt x="1263" y="770"/>
                </a:lnTo>
                <a:lnTo>
                  <a:pt x="1258" y="794"/>
                </a:lnTo>
                <a:cubicBezTo>
                  <a:pt x="1253" y="810"/>
                  <a:pt x="1233" y="844"/>
                  <a:pt x="1233" y="869"/>
                </a:cubicBezTo>
                <a:cubicBezTo>
                  <a:pt x="1233" y="894"/>
                  <a:pt x="1257" y="924"/>
                  <a:pt x="1260" y="947"/>
                </a:cubicBezTo>
                <a:cubicBezTo>
                  <a:pt x="1263" y="970"/>
                  <a:pt x="1245" y="988"/>
                  <a:pt x="1249" y="1008"/>
                </a:cubicBezTo>
                <a:cubicBezTo>
                  <a:pt x="1253" y="1028"/>
                  <a:pt x="1259" y="1044"/>
                  <a:pt x="1287" y="1065"/>
                </a:cubicBezTo>
                <a:cubicBezTo>
                  <a:pt x="1315" y="1086"/>
                  <a:pt x="1405" y="1112"/>
                  <a:pt x="1417" y="1134"/>
                </a:cubicBezTo>
                <a:cubicBezTo>
                  <a:pt x="1429" y="1156"/>
                  <a:pt x="1379" y="1182"/>
                  <a:pt x="1360" y="1197"/>
                </a:cubicBezTo>
                <a:cubicBezTo>
                  <a:pt x="1341" y="1212"/>
                  <a:pt x="1304" y="1207"/>
                  <a:pt x="1302" y="1223"/>
                </a:cubicBezTo>
                <a:cubicBezTo>
                  <a:pt x="1300" y="1239"/>
                  <a:pt x="1320" y="1262"/>
                  <a:pt x="1345" y="1295"/>
                </a:cubicBezTo>
                <a:cubicBezTo>
                  <a:pt x="1370" y="1328"/>
                  <a:pt x="1445" y="1393"/>
                  <a:pt x="1450" y="1421"/>
                </a:cubicBezTo>
                <a:cubicBezTo>
                  <a:pt x="1455" y="1449"/>
                  <a:pt x="1414" y="1472"/>
                  <a:pt x="1372" y="1461"/>
                </a:cubicBezTo>
                <a:cubicBezTo>
                  <a:pt x="1330" y="1450"/>
                  <a:pt x="1236" y="1360"/>
                  <a:pt x="1195" y="1352"/>
                </a:cubicBezTo>
                <a:cubicBezTo>
                  <a:pt x="1154" y="1344"/>
                  <a:pt x="1181" y="1407"/>
                  <a:pt x="1126" y="1416"/>
                </a:cubicBezTo>
                <a:cubicBezTo>
                  <a:pt x="1071" y="1425"/>
                  <a:pt x="933" y="1434"/>
                  <a:pt x="865" y="1406"/>
                </a:cubicBezTo>
                <a:cubicBezTo>
                  <a:pt x="797" y="1378"/>
                  <a:pt x="760" y="1277"/>
                  <a:pt x="720" y="1248"/>
                </a:cubicBezTo>
                <a:cubicBezTo>
                  <a:pt x="680" y="1219"/>
                  <a:pt x="679" y="1245"/>
                  <a:pt x="625" y="1232"/>
                </a:cubicBezTo>
                <a:cubicBezTo>
                  <a:pt x="571" y="1219"/>
                  <a:pt x="465" y="1189"/>
                  <a:pt x="393" y="1167"/>
                </a:cubicBezTo>
                <a:cubicBezTo>
                  <a:pt x="321" y="1145"/>
                  <a:pt x="251" y="1114"/>
                  <a:pt x="193" y="1101"/>
                </a:cubicBezTo>
                <a:cubicBezTo>
                  <a:pt x="135" y="1088"/>
                  <a:pt x="73" y="1093"/>
                  <a:pt x="45" y="1091"/>
                </a:cubicBezTo>
                <a:cubicBezTo>
                  <a:pt x="17" y="1089"/>
                  <a:pt x="24" y="1104"/>
                  <a:pt x="22" y="1089"/>
                </a:cubicBezTo>
                <a:close/>
              </a:path>
            </a:pathLst>
          </a:custGeom>
          <a:solidFill>
            <a:srgbClr val="808080">
              <a:alpha val="50000"/>
            </a:srgbClr>
          </a:solidFill>
          <a:ln>
            <a:noFill/>
          </a:ln>
          <a:effectLst/>
          <a:extLst>
            <a:ext uri="{91240B29-F687-4F45-9708-019B960494DF}">
              <a14:hiddenLine xmlns:a14="http://schemas.microsoft.com/office/drawing/2010/main" w="952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82" name="Freeform 10"/>
          <p:cNvSpPr>
            <a:spLocks/>
          </p:cNvSpPr>
          <p:nvPr/>
        </p:nvSpPr>
        <p:spPr bwMode="auto">
          <a:xfrm>
            <a:off x="66675" y="4337050"/>
            <a:ext cx="415925" cy="1828800"/>
          </a:xfrm>
          <a:custGeom>
            <a:avLst/>
            <a:gdLst>
              <a:gd name="T0" fmla="*/ 2 w 262"/>
              <a:gd name="T1" fmla="*/ 1152 h 1152"/>
              <a:gd name="T2" fmla="*/ 130 w 262"/>
              <a:gd name="T3" fmla="*/ 1100 h 1152"/>
              <a:gd name="T4" fmla="*/ 113 w 262"/>
              <a:gd name="T5" fmla="*/ 985 h 1152"/>
              <a:gd name="T6" fmla="*/ 147 w 262"/>
              <a:gd name="T7" fmla="*/ 930 h 1152"/>
              <a:gd name="T8" fmla="*/ 176 w 262"/>
              <a:gd name="T9" fmla="*/ 847 h 1152"/>
              <a:gd name="T10" fmla="*/ 210 w 262"/>
              <a:gd name="T11" fmla="*/ 798 h 1152"/>
              <a:gd name="T12" fmla="*/ 262 w 262"/>
              <a:gd name="T13" fmla="*/ 652 h 1152"/>
              <a:gd name="T14" fmla="*/ 237 w 262"/>
              <a:gd name="T15" fmla="*/ 541 h 1152"/>
              <a:gd name="T16" fmla="*/ 209 w 262"/>
              <a:gd name="T17" fmla="*/ 457 h 1152"/>
              <a:gd name="T18" fmla="*/ 183 w 262"/>
              <a:gd name="T19" fmla="*/ 345 h 1152"/>
              <a:gd name="T20" fmla="*/ 146 w 262"/>
              <a:gd name="T21" fmla="*/ 327 h 1152"/>
              <a:gd name="T22" fmla="*/ 179 w 262"/>
              <a:gd name="T23" fmla="*/ 6 h 1152"/>
              <a:gd name="T24" fmla="*/ 0 w 262"/>
              <a:gd name="T25" fmla="*/ 0 h 1152"/>
              <a:gd name="T26" fmla="*/ 2 w 262"/>
              <a:gd name="T27" fmla="*/ 1152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2" h="1152">
                <a:moveTo>
                  <a:pt x="2" y="1152"/>
                </a:moveTo>
                <a:lnTo>
                  <a:pt x="130" y="1100"/>
                </a:lnTo>
                <a:lnTo>
                  <a:pt x="113" y="985"/>
                </a:lnTo>
                <a:lnTo>
                  <a:pt x="147" y="930"/>
                </a:lnTo>
                <a:lnTo>
                  <a:pt x="176" y="847"/>
                </a:lnTo>
                <a:lnTo>
                  <a:pt x="210" y="798"/>
                </a:lnTo>
                <a:lnTo>
                  <a:pt x="262" y="652"/>
                </a:lnTo>
                <a:lnTo>
                  <a:pt x="237" y="541"/>
                </a:lnTo>
                <a:lnTo>
                  <a:pt x="209" y="457"/>
                </a:lnTo>
                <a:lnTo>
                  <a:pt x="183" y="345"/>
                </a:lnTo>
                <a:lnTo>
                  <a:pt x="146" y="327"/>
                </a:lnTo>
                <a:lnTo>
                  <a:pt x="179" y="6"/>
                </a:lnTo>
                <a:lnTo>
                  <a:pt x="0" y="0"/>
                </a:lnTo>
                <a:lnTo>
                  <a:pt x="2" y="1152"/>
                </a:lnTo>
                <a:close/>
              </a:path>
            </a:pathLst>
          </a:custGeom>
          <a:solidFill>
            <a:srgbClr val="808080">
              <a:alpha val="50000"/>
            </a:srgbClr>
          </a:solidFill>
          <a:ln>
            <a:noFill/>
          </a:ln>
          <a:effectLst/>
          <a:extLst>
            <a:ext uri="{91240B29-F687-4F45-9708-019B960494DF}">
              <a14:hiddenLine xmlns:a14="http://schemas.microsoft.com/office/drawing/2010/main" w="952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83" name="Freeform 11"/>
          <p:cNvSpPr>
            <a:spLocks/>
          </p:cNvSpPr>
          <p:nvPr/>
        </p:nvSpPr>
        <p:spPr bwMode="auto">
          <a:xfrm>
            <a:off x="2170113" y="2484438"/>
            <a:ext cx="3771900" cy="952500"/>
          </a:xfrm>
          <a:custGeom>
            <a:avLst/>
            <a:gdLst>
              <a:gd name="T0" fmla="*/ 0 w 2376"/>
              <a:gd name="T1" fmla="*/ 523 h 600"/>
              <a:gd name="T2" fmla="*/ 10 w 2376"/>
              <a:gd name="T3" fmla="*/ 496 h 600"/>
              <a:gd name="T4" fmla="*/ 37 w 2376"/>
              <a:gd name="T5" fmla="*/ 475 h 600"/>
              <a:gd name="T6" fmla="*/ 78 w 2376"/>
              <a:gd name="T7" fmla="*/ 415 h 600"/>
              <a:gd name="T8" fmla="*/ 133 w 2376"/>
              <a:gd name="T9" fmla="*/ 379 h 600"/>
              <a:gd name="T10" fmla="*/ 154 w 2376"/>
              <a:gd name="T11" fmla="*/ 345 h 600"/>
              <a:gd name="T12" fmla="*/ 166 w 2376"/>
              <a:gd name="T13" fmla="*/ 307 h 600"/>
              <a:gd name="T14" fmla="*/ 151 w 2376"/>
              <a:gd name="T15" fmla="*/ 294 h 600"/>
              <a:gd name="T16" fmla="*/ 159 w 2376"/>
              <a:gd name="T17" fmla="*/ 265 h 600"/>
              <a:gd name="T18" fmla="*/ 190 w 2376"/>
              <a:gd name="T19" fmla="*/ 213 h 600"/>
              <a:gd name="T20" fmla="*/ 189 w 2376"/>
              <a:gd name="T21" fmla="*/ 165 h 600"/>
              <a:gd name="T22" fmla="*/ 211 w 2376"/>
              <a:gd name="T23" fmla="*/ 124 h 600"/>
              <a:gd name="T24" fmla="*/ 202 w 2376"/>
              <a:gd name="T25" fmla="*/ 114 h 600"/>
              <a:gd name="T26" fmla="*/ 225 w 2376"/>
              <a:gd name="T27" fmla="*/ 106 h 600"/>
              <a:gd name="T28" fmla="*/ 228 w 2376"/>
              <a:gd name="T29" fmla="*/ 84 h 600"/>
              <a:gd name="T30" fmla="*/ 246 w 2376"/>
              <a:gd name="T31" fmla="*/ 61 h 600"/>
              <a:gd name="T32" fmla="*/ 253 w 2376"/>
              <a:gd name="T33" fmla="*/ 43 h 600"/>
              <a:gd name="T34" fmla="*/ 640 w 2376"/>
              <a:gd name="T35" fmla="*/ 49 h 600"/>
              <a:gd name="T36" fmla="*/ 636 w 2376"/>
              <a:gd name="T37" fmla="*/ 0 h 600"/>
              <a:gd name="T38" fmla="*/ 1582 w 2376"/>
              <a:gd name="T39" fmla="*/ 6 h 600"/>
              <a:gd name="T40" fmla="*/ 2376 w 2376"/>
              <a:gd name="T41" fmla="*/ 1 h 600"/>
              <a:gd name="T42" fmla="*/ 2373 w 2376"/>
              <a:gd name="T43" fmla="*/ 18 h 600"/>
              <a:gd name="T44" fmla="*/ 2343 w 2376"/>
              <a:gd name="T45" fmla="*/ 52 h 600"/>
              <a:gd name="T46" fmla="*/ 2319 w 2376"/>
              <a:gd name="T47" fmla="*/ 67 h 600"/>
              <a:gd name="T48" fmla="*/ 2299 w 2376"/>
              <a:gd name="T49" fmla="*/ 103 h 600"/>
              <a:gd name="T50" fmla="*/ 2233 w 2376"/>
              <a:gd name="T51" fmla="*/ 114 h 600"/>
              <a:gd name="T52" fmla="*/ 2209 w 2376"/>
              <a:gd name="T53" fmla="*/ 151 h 600"/>
              <a:gd name="T54" fmla="*/ 2181 w 2376"/>
              <a:gd name="T55" fmla="*/ 166 h 600"/>
              <a:gd name="T56" fmla="*/ 2151 w 2376"/>
              <a:gd name="T57" fmla="*/ 172 h 600"/>
              <a:gd name="T58" fmla="*/ 2121 w 2376"/>
              <a:gd name="T59" fmla="*/ 177 h 600"/>
              <a:gd name="T60" fmla="*/ 2076 w 2376"/>
              <a:gd name="T61" fmla="*/ 199 h 600"/>
              <a:gd name="T62" fmla="*/ 2026 w 2376"/>
              <a:gd name="T63" fmla="*/ 268 h 600"/>
              <a:gd name="T64" fmla="*/ 1942 w 2376"/>
              <a:gd name="T65" fmla="*/ 286 h 600"/>
              <a:gd name="T66" fmla="*/ 1893 w 2376"/>
              <a:gd name="T67" fmla="*/ 312 h 600"/>
              <a:gd name="T68" fmla="*/ 1815 w 2376"/>
              <a:gd name="T69" fmla="*/ 381 h 600"/>
              <a:gd name="T70" fmla="*/ 1773 w 2376"/>
              <a:gd name="T71" fmla="*/ 397 h 600"/>
              <a:gd name="T72" fmla="*/ 1716 w 2376"/>
              <a:gd name="T73" fmla="*/ 451 h 600"/>
              <a:gd name="T74" fmla="*/ 1710 w 2376"/>
              <a:gd name="T75" fmla="*/ 504 h 600"/>
              <a:gd name="T76" fmla="*/ 1650 w 2376"/>
              <a:gd name="T77" fmla="*/ 510 h 600"/>
              <a:gd name="T78" fmla="*/ 1641 w 2376"/>
              <a:gd name="T79" fmla="*/ 571 h 600"/>
              <a:gd name="T80" fmla="*/ 1633 w 2376"/>
              <a:gd name="T81" fmla="*/ 597 h 600"/>
              <a:gd name="T82" fmla="*/ 1314 w 2376"/>
              <a:gd name="T83" fmla="*/ 600 h 600"/>
              <a:gd name="T84" fmla="*/ 853 w 2376"/>
              <a:gd name="T85" fmla="*/ 579 h 600"/>
              <a:gd name="T86" fmla="*/ 0 w 2376"/>
              <a:gd name="T87" fmla="*/ 523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76" h="600">
                <a:moveTo>
                  <a:pt x="0" y="523"/>
                </a:moveTo>
                <a:lnTo>
                  <a:pt x="10" y="496"/>
                </a:lnTo>
                <a:cubicBezTo>
                  <a:pt x="16" y="488"/>
                  <a:pt x="26" y="488"/>
                  <a:pt x="37" y="475"/>
                </a:cubicBezTo>
                <a:cubicBezTo>
                  <a:pt x="48" y="462"/>
                  <a:pt x="62" y="431"/>
                  <a:pt x="78" y="415"/>
                </a:cubicBezTo>
                <a:cubicBezTo>
                  <a:pt x="94" y="399"/>
                  <a:pt x="120" y="391"/>
                  <a:pt x="133" y="379"/>
                </a:cubicBezTo>
                <a:cubicBezTo>
                  <a:pt x="146" y="367"/>
                  <a:pt x="148" y="357"/>
                  <a:pt x="154" y="345"/>
                </a:cubicBezTo>
                <a:cubicBezTo>
                  <a:pt x="160" y="333"/>
                  <a:pt x="166" y="315"/>
                  <a:pt x="166" y="307"/>
                </a:cubicBezTo>
                <a:cubicBezTo>
                  <a:pt x="166" y="299"/>
                  <a:pt x="152" y="301"/>
                  <a:pt x="151" y="294"/>
                </a:cubicBezTo>
                <a:cubicBezTo>
                  <a:pt x="150" y="287"/>
                  <a:pt x="153" y="278"/>
                  <a:pt x="159" y="265"/>
                </a:cubicBezTo>
                <a:cubicBezTo>
                  <a:pt x="165" y="252"/>
                  <a:pt x="185" y="230"/>
                  <a:pt x="190" y="213"/>
                </a:cubicBezTo>
                <a:cubicBezTo>
                  <a:pt x="195" y="196"/>
                  <a:pt x="186" y="180"/>
                  <a:pt x="189" y="165"/>
                </a:cubicBezTo>
                <a:cubicBezTo>
                  <a:pt x="192" y="150"/>
                  <a:pt x="209" y="132"/>
                  <a:pt x="211" y="124"/>
                </a:cubicBezTo>
                <a:cubicBezTo>
                  <a:pt x="213" y="116"/>
                  <a:pt x="200" y="117"/>
                  <a:pt x="202" y="114"/>
                </a:cubicBezTo>
                <a:cubicBezTo>
                  <a:pt x="204" y="111"/>
                  <a:pt x="221" y="111"/>
                  <a:pt x="225" y="106"/>
                </a:cubicBezTo>
                <a:cubicBezTo>
                  <a:pt x="229" y="101"/>
                  <a:pt x="225" y="91"/>
                  <a:pt x="228" y="84"/>
                </a:cubicBezTo>
                <a:cubicBezTo>
                  <a:pt x="231" y="77"/>
                  <a:pt x="242" y="68"/>
                  <a:pt x="246" y="61"/>
                </a:cubicBezTo>
                <a:lnTo>
                  <a:pt x="253" y="43"/>
                </a:lnTo>
                <a:lnTo>
                  <a:pt x="640" y="49"/>
                </a:lnTo>
                <a:lnTo>
                  <a:pt x="636" y="0"/>
                </a:lnTo>
                <a:lnTo>
                  <a:pt x="1582" y="6"/>
                </a:lnTo>
                <a:lnTo>
                  <a:pt x="2376" y="1"/>
                </a:lnTo>
                <a:lnTo>
                  <a:pt x="2373" y="18"/>
                </a:lnTo>
                <a:cubicBezTo>
                  <a:pt x="2367" y="27"/>
                  <a:pt x="2352" y="44"/>
                  <a:pt x="2343" y="52"/>
                </a:cubicBezTo>
                <a:cubicBezTo>
                  <a:pt x="2334" y="60"/>
                  <a:pt x="2326" y="59"/>
                  <a:pt x="2319" y="67"/>
                </a:cubicBezTo>
                <a:cubicBezTo>
                  <a:pt x="2312" y="75"/>
                  <a:pt x="2313" y="95"/>
                  <a:pt x="2299" y="103"/>
                </a:cubicBezTo>
                <a:cubicBezTo>
                  <a:pt x="2285" y="111"/>
                  <a:pt x="2248" y="106"/>
                  <a:pt x="2233" y="114"/>
                </a:cubicBezTo>
                <a:cubicBezTo>
                  <a:pt x="2218" y="122"/>
                  <a:pt x="2218" y="142"/>
                  <a:pt x="2209" y="151"/>
                </a:cubicBezTo>
                <a:cubicBezTo>
                  <a:pt x="2200" y="160"/>
                  <a:pt x="2191" y="163"/>
                  <a:pt x="2181" y="166"/>
                </a:cubicBezTo>
                <a:cubicBezTo>
                  <a:pt x="2171" y="169"/>
                  <a:pt x="2161" y="170"/>
                  <a:pt x="2151" y="172"/>
                </a:cubicBezTo>
                <a:cubicBezTo>
                  <a:pt x="2141" y="174"/>
                  <a:pt x="2133" y="173"/>
                  <a:pt x="2121" y="177"/>
                </a:cubicBezTo>
                <a:cubicBezTo>
                  <a:pt x="2109" y="181"/>
                  <a:pt x="2092" y="184"/>
                  <a:pt x="2076" y="199"/>
                </a:cubicBezTo>
                <a:cubicBezTo>
                  <a:pt x="2060" y="214"/>
                  <a:pt x="2048" y="254"/>
                  <a:pt x="2026" y="268"/>
                </a:cubicBezTo>
                <a:cubicBezTo>
                  <a:pt x="2004" y="282"/>
                  <a:pt x="1964" y="279"/>
                  <a:pt x="1942" y="286"/>
                </a:cubicBezTo>
                <a:cubicBezTo>
                  <a:pt x="1920" y="293"/>
                  <a:pt x="1914" y="296"/>
                  <a:pt x="1893" y="312"/>
                </a:cubicBezTo>
                <a:cubicBezTo>
                  <a:pt x="1872" y="328"/>
                  <a:pt x="1835" y="367"/>
                  <a:pt x="1815" y="381"/>
                </a:cubicBezTo>
                <a:cubicBezTo>
                  <a:pt x="1795" y="395"/>
                  <a:pt x="1790" y="385"/>
                  <a:pt x="1773" y="397"/>
                </a:cubicBezTo>
                <a:cubicBezTo>
                  <a:pt x="1756" y="409"/>
                  <a:pt x="1727" y="433"/>
                  <a:pt x="1716" y="451"/>
                </a:cubicBezTo>
                <a:cubicBezTo>
                  <a:pt x="1705" y="469"/>
                  <a:pt x="1721" y="494"/>
                  <a:pt x="1710" y="504"/>
                </a:cubicBezTo>
                <a:cubicBezTo>
                  <a:pt x="1699" y="514"/>
                  <a:pt x="1661" y="499"/>
                  <a:pt x="1650" y="510"/>
                </a:cubicBezTo>
                <a:cubicBezTo>
                  <a:pt x="1639" y="521"/>
                  <a:pt x="1644" y="557"/>
                  <a:pt x="1641" y="571"/>
                </a:cubicBezTo>
                <a:lnTo>
                  <a:pt x="1633" y="597"/>
                </a:lnTo>
                <a:lnTo>
                  <a:pt x="1314" y="600"/>
                </a:lnTo>
                <a:lnTo>
                  <a:pt x="853" y="579"/>
                </a:lnTo>
                <a:lnTo>
                  <a:pt x="0" y="523"/>
                </a:lnTo>
                <a:close/>
              </a:path>
            </a:pathLst>
          </a:custGeom>
          <a:solidFill>
            <a:srgbClr val="808080">
              <a:alpha val="50000"/>
            </a:srgbClr>
          </a:solidFill>
          <a:ln>
            <a:noFill/>
          </a:ln>
          <a:effectLst/>
          <a:extLst>
            <a:ext uri="{91240B29-F687-4F45-9708-019B960494DF}">
              <a14:hiddenLine xmlns:a14="http://schemas.microsoft.com/office/drawing/2010/main" w="952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84" name="Freeform 12"/>
          <p:cNvSpPr>
            <a:spLocks/>
          </p:cNvSpPr>
          <p:nvPr/>
        </p:nvSpPr>
        <p:spPr bwMode="auto">
          <a:xfrm>
            <a:off x="2857500" y="3384550"/>
            <a:ext cx="1622425" cy="2676525"/>
          </a:xfrm>
          <a:custGeom>
            <a:avLst/>
            <a:gdLst>
              <a:gd name="T0" fmla="*/ 296 w 1022"/>
              <a:gd name="T1" fmla="*/ 1629 h 1686"/>
              <a:gd name="T2" fmla="*/ 246 w 1022"/>
              <a:gd name="T3" fmla="*/ 1644 h 1686"/>
              <a:gd name="T4" fmla="*/ 132 w 1022"/>
              <a:gd name="T5" fmla="*/ 1653 h 1686"/>
              <a:gd name="T6" fmla="*/ 0 w 1022"/>
              <a:gd name="T7" fmla="*/ 1587 h 1686"/>
              <a:gd name="T8" fmla="*/ 8 w 1022"/>
              <a:gd name="T9" fmla="*/ 1060 h 1686"/>
              <a:gd name="T10" fmla="*/ 196 w 1022"/>
              <a:gd name="T11" fmla="*/ 0 h 1686"/>
              <a:gd name="T12" fmla="*/ 848 w 1022"/>
              <a:gd name="T13" fmla="*/ 32 h 1686"/>
              <a:gd name="T14" fmla="*/ 980 w 1022"/>
              <a:gd name="T15" fmla="*/ 816 h 1686"/>
              <a:gd name="T16" fmla="*/ 995 w 1022"/>
              <a:gd name="T17" fmla="*/ 847 h 1686"/>
              <a:gd name="T18" fmla="*/ 1013 w 1022"/>
              <a:gd name="T19" fmla="*/ 880 h 1686"/>
              <a:gd name="T20" fmla="*/ 993 w 1022"/>
              <a:gd name="T21" fmla="*/ 936 h 1686"/>
              <a:gd name="T22" fmla="*/ 1022 w 1022"/>
              <a:gd name="T23" fmla="*/ 973 h 1686"/>
              <a:gd name="T24" fmla="*/ 996 w 1022"/>
              <a:gd name="T25" fmla="*/ 1008 h 1686"/>
              <a:gd name="T26" fmla="*/ 998 w 1022"/>
              <a:gd name="T27" fmla="*/ 1062 h 1686"/>
              <a:gd name="T28" fmla="*/ 969 w 1022"/>
              <a:gd name="T29" fmla="*/ 1153 h 1686"/>
              <a:gd name="T30" fmla="*/ 986 w 1022"/>
              <a:gd name="T31" fmla="*/ 1224 h 1686"/>
              <a:gd name="T32" fmla="*/ 981 w 1022"/>
              <a:gd name="T33" fmla="*/ 1267 h 1686"/>
              <a:gd name="T34" fmla="*/ 986 w 1022"/>
              <a:gd name="T35" fmla="*/ 1305 h 1686"/>
              <a:gd name="T36" fmla="*/ 977 w 1022"/>
              <a:gd name="T37" fmla="*/ 1341 h 1686"/>
              <a:gd name="T38" fmla="*/ 988 w 1022"/>
              <a:gd name="T39" fmla="*/ 1388 h 1686"/>
              <a:gd name="T40" fmla="*/ 980 w 1022"/>
              <a:gd name="T41" fmla="*/ 1425 h 1686"/>
              <a:gd name="T42" fmla="*/ 249 w 1022"/>
              <a:gd name="T43" fmla="*/ 1414 h 1686"/>
              <a:gd name="T44" fmla="*/ 267 w 1022"/>
              <a:gd name="T45" fmla="*/ 1426 h 1686"/>
              <a:gd name="T46" fmla="*/ 308 w 1022"/>
              <a:gd name="T47" fmla="*/ 1492 h 1686"/>
              <a:gd name="T48" fmla="*/ 291 w 1022"/>
              <a:gd name="T49" fmla="*/ 1552 h 1686"/>
              <a:gd name="T50" fmla="*/ 280 w 1022"/>
              <a:gd name="T51" fmla="*/ 1600 h 1686"/>
              <a:gd name="T52" fmla="*/ 296 w 1022"/>
              <a:gd name="T53" fmla="*/ 1629 h 1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22" h="1686">
                <a:moveTo>
                  <a:pt x="296" y="1629"/>
                </a:moveTo>
                <a:cubicBezTo>
                  <a:pt x="291" y="1637"/>
                  <a:pt x="273" y="1640"/>
                  <a:pt x="246" y="1644"/>
                </a:cubicBezTo>
                <a:cubicBezTo>
                  <a:pt x="219" y="1648"/>
                  <a:pt x="173" y="1662"/>
                  <a:pt x="132" y="1653"/>
                </a:cubicBezTo>
                <a:cubicBezTo>
                  <a:pt x="91" y="1644"/>
                  <a:pt x="21" y="1686"/>
                  <a:pt x="0" y="1587"/>
                </a:cubicBezTo>
                <a:lnTo>
                  <a:pt x="8" y="1060"/>
                </a:lnTo>
                <a:lnTo>
                  <a:pt x="196" y="0"/>
                </a:lnTo>
                <a:lnTo>
                  <a:pt x="848" y="32"/>
                </a:lnTo>
                <a:lnTo>
                  <a:pt x="980" y="816"/>
                </a:lnTo>
                <a:lnTo>
                  <a:pt x="995" y="847"/>
                </a:lnTo>
                <a:cubicBezTo>
                  <a:pt x="1000" y="858"/>
                  <a:pt x="1013" y="865"/>
                  <a:pt x="1013" y="880"/>
                </a:cubicBezTo>
                <a:cubicBezTo>
                  <a:pt x="1013" y="895"/>
                  <a:pt x="992" y="921"/>
                  <a:pt x="993" y="936"/>
                </a:cubicBezTo>
                <a:cubicBezTo>
                  <a:pt x="994" y="951"/>
                  <a:pt x="1022" y="961"/>
                  <a:pt x="1022" y="973"/>
                </a:cubicBezTo>
                <a:cubicBezTo>
                  <a:pt x="1022" y="985"/>
                  <a:pt x="1000" y="993"/>
                  <a:pt x="996" y="1008"/>
                </a:cubicBezTo>
                <a:cubicBezTo>
                  <a:pt x="992" y="1023"/>
                  <a:pt x="1002" y="1038"/>
                  <a:pt x="998" y="1062"/>
                </a:cubicBezTo>
                <a:cubicBezTo>
                  <a:pt x="994" y="1086"/>
                  <a:pt x="971" y="1126"/>
                  <a:pt x="969" y="1153"/>
                </a:cubicBezTo>
                <a:cubicBezTo>
                  <a:pt x="967" y="1180"/>
                  <a:pt x="984" y="1205"/>
                  <a:pt x="986" y="1224"/>
                </a:cubicBezTo>
                <a:cubicBezTo>
                  <a:pt x="988" y="1243"/>
                  <a:pt x="981" y="1254"/>
                  <a:pt x="981" y="1267"/>
                </a:cubicBezTo>
                <a:cubicBezTo>
                  <a:pt x="981" y="1280"/>
                  <a:pt x="987" y="1293"/>
                  <a:pt x="986" y="1305"/>
                </a:cubicBezTo>
                <a:cubicBezTo>
                  <a:pt x="985" y="1317"/>
                  <a:pt x="977" y="1327"/>
                  <a:pt x="977" y="1341"/>
                </a:cubicBezTo>
                <a:cubicBezTo>
                  <a:pt x="977" y="1355"/>
                  <a:pt x="988" y="1374"/>
                  <a:pt x="988" y="1388"/>
                </a:cubicBezTo>
                <a:lnTo>
                  <a:pt x="980" y="1425"/>
                </a:lnTo>
                <a:lnTo>
                  <a:pt x="249" y="1414"/>
                </a:lnTo>
                <a:lnTo>
                  <a:pt x="267" y="1426"/>
                </a:lnTo>
                <a:cubicBezTo>
                  <a:pt x="277" y="1439"/>
                  <a:pt x="304" y="1471"/>
                  <a:pt x="308" y="1492"/>
                </a:cubicBezTo>
                <a:cubicBezTo>
                  <a:pt x="312" y="1513"/>
                  <a:pt x="296" y="1534"/>
                  <a:pt x="291" y="1552"/>
                </a:cubicBezTo>
                <a:cubicBezTo>
                  <a:pt x="286" y="1570"/>
                  <a:pt x="279" y="1587"/>
                  <a:pt x="280" y="1600"/>
                </a:cubicBezTo>
                <a:lnTo>
                  <a:pt x="296" y="1629"/>
                </a:lnTo>
                <a:close/>
              </a:path>
            </a:pathLst>
          </a:custGeom>
          <a:solidFill>
            <a:srgbClr val="808080">
              <a:alpha val="50000"/>
            </a:srgbClr>
          </a:solidFill>
          <a:ln>
            <a:noFill/>
          </a:ln>
          <a:effectLst/>
          <a:extLst>
            <a:ext uri="{91240B29-F687-4F45-9708-019B960494DF}">
              <a14:hiddenLine xmlns:a14="http://schemas.microsoft.com/office/drawing/2010/main" w="952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85" name="Freeform 13"/>
          <p:cNvSpPr>
            <a:spLocks/>
          </p:cNvSpPr>
          <p:nvPr/>
        </p:nvSpPr>
        <p:spPr bwMode="auto">
          <a:xfrm>
            <a:off x="3263900" y="5629275"/>
            <a:ext cx="3206750" cy="1228725"/>
          </a:xfrm>
          <a:custGeom>
            <a:avLst/>
            <a:gdLst>
              <a:gd name="T0" fmla="*/ 1396 w 2020"/>
              <a:gd name="T1" fmla="*/ 774 h 774"/>
              <a:gd name="T2" fmla="*/ 2020 w 2020"/>
              <a:gd name="T3" fmla="*/ 770 h 774"/>
              <a:gd name="T4" fmla="*/ 2012 w 2020"/>
              <a:gd name="T5" fmla="*/ 726 h 774"/>
              <a:gd name="T6" fmla="*/ 1974 w 2020"/>
              <a:gd name="T7" fmla="*/ 682 h 774"/>
              <a:gd name="T8" fmla="*/ 1894 w 2020"/>
              <a:gd name="T9" fmla="*/ 486 h 774"/>
              <a:gd name="T10" fmla="*/ 1828 w 2020"/>
              <a:gd name="T11" fmla="*/ 284 h 774"/>
              <a:gd name="T12" fmla="*/ 1806 w 2020"/>
              <a:gd name="T13" fmla="*/ 68 h 774"/>
              <a:gd name="T14" fmla="*/ 1784 w 2020"/>
              <a:gd name="T15" fmla="*/ 70 h 774"/>
              <a:gd name="T16" fmla="*/ 1738 w 2020"/>
              <a:gd name="T17" fmla="*/ 60 h 774"/>
              <a:gd name="T18" fmla="*/ 1704 w 2020"/>
              <a:gd name="T19" fmla="*/ 66 h 774"/>
              <a:gd name="T20" fmla="*/ 1650 w 2020"/>
              <a:gd name="T21" fmla="*/ 44 h 774"/>
              <a:gd name="T22" fmla="*/ 1626 w 2020"/>
              <a:gd name="T23" fmla="*/ 48 h 774"/>
              <a:gd name="T24" fmla="*/ 1616 w 2020"/>
              <a:gd name="T25" fmla="*/ 82 h 774"/>
              <a:gd name="T26" fmla="*/ 1626 w 2020"/>
              <a:gd name="T27" fmla="*/ 148 h 774"/>
              <a:gd name="T28" fmla="*/ 1618 w 2020"/>
              <a:gd name="T29" fmla="*/ 188 h 774"/>
              <a:gd name="T30" fmla="*/ 1606 w 2020"/>
              <a:gd name="T31" fmla="*/ 210 h 774"/>
              <a:gd name="T32" fmla="*/ 1572 w 2020"/>
              <a:gd name="T33" fmla="*/ 202 h 774"/>
              <a:gd name="T34" fmla="*/ 1562 w 2020"/>
              <a:gd name="T35" fmla="*/ 150 h 774"/>
              <a:gd name="T36" fmla="*/ 1540 w 2020"/>
              <a:gd name="T37" fmla="*/ 142 h 774"/>
              <a:gd name="T38" fmla="*/ 780 w 2020"/>
              <a:gd name="T39" fmla="*/ 88 h 774"/>
              <a:gd name="T40" fmla="*/ 720 w 2020"/>
              <a:gd name="T41" fmla="*/ 10 h 774"/>
              <a:gd name="T42" fmla="*/ 0 w 2020"/>
              <a:gd name="T43" fmla="*/ 0 h 774"/>
              <a:gd name="T44" fmla="*/ 17 w 2020"/>
              <a:gd name="T45" fmla="*/ 21 h 774"/>
              <a:gd name="T46" fmla="*/ 44 w 2020"/>
              <a:gd name="T47" fmla="*/ 69 h 774"/>
              <a:gd name="T48" fmla="*/ 52 w 2020"/>
              <a:gd name="T49" fmla="*/ 95 h 774"/>
              <a:gd name="T50" fmla="*/ 35 w 2020"/>
              <a:gd name="T51" fmla="*/ 134 h 774"/>
              <a:gd name="T52" fmla="*/ 23 w 2020"/>
              <a:gd name="T53" fmla="*/ 180 h 774"/>
              <a:gd name="T54" fmla="*/ 40 w 2020"/>
              <a:gd name="T55" fmla="*/ 213 h 774"/>
              <a:gd name="T56" fmla="*/ 58 w 2020"/>
              <a:gd name="T57" fmla="*/ 222 h 774"/>
              <a:gd name="T58" fmla="*/ 484 w 2020"/>
              <a:gd name="T59" fmla="*/ 240 h 774"/>
              <a:gd name="T60" fmla="*/ 658 w 2020"/>
              <a:gd name="T61" fmla="*/ 458 h 774"/>
              <a:gd name="T62" fmla="*/ 800 w 2020"/>
              <a:gd name="T63" fmla="*/ 501 h 774"/>
              <a:gd name="T64" fmla="*/ 1026 w 2020"/>
              <a:gd name="T65" fmla="*/ 334 h 774"/>
              <a:gd name="T66" fmla="*/ 1252 w 2020"/>
              <a:gd name="T67" fmla="*/ 538 h 774"/>
              <a:gd name="T68" fmla="*/ 1288 w 2020"/>
              <a:gd name="T69" fmla="*/ 584 h 774"/>
              <a:gd name="T70" fmla="*/ 1306 w 2020"/>
              <a:gd name="T71" fmla="*/ 632 h 774"/>
              <a:gd name="T72" fmla="*/ 1328 w 2020"/>
              <a:gd name="T73" fmla="*/ 634 h 774"/>
              <a:gd name="T74" fmla="*/ 1354 w 2020"/>
              <a:gd name="T75" fmla="*/ 620 h 774"/>
              <a:gd name="T76" fmla="*/ 1375 w 2020"/>
              <a:gd name="T77" fmla="*/ 672 h 774"/>
              <a:gd name="T78" fmla="*/ 1396 w 2020"/>
              <a:gd name="T79" fmla="*/ 774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20" h="774">
                <a:moveTo>
                  <a:pt x="1396" y="774"/>
                </a:moveTo>
                <a:lnTo>
                  <a:pt x="2020" y="770"/>
                </a:lnTo>
                <a:lnTo>
                  <a:pt x="2012" y="726"/>
                </a:lnTo>
                <a:cubicBezTo>
                  <a:pt x="2004" y="711"/>
                  <a:pt x="1994" y="722"/>
                  <a:pt x="1974" y="682"/>
                </a:cubicBezTo>
                <a:cubicBezTo>
                  <a:pt x="1954" y="642"/>
                  <a:pt x="1918" y="552"/>
                  <a:pt x="1894" y="486"/>
                </a:cubicBezTo>
                <a:cubicBezTo>
                  <a:pt x="1870" y="420"/>
                  <a:pt x="1843" y="354"/>
                  <a:pt x="1828" y="284"/>
                </a:cubicBezTo>
                <a:cubicBezTo>
                  <a:pt x="1813" y="214"/>
                  <a:pt x="1813" y="104"/>
                  <a:pt x="1806" y="68"/>
                </a:cubicBezTo>
                <a:lnTo>
                  <a:pt x="1784" y="70"/>
                </a:lnTo>
                <a:cubicBezTo>
                  <a:pt x="1773" y="69"/>
                  <a:pt x="1751" y="61"/>
                  <a:pt x="1738" y="60"/>
                </a:cubicBezTo>
                <a:cubicBezTo>
                  <a:pt x="1725" y="59"/>
                  <a:pt x="1719" y="69"/>
                  <a:pt x="1704" y="66"/>
                </a:cubicBezTo>
                <a:cubicBezTo>
                  <a:pt x="1689" y="63"/>
                  <a:pt x="1663" y="47"/>
                  <a:pt x="1650" y="44"/>
                </a:cubicBezTo>
                <a:cubicBezTo>
                  <a:pt x="1637" y="41"/>
                  <a:pt x="1632" y="42"/>
                  <a:pt x="1626" y="48"/>
                </a:cubicBezTo>
                <a:cubicBezTo>
                  <a:pt x="1620" y="54"/>
                  <a:pt x="1616" y="65"/>
                  <a:pt x="1616" y="82"/>
                </a:cubicBezTo>
                <a:cubicBezTo>
                  <a:pt x="1616" y="99"/>
                  <a:pt x="1626" y="130"/>
                  <a:pt x="1626" y="148"/>
                </a:cubicBezTo>
                <a:cubicBezTo>
                  <a:pt x="1626" y="166"/>
                  <a:pt x="1621" y="178"/>
                  <a:pt x="1618" y="188"/>
                </a:cubicBezTo>
                <a:cubicBezTo>
                  <a:pt x="1615" y="198"/>
                  <a:pt x="1614" y="208"/>
                  <a:pt x="1606" y="210"/>
                </a:cubicBezTo>
                <a:cubicBezTo>
                  <a:pt x="1598" y="212"/>
                  <a:pt x="1579" y="212"/>
                  <a:pt x="1572" y="202"/>
                </a:cubicBezTo>
                <a:cubicBezTo>
                  <a:pt x="1565" y="192"/>
                  <a:pt x="1567" y="160"/>
                  <a:pt x="1562" y="150"/>
                </a:cubicBezTo>
                <a:lnTo>
                  <a:pt x="1540" y="142"/>
                </a:lnTo>
                <a:lnTo>
                  <a:pt x="780" y="88"/>
                </a:lnTo>
                <a:lnTo>
                  <a:pt x="720" y="10"/>
                </a:lnTo>
                <a:lnTo>
                  <a:pt x="0" y="0"/>
                </a:lnTo>
                <a:lnTo>
                  <a:pt x="17" y="21"/>
                </a:lnTo>
                <a:cubicBezTo>
                  <a:pt x="24" y="33"/>
                  <a:pt x="38" y="57"/>
                  <a:pt x="44" y="69"/>
                </a:cubicBezTo>
                <a:cubicBezTo>
                  <a:pt x="50" y="81"/>
                  <a:pt x="53" y="84"/>
                  <a:pt x="52" y="95"/>
                </a:cubicBezTo>
                <a:cubicBezTo>
                  <a:pt x="51" y="106"/>
                  <a:pt x="40" y="120"/>
                  <a:pt x="35" y="134"/>
                </a:cubicBezTo>
                <a:cubicBezTo>
                  <a:pt x="30" y="148"/>
                  <a:pt x="22" y="167"/>
                  <a:pt x="23" y="180"/>
                </a:cubicBezTo>
                <a:cubicBezTo>
                  <a:pt x="24" y="193"/>
                  <a:pt x="34" y="206"/>
                  <a:pt x="40" y="213"/>
                </a:cubicBezTo>
                <a:lnTo>
                  <a:pt x="58" y="222"/>
                </a:lnTo>
                <a:cubicBezTo>
                  <a:pt x="132" y="226"/>
                  <a:pt x="384" y="201"/>
                  <a:pt x="484" y="240"/>
                </a:cubicBezTo>
                <a:cubicBezTo>
                  <a:pt x="584" y="279"/>
                  <a:pt x="605" y="414"/>
                  <a:pt x="658" y="458"/>
                </a:cubicBezTo>
                <a:cubicBezTo>
                  <a:pt x="711" y="502"/>
                  <a:pt x="739" y="522"/>
                  <a:pt x="800" y="501"/>
                </a:cubicBezTo>
                <a:cubicBezTo>
                  <a:pt x="861" y="480"/>
                  <a:pt x="951" y="328"/>
                  <a:pt x="1026" y="334"/>
                </a:cubicBezTo>
                <a:cubicBezTo>
                  <a:pt x="1101" y="340"/>
                  <a:pt x="1208" y="496"/>
                  <a:pt x="1252" y="538"/>
                </a:cubicBezTo>
                <a:cubicBezTo>
                  <a:pt x="1296" y="580"/>
                  <a:pt x="1279" y="568"/>
                  <a:pt x="1288" y="584"/>
                </a:cubicBezTo>
                <a:cubicBezTo>
                  <a:pt x="1297" y="600"/>
                  <a:pt x="1299" y="624"/>
                  <a:pt x="1306" y="632"/>
                </a:cubicBezTo>
                <a:cubicBezTo>
                  <a:pt x="1313" y="640"/>
                  <a:pt x="1320" y="636"/>
                  <a:pt x="1328" y="634"/>
                </a:cubicBezTo>
                <a:cubicBezTo>
                  <a:pt x="1336" y="632"/>
                  <a:pt x="1346" y="614"/>
                  <a:pt x="1354" y="620"/>
                </a:cubicBezTo>
                <a:cubicBezTo>
                  <a:pt x="1362" y="626"/>
                  <a:pt x="1368" y="646"/>
                  <a:pt x="1375" y="672"/>
                </a:cubicBezTo>
                <a:cubicBezTo>
                  <a:pt x="1382" y="698"/>
                  <a:pt x="1392" y="753"/>
                  <a:pt x="1396" y="774"/>
                </a:cubicBezTo>
                <a:close/>
              </a:path>
            </a:pathLst>
          </a:custGeom>
          <a:solidFill>
            <a:srgbClr val="808080">
              <a:alpha val="50000"/>
            </a:srgbClr>
          </a:solidFill>
          <a:ln>
            <a:noFill/>
          </a:ln>
          <a:effectLst/>
          <a:extLst>
            <a:ext uri="{91240B29-F687-4F45-9708-019B960494DF}">
              <a14:hiddenLine xmlns:a14="http://schemas.microsoft.com/office/drawing/2010/main" w="952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86" name="Freeform 14"/>
          <p:cNvSpPr>
            <a:spLocks/>
          </p:cNvSpPr>
          <p:nvPr/>
        </p:nvSpPr>
        <p:spPr bwMode="auto">
          <a:xfrm>
            <a:off x="4197350" y="3381375"/>
            <a:ext cx="2155825" cy="2586038"/>
          </a:xfrm>
          <a:custGeom>
            <a:avLst/>
            <a:gdLst>
              <a:gd name="T0" fmla="*/ 196 w 1358"/>
              <a:gd name="T1" fmla="*/ 1502 h 1629"/>
              <a:gd name="T2" fmla="*/ 964 w 1358"/>
              <a:gd name="T3" fmla="*/ 1562 h 1629"/>
              <a:gd name="T4" fmla="*/ 976 w 1358"/>
              <a:gd name="T5" fmla="*/ 1578 h 1629"/>
              <a:gd name="T6" fmla="*/ 988 w 1358"/>
              <a:gd name="T7" fmla="*/ 1626 h 1629"/>
              <a:gd name="T8" fmla="*/ 1034 w 1358"/>
              <a:gd name="T9" fmla="*/ 1596 h 1629"/>
              <a:gd name="T10" fmla="*/ 1025 w 1358"/>
              <a:gd name="T11" fmla="*/ 1482 h 1629"/>
              <a:gd name="T12" fmla="*/ 1046 w 1358"/>
              <a:gd name="T13" fmla="*/ 1454 h 1629"/>
              <a:gd name="T14" fmla="*/ 1106 w 1358"/>
              <a:gd name="T15" fmla="*/ 1479 h 1629"/>
              <a:gd name="T16" fmla="*/ 1156 w 1358"/>
              <a:gd name="T17" fmla="*/ 1476 h 1629"/>
              <a:gd name="T18" fmla="*/ 1193 w 1358"/>
              <a:gd name="T19" fmla="*/ 1485 h 1629"/>
              <a:gd name="T20" fmla="*/ 1220 w 1358"/>
              <a:gd name="T21" fmla="*/ 1478 h 1629"/>
              <a:gd name="T22" fmla="*/ 1253 w 1358"/>
              <a:gd name="T23" fmla="*/ 1323 h 1629"/>
              <a:gd name="T24" fmla="*/ 1283 w 1358"/>
              <a:gd name="T25" fmla="*/ 1188 h 1629"/>
              <a:gd name="T26" fmla="*/ 1358 w 1358"/>
              <a:gd name="T27" fmla="*/ 1037 h 1629"/>
              <a:gd name="T28" fmla="*/ 1313 w 1358"/>
              <a:gd name="T29" fmla="*/ 986 h 1629"/>
              <a:gd name="T30" fmla="*/ 1288 w 1358"/>
              <a:gd name="T31" fmla="*/ 926 h 1629"/>
              <a:gd name="T32" fmla="*/ 1244 w 1358"/>
              <a:gd name="T33" fmla="*/ 849 h 1629"/>
              <a:gd name="T34" fmla="*/ 1264 w 1358"/>
              <a:gd name="T35" fmla="*/ 770 h 1629"/>
              <a:gd name="T36" fmla="*/ 1217 w 1358"/>
              <a:gd name="T37" fmla="*/ 747 h 1629"/>
              <a:gd name="T38" fmla="*/ 1193 w 1358"/>
              <a:gd name="T39" fmla="*/ 707 h 1629"/>
              <a:gd name="T40" fmla="*/ 1133 w 1358"/>
              <a:gd name="T41" fmla="*/ 677 h 1629"/>
              <a:gd name="T42" fmla="*/ 1088 w 1358"/>
              <a:gd name="T43" fmla="*/ 639 h 1629"/>
              <a:gd name="T44" fmla="*/ 1016 w 1358"/>
              <a:gd name="T45" fmla="*/ 578 h 1629"/>
              <a:gd name="T46" fmla="*/ 956 w 1358"/>
              <a:gd name="T47" fmla="*/ 490 h 1629"/>
              <a:gd name="T48" fmla="*/ 880 w 1358"/>
              <a:gd name="T49" fmla="*/ 389 h 1629"/>
              <a:gd name="T50" fmla="*/ 829 w 1358"/>
              <a:gd name="T51" fmla="*/ 294 h 1629"/>
              <a:gd name="T52" fmla="*/ 779 w 1358"/>
              <a:gd name="T53" fmla="*/ 249 h 1629"/>
              <a:gd name="T54" fmla="*/ 749 w 1358"/>
              <a:gd name="T55" fmla="*/ 209 h 1629"/>
              <a:gd name="T56" fmla="*/ 695 w 1358"/>
              <a:gd name="T57" fmla="*/ 198 h 1629"/>
              <a:gd name="T58" fmla="*/ 656 w 1358"/>
              <a:gd name="T59" fmla="*/ 179 h 1629"/>
              <a:gd name="T60" fmla="*/ 616 w 1358"/>
              <a:gd name="T61" fmla="*/ 122 h 1629"/>
              <a:gd name="T62" fmla="*/ 644 w 1358"/>
              <a:gd name="T63" fmla="*/ 68 h 1629"/>
              <a:gd name="T64" fmla="*/ 698 w 1358"/>
              <a:gd name="T65" fmla="*/ 0 h 1629"/>
              <a:gd name="T66" fmla="*/ 548 w 1358"/>
              <a:gd name="T67" fmla="*/ 38 h 1629"/>
              <a:gd name="T68" fmla="*/ 0 w 1358"/>
              <a:gd name="T69" fmla="*/ 34 h 1629"/>
              <a:gd name="T70" fmla="*/ 140 w 1358"/>
              <a:gd name="T71" fmla="*/ 830 h 1629"/>
              <a:gd name="T72" fmla="*/ 170 w 1358"/>
              <a:gd name="T73" fmla="*/ 878 h 1629"/>
              <a:gd name="T74" fmla="*/ 154 w 1358"/>
              <a:gd name="T75" fmla="*/ 933 h 1629"/>
              <a:gd name="T76" fmla="*/ 167 w 1358"/>
              <a:gd name="T77" fmla="*/ 959 h 1629"/>
              <a:gd name="T78" fmla="*/ 182 w 1358"/>
              <a:gd name="T79" fmla="*/ 968 h 1629"/>
              <a:gd name="T80" fmla="*/ 155 w 1358"/>
              <a:gd name="T81" fmla="*/ 1010 h 1629"/>
              <a:gd name="T82" fmla="*/ 155 w 1358"/>
              <a:gd name="T83" fmla="*/ 1052 h 1629"/>
              <a:gd name="T84" fmla="*/ 127 w 1358"/>
              <a:gd name="T85" fmla="*/ 1143 h 1629"/>
              <a:gd name="T86" fmla="*/ 131 w 1358"/>
              <a:gd name="T87" fmla="*/ 1187 h 1629"/>
              <a:gd name="T88" fmla="*/ 146 w 1358"/>
              <a:gd name="T89" fmla="*/ 1232 h 1629"/>
              <a:gd name="T90" fmla="*/ 136 w 1358"/>
              <a:gd name="T91" fmla="*/ 1262 h 1629"/>
              <a:gd name="T92" fmla="*/ 145 w 1358"/>
              <a:gd name="T93" fmla="*/ 1307 h 1629"/>
              <a:gd name="T94" fmla="*/ 134 w 1358"/>
              <a:gd name="T95" fmla="*/ 1343 h 1629"/>
              <a:gd name="T96" fmla="*/ 143 w 1358"/>
              <a:gd name="T97" fmla="*/ 1380 h 1629"/>
              <a:gd name="T98" fmla="*/ 140 w 1358"/>
              <a:gd name="T99" fmla="*/ 1427 h 1629"/>
              <a:gd name="T100" fmla="*/ 196 w 1358"/>
              <a:gd name="T101" fmla="*/ 1502 h 1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8" h="1629">
                <a:moveTo>
                  <a:pt x="196" y="1502"/>
                </a:moveTo>
                <a:lnTo>
                  <a:pt x="964" y="1562"/>
                </a:lnTo>
                <a:lnTo>
                  <a:pt x="976" y="1578"/>
                </a:lnTo>
                <a:cubicBezTo>
                  <a:pt x="980" y="1589"/>
                  <a:pt x="978" y="1623"/>
                  <a:pt x="988" y="1626"/>
                </a:cubicBezTo>
                <a:cubicBezTo>
                  <a:pt x="998" y="1629"/>
                  <a:pt x="1028" y="1620"/>
                  <a:pt x="1034" y="1596"/>
                </a:cubicBezTo>
                <a:lnTo>
                  <a:pt x="1025" y="1482"/>
                </a:lnTo>
                <a:lnTo>
                  <a:pt x="1046" y="1454"/>
                </a:lnTo>
                <a:cubicBezTo>
                  <a:pt x="1059" y="1454"/>
                  <a:pt x="1088" y="1475"/>
                  <a:pt x="1106" y="1479"/>
                </a:cubicBezTo>
                <a:cubicBezTo>
                  <a:pt x="1124" y="1483"/>
                  <a:pt x="1142" y="1475"/>
                  <a:pt x="1156" y="1476"/>
                </a:cubicBezTo>
                <a:cubicBezTo>
                  <a:pt x="1170" y="1477"/>
                  <a:pt x="1182" y="1485"/>
                  <a:pt x="1193" y="1485"/>
                </a:cubicBezTo>
                <a:lnTo>
                  <a:pt x="1220" y="1478"/>
                </a:lnTo>
                <a:cubicBezTo>
                  <a:pt x="1230" y="1451"/>
                  <a:pt x="1243" y="1371"/>
                  <a:pt x="1253" y="1323"/>
                </a:cubicBezTo>
                <a:cubicBezTo>
                  <a:pt x="1263" y="1275"/>
                  <a:pt x="1266" y="1236"/>
                  <a:pt x="1283" y="1188"/>
                </a:cubicBezTo>
                <a:cubicBezTo>
                  <a:pt x="1300" y="1140"/>
                  <a:pt x="1353" y="1071"/>
                  <a:pt x="1358" y="1037"/>
                </a:cubicBezTo>
                <a:lnTo>
                  <a:pt x="1313" y="986"/>
                </a:lnTo>
                <a:cubicBezTo>
                  <a:pt x="1301" y="968"/>
                  <a:pt x="1299" y="949"/>
                  <a:pt x="1288" y="926"/>
                </a:cubicBezTo>
                <a:cubicBezTo>
                  <a:pt x="1277" y="903"/>
                  <a:pt x="1248" y="875"/>
                  <a:pt x="1244" y="849"/>
                </a:cubicBezTo>
                <a:cubicBezTo>
                  <a:pt x="1240" y="823"/>
                  <a:pt x="1268" y="787"/>
                  <a:pt x="1264" y="770"/>
                </a:cubicBezTo>
                <a:cubicBezTo>
                  <a:pt x="1260" y="753"/>
                  <a:pt x="1229" y="757"/>
                  <a:pt x="1217" y="747"/>
                </a:cubicBezTo>
                <a:cubicBezTo>
                  <a:pt x="1205" y="737"/>
                  <a:pt x="1207" y="719"/>
                  <a:pt x="1193" y="707"/>
                </a:cubicBezTo>
                <a:cubicBezTo>
                  <a:pt x="1179" y="695"/>
                  <a:pt x="1150" y="688"/>
                  <a:pt x="1133" y="677"/>
                </a:cubicBezTo>
                <a:cubicBezTo>
                  <a:pt x="1116" y="666"/>
                  <a:pt x="1108" y="656"/>
                  <a:pt x="1088" y="639"/>
                </a:cubicBezTo>
                <a:cubicBezTo>
                  <a:pt x="1068" y="622"/>
                  <a:pt x="1038" y="603"/>
                  <a:pt x="1016" y="578"/>
                </a:cubicBezTo>
                <a:cubicBezTo>
                  <a:pt x="994" y="553"/>
                  <a:pt x="979" y="521"/>
                  <a:pt x="956" y="490"/>
                </a:cubicBezTo>
                <a:cubicBezTo>
                  <a:pt x="933" y="459"/>
                  <a:pt x="901" y="422"/>
                  <a:pt x="880" y="389"/>
                </a:cubicBezTo>
                <a:cubicBezTo>
                  <a:pt x="859" y="356"/>
                  <a:pt x="846" y="317"/>
                  <a:pt x="829" y="294"/>
                </a:cubicBezTo>
                <a:cubicBezTo>
                  <a:pt x="812" y="271"/>
                  <a:pt x="792" y="263"/>
                  <a:pt x="779" y="249"/>
                </a:cubicBezTo>
                <a:cubicBezTo>
                  <a:pt x="766" y="235"/>
                  <a:pt x="763" y="217"/>
                  <a:pt x="749" y="209"/>
                </a:cubicBezTo>
                <a:cubicBezTo>
                  <a:pt x="735" y="201"/>
                  <a:pt x="710" y="203"/>
                  <a:pt x="695" y="198"/>
                </a:cubicBezTo>
                <a:cubicBezTo>
                  <a:pt x="680" y="193"/>
                  <a:pt x="669" y="192"/>
                  <a:pt x="656" y="179"/>
                </a:cubicBezTo>
                <a:cubicBezTo>
                  <a:pt x="643" y="166"/>
                  <a:pt x="618" y="140"/>
                  <a:pt x="616" y="122"/>
                </a:cubicBezTo>
                <a:lnTo>
                  <a:pt x="644" y="68"/>
                </a:lnTo>
                <a:lnTo>
                  <a:pt x="698" y="0"/>
                </a:lnTo>
                <a:lnTo>
                  <a:pt x="548" y="38"/>
                </a:lnTo>
                <a:lnTo>
                  <a:pt x="0" y="34"/>
                </a:lnTo>
                <a:lnTo>
                  <a:pt x="140" y="830"/>
                </a:lnTo>
                <a:lnTo>
                  <a:pt x="170" y="878"/>
                </a:lnTo>
                <a:cubicBezTo>
                  <a:pt x="172" y="895"/>
                  <a:pt x="154" y="920"/>
                  <a:pt x="154" y="933"/>
                </a:cubicBezTo>
                <a:cubicBezTo>
                  <a:pt x="154" y="946"/>
                  <a:pt x="162" y="953"/>
                  <a:pt x="167" y="959"/>
                </a:cubicBezTo>
                <a:cubicBezTo>
                  <a:pt x="172" y="965"/>
                  <a:pt x="184" y="960"/>
                  <a:pt x="182" y="968"/>
                </a:cubicBezTo>
                <a:cubicBezTo>
                  <a:pt x="180" y="976"/>
                  <a:pt x="160" y="996"/>
                  <a:pt x="155" y="1010"/>
                </a:cubicBezTo>
                <a:cubicBezTo>
                  <a:pt x="150" y="1024"/>
                  <a:pt x="160" y="1030"/>
                  <a:pt x="155" y="1052"/>
                </a:cubicBezTo>
                <a:cubicBezTo>
                  <a:pt x="150" y="1074"/>
                  <a:pt x="131" y="1121"/>
                  <a:pt x="127" y="1143"/>
                </a:cubicBezTo>
                <a:cubicBezTo>
                  <a:pt x="123" y="1165"/>
                  <a:pt x="128" y="1172"/>
                  <a:pt x="131" y="1187"/>
                </a:cubicBezTo>
                <a:cubicBezTo>
                  <a:pt x="134" y="1202"/>
                  <a:pt x="145" y="1220"/>
                  <a:pt x="146" y="1232"/>
                </a:cubicBezTo>
                <a:cubicBezTo>
                  <a:pt x="147" y="1244"/>
                  <a:pt x="136" y="1250"/>
                  <a:pt x="136" y="1262"/>
                </a:cubicBezTo>
                <a:cubicBezTo>
                  <a:pt x="136" y="1274"/>
                  <a:pt x="145" y="1294"/>
                  <a:pt x="145" y="1307"/>
                </a:cubicBezTo>
                <a:cubicBezTo>
                  <a:pt x="145" y="1320"/>
                  <a:pt x="134" y="1331"/>
                  <a:pt x="134" y="1343"/>
                </a:cubicBezTo>
                <a:cubicBezTo>
                  <a:pt x="134" y="1355"/>
                  <a:pt x="142" y="1366"/>
                  <a:pt x="143" y="1380"/>
                </a:cubicBezTo>
                <a:cubicBezTo>
                  <a:pt x="144" y="1394"/>
                  <a:pt x="131" y="1407"/>
                  <a:pt x="140" y="1427"/>
                </a:cubicBezTo>
                <a:lnTo>
                  <a:pt x="196" y="1502"/>
                </a:lnTo>
                <a:close/>
              </a:path>
            </a:pathLst>
          </a:custGeom>
          <a:solidFill>
            <a:srgbClr val="808080">
              <a:alpha val="50000"/>
            </a:srgbClr>
          </a:solidFill>
          <a:ln>
            <a:noFill/>
          </a:ln>
          <a:effectLst/>
          <a:extLst>
            <a:ext uri="{91240B29-F687-4F45-9708-019B960494DF}">
              <a14:hiddenLine xmlns:a14="http://schemas.microsoft.com/office/drawing/2010/main" w="952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87" name="Freeform 15"/>
          <p:cNvSpPr>
            <a:spLocks/>
          </p:cNvSpPr>
          <p:nvPr/>
        </p:nvSpPr>
        <p:spPr bwMode="auto">
          <a:xfrm>
            <a:off x="5175250" y="3265488"/>
            <a:ext cx="2244725" cy="1763712"/>
          </a:xfrm>
          <a:custGeom>
            <a:avLst/>
            <a:gdLst>
              <a:gd name="T0" fmla="*/ 733 w 1414"/>
              <a:gd name="T1" fmla="*/ 1111 h 1111"/>
              <a:gd name="T2" fmla="*/ 865 w 1414"/>
              <a:gd name="T3" fmla="*/ 1003 h 1111"/>
              <a:gd name="T4" fmla="*/ 1246 w 1414"/>
              <a:gd name="T5" fmla="*/ 700 h 1111"/>
              <a:gd name="T6" fmla="*/ 1297 w 1414"/>
              <a:gd name="T7" fmla="*/ 571 h 1111"/>
              <a:gd name="T8" fmla="*/ 1384 w 1414"/>
              <a:gd name="T9" fmla="*/ 460 h 1111"/>
              <a:gd name="T10" fmla="*/ 1414 w 1414"/>
              <a:gd name="T11" fmla="*/ 438 h 1111"/>
              <a:gd name="T12" fmla="*/ 1078 w 1414"/>
              <a:gd name="T13" fmla="*/ 120 h 1111"/>
              <a:gd name="T14" fmla="*/ 765 w 1414"/>
              <a:gd name="T15" fmla="*/ 114 h 1111"/>
              <a:gd name="T16" fmla="*/ 760 w 1414"/>
              <a:gd name="T17" fmla="*/ 88 h 1111"/>
              <a:gd name="T18" fmla="*/ 694 w 1414"/>
              <a:gd name="T19" fmla="*/ 7 h 1111"/>
              <a:gd name="T20" fmla="*/ 250 w 1414"/>
              <a:gd name="T21" fmla="*/ 0 h 1111"/>
              <a:gd name="T22" fmla="*/ 193 w 1414"/>
              <a:gd name="T23" fmla="*/ 31 h 1111"/>
              <a:gd name="T24" fmla="*/ 93 w 1414"/>
              <a:gd name="T25" fmla="*/ 72 h 1111"/>
              <a:gd name="T26" fmla="*/ 4 w 1414"/>
              <a:gd name="T27" fmla="*/ 196 h 1111"/>
              <a:gd name="T28" fmla="*/ 66 w 1414"/>
              <a:gd name="T29" fmla="*/ 265 h 1111"/>
              <a:gd name="T30" fmla="*/ 115 w 1414"/>
              <a:gd name="T31" fmla="*/ 273 h 1111"/>
              <a:gd name="T32" fmla="*/ 136 w 1414"/>
              <a:gd name="T33" fmla="*/ 286 h 1111"/>
              <a:gd name="T34" fmla="*/ 160 w 1414"/>
              <a:gd name="T35" fmla="*/ 319 h 1111"/>
              <a:gd name="T36" fmla="*/ 220 w 1414"/>
              <a:gd name="T37" fmla="*/ 375 h 1111"/>
              <a:gd name="T38" fmla="*/ 255 w 1414"/>
              <a:gd name="T39" fmla="*/ 448 h 1111"/>
              <a:gd name="T40" fmla="*/ 346 w 1414"/>
              <a:gd name="T41" fmla="*/ 567 h 1111"/>
              <a:gd name="T42" fmla="*/ 403 w 1414"/>
              <a:gd name="T43" fmla="*/ 657 h 1111"/>
              <a:gd name="T44" fmla="*/ 442 w 1414"/>
              <a:gd name="T45" fmla="*/ 687 h 1111"/>
              <a:gd name="T46" fmla="*/ 514 w 1414"/>
              <a:gd name="T47" fmla="*/ 745 h 1111"/>
              <a:gd name="T48" fmla="*/ 570 w 1414"/>
              <a:gd name="T49" fmla="*/ 766 h 1111"/>
              <a:gd name="T50" fmla="*/ 600 w 1414"/>
              <a:gd name="T51" fmla="*/ 813 h 1111"/>
              <a:gd name="T52" fmla="*/ 645 w 1414"/>
              <a:gd name="T53" fmla="*/ 837 h 1111"/>
              <a:gd name="T54" fmla="*/ 628 w 1414"/>
              <a:gd name="T55" fmla="*/ 921 h 1111"/>
              <a:gd name="T56" fmla="*/ 681 w 1414"/>
              <a:gd name="T57" fmla="*/ 1006 h 1111"/>
              <a:gd name="T58" fmla="*/ 693 w 1414"/>
              <a:gd name="T59" fmla="*/ 1048 h 1111"/>
              <a:gd name="T60" fmla="*/ 733 w 1414"/>
              <a:gd name="T61" fmla="*/ 1111 h 1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14" h="1111">
                <a:moveTo>
                  <a:pt x="733" y="1111"/>
                </a:moveTo>
                <a:lnTo>
                  <a:pt x="865" y="1003"/>
                </a:lnTo>
                <a:cubicBezTo>
                  <a:pt x="950" y="935"/>
                  <a:pt x="1174" y="772"/>
                  <a:pt x="1246" y="700"/>
                </a:cubicBezTo>
                <a:cubicBezTo>
                  <a:pt x="1318" y="628"/>
                  <a:pt x="1274" y="611"/>
                  <a:pt x="1297" y="571"/>
                </a:cubicBezTo>
                <a:cubicBezTo>
                  <a:pt x="1320" y="531"/>
                  <a:pt x="1365" y="482"/>
                  <a:pt x="1384" y="460"/>
                </a:cubicBezTo>
                <a:lnTo>
                  <a:pt x="1414" y="438"/>
                </a:lnTo>
                <a:lnTo>
                  <a:pt x="1078" y="120"/>
                </a:lnTo>
                <a:lnTo>
                  <a:pt x="765" y="114"/>
                </a:lnTo>
                <a:lnTo>
                  <a:pt x="760" y="88"/>
                </a:lnTo>
                <a:lnTo>
                  <a:pt x="694" y="7"/>
                </a:lnTo>
                <a:lnTo>
                  <a:pt x="250" y="0"/>
                </a:lnTo>
                <a:lnTo>
                  <a:pt x="193" y="31"/>
                </a:lnTo>
                <a:cubicBezTo>
                  <a:pt x="167" y="43"/>
                  <a:pt x="124" y="45"/>
                  <a:pt x="93" y="72"/>
                </a:cubicBezTo>
                <a:cubicBezTo>
                  <a:pt x="62" y="99"/>
                  <a:pt x="8" y="164"/>
                  <a:pt x="4" y="196"/>
                </a:cubicBezTo>
                <a:cubicBezTo>
                  <a:pt x="0" y="228"/>
                  <a:pt x="47" y="252"/>
                  <a:pt x="66" y="265"/>
                </a:cubicBezTo>
                <a:cubicBezTo>
                  <a:pt x="85" y="278"/>
                  <a:pt x="103" y="270"/>
                  <a:pt x="115" y="273"/>
                </a:cubicBezTo>
                <a:cubicBezTo>
                  <a:pt x="127" y="276"/>
                  <a:pt x="129" y="278"/>
                  <a:pt x="136" y="286"/>
                </a:cubicBezTo>
                <a:cubicBezTo>
                  <a:pt x="143" y="294"/>
                  <a:pt x="146" y="304"/>
                  <a:pt x="160" y="319"/>
                </a:cubicBezTo>
                <a:cubicBezTo>
                  <a:pt x="174" y="334"/>
                  <a:pt x="204" y="354"/>
                  <a:pt x="220" y="375"/>
                </a:cubicBezTo>
                <a:cubicBezTo>
                  <a:pt x="236" y="396"/>
                  <a:pt x="234" y="416"/>
                  <a:pt x="255" y="448"/>
                </a:cubicBezTo>
                <a:cubicBezTo>
                  <a:pt x="276" y="480"/>
                  <a:pt x="321" y="532"/>
                  <a:pt x="346" y="567"/>
                </a:cubicBezTo>
                <a:cubicBezTo>
                  <a:pt x="371" y="602"/>
                  <a:pt x="387" y="637"/>
                  <a:pt x="403" y="657"/>
                </a:cubicBezTo>
                <a:cubicBezTo>
                  <a:pt x="419" y="677"/>
                  <a:pt x="424" y="672"/>
                  <a:pt x="442" y="687"/>
                </a:cubicBezTo>
                <a:cubicBezTo>
                  <a:pt x="460" y="702"/>
                  <a:pt x="493" y="732"/>
                  <a:pt x="514" y="745"/>
                </a:cubicBezTo>
                <a:cubicBezTo>
                  <a:pt x="535" y="758"/>
                  <a:pt x="556" y="755"/>
                  <a:pt x="570" y="766"/>
                </a:cubicBezTo>
                <a:cubicBezTo>
                  <a:pt x="584" y="777"/>
                  <a:pt x="588" y="801"/>
                  <a:pt x="600" y="813"/>
                </a:cubicBezTo>
                <a:cubicBezTo>
                  <a:pt x="612" y="825"/>
                  <a:pt x="640" y="819"/>
                  <a:pt x="645" y="837"/>
                </a:cubicBezTo>
                <a:cubicBezTo>
                  <a:pt x="650" y="855"/>
                  <a:pt x="622" y="893"/>
                  <a:pt x="628" y="921"/>
                </a:cubicBezTo>
                <a:cubicBezTo>
                  <a:pt x="634" y="949"/>
                  <a:pt x="670" y="985"/>
                  <a:pt x="681" y="1006"/>
                </a:cubicBezTo>
                <a:cubicBezTo>
                  <a:pt x="692" y="1027"/>
                  <a:pt x="684" y="1031"/>
                  <a:pt x="693" y="1048"/>
                </a:cubicBezTo>
                <a:cubicBezTo>
                  <a:pt x="702" y="1065"/>
                  <a:pt x="725" y="1098"/>
                  <a:pt x="733" y="1111"/>
                </a:cubicBezTo>
                <a:close/>
              </a:path>
            </a:pathLst>
          </a:custGeom>
          <a:solidFill>
            <a:srgbClr val="808080">
              <a:alpha val="50000"/>
            </a:srgbClr>
          </a:solidFill>
          <a:ln>
            <a:noFill/>
          </a:ln>
          <a:effectLst/>
          <a:extLst>
            <a:ext uri="{91240B29-F687-4F45-9708-019B960494DF}">
              <a14:hiddenLine xmlns:a14="http://schemas.microsoft.com/office/drawing/2010/main" w="952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88" name="Freeform 16"/>
          <p:cNvSpPr>
            <a:spLocks/>
          </p:cNvSpPr>
          <p:nvPr/>
        </p:nvSpPr>
        <p:spPr bwMode="auto">
          <a:xfrm>
            <a:off x="4762500" y="2289175"/>
            <a:ext cx="4035425" cy="1663700"/>
          </a:xfrm>
          <a:custGeom>
            <a:avLst/>
            <a:gdLst>
              <a:gd name="T0" fmla="*/ 0 w 2542"/>
              <a:gd name="T1" fmla="*/ 726 h 1048"/>
              <a:gd name="T2" fmla="*/ 222 w 2542"/>
              <a:gd name="T3" fmla="*/ 720 h 1048"/>
              <a:gd name="T4" fmla="*/ 356 w 2542"/>
              <a:gd name="T5" fmla="*/ 678 h 1048"/>
              <a:gd name="T6" fmla="*/ 492 w 2542"/>
              <a:gd name="T7" fmla="*/ 616 h 1048"/>
              <a:gd name="T8" fmla="*/ 946 w 2542"/>
              <a:gd name="T9" fmla="*/ 618 h 1048"/>
              <a:gd name="T10" fmla="*/ 1024 w 2542"/>
              <a:gd name="T11" fmla="*/ 694 h 1048"/>
              <a:gd name="T12" fmla="*/ 1028 w 2542"/>
              <a:gd name="T13" fmla="*/ 722 h 1048"/>
              <a:gd name="T14" fmla="*/ 1060 w 2542"/>
              <a:gd name="T15" fmla="*/ 726 h 1048"/>
              <a:gd name="T16" fmla="*/ 1330 w 2542"/>
              <a:gd name="T17" fmla="*/ 730 h 1048"/>
              <a:gd name="T18" fmla="*/ 1674 w 2542"/>
              <a:gd name="T19" fmla="*/ 1048 h 1048"/>
              <a:gd name="T20" fmla="*/ 1700 w 2542"/>
              <a:gd name="T21" fmla="*/ 1042 h 1048"/>
              <a:gd name="T22" fmla="*/ 1822 w 2542"/>
              <a:gd name="T23" fmla="*/ 1036 h 1048"/>
              <a:gd name="T24" fmla="*/ 1866 w 2542"/>
              <a:gd name="T25" fmla="*/ 982 h 1048"/>
              <a:gd name="T26" fmla="*/ 1848 w 2542"/>
              <a:gd name="T27" fmla="*/ 928 h 1048"/>
              <a:gd name="T28" fmla="*/ 2000 w 2542"/>
              <a:gd name="T29" fmla="*/ 790 h 1048"/>
              <a:gd name="T30" fmla="*/ 2244 w 2542"/>
              <a:gd name="T31" fmla="*/ 700 h 1048"/>
              <a:gd name="T32" fmla="*/ 2422 w 2542"/>
              <a:gd name="T33" fmla="*/ 588 h 1048"/>
              <a:gd name="T34" fmla="*/ 2510 w 2542"/>
              <a:gd name="T35" fmla="*/ 524 h 1048"/>
              <a:gd name="T36" fmla="*/ 2522 w 2542"/>
              <a:gd name="T37" fmla="*/ 372 h 1048"/>
              <a:gd name="T38" fmla="*/ 2392 w 2542"/>
              <a:gd name="T39" fmla="*/ 60 h 1048"/>
              <a:gd name="T40" fmla="*/ 2342 w 2542"/>
              <a:gd name="T41" fmla="*/ 0 h 1048"/>
              <a:gd name="T42" fmla="*/ 2112 w 2542"/>
              <a:gd name="T43" fmla="*/ 16 h 1048"/>
              <a:gd name="T44" fmla="*/ 2050 w 2542"/>
              <a:gd name="T45" fmla="*/ 46 h 1048"/>
              <a:gd name="T46" fmla="*/ 748 w 2542"/>
              <a:gd name="T47" fmla="*/ 126 h 1048"/>
              <a:gd name="T48" fmla="*/ 710 w 2542"/>
              <a:gd name="T49" fmla="*/ 176 h 1048"/>
              <a:gd name="T50" fmla="*/ 678 w 2542"/>
              <a:gd name="T51" fmla="*/ 196 h 1048"/>
              <a:gd name="T52" fmla="*/ 666 w 2542"/>
              <a:gd name="T53" fmla="*/ 232 h 1048"/>
              <a:gd name="T54" fmla="*/ 598 w 2542"/>
              <a:gd name="T55" fmla="*/ 236 h 1048"/>
              <a:gd name="T56" fmla="*/ 554 w 2542"/>
              <a:gd name="T57" fmla="*/ 288 h 1048"/>
              <a:gd name="T58" fmla="*/ 468 w 2542"/>
              <a:gd name="T59" fmla="*/ 304 h 1048"/>
              <a:gd name="T60" fmla="*/ 418 w 2542"/>
              <a:gd name="T61" fmla="*/ 350 h 1048"/>
              <a:gd name="T62" fmla="*/ 374 w 2542"/>
              <a:gd name="T63" fmla="*/ 396 h 1048"/>
              <a:gd name="T64" fmla="*/ 274 w 2542"/>
              <a:gd name="T65" fmla="*/ 424 h 1048"/>
              <a:gd name="T66" fmla="*/ 182 w 2542"/>
              <a:gd name="T67" fmla="*/ 504 h 1048"/>
              <a:gd name="T68" fmla="*/ 138 w 2542"/>
              <a:gd name="T69" fmla="*/ 520 h 1048"/>
              <a:gd name="T70" fmla="*/ 84 w 2542"/>
              <a:gd name="T71" fmla="*/ 568 h 1048"/>
              <a:gd name="T72" fmla="*/ 78 w 2542"/>
              <a:gd name="T73" fmla="*/ 632 h 1048"/>
              <a:gd name="T74" fmla="*/ 20 w 2542"/>
              <a:gd name="T75" fmla="*/ 630 h 1048"/>
              <a:gd name="T76" fmla="*/ 6 w 2542"/>
              <a:gd name="T77" fmla="*/ 666 h 1048"/>
              <a:gd name="T78" fmla="*/ 0 w 2542"/>
              <a:gd name="T79" fmla="*/ 726 h 1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42" h="1048">
                <a:moveTo>
                  <a:pt x="0" y="726"/>
                </a:moveTo>
                <a:lnTo>
                  <a:pt x="222" y="720"/>
                </a:lnTo>
                <a:lnTo>
                  <a:pt x="356" y="678"/>
                </a:lnTo>
                <a:lnTo>
                  <a:pt x="492" y="616"/>
                </a:lnTo>
                <a:lnTo>
                  <a:pt x="946" y="618"/>
                </a:lnTo>
                <a:lnTo>
                  <a:pt x="1024" y="694"/>
                </a:lnTo>
                <a:lnTo>
                  <a:pt x="1028" y="722"/>
                </a:lnTo>
                <a:lnTo>
                  <a:pt x="1060" y="726"/>
                </a:lnTo>
                <a:lnTo>
                  <a:pt x="1330" y="730"/>
                </a:lnTo>
                <a:lnTo>
                  <a:pt x="1674" y="1048"/>
                </a:lnTo>
                <a:lnTo>
                  <a:pt x="1700" y="1042"/>
                </a:lnTo>
                <a:cubicBezTo>
                  <a:pt x="1725" y="1040"/>
                  <a:pt x="1794" y="1046"/>
                  <a:pt x="1822" y="1036"/>
                </a:cubicBezTo>
                <a:cubicBezTo>
                  <a:pt x="1850" y="1026"/>
                  <a:pt x="1862" y="1000"/>
                  <a:pt x="1866" y="982"/>
                </a:cubicBezTo>
                <a:cubicBezTo>
                  <a:pt x="1870" y="964"/>
                  <a:pt x="1826" y="960"/>
                  <a:pt x="1848" y="928"/>
                </a:cubicBezTo>
                <a:cubicBezTo>
                  <a:pt x="1870" y="896"/>
                  <a:pt x="1934" y="828"/>
                  <a:pt x="2000" y="790"/>
                </a:cubicBezTo>
                <a:cubicBezTo>
                  <a:pt x="2066" y="752"/>
                  <a:pt x="2174" y="734"/>
                  <a:pt x="2244" y="700"/>
                </a:cubicBezTo>
                <a:cubicBezTo>
                  <a:pt x="2314" y="666"/>
                  <a:pt x="2378" y="617"/>
                  <a:pt x="2422" y="588"/>
                </a:cubicBezTo>
                <a:cubicBezTo>
                  <a:pt x="2466" y="559"/>
                  <a:pt x="2493" y="560"/>
                  <a:pt x="2510" y="524"/>
                </a:cubicBezTo>
                <a:cubicBezTo>
                  <a:pt x="2527" y="488"/>
                  <a:pt x="2542" y="449"/>
                  <a:pt x="2522" y="372"/>
                </a:cubicBezTo>
                <a:cubicBezTo>
                  <a:pt x="2502" y="295"/>
                  <a:pt x="2422" y="122"/>
                  <a:pt x="2392" y="60"/>
                </a:cubicBezTo>
                <a:lnTo>
                  <a:pt x="2342" y="0"/>
                </a:lnTo>
                <a:lnTo>
                  <a:pt x="2112" y="16"/>
                </a:lnTo>
                <a:lnTo>
                  <a:pt x="2050" y="46"/>
                </a:lnTo>
                <a:lnTo>
                  <a:pt x="748" y="126"/>
                </a:lnTo>
                <a:lnTo>
                  <a:pt x="710" y="176"/>
                </a:lnTo>
                <a:cubicBezTo>
                  <a:pt x="698" y="188"/>
                  <a:pt x="685" y="187"/>
                  <a:pt x="678" y="196"/>
                </a:cubicBezTo>
                <a:cubicBezTo>
                  <a:pt x="671" y="205"/>
                  <a:pt x="679" y="225"/>
                  <a:pt x="666" y="232"/>
                </a:cubicBezTo>
                <a:cubicBezTo>
                  <a:pt x="653" y="239"/>
                  <a:pt x="617" y="227"/>
                  <a:pt x="598" y="236"/>
                </a:cubicBezTo>
                <a:cubicBezTo>
                  <a:pt x="579" y="245"/>
                  <a:pt x="576" y="277"/>
                  <a:pt x="554" y="288"/>
                </a:cubicBezTo>
                <a:cubicBezTo>
                  <a:pt x="532" y="299"/>
                  <a:pt x="491" y="294"/>
                  <a:pt x="468" y="304"/>
                </a:cubicBezTo>
                <a:cubicBezTo>
                  <a:pt x="445" y="314"/>
                  <a:pt x="434" y="335"/>
                  <a:pt x="418" y="350"/>
                </a:cubicBezTo>
                <a:cubicBezTo>
                  <a:pt x="402" y="365"/>
                  <a:pt x="398" y="384"/>
                  <a:pt x="374" y="396"/>
                </a:cubicBezTo>
                <a:cubicBezTo>
                  <a:pt x="350" y="408"/>
                  <a:pt x="306" y="406"/>
                  <a:pt x="274" y="424"/>
                </a:cubicBezTo>
                <a:cubicBezTo>
                  <a:pt x="242" y="442"/>
                  <a:pt x="205" y="488"/>
                  <a:pt x="182" y="504"/>
                </a:cubicBezTo>
                <a:cubicBezTo>
                  <a:pt x="159" y="520"/>
                  <a:pt x="154" y="509"/>
                  <a:pt x="138" y="520"/>
                </a:cubicBezTo>
                <a:cubicBezTo>
                  <a:pt x="122" y="531"/>
                  <a:pt x="94" y="549"/>
                  <a:pt x="84" y="568"/>
                </a:cubicBezTo>
                <a:cubicBezTo>
                  <a:pt x="74" y="587"/>
                  <a:pt x="89" y="622"/>
                  <a:pt x="78" y="632"/>
                </a:cubicBezTo>
                <a:cubicBezTo>
                  <a:pt x="67" y="642"/>
                  <a:pt x="32" y="624"/>
                  <a:pt x="20" y="630"/>
                </a:cubicBezTo>
                <a:cubicBezTo>
                  <a:pt x="8" y="636"/>
                  <a:pt x="9" y="650"/>
                  <a:pt x="6" y="666"/>
                </a:cubicBezTo>
                <a:lnTo>
                  <a:pt x="0" y="726"/>
                </a:lnTo>
                <a:close/>
              </a:path>
            </a:pathLst>
          </a:custGeom>
          <a:solidFill>
            <a:srgbClr val="808080">
              <a:alpha val="50000"/>
            </a:srgbClr>
          </a:solidFill>
          <a:ln>
            <a:noFill/>
          </a:ln>
          <a:effectLst/>
          <a:extLst>
            <a:ext uri="{91240B29-F687-4F45-9708-019B960494DF}">
              <a14:hiddenLine xmlns:a14="http://schemas.microsoft.com/office/drawing/2010/main" w="952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90" name="Freeform 18"/>
          <p:cNvSpPr>
            <a:spLocks/>
          </p:cNvSpPr>
          <p:nvPr/>
        </p:nvSpPr>
        <p:spPr bwMode="auto">
          <a:xfrm>
            <a:off x="5060950" y="754063"/>
            <a:ext cx="3454400" cy="1744662"/>
          </a:xfrm>
          <a:custGeom>
            <a:avLst/>
            <a:gdLst>
              <a:gd name="T0" fmla="*/ 0 w 2176"/>
              <a:gd name="T1" fmla="*/ 1099 h 1099"/>
              <a:gd name="T2" fmla="*/ 764 w 2176"/>
              <a:gd name="T3" fmla="*/ 1085 h 1099"/>
              <a:gd name="T4" fmla="*/ 1842 w 2176"/>
              <a:gd name="T5" fmla="*/ 1011 h 1099"/>
              <a:gd name="T6" fmla="*/ 1932 w 2176"/>
              <a:gd name="T7" fmla="*/ 981 h 1099"/>
              <a:gd name="T8" fmla="*/ 2154 w 2176"/>
              <a:gd name="T9" fmla="*/ 965 h 1099"/>
              <a:gd name="T10" fmla="*/ 2176 w 2176"/>
              <a:gd name="T11" fmla="*/ 921 h 1099"/>
              <a:gd name="T12" fmla="*/ 2176 w 2176"/>
              <a:gd name="T13" fmla="*/ 873 h 1099"/>
              <a:gd name="T14" fmla="*/ 2058 w 2176"/>
              <a:gd name="T15" fmla="*/ 823 h 1099"/>
              <a:gd name="T16" fmla="*/ 2066 w 2176"/>
              <a:gd name="T17" fmla="*/ 701 h 1099"/>
              <a:gd name="T18" fmla="*/ 2060 w 2176"/>
              <a:gd name="T19" fmla="*/ 527 h 1099"/>
              <a:gd name="T20" fmla="*/ 1944 w 2176"/>
              <a:gd name="T21" fmla="*/ 443 h 1099"/>
              <a:gd name="T22" fmla="*/ 1746 w 2176"/>
              <a:gd name="T23" fmla="*/ 371 h 1099"/>
              <a:gd name="T24" fmla="*/ 1774 w 2176"/>
              <a:gd name="T25" fmla="*/ 267 h 1099"/>
              <a:gd name="T26" fmla="*/ 1798 w 2176"/>
              <a:gd name="T27" fmla="*/ 221 h 1099"/>
              <a:gd name="T28" fmla="*/ 1794 w 2176"/>
              <a:gd name="T29" fmla="*/ 179 h 1099"/>
              <a:gd name="T30" fmla="*/ 1762 w 2176"/>
              <a:gd name="T31" fmla="*/ 163 h 1099"/>
              <a:gd name="T32" fmla="*/ 1760 w 2176"/>
              <a:gd name="T33" fmla="*/ 137 h 1099"/>
              <a:gd name="T34" fmla="*/ 1748 w 2176"/>
              <a:gd name="T35" fmla="*/ 135 h 1099"/>
              <a:gd name="T36" fmla="*/ 1694 w 2176"/>
              <a:gd name="T37" fmla="*/ 101 h 1099"/>
              <a:gd name="T38" fmla="*/ 1690 w 2176"/>
              <a:gd name="T39" fmla="*/ 75 h 1099"/>
              <a:gd name="T40" fmla="*/ 1652 w 2176"/>
              <a:gd name="T41" fmla="*/ 59 h 1099"/>
              <a:gd name="T42" fmla="*/ 1610 w 2176"/>
              <a:gd name="T43" fmla="*/ 69 h 1099"/>
              <a:gd name="T44" fmla="*/ 1574 w 2176"/>
              <a:gd name="T45" fmla="*/ 115 h 1099"/>
              <a:gd name="T46" fmla="*/ 1444 w 2176"/>
              <a:gd name="T47" fmla="*/ 13 h 1099"/>
              <a:gd name="T48" fmla="*/ 1396 w 2176"/>
              <a:gd name="T49" fmla="*/ 35 h 1099"/>
              <a:gd name="T50" fmla="*/ 1376 w 2176"/>
              <a:gd name="T51" fmla="*/ 117 h 1099"/>
              <a:gd name="T52" fmla="*/ 1316 w 2176"/>
              <a:gd name="T53" fmla="*/ 205 h 1099"/>
              <a:gd name="T54" fmla="*/ 1224 w 2176"/>
              <a:gd name="T55" fmla="*/ 275 h 1099"/>
              <a:gd name="T56" fmla="*/ 1192 w 2176"/>
              <a:gd name="T57" fmla="*/ 331 h 1099"/>
              <a:gd name="T58" fmla="*/ 1136 w 2176"/>
              <a:gd name="T59" fmla="*/ 365 h 1099"/>
              <a:gd name="T60" fmla="*/ 1052 w 2176"/>
              <a:gd name="T61" fmla="*/ 333 h 1099"/>
              <a:gd name="T62" fmla="*/ 992 w 2176"/>
              <a:gd name="T63" fmla="*/ 539 h 1099"/>
              <a:gd name="T64" fmla="*/ 924 w 2176"/>
              <a:gd name="T65" fmla="*/ 645 h 1099"/>
              <a:gd name="T66" fmla="*/ 916 w 2176"/>
              <a:gd name="T67" fmla="*/ 673 h 1099"/>
              <a:gd name="T68" fmla="*/ 930 w 2176"/>
              <a:gd name="T69" fmla="*/ 691 h 1099"/>
              <a:gd name="T70" fmla="*/ 892 w 2176"/>
              <a:gd name="T71" fmla="*/ 751 h 1099"/>
              <a:gd name="T72" fmla="*/ 846 w 2176"/>
              <a:gd name="T73" fmla="*/ 769 h 1099"/>
              <a:gd name="T74" fmla="*/ 764 w 2176"/>
              <a:gd name="T75" fmla="*/ 781 h 1099"/>
              <a:gd name="T76" fmla="*/ 712 w 2176"/>
              <a:gd name="T77" fmla="*/ 825 h 1099"/>
              <a:gd name="T78" fmla="*/ 640 w 2176"/>
              <a:gd name="T79" fmla="*/ 815 h 1099"/>
              <a:gd name="T80" fmla="*/ 578 w 2176"/>
              <a:gd name="T81" fmla="*/ 859 h 1099"/>
              <a:gd name="T82" fmla="*/ 538 w 2176"/>
              <a:gd name="T83" fmla="*/ 867 h 1099"/>
              <a:gd name="T84" fmla="*/ 474 w 2176"/>
              <a:gd name="T85" fmla="*/ 833 h 1099"/>
              <a:gd name="T86" fmla="*/ 445 w 2176"/>
              <a:gd name="T87" fmla="*/ 760 h 1099"/>
              <a:gd name="T88" fmla="*/ 432 w 2176"/>
              <a:gd name="T89" fmla="*/ 751 h 1099"/>
              <a:gd name="T90" fmla="*/ 388 w 2176"/>
              <a:gd name="T91" fmla="*/ 765 h 1099"/>
              <a:gd name="T92" fmla="*/ 262 w 2176"/>
              <a:gd name="T93" fmla="*/ 891 h 1099"/>
              <a:gd name="T94" fmla="*/ 242 w 2176"/>
              <a:gd name="T95" fmla="*/ 979 h 1099"/>
              <a:gd name="T96" fmla="*/ 146 w 2176"/>
              <a:gd name="T97" fmla="*/ 1009 h 1099"/>
              <a:gd name="T98" fmla="*/ 90 w 2176"/>
              <a:gd name="T99" fmla="*/ 1067 h 1099"/>
              <a:gd name="T100" fmla="*/ 0 w 2176"/>
              <a:gd name="T101" fmla="*/ 1099 h 1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176" h="1099">
                <a:moveTo>
                  <a:pt x="0" y="1099"/>
                </a:moveTo>
                <a:lnTo>
                  <a:pt x="764" y="1085"/>
                </a:lnTo>
                <a:lnTo>
                  <a:pt x="1842" y="1011"/>
                </a:lnTo>
                <a:lnTo>
                  <a:pt x="1932" y="981"/>
                </a:lnTo>
                <a:lnTo>
                  <a:pt x="2154" y="965"/>
                </a:lnTo>
                <a:lnTo>
                  <a:pt x="2176" y="921"/>
                </a:lnTo>
                <a:lnTo>
                  <a:pt x="2176" y="873"/>
                </a:lnTo>
                <a:lnTo>
                  <a:pt x="2058" y="823"/>
                </a:lnTo>
                <a:lnTo>
                  <a:pt x="2066" y="701"/>
                </a:lnTo>
                <a:lnTo>
                  <a:pt x="2060" y="527"/>
                </a:lnTo>
                <a:lnTo>
                  <a:pt x="1944" y="443"/>
                </a:lnTo>
                <a:lnTo>
                  <a:pt x="1746" y="371"/>
                </a:lnTo>
                <a:cubicBezTo>
                  <a:pt x="1718" y="342"/>
                  <a:pt x="1765" y="292"/>
                  <a:pt x="1774" y="267"/>
                </a:cubicBezTo>
                <a:cubicBezTo>
                  <a:pt x="1783" y="242"/>
                  <a:pt x="1795" y="236"/>
                  <a:pt x="1798" y="221"/>
                </a:cubicBezTo>
                <a:cubicBezTo>
                  <a:pt x="1801" y="206"/>
                  <a:pt x="1800" y="188"/>
                  <a:pt x="1794" y="179"/>
                </a:cubicBezTo>
                <a:cubicBezTo>
                  <a:pt x="1788" y="170"/>
                  <a:pt x="1768" y="170"/>
                  <a:pt x="1762" y="163"/>
                </a:cubicBezTo>
                <a:cubicBezTo>
                  <a:pt x="1756" y="156"/>
                  <a:pt x="1762" y="142"/>
                  <a:pt x="1760" y="137"/>
                </a:cubicBezTo>
                <a:cubicBezTo>
                  <a:pt x="1758" y="132"/>
                  <a:pt x="1759" y="141"/>
                  <a:pt x="1748" y="135"/>
                </a:cubicBezTo>
                <a:cubicBezTo>
                  <a:pt x="1737" y="129"/>
                  <a:pt x="1704" y="111"/>
                  <a:pt x="1694" y="101"/>
                </a:cubicBezTo>
                <a:cubicBezTo>
                  <a:pt x="1684" y="91"/>
                  <a:pt x="1697" y="82"/>
                  <a:pt x="1690" y="75"/>
                </a:cubicBezTo>
                <a:cubicBezTo>
                  <a:pt x="1683" y="68"/>
                  <a:pt x="1665" y="60"/>
                  <a:pt x="1652" y="59"/>
                </a:cubicBezTo>
                <a:lnTo>
                  <a:pt x="1610" y="69"/>
                </a:lnTo>
                <a:lnTo>
                  <a:pt x="1574" y="115"/>
                </a:lnTo>
                <a:lnTo>
                  <a:pt x="1444" y="13"/>
                </a:lnTo>
                <a:cubicBezTo>
                  <a:pt x="1414" y="0"/>
                  <a:pt x="1407" y="18"/>
                  <a:pt x="1396" y="35"/>
                </a:cubicBezTo>
                <a:cubicBezTo>
                  <a:pt x="1385" y="52"/>
                  <a:pt x="1389" y="89"/>
                  <a:pt x="1376" y="117"/>
                </a:cubicBezTo>
                <a:cubicBezTo>
                  <a:pt x="1363" y="145"/>
                  <a:pt x="1341" y="179"/>
                  <a:pt x="1316" y="205"/>
                </a:cubicBezTo>
                <a:cubicBezTo>
                  <a:pt x="1291" y="231"/>
                  <a:pt x="1245" y="254"/>
                  <a:pt x="1224" y="275"/>
                </a:cubicBezTo>
                <a:cubicBezTo>
                  <a:pt x="1203" y="296"/>
                  <a:pt x="1207" y="316"/>
                  <a:pt x="1192" y="331"/>
                </a:cubicBezTo>
                <a:cubicBezTo>
                  <a:pt x="1177" y="346"/>
                  <a:pt x="1159" y="365"/>
                  <a:pt x="1136" y="365"/>
                </a:cubicBezTo>
                <a:cubicBezTo>
                  <a:pt x="1113" y="365"/>
                  <a:pt x="1076" y="304"/>
                  <a:pt x="1052" y="333"/>
                </a:cubicBezTo>
                <a:cubicBezTo>
                  <a:pt x="1028" y="362"/>
                  <a:pt x="1013" y="487"/>
                  <a:pt x="992" y="539"/>
                </a:cubicBezTo>
                <a:cubicBezTo>
                  <a:pt x="971" y="591"/>
                  <a:pt x="937" y="623"/>
                  <a:pt x="924" y="645"/>
                </a:cubicBezTo>
                <a:cubicBezTo>
                  <a:pt x="911" y="667"/>
                  <a:pt x="915" y="665"/>
                  <a:pt x="916" y="673"/>
                </a:cubicBezTo>
                <a:cubicBezTo>
                  <a:pt x="917" y="681"/>
                  <a:pt x="934" y="678"/>
                  <a:pt x="930" y="691"/>
                </a:cubicBezTo>
                <a:cubicBezTo>
                  <a:pt x="926" y="704"/>
                  <a:pt x="906" y="738"/>
                  <a:pt x="892" y="751"/>
                </a:cubicBezTo>
                <a:cubicBezTo>
                  <a:pt x="878" y="764"/>
                  <a:pt x="867" y="764"/>
                  <a:pt x="846" y="769"/>
                </a:cubicBezTo>
                <a:cubicBezTo>
                  <a:pt x="825" y="774"/>
                  <a:pt x="786" y="772"/>
                  <a:pt x="764" y="781"/>
                </a:cubicBezTo>
                <a:cubicBezTo>
                  <a:pt x="742" y="790"/>
                  <a:pt x="733" y="819"/>
                  <a:pt x="712" y="825"/>
                </a:cubicBezTo>
                <a:cubicBezTo>
                  <a:pt x="691" y="831"/>
                  <a:pt x="662" y="809"/>
                  <a:pt x="640" y="815"/>
                </a:cubicBezTo>
                <a:cubicBezTo>
                  <a:pt x="618" y="821"/>
                  <a:pt x="595" y="850"/>
                  <a:pt x="578" y="859"/>
                </a:cubicBezTo>
                <a:cubicBezTo>
                  <a:pt x="561" y="868"/>
                  <a:pt x="555" y="871"/>
                  <a:pt x="538" y="867"/>
                </a:cubicBezTo>
                <a:cubicBezTo>
                  <a:pt x="521" y="863"/>
                  <a:pt x="490" y="851"/>
                  <a:pt x="474" y="833"/>
                </a:cubicBezTo>
                <a:cubicBezTo>
                  <a:pt x="458" y="815"/>
                  <a:pt x="452" y="774"/>
                  <a:pt x="445" y="760"/>
                </a:cubicBezTo>
                <a:cubicBezTo>
                  <a:pt x="438" y="746"/>
                  <a:pt x="441" y="750"/>
                  <a:pt x="432" y="751"/>
                </a:cubicBezTo>
                <a:lnTo>
                  <a:pt x="388" y="765"/>
                </a:lnTo>
                <a:cubicBezTo>
                  <a:pt x="360" y="788"/>
                  <a:pt x="286" y="855"/>
                  <a:pt x="262" y="891"/>
                </a:cubicBezTo>
                <a:cubicBezTo>
                  <a:pt x="238" y="927"/>
                  <a:pt x="261" y="959"/>
                  <a:pt x="242" y="979"/>
                </a:cubicBezTo>
                <a:cubicBezTo>
                  <a:pt x="223" y="999"/>
                  <a:pt x="171" y="994"/>
                  <a:pt x="146" y="1009"/>
                </a:cubicBezTo>
                <a:cubicBezTo>
                  <a:pt x="121" y="1024"/>
                  <a:pt x="114" y="1052"/>
                  <a:pt x="90" y="1067"/>
                </a:cubicBezTo>
                <a:cubicBezTo>
                  <a:pt x="66" y="1082"/>
                  <a:pt x="0" y="1099"/>
                  <a:pt x="0" y="1099"/>
                </a:cubicBezTo>
                <a:close/>
              </a:path>
            </a:pathLst>
          </a:custGeom>
          <a:solidFill>
            <a:srgbClr val="808080">
              <a:alpha val="50000"/>
            </a:srgbClr>
          </a:solidFill>
          <a:ln>
            <a:noFill/>
          </a:ln>
          <a:effectLst/>
          <a:extLst>
            <a:ext uri="{91240B29-F687-4F45-9708-019B960494DF}">
              <a14:hiddenLine xmlns:a14="http://schemas.microsoft.com/office/drawing/2010/main" w="952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3091" name="Picture 19" descr="The Civil War 35 Star Fla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8788" y="371475"/>
            <a:ext cx="296862" cy="180975"/>
          </a:xfrm>
          <a:prstGeom prst="rect">
            <a:avLst/>
          </a:prstGeom>
          <a:noFill/>
          <a:extLst>
            <a:ext uri="{909E8E84-426E-40DD-AFC4-6F175D3DCCD1}">
              <a14:hiddenFill xmlns:a14="http://schemas.microsoft.com/office/drawing/2010/main">
                <a:solidFill>
                  <a:srgbClr val="FFFFFF"/>
                </a:solidFill>
              </a14:hiddenFill>
            </a:ext>
          </a:extLst>
        </p:spPr>
      </p:pic>
      <p:pic>
        <p:nvPicPr>
          <p:cNvPr id="3092" name="Picture 20" descr="The Civil War 35 Star Fla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01088" y="244475"/>
            <a:ext cx="296862" cy="180975"/>
          </a:xfrm>
          <a:prstGeom prst="rect">
            <a:avLst/>
          </a:prstGeom>
          <a:noFill/>
          <a:extLst>
            <a:ext uri="{909E8E84-426E-40DD-AFC4-6F175D3DCCD1}">
              <a14:hiddenFill xmlns:a14="http://schemas.microsoft.com/office/drawing/2010/main">
                <a:solidFill>
                  <a:srgbClr val="FFFFFF"/>
                </a:solidFill>
              </a14:hiddenFill>
            </a:ext>
          </a:extLst>
        </p:spPr>
      </p:pic>
      <p:pic>
        <p:nvPicPr>
          <p:cNvPr id="3094" name="Picture 22" descr="The Civil War 35 Star Fla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1888" y="396875"/>
            <a:ext cx="296862" cy="180975"/>
          </a:xfrm>
          <a:prstGeom prst="rect">
            <a:avLst/>
          </a:prstGeom>
          <a:noFill/>
          <a:extLst>
            <a:ext uri="{909E8E84-426E-40DD-AFC4-6F175D3DCCD1}">
              <a14:hiddenFill xmlns:a14="http://schemas.microsoft.com/office/drawing/2010/main">
                <a:solidFill>
                  <a:srgbClr val="FFFFFF"/>
                </a:solidFill>
              </a14:hiddenFill>
            </a:ext>
          </a:extLst>
        </p:spPr>
      </p:pic>
      <p:pic>
        <p:nvPicPr>
          <p:cNvPr id="3095" name="Picture 23" descr="The Civil War 35 Star Fla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3488" y="498475"/>
            <a:ext cx="296862" cy="180975"/>
          </a:xfrm>
          <a:prstGeom prst="rect">
            <a:avLst/>
          </a:prstGeom>
          <a:noFill/>
          <a:extLst>
            <a:ext uri="{909E8E84-426E-40DD-AFC4-6F175D3DCCD1}">
              <a14:hiddenFill xmlns:a14="http://schemas.microsoft.com/office/drawing/2010/main">
                <a:solidFill>
                  <a:srgbClr val="FFFFFF"/>
                </a:solidFill>
              </a14:hiddenFill>
            </a:ext>
          </a:extLst>
        </p:spPr>
      </p:pic>
      <p:pic>
        <p:nvPicPr>
          <p:cNvPr id="3096" name="Picture 24" descr="The Civil War 35 Star Fla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1588" y="460375"/>
            <a:ext cx="296862" cy="180975"/>
          </a:xfrm>
          <a:prstGeom prst="rect">
            <a:avLst/>
          </a:prstGeom>
          <a:noFill/>
          <a:extLst>
            <a:ext uri="{909E8E84-426E-40DD-AFC4-6F175D3DCCD1}">
              <a14:hiddenFill xmlns:a14="http://schemas.microsoft.com/office/drawing/2010/main">
                <a:solidFill>
                  <a:srgbClr val="FFFFFF"/>
                </a:solidFill>
              </a14:hiddenFill>
            </a:ext>
          </a:extLst>
        </p:spPr>
      </p:pic>
      <p:pic>
        <p:nvPicPr>
          <p:cNvPr id="3097" name="Picture 25" descr="The Civil War 35 Star Fla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7438" y="2889250"/>
            <a:ext cx="296862" cy="180975"/>
          </a:xfrm>
          <a:prstGeom prst="rect">
            <a:avLst/>
          </a:prstGeom>
          <a:noFill/>
          <a:extLst>
            <a:ext uri="{909E8E84-426E-40DD-AFC4-6F175D3DCCD1}">
              <a14:hiddenFill xmlns:a14="http://schemas.microsoft.com/office/drawing/2010/main">
                <a:solidFill>
                  <a:srgbClr val="FFFFFF"/>
                </a:solidFill>
              </a14:hiddenFill>
            </a:ext>
          </a:extLst>
        </p:spPr>
      </p:pic>
      <p:pic>
        <p:nvPicPr>
          <p:cNvPr id="3098" name="Picture 26" descr="The Civil War 35 Star Fla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6763" y="3762375"/>
            <a:ext cx="296862" cy="180975"/>
          </a:xfrm>
          <a:prstGeom prst="rect">
            <a:avLst/>
          </a:prstGeom>
          <a:noFill/>
          <a:extLst>
            <a:ext uri="{909E8E84-426E-40DD-AFC4-6F175D3DCCD1}">
              <a14:hiddenFill xmlns:a14="http://schemas.microsoft.com/office/drawing/2010/main">
                <a:solidFill>
                  <a:srgbClr val="FFFFFF"/>
                </a:solidFill>
              </a14:hiddenFill>
            </a:ext>
          </a:extLst>
        </p:spPr>
      </p:pic>
      <p:pic>
        <p:nvPicPr>
          <p:cNvPr id="3100" name="Picture 28" descr="The Civil War 35 Star Fla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7113" y="4886325"/>
            <a:ext cx="296862" cy="180975"/>
          </a:xfrm>
          <a:prstGeom prst="rect">
            <a:avLst/>
          </a:prstGeom>
          <a:noFill/>
          <a:extLst>
            <a:ext uri="{909E8E84-426E-40DD-AFC4-6F175D3DCCD1}">
              <a14:hiddenFill xmlns:a14="http://schemas.microsoft.com/office/drawing/2010/main">
                <a:solidFill>
                  <a:srgbClr val="FFFFFF"/>
                </a:solidFill>
              </a14:hiddenFill>
            </a:ext>
          </a:extLst>
        </p:spPr>
      </p:pic>
      <p:pic>
        <p:nvPicPr>
          <p:cNvPr id="3101" name="Picture 29" descr="The Civil War 35 Star Fla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93938" y="4867275"/>
            <a:ext cx="296862" cy="180975"/>
          </a:xfrm>
          <a:prstGeom prst="rect">
            <a:avLst/>
          </a:prstGeom>
          <a:noFill/>
          <a:extLst>
            <a:ext uri="{909E8E84-426E-40DD-AFC4-6F175D3DCCD1}">
              <a14:hiddenFill xmlns:a14="http://schemas.microsoft.com/office/drawing/2010/main">
                <a:solidFill>
                  <a:srgbClr val="FFFFFF"/>
                </a:solidFill>
              </a14:hiddenFill>
            </a:ext>
          </a:extLst>
        </p:spPr>
      </p:pic>
      <p:pic>
        <p:nvPicPr>
          <p:cNvPr id="3102" name="Picture 30" descr="The Civil War 35 Star Fla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913" y="6032500"/>
            <a:ext cx="296862" cy="180975"/>
          </a:xfrm>
          <a:prstGeom prst="rect">
            <a:avLst/>
          </a:prstGeom>
          <a:noFill/>
          <a:extLst>
            <a:ext uri="{909E8E84-426E-40DD-AFC4-6F175D3DCCD1}">
              <a14:hiddenFill xmlns:a14="http://schemas.microsoft.com/office/drawing/2010/main">
                <a:solidFill>
                  <a:srgbClr val="FFFFFF"/>
                </a:solidFill>
              </a14:hiddenFill>
            </a:ext>
          </a:extLst>
        </p:spPr>
      </p:pic>
      <p:pic>
        <p:nvPicPr>
          <p:cNvPr id="3103" name="Picture 31" descr="The Civil War 35 Star Fla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2963" y="5238750"/>
            <a:ext cx="296862" cy="180975"/>
          </a:xfrm>
          <a:prstGeom prst="rect">
            <a:avLst/>
          </a:prstGeom>
          <a:noFill/>
          <a:extLst>
            <a:ext uri="{909E8E84-426E-40DD-AFC4-6F175D3DCCD1}">
              <a14:hiddenFill xmlns:a14="http://schemas.microsoft.com/office/drawing/2010/main">
                <a:solidFill>
                  <a:srgbClr val="FFFFFF"/>
                </a:solidFill>
              </a14:hiddenFill>
            </a:ext>
          </a:extLst>
        </p:spPr>
      </p:pic>
      <p:pic>
        <p:nvPicPr>
          <p:cNvPr id="3104" name="Picture 32" descr="The Civil War 35 Star Fla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325" y="5268913"/>
            <a:ext cx="296863" cy="180975"/>
          </a:xfrm>
          <a:prstGeom prst="rect">
            <a:avLst/>
          </a:prstGeom>
          <a:noFill/>
          <a:extLst>
            <a:ext uri="{909E8E84-426E-40DD-AFC4-6F175D3DCCD1}">
              <a14:hiddenFill xmlns:a14="http://schemas.microsoft.com/office/drawing/2010/main">
                <a:solidFill>
                  <a:srgbClr val="FFFFFF"/>
                </a:solidFill>
              </a14:hiddenFill>
            </a:ext>
          </a:extLst>
        </p:spPr>
      </p:pic>
      <p:pic>
        <p:nvPicPr>
          <p:cNvPr id="3105" name="Picture 33" descr="The Civil War 35 Star Fla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7888" y="3311525"/>
            <a:ext cx="296862" cy="180975"/>
          </a:xfrm>
          <a:prstGeom prst="rect">
            <a:avLst/>
          </a:prstGeom>
          <a:noFill/>
          <a:extLst>
            <a:ext uri="{909E8E84-426E-40DD-AFC4-6F175D3DCCD1}">
              <a14:hiddenFill xmlns:a14="http://schemas.microsoft.com/office/drawing/2010/main">
                <a:solidFill>
                  <a:srgbClr val="FFFFFF"/>
                </a:solidFill>
              </a14:hiddenFill>
            </a:ext>
          </a:extLst>
        </p:spPr>
      </p:pic>
      <p:pic>
        <p:nvPicPr>
          <p:cNvPr id="3106" name="Picture 34" descr="The Civil War 35 Star Fla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3288" y="2994025"/>
            <a:ext cx="296862" cy="180975"/>
          </a:xfrm>
          <a:prstGeom prst="rect">
            <a:avLst/>
          </a:prstGeom>
          <a:noFill/>
          <a:extLst>
            <a:ext uri="{909E8E84-426E-40DD-AFC4-6F175D3DCCD1}">
              <a14:hiddenFill xmlns:a14="http://schemas.microsoft.com/office/drawing/2010/main">
                <a:solidFill>
                  <a:srgbClr val="FFFFFF"/>
                </a:solidFill>
              </a14:hiddenFill>
            </a:ext>
          </a:extLst>
        </p:spPr>
      </p:pic>
      <p:pic>
        <p:nvPicPr>
          <p:cNvPr id="3107" name="Picture 35" descr="Confederate Battle Flag Gallery includes the following:Confederate Battle Flags in various sizes, Parade Style Confederate Battle Flag, Aint Comin Down Confederate Flag, The South Will Rise Again Confederate Flag, Battle Flag with Hank Williams, Jr. Rebel Skull Skeleton Flag, Rebel Deer Flag, Rebel Bass Fish Flag, Rebel Bike Flag, Rebel Flag with Eagle, Rebel Flag with Native American Indian, Heritage not Hate Flag, and Rebel Flag with Cross Bones. Click on link to view this category">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45175" y="3756025"/>
            <a:ext cx="295275" cy="195263"/>
          </a:xfrm>
          <a:prstGeom prst="rect">
            <a:avLst/>
          </a:prstGeom>
          <a:noFill/>
          <a:extLst>
            <a:ext uri="{909E8E84-426E-40DD-AFC4-6F175D3DCCD1}">
              <a14:hiddenFill xmlns:a14="http://schemas.microsoft.com/office/drawing/2010/main">
                <a:solidFill>
                  <a:srgbClr val="FFFFFF"/>
                </a:solidFill>
              </a14:hiddenFill>
            </a:ext>
          </a:extLst>
        </p:spPr>
      </p:pic>
      <p:pic>
        <p:nvPicPr>
          <p:cNvPr id="3108" name="Picture 36" descr="Confederate Battle Flag Gallery includes the following:Confederate Battle Flags in various sizes, Parade Style Confederate Battle Flag, Aint Comin Down Confederate Flag, The South Will Rise Again Confederate Flag, Battle Flag with Hank Williams, Jr. Rebel Skull Skeleton Flag, Rebel Deer Flag, Rebel Bass Fish Flag, Rebel Bike Flag, Rebel Flag with Eagle, Rebel Flag with Native American Indian, Heritage not Hate Flag, and Rebel Flag with Cross Bones. Click on link to view this category">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43450" y="4324350"/>
            <a:ext cx="295275" cy="195263"/>
          </a:xfrm>
          <a:prstGeom prst="rect">
            <a:avLst/>
          </a:prstGeom>
          <a:noFill/>
          <a:extLst>
            <a:ext uri="{909E8E84-426E-40DD-AFC4-6F175D3DCCD1}">
              <a14:hiddenFill xmlns:a14="http://schemas.microsoft.com/office/drawing/2010/main">
                <a:solidFill>
                  <a:srgbClr val="FFFFFF"/>
                </a:solidFill>
              </a14:hiddenFill>
            </a:ext>
          </a:extLst>
        </p:spPr>
      </p:pic>
      <p:pic>
        <p:nvPicPr>
          <p:cNvPr id="3109" name="Picture 37" descr="Confederate Battle Flag Gallery includes the following:Confederate Battle Flags in various sizes, Parade Style Confederate Battle Flag, Aint Comin Down Confederate Flag, The South Will Rise Again Confederate Flag, Battle Flag with Hank Williams, Jr. Rebel Skull Skeleton Flag, Rebel Deer Flag, Rebel Bass Fish Flag, Rebel Bike Flag, Rebel Flag with Eagle, Rebel Flag with Native American Indian, Heritage not Hate Flag, and Rebel Flag with Cross Bones. Click on link to view this category">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68700" y="4876800"/>
            <a:ext cx="295275" cy="195263"/>
          </a:xfrm>
          <a:prstGeom prst="rect">
            <a:avLst/>
          </a:prstGeom>
          <a:noFill/>
          <a:extLst>
            <a:ext uri="{909E8E84-426E-40DD-AFC4-6F175D3DCCD1}">
              <a14:hiddenFill xmlns:a14="http://schemas.microsoft.com/office/drawing/2010/main">
                <a:solidFill>
                  <a:srgbClr val="FFFFFF"/>
                </a:solidFill>
              </a14:hiddenFill>
            </a:ext>
          </a:extLst>
        </p:spPr>
      </p:pic>
      <p:pic>
        <p:nvPicPr>
          <p:cNvPr id="3110" name="Picture 38" descr="Confederate Battle Flag Gallery includes the following:Confederate Battle Flags in various sizes, Parade Style Confederate Battle Flag, Aint Comin Down Confederate Flag, The South Will Rise Again Confederate Flag, Battle Flag with Hank Williams, Jr. Rebel Skull Skeleton Flag, Rebel Deer Flag, Rebel Bass Fish Flag, Rebel Bike Flag, Rebel Flag with Eagle, Rebel Flag with Native American Indian, Heritage not Hate Flag, and Rebel Flag with Cross Bones. Click on link to view this category">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7500" y="6019800"/>
            <a:ext cx="295275" cy="195263"/>
          </a:xfrm>
          <a:prstGeom prst="rect">
            <a:avLst/>
          </a:prstGeom>
          <a:noFill/>
          <a:extLst>
            <a:ext uri="{909E8E84-426E-40DD-AFC4-6F175D3DCCD1}">
              <a14:hiddenFill xmlns:a14="http://schemas.microsoft.com/office/drawing/2010/main">
                <a:solidFill>
                  <a:srgbClr val="FFFFFF"/>
                </a:solidFill>
              </a14:hiddenFill>
            </a:ext>
          </a:extLst>
        </p:spPr>
      </p:pic>
      <p:pic>
        <p:nvPicPr>
          <p:cNvPr id="3111" name="Picture 39" descr="Confederate Battle Flag Gallery includes the following:Confederate Battle Flags in various sizes, Parade Style Confederate Battle Flag, Aint Comin Down Confederate Flag, The South Will Rise Again Confederate Flag, Battle Flag with Hank Williams, Jr. Rebel Skull Skeleton Flag, Rebel Deer Flag, Rebel Bass Fish Flag, Rebel Bike Flag, Rebel Flag with Eagle, Rebel Flag with Native American Indian, Heritage not Hate Flag, and Rebel Flag with Cross Bones. Click on link to view this category">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92350" y="4860925"/>
            <a:ext cx="295275" cy="195263"/>
          </a:xfrm>
          <a:prstGeom prst="rect">
            <a:avLst/>
          </a:prstGeom>
          <a:noFill/>
          <a:extLst>
            <a:ext uri="{909E8E84-426E-40DD-AFC4-6F175D3DCCD1}">
              <a14:hiddenFill xmlns:a14="http://schemas.microsoft.com/office/drawing/2010/main">
                <a:solidFill>
                  <a:srgbClr val="FFFFFF"/>
                </a:solidFill>
              </a14:hiddenFill>
            </a:ext>
          </a:extLst>
        </p:spPr>
      </p:pic>
      <p:pic>
        <p:nvPicPr>
          <p:cNvPr id="3112" name="Picture 40" descr="Confederate Battle Flag Gallery includes the following:Confederate Battle Flags in various sizes, Parade Style Confederate Battle Flag, Aint Comin Down Confederate Flag, The South Will Rise Again Confederate Flag, Battle Flag with Hank Williams, Jr. Rebel Skull Skeleton Flag, Rebel Deer Flag, Rebel Bass Fish Flag, Rebel Bike Flag, Rebel Flag with Eagle, Rebel Flag with Native American Indian, Heritage not Hate Flag, and Rebel Flag with Cross Bones. Click on link to view this category">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34225" y="1649413"/>
            <a:ext cx="295275" cy="195262"/>
          </a:xfrm>
          <a:prstGeom prst="rect">
            <a:avLst/>
          </a:prstGeom>
          <a:noFill/>
          <a:extLst>
            <a:ext uri="{909E8E84-426E-40DD-AFC4-6F175D3DCCD1}">
              <a14:hiddenFill xmlns:a14="http://schemas.microsoft.com/office/drawing/2010/main">
                <a:solidFill>
                  <a:srgbClr val="FFFFFF"/>
                </a:solidFill>
              </a14:hiddenFill>
            </a:ext>
          </a:extLst>
        </p:spPr>
      </p:pic>
      <p:pic>
        <p:nvPicPr>
          <p:cNvPr id="3113" name="Picture 41" descr="Confederate Battle Flag Gallery includes the following:Confederate Battle Flags in various sizes, Parade Style Confederate Battle Flag, Aint Comin Down Confederate Flag, The South Will Rise Again Confederate Flag, Battle Flag with Hank Williams, Jr. Rebel Skull Skeleton Flag, Rebel Deer Flag, Rebel Bass Fish Flag, Rebel Bike Flag, Rebel Flag with Eagle, Rebel Flag with Native American Indian, Heritage not Hate Flag, and Rebel Flag with Cross Bones. Click on link to view this category">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7325" y="5264150"/>
            <a:ext cx="295275" cy="195263"/>
          </a:xfrm>
          <a:prstGeom prst="rect">
            <a:avLst/>
          </a:prstGeom>
          <a:noFill/>
          <a:extLst>
            <a:ext uri="{909E8E84-426E-40DD-AFC4-6F175D3DCCD1}">
              <a14:hiddenFill xmlns:a14="http://schemas.microsoft.com/office/drawing/2010/main">
                <a:solidFill>
                  <a:srgbClr val="FFFFFF"/>
                </a:solidFill>
              </a14:hiddenFill>
            </a:ext>
          </a:extLst>
        </p:spPr>
      </p:pic>
      <p:pic>
        <p:nvPicPr>
          <p:cNvPr id="3114" name="Picture 42" descr="Confederate Battle Flag Gallery includes the following:Confederate Battle Flags in various sizes, Parade Style Confederate Battle Flag, Aint Comin Down Confederate Flag, The South Will Rise Again Confederate Flag, Battle Flag with Hank Williams, Jr. Rebel Skull Skeleton Flag, Rebel Deer Flag, Rebel Bass Fish Flag, Rebel Bike Flag, Rebel Flag with Eagle, Rebel Flag with Native American Indian, Heritage not Hate Flag, and Rebel Flag with Cross Bones. Click on link to view this category">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7725" y="5235575"/>
            <a:ext cx="295275" cy="195263"/>
          </a:xfrm>
          <a:prstGeom prst="rect">
            <a:avLst/>
          </a:prstGeom>
          <a:noFill/>
          <a:extLst>
            <a:ext uri="{909E8E84-426E-40DD-AFC4-6F175D3DCCD1}">
              <a14:hiddenFill xmlns:a14="http://schemas.microsoft.com/office/drawing/2010/main">
                <a:solidFill>
                  <a:srgbClr val="FFFFFF"/>
                </a:solidFill>
              </a14:hiddenFill>
            </a:ext>
          </a:extLst>
        </p:spPr>
      </p:pic>
      <p:pic>
        <p:nvPicPr>
          <p:cNvPr id="3116" name="Picture 44" descr="Confederate Battle Flag Gallery includes the following:Confederate Battle Flags in various sizes, Parade Style Confederate Battle Flag, Aint Comin Down Confederate Flag, The South Will Rise Again Confederate Flag, Battle Flag with Hank Williams, Jr. Rebel Skull Skeleton Flag, Rebel Deer Flag, Rebel Bass Fish Flag, Rebel Bike Flag, Rebel Flag with Eagle, Rebel Flag with Native American Indian, Heritage not Hate Flag, and Rebel Flag with Cross Bones. Click on link to view this category">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67438" y="2879725"/>
            <a:ext cx="295275" cy="195263"/>
          </a:xfrm>
          <a:prstGeom prst="rect">
            <a:avLst/>
          </a:prstGeom>
          <a:noFill/>
          <a:extLst>
            <a:ext uri="{909E8E84-426E-40DD-AFC4-6F175D3DCCD1}">
              <a14:hiddenFill xmlns:a14="http://schemas.microsoft.com/office/drawing/2010/main">
                <a:solidFill>
                  <a:srgbClr val="FFFFFF"/>
                </a:solidFill>
              </a14:hiddenFill>
            </a:ext>
          </a:extLst>
        </p:spPr>
      </p:pic>
      <p:pic>
        <p:nvPicPr>
          <p:cNvPr id="3117" name="Picture 45" descr="Confederate Battle Flag Gallery includes the following:Confederate Battle Flags in various sizes, Parade Style Confederate Battle Flag, Aint Comin Down Confederate Flag, The South Will Rise Again Confederate Flag, Battle Flag with Hank Williams, Jr. Rebel Skull Skeleton Flag, Rebel Deer Flag, Rebel Bass Fish Flag, Rebel Bike Flag, Rebel Flag with Eagle, Rebel Flag with Native American Indian, Heritage not Hate Flag, and Rebel Flag with Cross Bones. Click on link to view this category">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9475" y="3305175"/>
            <a:ext cx="295275" cy="195263"/>
          </a:xfrm>
          <a:prstGeom prst="rect">
            <a:avLst/>
          </a:prstGeom>
          <a:noFill/>
          <a:extLst>
            <a:ext uri="{909E8E84-426E-40DD-AFC4-6F175D3DCCD1}">
              <a14:hiddenFill xmlns:a14="http://schemas.microsoft.com/office/drawing/2010/main">
                <a:solidFill>
                  <a:srgbClr val="FFFFFF"/>
                </a:solidFill>
              </a14:hiddenFill>
            </a:ext>
          </a:extLst>
        </p:spPr>
      </p:pic>
      <p:pic>
        <p:nvPicPr>
          <p:cNvPr id="3118" name="Picture 46" descr="Confederate Battle Flag Gallery includes the following:Confederate Battle Flags in various sizes, Parade Style Confederate Battle Flag, Aint Comin Down Confederate Flag, The South Will Rise Again Confederate Flag, Battle Flag with Hank Williams, Jr. Rebel Skull Skeleton Flag, Rebel Deer Flag, Rebel Bass Fish Flag, Rebel Bike Flag, Rebel Flag with Eagle, Rebel Flag with Native American Indian, Heritage not Hate Flag, and Rebel Flag with Cross Bones. Click on link to view this category">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30588" y="2987675"/>
            <a:ext cx="295275" cy="195263"/>
          </a:xfrm>
          <a:prstGeom prst="rect">
            <a:avLst/>
          </a:prstGeom>
          <a:noFill/>
          <a:extLst>
            <a:ext uri="{909E8E84-426E-40DD-AFC4-6F175D3DCCD1}">
              <a14:hiddenFill xmlns:a14="http://schemas.microsoft.com/office/drawing/2010/main">
                <a:solidFill>
                  <a:srgbClr val="FFFFFF"/>
                </a:solidFill>
              </a14:hiddenFill>
            </a:ext>
          </a:extLst>
        </p:spPr>
      </p:pic>
      <p:sp>
        <p:nvSpPr>
          <p:cNvPr id="3123" name="Text Box 51"/>
          <p:cNvSpPr txBox="1">
            <a:spLocks noChangeArrowheads="1"/>
          </p:cNvSpPr>
          <p:nvPr/>
        </p:nvSpPr>
        <p:spPr bwMode="auto">
          <a:xfrm>
            <a:off x="7188200" y="5875338"/>
            <a:ext cx="844550" cy="91598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a:t>North </a:t>
            </a:r>
          </a:p>
          <a:p>
            <a:pPr algn="ctr"/>
            <a:r>
              <a:rPr lang="en-US" altLang="en-US"/>
              <a:t>Vs.</a:t>
            </a:r>
          </a:p>
          <a:p>
            <a:pPr algn="ctr"/>
            <a:r>
              <a:rPr lang="en-US" altLang="en-US"/>
              <a:t>South </a:t>
            </a:r>
          </a:p>
        </p:txBody>
      </p:sp>
      <p:sp>
        <p:nvSpPr>
          <p:cNvPr id="3130" name="Freeform 58"/>
          <p:cNvSpPr>
            <a:spLocks/>
          </p:cNvSpPr>
          <p:nvPr/>
        </p:nvSpPr>
        <p:spPr bwMode="auto">
          <a:xfrm>
            <a:off x="8332788" y="425450"/>
            <a:ext cx="449262" cy="790575"/>
          </a:xfrm>
          <a:custGeom>
            <a:avLst/>
            <a:gdLst>
              <a:gd name="T0" fmla="*/ 276 w 283"/>
              <a:gd name="T1" fmla="*/ 490 h 498"/>
              <a:gd name="T2" fmla="*/ 111 w 283"/>
              <a:gd name="T3" fmla="*/ 498 h 498"/>
              <a:gd name="T4" fmla="*/ 0 w 283"/>
              <a:gd name="T5" fmla="*/ 52 h 498"/>
              <a:gd name="T6" fmla="*/ 7 w 283"/>
              <a:gd name="T7" fmla="*/ 34 h 498"/>
              <a:gd name="T8" fmla="*/ 52 w 283"/>
              <a:gd name="T9" fmla="*/ 4 h 498"/>
              <a:gd name="T10" fmla="*/ 120 w 283"/>
              <a:gd name="T11" fmla="*/ 10 h 498"/>
              <a:gd name="T12" fmla="*/ 135 w 283"/>
              <a:gd name="T13" fmla="*/ 27 h 498"/>
              <a:gd name="T14" fmla="*/ 117 w 283"/>
              <a:gd name="T15" fmla="*/ 60 h 498"/>
              <a:gd name="T16" fmla="*/ 108 w 283"/>
              <a:gd name="T17" fmla="*/ 120 h 498"/>
              <a:gd name="T18" fmla="*/ 159 w 283"/>
              <a:gd name="T19" fmla="*/ 189 h 498"/>
              <a:gd name="T20" fmla="*/ 175 w 283"/>
              <a:gd name="T21" fmla="*/ 294 h 498"/>
              <a:gd name="T22" fmla="*/ 216 w 283"/>
              <a:gd name="T23" fmla="*/ 337 h 498"/>
              <a:gd name="T24" fmla="*/ 267 w 283"/>
              <a:gd name="T25" fmla="*/ 372 h 498"/>
              <a:gd name="T26" fmla="*/ 283 w 283"/>
              <a:gd name="T27" fmla="*/ 459 h 498"/>
              <a:gd name="T28" fmla="*/ 276 w 283"/>
              <a:gd name="T29" fmla="*/ 490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3" h="498">
                <a:moveTo>
                  <a:pt x="276" y="490"/>
                </a:moveTo>
                <a:lnTo>
                  <a:pt x="111" y="498"/>
                </a:lnTo>
                <a:lnTo>
                  <a:pt x="0" y="52"/>
                </a:lnTo>
                <a:lnTo>
                  <a:pt x="7" y="34"/>
                </a:lnTo>
                <a:cubicBezTo>
                  <a:pt x="16" y="26"/>
                  <a:pt x="33" y="8"/>
                  <a:pt x="52" y="4"/>
                </a:cubicBezTo>
                <a:cubicBezTo>
                  <a:pt x="71" y="0"/>
                  <a:pt x="106" y="6"/>
                  <a:pt x="120" y="10"/>
                </a:cubicBezTo>
                <a:lnTo>
                  <a:pt x="135" y="27"/>
                </a:lnTo>
                <a:cubicBezTo>
                  <a:pt x="135" y="35"/>
                  <a:pt x="121" y="45"/>
                  <a:pt x="117" y="60"/>
                </a:cubicBezTo>
                <a:cubicBezTo>
                  <a:pt x="113" y="75"/>
                  <a:pt x="101" y="99"/>
                  <a:pt x="108" y="120"/>
                </a:cubicBezTo>
                <a:cubicBezTo>
                  <a:pt x="115" y="141"/>
                  <a:pt x="148" y="160"/>
                  <a:pt x="159" y="189"/>
                </a:cubicBezTo>
                <a:cubicBezTo>
                  <a:pt x="170" y="218"/>
                  <a:pt x="166" y="269"/>
                  <a:pt x="175" y="294"/>
                </a:cubicBezTo>
                <a:cubicBezTo>
                  <a:pt x="184" y="319"/>
                  <a:pt x="201" y="324"/>
                  <a:pt x="216" y="337"/>
                </a:cubicBezTo>
                <a:cubicBezTo>
                  <a:pt x="231" y="350"/>
                  <a:pt x="256" y="352"/>
                  <a:pt x="267" y="372"/>
                </a:cubicBezTo>
                <a:cubicBezTo>
                  <a:pt x="278" y="392"/>
                  <a:pt x="281" y="439"/>
                  <a:pt x="283" y="459"/>
                </a:cubicBezTo>
                <a:lnTo>
                  <a:pt x="276" y="490"/>
                </a:lnTo>
                <a:close/>
              </a:path>
            </a:pathLst>
          </a:custGeom>
          <a:solidFill>
            <a:srgbClr val="3333FF">
              <a:alpha val="50000"/>
            </a:srgbClr>
          </a:solidFill>
          <a:ln>
            <a:noFill/>
          </a:ln>
          <a:effectLst/>
          <a:extLst>
            <a:ext uri="{91240B29-F687-4F45-9708-019B960494DF}">
              <a14:hiddenLine xmlns:a14="http://schemas.microsoft.com/office/drawing/2010/main" w="952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31" name="Freeform 59"/>
          <p:cNvSpPr>
            <a:spLocks/>
          </p:cNvSpPr>
          <p:nvPr/>
        </p:nvSpPr>
        <p:spPr bwMode="auto">
          <a:xfrm>
            <a:off x="6788150" y="514350"/>
            <a:ext cx="1982788" cy="1592263"/>
          </a:xfrm>
          <a:custGeom>
            <a:avLst/>
            <a:gdLst>
              <a:gd name="T0" fmla="*/ 0 w 1249"/>
              <a:gd name="T1" fmla="*/ 81 h 1003"/>
              <a:gd name="T2" fmla="*/ 972 w 1249"/>
              <a:gd name="T3" fmla="*/ 0 h 1003"/>
              <a:gd name="T4" fmla="*/ 1083 w 1249"/>
              <a:gd name="T5" fmla="*/ 447 h 1003"/>
              <a:gd name="T6" fmla="*/ 1248 w 1249"/>
              <a:gd name="T7" fmla="*/ 432 h 1003"/>
              <a:gd name="T8" fmla="*/ 1091 w 1249"/>
              <a:gd name="T9" fmla="*/ 965 h 1003"/>
              <a:gd name="T10" fmla="*/ 969 w 1249"/>
              <a:gd name="T11" fmla="*/ 663 h 1003"/>
              <a:gd name="T12" fmla="*/ 849 w 1249"/>
              <a:gd name="T13" fmla="*/ 588 h 1003"/>
              <a:gd name="T14" fmla="*/ 830 w 1249"/>
              <a:gd name="T15" fmla="*/ 587 h 1003"/>
              <a:gd name="T16" fmla="*/ 807 w 1249"/>
              <a:gd name="T17" fmla="*/ 579 h 1003"/>
              <a:gd name="T18" fmla="*/ 735 w 1249"/>
              <a:gd name="T19" fmla="*/ 554 h 1003"/>
              <a:gd name="T20" fmla="*/ 711 w 1249"/>
              <a:gd name="T21" fmla="*/ 546 h 1003"/>
              <a:gd name="T22" fmla="*/ 666 w 1249"/>
              <a:gd name="T23" fmla="*/ 513 h 1003"/>
              <a:gd name="T24" fmla="*/ 677 w 1249"/>
              <a:gd name="T25" fmla="*/ 453 h 1003"/>
              <a:gd name="T26" fmla="*/ 705 w 1249"/>
              <a:gd name="T27" fmla="*/ 408 h 1003"/>
              <a:gd name="T28" fmla="*/ 708 w 1249"/>
              <a:gd name="T29" fmla="*/ 383 h 1003"/>
              <a:gd name="T30" fmla="*/ 711 w 1249"/>
              <a:gd name="T31" fmla="*/ 353 h 1003"/>
              <a:gd name="T32" fmla="*/ 678 w 1249"/>
              <a:gd name="T33" fmla="*/ 308 h 1003"/>
              <a:gd name="T34" fmla="*/ 671 w 1249"/>
              <a:gd name="T35" fmla="*/ 285 h 1003"/>
              <a:gd name="T36" fmla="*/ 623 w 1249"/>
              <a:gd name="T37" fmla="*/ 269 h 1003"/>
              <a:gd name="T38" fmla="*/ 603 w 1249"/>
              <a:gd name="T39" fmla="*/ 254 h 1003"/>
              <a:gd name="T40" fmla="*/ 597 w 1249"/>
              <a:gd name="T41" fmla="*/ 221 h 1003"/>
              <a:gd name="T42" fmla="*/ 540 w 1249"/>
              <a:gd name="T43" fmla="*/ 212 h 1003"/>
              <a:gd name="T44" fmla="*/ 477 w 1249"/>
              <a:gd name="T45" fmla="*/ 264 h 1003"/>
              <a:gd name="T46" fmla="*/ 491 w 1249"/>
              <a:gd name="T47" fmla="*/ 153 h 1003"/>
              <a:gd name="T48" fmla="*/ 461 w 1249"/>
              <a:gd name="T49" fmla="*/ 120 h 1003"/>
              <a:gd name="T50" fmla="*/ 429 w 1249"/>
              <a:gd name="T51" fmla="*/ 108 h 1003"/>
              <a:gd name="T52" fmla="*/ 410 w 1249"/>
              <a:gd name="T53" fmla="*/ 104 h 1003"/>
              <a:gd name="T54" fmla="*/ 348 w 1249"/>
              <a:gd name="T55" fmla="*/ 92 h 1003"/>
              <a:gd name="T56" fmla="*/ 282 w 1249"/>
              <a:gd name="T57" fmla="*/ 135 h 1003"/>
              <a:gd name="T58" fmla="*/ 216 w 1249"/>
              <a:gd name="T59" fmla="*/ 99 h 1003"/>
              <a:gd name="T60" fmla="*/ 164 w 1249"/>
              <a:gd name="T61" fmla="*/ 158 h 1003"/>
              <a:gd name="T62" fmla="*/ 81 w 1249"/>
              <a:gd name="T63" fmla="*/ 201 h 1003"/>
              <a:gd name="T64" fmla="*/ 66 w 1249"/>
              <a:gd name="T65" fmla="*/ 227 h 1003"/>
              <a:gd name="T66" fmla="*/ 44 w 1249"/>
              <a:gd name="T67" fmla="*/ 252 h 1003"/>
              <a:gd name="T68" fmla="*/ 6 w 1249"/>
              <a:gd name="T69" fmla="*/ 252 h 1003"/>
              <a:gd name="T70" fmla="*/ 0 w 1249"/>
              <a:gd name="T71" fmla="*/ 81 h 10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49" h="1003">
                <a:moveTo>
                  <a:pt x="0" y="81"/>
                </a:moveTo>
                <a:lnTo>
                  <a:pt x="972" y="0"/>
                </a:lnTo>
                <a:lnTo>
                  <a:pt x="1083" y="447"/>
                </a:lnTo>
                <a:lnTo>
                  <a:pt x="1248" y="432"/>
                </a:lnTo>
                <a:cubicBezTo>
                  <a:pt x="1249" y="518"/>
                  <a:pt x="1137" y="927"/>
                  <a:pt x="1091" y="965"/>
                </a:cubicBezTo>
                <a:cubicBezTo>
                  <a:pt x="1045" y="1003"/>
                  <a:pt x="1009" y="726"/>
                  <a:pt x="969" y="663"/>
                </a:cubicBezTo>
                <a:lnTo>
                  <a:pt x="849" y="588"/>
                </a:lnTo>
                <a:cubicBezTo>
                  <a:pt x="826" y="575"/>
                  <a:pt x="837" y="588"/>
                  <a:pt x="830" y="587"/>
                </a:cubicBezTo>
                <a:cubicBezTo>
                  <a:pt x="823" y="586"/>
                  <a:pt x="823" y="584"/>
                  <a:pt x="807" y="579"/>
                </a:cubicBezTo>
                <a:cubicBezTo>
                  <a:pt x="791" y="574"/>
                  <a:pt x="751" y="559"/>
                  <a:pt x="735" y="554"/>
                </a:cubicBezTo>
                <a:cubicBezTo>
                  <a:pt x="719" y="549"/>
                  <a:pt x="722" y="553"/>
                  <a:pt x="711" y="546"/>
                </a:cubicBezTo>
                <a:cubicBezTo>
                  <a:pt x="700" y="539"/>
                  <a:pt x="672" y="528"/>
                  <a:pt x="666" y="513"/>
                </a:cubicBezTo>
                <a:cubicBezTo>
                  <a:pt x="660" y="498"/>
                  <a:pt x="671" y="470"/>
                  <a:pt x="677" y="453"/>
                </a:cubicBezTo>
                <a:cubicBezTo>
                  <a:pt x="683" y="436"/>
                  <a:pt x="700" y="420"/>
                  <a:pt x="705" y="408"/>
                </a:cubicBezTo>
                <a:cubicBezTo>
                  <a:pt x="710" y="396"/>
                  <a:pt x="707" y="392"/>
                  <a:pt x="708" y="383"/>
                </a:cubicBezTo>
                <a:cubicBezTo>
                  <a:pt x="709" y="374"/>
                  <a:pt x="716" y="365"/>
                  <a:pt x="711" y="353"/>
                </a:cubicBezTo>
                <a:cubicBezTo>
                  <a:pt x="706" y="341"/>
                  <a:pt x="685" y="319"/>
                  <a:pt x="678" y="308"/>
                </a:cubicBezTo>
                <a:cubicBezTo>
                  <a:pt x="671" y="297"/>
                  <a:pt x="680" y="291"/>
                  <a:pt x="671" y="285"/>
                </a:cubicBezTo>
                <a:cubicBezTo>
                  <a:pt x="662" y="279"/>
                  <a:pt x="634" y="274"/>
                  <a:pt x="623" y="269"/>
                </a:cubicBezTo>
                <a:cubicBezTo>
                  <a:pt x="612" y="264"/>
                  <a:pt x="607" y="262"/>
                  <a:pt x="603" y="254"/>
                </a:cubicBezTo>
                <a:cubicBezTo>
                  <a:pt x="599" y="246"/>
                  <a:pt x="607" y="228"/>
                  <a:pt x="597" y="221"/>
                </a:cubicBezTo>
                <a:cubicBezTo>
                  <a:pt x="587" y="214"/>
                  <a:pt x="560" y="205"/>
                  <a:pt x="540" y="212"/>
                </a:cubicBezTo>
                <a:cubicBezTo>
                  <a:pt x="520" y="219"/>
                  <a:pt x="485" y="274"/>
                  <a:pt x="477" y="264"/>
                </a:cubicBezTo>
                <a:lnTo>
                  <a:pt x="491" y="153"/>
                </a:lnTo>
                <a:lnTo>
                  <a:pt x="461" y="120"/>
                </a:lnTo>
                <a:cubicBezTo>
                  <a:pt x="451" y="113"/>
                  <a:pt x="437" y="111"/>
                  <a:pt x="429" y="108"/>
                </a:cubicBezTo>
                <a:cubicBezTo>
                  <a:pt x="421" y="105"/>
                  <a:pt x="423" y="107"/>
                  <a:pt x="410" y="104"/>
                </a:cubicBezTo>
                <a:cubicBezTo>
                  <a:pt x="397" y="101"/>
                  <a:pt x="369" y="87"/>
                  <a:pt x="348" y="92"/>
                </a:cubicBezTo>
                <a:cubicBezTo>
                  <a:pt x="327" y="97"/>
                  <a:pt x="304" y="134"/>
                  <a:pt x="282" y="135"/>
                </a:cubicBezTo>
                <a:cubicBezTo>
                  <a:pt x="260" y="136"/>
                  <a:pt x="236" y="95"/>
                  <a:pt x="216" y="99"/>
                </a:cubicBezTo>
                <a:cubicBezTo>
                  <a:pt x="196" y="103"/>
                  <a:pt x="186" y="141"/>
                  <a:pt x="164" y="158"/>
                </a:cubicBezTo>
                <a:cubicBezTo>
                  <a:pt x="142" y="175"/>
                  <a:pt x="97" y="190"/>
                  <a:pt x="81" y="201"/>
                </a:cubicBezTo>
                <a:cubicBezTo>
                  <a:pt x="65" y="212"/>
                  <a:pt x="72" y="219"/>
                  <a:pt x="66" y="227"/>
                </a:cubicBezTo>
                <a:cubicBezTo>
                  <a:pt x="60" y="235"/>
                  <a:pt x="54" y="248"/>
                  <a:pt x="44" y="252"/>
                </a:cubicBezTo>
                <a:cubicBezTo>
                  <a:pt x="34" y="256"/>
                  <a:pt x="13" y="280"/>
                  <a:pt x="6" y="252"/>
                </a:cubicBezTo>
                <a:lnTo>
                  <a:pt x="0" y="81"/>
                </a:lnTo>
                <a:close/>
              </a:path>
            </a:pathLst>
          </a:custGeom>
          <a:solidFill>
            <a:srgbClr val="3333FF">
              <a:alpha val="50000"/>
            </a:srgbClr>
          </a:solidFill>
          <a:ln>
            <a:noFill/>
          </a:ln>
          <a:effectLst/>
          <a:extLst>
            <a:ext uri="{91240B29-F687-4F45-9708-019B960494DF}">
              <a14:hiddenLine xmlns:a14="http://schemas.microsoft.com/office/drawing/2010/main" w="952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3132" name="Picture 60" descr="The Civil War 35 Star Fla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78838" y="806450"/>
            <a:ext cx="296862" cy="180975"/>
          </a:xfrm>
          <a:prstGeom prst="rect">
            <a:avLst/>
          </a:prstGeom>
          <a:noFill/>
          <a:extLst>
            <a:ext uri="{909E8E84-426E-40DD-AFC4-6F175D3DCCD1}">
              <a14:hiddenFill xmlns:a14="http://schemas.microsoft.com/office/drawing/2010/main">
                <a:solidFill>
                  <a:srgbClr val="FFFFFF"/>
                </a:solidFill>
              </a14:hiddenFill>
            </a:ext>
          </a:extLst>
        </p:spPr>
      </p:pic>
      <p:pic>
        <p:nvPicPr>
          <p:cNvPr id="3140" name="Picture 68" descr="The Civil War 35 Star Fla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16825" y="684213"/>
            <a:ext cx="296863" cy="180975"/>
          </a:xfrm>
          <a:prstGeom prst="rect">
            <a:avLst/>
          </a:prstGeom>
          <a:noFill/>
          <a:extLst>
            <a:ext uri="{909E8E84-426E-40DD-AFC4-6F175D3DCCD1}">
              <a14:hiddenFill xmlns:a14="http://schemas.microsoft.com/office/drawing/2010/main">
                <a:solidFill>
                  <a:srgbClr val="FFFFFF"/>
                </a:solidFill>
              </a14:hiddenFill>
            </a:ext>
          </a:extLst>
        </p:spPr>
      </p:pic>
      <p:sp>
        <p:nvSpPr>
          <p:cNvPr id="3144" name="Freeform 72"/>
          <p:cNvSpPr>
            <a:spLocks/>
          </p:cNvSpPr>
          <p:nvPr/>
        </p:nvSpPr>
        <p:spPr bwMode="auto">
          <a:xfrm>
            <a:off x="2563813" y="1149350"/>
            <a:ext cx="3181350" cy="1409700"/>
          </a:xfrm>
          <a:custGeom>
            <a:avLst/>
            <a:gdLst>
              <a:gd name="T0" fmla="*/ 1176 w 2004"/>
              <a:gd name="T1" fmla="*/ 846 h 888"/>
              <a:gd name="T2" fmla="*/ 390 w 2004"/>
              <a:gd name="T3" fmla="*/ 888 h 888"/>
              <a:gd name="T4" fmla="*/ 24 w 2004"/>
              <a:gd name="T5" fmla="*/ 866 h 888"/>
              <a:gd name="T6" fmla="*/ 82 w 2004"/>
              <a:gd name="T7" fmla="*/ 810 h 888"/>
              <a:gd name="T8" fmla="*/ 108 w 2004"/>
              <a:gd name="T9" fmla="*/ 654 h 888"/>
              <a:gd name="T10" fmla="*/ 238 w 2004"/>
              <a:gd name="T11" fmla="*/ 660 h 888"/>
              <a:gd name="T12" fmla="*/ 324 w 2004"/>
              <a:gd name="T13" fmla="*/ 548 h 888"/>
              <a:gd name="T14" fmla="*/ 400 w 2004"/>
              <a:gd name="T15" fmla="*/ 516 h 888"/>
              <a:gd name="T16" fmla="*/ 392 w 2004"/>
              <a:gd name="T17" fmla="*/ 466 h 888"/>
              <a:gd name="T18" fmla="*/ 434 w 2004"/>
              <a:gd name="T19" fmla="*/ 412 h 888"/>
              <a:gd name="T20" fmla="*/ 434 w 2004"/>
              <a:gd name="T21" fmla="*/ 346 h 888"/>
              <a:gd name="T22" fmla="*/ 468 w 2004"/>
              <a:gd name="T23" fmla="*/ 368 h 888"/>
              <a:gd name="T24" fmla="*/ 516 w 2004"/>
              <a:gd name="T25" fmla="*/ 356 h 888"/>
              <a:gd name="T26" fmla="*/ 548 w 2004"/>
              <a:gd name="T27" fmla="*/ 352 h 888"/>
              <a:gd name="T28" fmla="*/ 586 w 2004"/>
              <a:gd name="T29" fmla="*/ 354 h 888"/>
              <a:gd name="T30" fmla="*/ 722 w 2004"/>
              <a:gd name="T31" fmla="*/ 336 h 888"/>
              <a:gd name="T32" fmla="*/ 768 w 2004"/>
              <a:gd name="T33" fmla="*/ 342 h 888"/>
              <a:gd name="T34" fmla="*/ 812 w 2004"/>
              <a:gd name="T35" fmla="*/ 352 h 888"/>
              <a:gd name="T36" fmla="*/ 846 w 2004"/>
              <a:gd name="T37" fmla="*/ 316 h 888"/>
              <a:gd name="T38" fmla="*/ 868 w 2004"/>
              <a:gd name="T39" fmla="*/ 300 h 888"/>
              <a:gd name="T40" fmla="*/ 902 w 2004"/>
              <a:gd name="T41" fmla="*/ 290 h 888"/>
              <a:gd name="T42" fmla="*/ 968 w 2004"/>
              <a:gd name="T43" fmla="*/ 350 h 888"/>
              <a:gd name="T44" fmla="*/ 1000 w 2004"/>
              <a:gd name="T45" fmla="*/ 264 h 888"/>
              <a:gd name="T46" fmla="*/ 1054 w 2004"/>
              <a:gd name="T47" fmla="*/ 242 h 888"/>
              <a:gd name="T48" fmla="*/ 1114 w 2004"/>
              <a:gd name="T49" fmla="*/ 174 h 888"/>
              <a:gd name="T50" fmla="*/ 1148 w 2004"/>
              <a:gd name="T51" fmla="*/ 100 h 888"/>
              <a:gd name="T52" fmla="*/ 1212 w 2004"/>
              <a:gd name="T53" fmla="*/ 96 h 888"/>
              <a:gd name="T54" fmla="*/ 1282 w 2004"/>
              <a:gd name="T55" fmla="*/ 12 h 888"/>
              <a:gd name="T56" fmla="*/ 1374 w 2004"/>
              <a:gd name="T57" fmla="*/ 0 h 888"/>
              <a:gd name="T58" fmla="*/ 1440 w 2004"/>
              <a:gd name="T59" fmla="*/ 40 h 888"/>
              <a:gd name="T60" fmla="*/ 1490 w 2004"/>
              <a:gd name="T61" fmla="*/ 84 h 888"/>
              <a:gd name="T62" fmla="*/ 1530 w 2004"/>
              <a:gd name="T63" fmla="*/ 94 h 888"/>
              <a:gd name="T64" fmla="*/ 1582 w 2004"/>
              <a:gd name="T65" fmla="*/ 104 h 888"/>
              <a:gd name="T66" fmla="*/ 1652 w 2004"/>
              <a:gd name="T67" fmla="*/ 102 h 888"/>
              <a:gd name="T68" fmla="*/ 1770 w 2004"/>
              <a:gd name="T69" fmla="*/ 72 h 888"/>
              <a:gd name="T70" fmla="*/ 1826 w 2004"/>
              <a:gd name="T71" fmla="*/ 132 h 888"/>
              <a:gd name="T72" fmla="*/ 1850 w 2004"/>
              <a:gd name="T73" fmla="*/ 182 h 888"/>
              <a:gd name="T74" fmla="*/ 1878 w 2004"/>
              <a:gd name="T75" fmla="*/ 314 h 888"/>
              <a:gd name="T76" fmla="*/ 1908 w 2004"/>
              <a:gd name="T77" fmla="*/ 378 h 888"/>
              <a:gd name="T78" fmla="*/ 1952 w 2004"/>
              <a:gd name="T79" fmla="*/ 472 h 888"/>
              <a:gd name="T80" fmla="*/ 1936 w 2004"/>
              <a:gd name="T81" fmla="*/ 526 h 888"/>
              <a:gd name="T82" fmla="*/ 1810 w 2004"/>
              <a:gd name="T83" fmla="*/ 718 h 888"/>
              <a:gd name="T84" fmla="*/ 1672 w 2004"/>
              <a:gd name="T85" fmla="*/ 806 h 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004" h="888">
                <a:moveTo>
                  <a:pt x="1576" y="840"/>
                </a:moveTo>
                <a:lnTo>
                  <a:pt x="1176" y="846"/>
                </a:lnTo>
                <a:lnTo>
                  <a:pt x="384" y="836"/>
                </a:lnTo>
                <a:lnTo>
                  <a:pt x="390" y="888"/>
                </a:lnTo>
                <a:lnTo>
                  <a:pt x="0" y="888"/>
                </a:lnTo>
                <a:lnTo>
                  <a:pt x="24" y="866"/>
                </a:lnTo>
                <a:cubicBezTo>
                  <a:pt x="31" y="856"/>
                  <a:pt x="30" y="837"/>
                  <a:pt x="40" y="828"/>
                </a:cubicBezTo>
                <a:cubicBezTo>
                  <a:pt x="50" y="819"/>
                  <a:pt x="71" y="828"/>
                  <a:pt x="82" y="810"/>
                </a:cubicBezTo>
                <a:cubicBezTo>
                  <a:pt x="93" y="792"/>
                  <a:pt x="104" y="746"/>
                  <a:pt x="108" y="720"/>
                </a:cubicBezTo>
                <a:cubicBezTo>
                  <a:pt x="112" y="694"/>
                  <a:pt x="101" y="673"/>
                  <a:pt x="108" y="654"/>
                </a:cubicBezTo>
                <a:cubicBezTo>
                  <a:pt x="115" y="635"/>
                  <a:pt x="130" y="607"/>
                  <a:pt x="152" y="608"/>
                </a:cubicBezTo>
                <a:cubicBezTo>
                  <a:pt x="174" y="609"/>
                  <a:pt x="211" y="656"/>
                  <a:pt x="238" y="660"/>
                </a:cubicBezTo>
                <a:cubicBezTo>
                  <a:pt x="265" y="664"/>
                  <a:pt x="302" y="649"/>
                  <a:pt x="316" y="630"/>
                </a:cubicBezTo>
                <a:cubicBezTo>
                  <a:pt x="330" y="611"/>
                  <a:pt x="316" y="563"/>
                  <a:pt x="324" y="548"/>
                </a:cubicBezTo>
                <a:cubicBezTo>
                  <a:pt x="332" y="533"/>
                  <a:pt x="351" y="545"/>
                  <a:pt x="364" y="540"/>
                </a:cubicBezTo>
                <a:cubicBezTo>
                  <a:pt x="377" y="535"/>
                  <a:pt x="390" y="521"/>
                  <a:pt x="400" y="516"/>
                </a:cubicBezTo>
                <a:cubicBezTo>
                  <a:pt x="410" y="511"/>
                  <a:pt x="427" y="518"/>
                  <a:pt x="426" y="510"/>
                </a:cubicBezTo>
                <a:cubicBezTo>
                  <a:pt x="425" y="502"/>
                  <a:pt x="394" y="481"/>
                  <a:pt x="392" y="466"/>
                </a:cubicBezTo>
                <a:cubicBezTo>
                  <a:pt x="390" y="451"/>
                  <a:pt x="405" y="429"/>
                  <a:pt x="412" y="420"/>
                </a:cubicBezTo>
                <a:cubicBezTo>
                  <a:pt x="419" y="411"/>
                  <a:pt x="432" y="422"/>
                  <a:pt x="434" y="412"/>
                </a:cubicBezTo>
                <a:cubicBezTo>
                  <a:pt x="436" y="402"/>
                  <a:pt x="426" y="373"/>
                  <a:pt x="426" y="362"/>
                </a:cubicBezTo>
                <a:cubicBezTo>
                  <a:pt x="426" y="351"/>
                  <a:pt x="430" y="349"/>
                  <a:pt x="434" y="346"/>
                </a:cubicBezTo>
                <a:cubicBezTo>
                  <a:pt x="438" y="343"/>
                  <a:pt x="442" y="342"/>
                  <a:pt x="448" y="346"/>
                </a:cubicBezTo>
                <a:cubicBezTo>
                  <a:pt x="454" y="350"/>
                  <a:pt x="460" y="364"/>
                  <a:pt x="468" y="368"/>
                </a:cubicBezTo>
                <a:cubicBezTo>
                  <a:pt x="476" y="372"/>
                  <a:pt x="490" y="370"/>
                  <a:pt x="498" y="368"/>
                </a:cubicBezTo>
                <a:cubicBezTo>
                  <a:pt x="506" y="366"/>
                  <a:pt x="512" y="360"/>
                  <a:pt x="516" y="356"/>
                </a:cubicBezTo>
                <a:cubicBezTo>
                  <a:pt x="520" y="352"/>
                  <a:pt x="515" y="343"/>
                  <a:pt x="520" y="342"/>
                </a:cubicBezTo>
                <a:cubicBezTo>
                  <a:pt x="525" y="341"/>
                  <a:pt x="539" y="352"/>
                  <a:pt x="548" y="352"/>
                </a:cubicBezTo>
                <a:cubicBezTo>
                  <a:pt x="557" y="352"/>
                  <a:pt x="568" y="340"/>
                  <a:pt x="574" y="340"/>
                </a:cubicBezTo>
                <a:cubicBezTo>
                  <a:pt x="580" y="340"/>
                  <a:pt x="575" y="347"/>
                  <a:pt x="586" y="354"/>
                </a:cubicBezTo>
                <a:cubicBezTo>
                  <a:pt x="597" y="361"/>
                  <a:pt x="619" y="385"/>
                  <a:pt x="642" y="382"/>
                </a:cubicBezTo>
                <a:cubicBezTo>
                  <a:pt x="665" y="379"/>
                  <a:pt x="704" y="342"/>
                  <a:pt x="722" y="336"/>
                </a:cubicBezTo>
                <a:cubicBezTo>
                  <a:pt x="740" y="330"/>
                  <a:pt x="740" y="347"/>
                  <a:pt x="748" y="348"/>
                </a:cubicBezTo>
                <a:cubicBezTo>
                  <a:pt x="756" y="349"/>
                  <a:pt x="762" y="339"/>
                  <a:pt x="768" y="342"/>
                </a:cubicBezTo>
                <a:cubicBezTo>
                  <a:pt x="774" y="345"/>
                  <a:pt x="779" y="364"/>
                  <a:pt x="786" y="366"/>
                </a:cubicBezTo>
                <a:cubicBezTo>
                  <a:pt x="793" y="368"/>
                  <a:pt x="806" y="359"/>
                  <a:pt x="812" y="352"/>
                </a:cubicBezTo>
                <a:cubicBezTo>
                  <a:pt x="818" y="345"/>
                  <a:pt x="818" y="330"/>
                  <a:pt x="824" y="324"/>
                </a:cubicBezTo>
                <a:cubicBezTo>
                  <a:pt x="830" y="318"/>
                  <a:pt x="842" y="321"/>
                  <a:pt x="846" y="316"/>
                </a:cubicBezTo>
                <a:cubicBezTo>
                  <a:pt x="850" y="311"/>
                  <a:pt x="844" y="299"/>
                  <a:pt x="848" y="296"/>
                </a:cubicBezTo>
                <a:cubicBezTo>
                  <a:pt x="852" y="293"/>
                  <a:pt x="862" y="303"/>
                  <a:pt x="868" y="300"/>
                </a:cubicBezTo>
                <a:cubicBezTo>
                  <a:pt x="874" y="297"/>
                  <a:pt x="880" y="280"/>
                  <a:pt x="886" y="278"/>
                </a:cubicBezTo>
                <a:cubicBezTo>
                  <a:pt x="892" y="276"/>
                  <a:pt x="899" y="285"/>
                  <a:pt x="902" y="290"/>
                </a:cubicBezTo>
                <a:cubicBezTo>
                  <a:pt x="905" y="295"/>
                  <a:pt x="891" y="296"/>
                  <a:pt x="902" y="306"/>
                </a:cubicBezTo>
                <a:lnTo>
                  <a:pt x="968" y="350"/>
                </a:lnTo>
                <a:cubicBezTo>
                  <a:pt x="984" y="348"/>
                  <a:pt x="995" y="310"/>
                  <a:pt x="1000" y="296"/>
                </a:cubicBezTo>
                <a:cubicBezTo>
                  <a:pt x="1005" y="282"/>
                  <a:pt x="991" y="271"/>
                  <a:pt x="1000" y="264"/>
                </a:cubicBezTo>
                <a:cubicBezTo>
                  <a:pt x="1009" y="257"/>
                  <a:pt x="1043" y="260"/>
                  <a:pt x="1052" y="256"/>
                </a:cubicBezTo>
                <a:cubicBezTo>
                  <a:pt x="1061" y="252"/>
                  <a:pt x="1051" y="249"/>
                  <a:pt x="1054" y="242"/>
                </a:cubicBezTo>
                <a:cubicBezTo>
                  <a:pt x="1057" y="235"/>
                  <a:pt x="1058" y="227"/>
                  <a:pt x="1068" y="216"/>
                </a:cubicBezTo>
                <a:cubicBezTo>
                  <a:pt x="1078" y="205"/>
                  <a:pt x="1106" y="193"/>
                  <a:pt x="1114" y="174"/>
                </a:cubicBezTo>
                <a:lnTo>
                  <a:pt x="1118" y="104"/>
                </a:lnTo>
                <a:cubicBezTo>
                  <a:pt x="1124" y="92"/>
                  <a:pt x="1138" y="99"/>
                  <a:pt x="1148" y="100"/>
                </a:cubicBezTo>
                <a:cubicBezTo>
                  <a:pt x="1158" y="101"/>
                  <a:pt x="1167" y="113"/>
                  <a:pt x="1178" y="112"/>
                </a:cubicBezTo>
                <a:cubicBezTo>
                  <a:pt x="1189" y="111"/>
                  <a:pt x="1195" y="102"/>
                  <a:pt x="1212" y="96"/>
                </a:cubicBezTo>
                <a:cubicBezTo>
                  <a:pt x="1229" y="90"/>
                  <a:pt x="1270" y="88"/>
                  <a:pt x="1282" y="74"/>
                </a:cubicBezTo>
                <a:cubicBezTo>
                  <a:pt x="1294" y="60"/>
                  <a:pt x="1274" y="23"/>
                  <a:pt x="1282" y="12"/>
                </a:cubicBezTo>
                <a:cubicBezTo>
                  <a:pt x="1290" y="1"/>
                  <a:pt x="1317" y="12"/>
                  <a:pt x="1332" y="10"/>
                </a:cubicBezTo>
                <a:lnTo>
                  <a:pt x="1374" y="0"/>
                </a:lnTo>
                <a:cubicBezTo>
                  <a:pt x="1383" y="0"/>
                  <a:pt x="1373" y="5"/>
                  <a:pt x="1384" y="12"/>
                </a:cubicBezTo>
                <a:cubicBezTo>
                  <a:pt x="1395" y="19"/>
                  <a:pt x="1428" y="29"/>
                  <a:pt x="1440" y="40"/>
                </a:cubicBezTo>
                <a:cubicBezTo>
                  <a:pt x="1452" y="51"/>
                  <a:pt x="1450" y="73"/>
                  <a:pt x="1458" y="80"/>
                </a:cubicBezTo>
                <a:cubicBezTo>
                  <a:pt x="1466" y="87"/>
                  <a:pt x="1481" y="80"/>
                  <a:pt x="1490" y="84"/>
                </a:cubicBezTo>
                <a:cubicBezTo>
                  <a:pt x="1499" y="88"/>
                  <a:pt x="1507" y="104"/>
                  <a:pt x="1514" y="106"/>
                </a:cubicBezTo>
                <a:cubicBezTo>
                  <a:pt x="1521" y="108"/>
                  <a:pt x="1523" y="94"/>
                  <a:pt x="1530" y="94"/>
                </a:cubicBezTo>
                <a:cubicBezTo>
                  <a:pt x="1537" y="94"/>
                  <a:pt x="1549" y="102"/>
                  <a:pt x="1558" y="104"/>
                </a:cubicBezTo>
                <a:cubicBezTo>
                  <a:pt x="1567" y="106"/>
                  <a:pt x="1572" y="100"/>
                  <a:pt x="1582" y="104"/>
                </a:cubicBezTo>
                <a:cubicBezTo>
                  <a:pt x="1592" y="108"/>
                  <a:pt x="1606" y="126"/>
                  <a:pt x="1618" y="126"/>
                </a:cubicBezTo>
                <a:cubicBezTo>
                  <a:pt x="1630" y="126"/>
                  <a:pt x="1638" y="105"/>
                  <a:pt x="1652" y="102"/>
                </a:cubicBezTo>
                <a:cubicBezTo>
                  <a:pt x="1666" y="99"/>
                  <a:pt x="1684" y="113"/>
                  <a:pt x="1704" y="108"/>
                </a:cubicBezTo>
                <a:cubicBezTo>
                  <a:pt x="1724" y="103"/>
                  <a:pt x="1754" y="71"/>
                  <a:pt x="1770" y="72"/>
                </a:cubicBezTo>
                <a:cubicBezTo>
                  <a:pt x="1786" y="73"/>
                  <a:pt x="1793" y="102"/>
                  <a:pt x="1802" y="112"/>
                </a:cubicBezTo>
                <a:cubicBezTo>
                  <a:pt x="1811" y="122"/>
                  <a:pt x="1822" y="124"/>
                  <a:pt x="1826" y="132"/>
                </a:cubicBezTo>
                <a:cubicBezTo>
                  <a:pt x="1830" y="140"/>
                  <a:pt x="1824" y="154"/>
                  <a:pt x="1828" y="162"/>
                </a:cubicBezTo>
                <a:cubicBezTo>
                  <a:pt x="1832" y="170"/>
                  <a:pt x="1847" y="164"/>
                  <a:pt x="1850" y="182"/>
                </a:cubicBezTo>
                <a:cubicBezTo>
                  <a:pt x="1853" y="200"/>
                  <a:pt x="1841" y="246"/>
                  <a:pt x="1846" y="268"/>
                </a:cubicBezTo>
                <a:cubicBezTo>
                  <a:pt x="1851" y="290"/>
                  <a:pt x="1872" y="300"/>
                  <a:pt x="1878" y="314"/>
                </a:cubicBezTo>
                <a:cubicBezTo>
                  <a:pt x="1884" y="328"/>
                  <a:pt x="1877" y="341"/>
                  <a:pt x="1882" y="352"/>
                </a:cubicBezTo>
                <a:cubicBezTo>
                  <a:pt x="1887" y="363"/>
                  <a:pt x="1903" y="369"/>
                  <a:pt x="1908" y="378"/>
                </a:cubicBezTo>
                <a:cubicBezTo>
                  <a:pt x="1913" y="387"/>
                  <a:pt x="1905" y="392"/>
                  <a:pt x="1912" y="408"/>
                </a:cubicBezTo>
                <a:cubicBezTo>
                  <a:pt x="1919" y="424"/>
                  <a:pt x="1937" y="458"/>
                  <a:pt x="1952" y="472"/>
                </a:cubicBezTo>
                <a:lnTo>
                  <a:pt x="2004" y="494"/>
                </a:lnTo>
                <a:cubicBezTo>
                  <a:pt x="2001" y="503"/>
                  <a:pt x="1964" y="503"/>
                  <a:pt x="1936" y="526"/>
                </a:cubicBezTo>
                <a:cubicBezTo>
                  <a:pt x="1908" y="549"/>
                  <a:pt x="1855" y="602"/>
                  <a:pt x="1834" y="634"/>
                </a:cubicBezTo>
                <a:cubicBezTo>
                  <a:pt x="1813" y="666"/>
                  <a:pt x="1831" y="697"/>
                  <a:pt x="1810" y="718"/>
                </a:cubicBezTo>
                <a:cubicBezTo>
                  <a:pt x="1789" y="739"/>
                  <a:pt x="1731" y="745"/>
                  <a:pt x="1708" y="760"/>
                </a:cubicBezTo>
                <a:cubicBezTo>
                  <a:pt x="1685" y="775"/>
                  <a:pt x="1694" y="793"/>
                  <a:pt x="1672" y="806"/>
                </a:cubicBezTo>
                <a:cubicBezTo>
                  <a:pt x="1650" y="819"/>
                  <a:pt x="1596" y="833"/>
                  <a:pt x="1576" y="840"/>
                </a:cubicBezTo>
                <a:close/>
              </a:path>
            </a:pathLst>
          </a:custGeom>
          <a:solidFill>
            <a:srgbClr val="3333FF">
              <a:alpha val="50000"/>
            </a:srgbClr>
          </a:solidFill>
          <a:ln>
            <a:noFill/>
          </a:ln>
          <a:effectLst/>
          <a:extLst>
            <a:ext uri="{91240B29-F687-4F45-9708-019B960494DF}">
              <a14:hiddenLine xmlns:a14="http://schemas.microsoft.com/office/drawing/2010/main" w="952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3145" name="Picture 73" descr="The Civil War 35 Star Fla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4788" y="2111375"/>
            <a:ext cx="296862" cy="180975"/>
          </a:xfrm>
          <a:prstGeom prst="rect">
            <a:avLst/>
          </a:prstGeom>
          <a:noFill/>
          <a:extLst>
            <a:ext uri="{909E8E84-426E-40DD-AFC4-6F175D3DCCD1}">
              <a14:hiddenFill xmlns:a14="http://schemas.microsoft.com/office/drawing/2010/main">
                <a:solidFill>
                  <a:srgbClr val="FFFFFF"/>
                </a:solidFill>
              </a14:hiddenFill>
            </a:ext>
          </a:extLst>
        </p:spPr>
      </p:pic>
      <p:sp>
        <p:nvSpPr>
          <p:cNvPr id="3152" name="Freeform 80"/>
          <p:cNvSpPr>
            <a:spLocks/>
          </p:cNvSpPr>
          <p:nvPr/>
        </p:nvSpPr>
        <p:spPr bwMode="auto">
          <a:xfrm>
            <a:off x="74613" y="19050"/>
            <a:ext cx="2674937" cy="2774950"/>
          </a:xfrm>
          <a:custGeom>
            <a:avLst/>
            <a:gdLst>
              <a:gd name="T0" fmla="*/ 0 w 1685"/>
              <a:gd name="T1" fmla="*/ 230 h 1748"/>
              <a:gd name="T2" fmla="*/ 75 w 1685"/>
              <a:gd name="T3" fmla="*/ 286 h 1748"/>
              <a:gd name="T4" fmla="*/ 159 w 1685"/>
              <a:gd name="T5" fmla="*/ 272 h 1748"/>
              <a:gd name="T6" fmla="*/ 200 w 1685"/>
              <a:gd name="T7" fmla="*/ 302 h 1748"/>
              <a:gd name="T8" fmla="*/ 167 w 1685"/>
              <a:gd name="T9" fmla="*/ 370 h 1748"/>
              <a:gd name="T10" fmla="*/ 162 w 1685"/>
              <a:gd name="T11" fmla="*/ 469 h 1748"/>
              <a:gd name="T12" fmla="*/ 236 w 1685"/>
              <a:gd name="T13" fmla="*/ 568 h 1748"/>
              <a:gd name="T14" fmla="*/ 140 w 1685"/>
              <a:gd name="T15" fmla="*/ 1477 h 1748"/>
              <a:gd name="T16" fmla="*/ 1394 w 1685"/>
              <a:gd name="T17" fmla="*/ 1633 h 1748"/>
              <a:gd name="T18" fmla="*/ 1308 w 1685"/>
              <a:gd name="T19" fmla="*/ 1745 h 1748"/>
              <a:gd name="T20" fmla="*/ 1500 w 1685"/>
              <a:gd name="T21" fmla="*/ 1714 h 1748"/>
              <a:gd name="T22" fmla="*/ 1517 w 1685"/>
              <a:gd name="T23" fmla="*/ 1657 h 1748"/>
              <a:gd name="T24" fmla="*/ 1542 w 1685"/>
              <a:gd name="T25" fmla="*/ 1637 h 1748"/>
              <a:gd name="T26" fmla="*/ 1566 w 1685"/>
              <a:gd name="T27" fmla="*/ 1598 h 1748"/>
              <a:gd name="T28" fmla="*/ 1595 w 1685"/>
              <a:gd name="T29" fmla="*/ 1579 h 1748"/>
              <a:gd name="T30" fmla="*/ 1643 w 1685"/>
              <a:gd name="T31" fmla="*/ 1532 h 1748"/>
              <a:gd name="T32" fmla="*/ 1655 w 1685"/>
              <a:gd name="T33" fmla="*/ 1499 h 1748"/>
              <a:gd name="T34" fmla="*/ 1670 w 1685"/>
              <a:gd name="T35" fmla="*/ 1468 h 1748"/>
              <a:gd name="T36" fmla="*/ 1676 w 1685"/>
              <a:gd name="T37" fmla="*/ 1390 h 1748"/>
              <a:gd name="T38" fmla="*/ 1581 w 1685"/>
              <a:gd name="T39" fmla="*/ 1408 h 1748"/>
              <a:gd name="T40" fmla="*/ 1562 w 1685"/>
              <a:gd name="T41" fmla="*/ 1354 h 1748"/>
              <a:gd name="T42" fmla="*/ 1577 w 1685"/>
              <a:gd name="T43" fmla="*/ 1265 h 1748"/>
              <a:gd name="T44" fmla="*/ 1554 w 1685"/>
              <a:gd name="T45" fmla="*/ 1162 h 1748"/>
              <a:gd name="T46" fmla="*/ 1478 w 1685"/>
              <a:gd name="T47" fmla="*/ 1090 h 1748"/>
              <a:gd name="T48" fmla="*/ 1425 w 1685"/>
              <a:gd name="T49" fmla="*/ 1039 h 1748"/>
              <a:gd name="T50" fmla="*/ 1374 w 1685"/>
              <a:gd name="T51" fmla="*/ 952 h 1748"/>
              <a:gd name="T52" fmla="*/ 1419 w 1685"/>
              <a:gd name="T53" fmla="*/ 805 h 1748"/>
              <a:gd name="T54" fmla="*/ 1373 w 1685"/>
              <a:gd name="T55" fmla="*/ 724 h 1748"/>
              <a:gd name="T56" fmla="*/ 1289 w 1685"/>
              <a:gd name="T57" fmla="*/ 653 h 1748"/>
              <a:gd name="T58" fmla="*/ 1295 w 1685"/>
              <a:gd name="T59" fmla="*/ 593 h 1748"/>
              <a:gd name="T60" fmla="*/ 1254 w 1685"/>
              <a:gd name="T61" fmla="*/ 556 h 1748"/>
              <a:gd name="T62" fmla="*/ 1208 w 1685"/>
              <a:gd name="T63" fmla="*/ 494 h 1748"/>
              <a:gd name="T64" fmla="*/ 1157 w 1685"/>
              <a:gd name="T65" fmla="*/ 412 h 1748"/>
              <a:gd name="T66" fmla="*/ 1118 w 1685"/>
              <a:gd name="T67" fmla="*/ 334 h 1748"/>
              <a:gd name="T68" fmla="*/ 1179 w 1685"/>
              <a:gd name="T69" fmla="*/ 155 h 1748"/>
              <a:gd name="T70" fmla="*/ 1208 w 1685"/>
              <a:gd name="T71" fmla="*/ 86 h 1748"/>
              <a:gd name="T72" fmla="*/ 1251 w 1685"/>
              <a:gd name="T73" fmla="*/ 67 h 1748"/>
              <a:gd name="T74" fmla="*/ 1269 w 1685"/>
              <a:gd name="T75" fmla="*/ 4 h 1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85" h="1748">
                <a:moveTo>
                  <a:pt x="5" y="0"/>
                </a:moveTo>
                <a:lnTo>
                  <a:pt x="0" y="230"/>
                </a:lnTo>
                <a:lnTo>
                  <a:pt x="18" y="239"/>
                </a:lnTo>
                <a:cubicBezTo>
                  <a:pt x="30" y="248"/>
                  <a:pt x="58" y="277"/>
                  <a:pt x="75" y="286"/>
                </a:cubicBezTo>
                <a:cubicBezTo>
                  <a:pt x="92" y="295"/>
                  <a:pt x="108" y="294"/>
                  <a:pt x="122" y="292"/>
                </a:cubicBezTo>
                <a:cubicBezTo>
                  <a:pt x="136" y="290"/>
                  <a:pt x="149" y="276"/>
                  <a:pt x="159" y="272"/>
                </a:cubicBezTo>
                <a:cubicBezTo>
                  <a:pt x="169" y="268"/>
                  <a:pt x="173" y="264"/>
                  <a:pt x="180" y="269"/>
                </a:cubicBezTo>
                <a:cubicBezTo>
                  <a:pt x="187" y="274"/>
                  <a:pt x="199" y="294"/>
                  <a:pt x="200" y="302"/>
                </a:cubicBezTo>
                <a:cubicBezTo>
                  <a:pt x="201" y="310"/>
                  <a:pt x="190" y="309"/>
                  <a:pt x="185" y="320"/>
                </a:cubicBezTo>
                <a:cubicBezTo>
                  <a:pt x="180" y="331"/>
                  <a:pt x="180" y="353"/>
                  <a:pt x="167" y="370"/>
                </a:cubicBezTo>
                <a:cubicBezTo>
                  <a:pt x="154" y="387"/>
                  <a:pt x="106" y="404"/>
                  <a:pt x="105" y="420"/>
                </a:cubicBezTo>
                <a:cubicBezTo>
                  <a:pt x="104" y="436"/>
                  <a:pt x="150" y="450"/>
                  <a:pt x="162" y="469"/>
                </a:cubicBezTo>
                <a:cubicBezTo>
                  <a:pt x="174" y="488"/>
                  <a:pt x="167" y="516"/>
                  <a:pt x="179" y="532"/>
                </a:cubicBezTo>
                <a:lnTo>
                  <a:pt x="236" y="568"/>
                </a:lnTo>
                <a:lnTo>
                  <a:pt x="153" y="1303"/>
                </a:lnTo>
                <a:lnTo>
                  <a:pt x="140" y="1477"/>
                </a:lnTo>
                <a:lnTo>
                  <a:pt x="1361" y="1572"/>
                </a:lnTo>
                <a:lnTo>
                  <a:pt x="1394" y="1633"/>
                </a:lnTo>
                <a:lnTo>
                  <a:pt x="1353" y="1666"/>
                </a:lnTo>
                <a:lnTo>
                  <a:pt x="1308" y="1745"/>
                </a:lnTo>
                <a:lnTo>
                  <a:pt x="1502" y="1748"/>
                </a:lnTo>
                <a:lnTo>
                  <a:pt x="1500" y="1714"/>
                </a:lnTo>
                <a:cubicBezTo>
                  <a:pt x="1504" y="1702"/>
                  <a:pt x="1523" y="1684"/>
                  <a:pt x="1526" y="1675"/>
                </a:cubicBezTo>
                <a:cubicBezTo>
                  <a:pt x="1529" y="1666"/>
                  <a:pt x="1518" y="1662"/>
                  <a:pt x="1517" y="1657"/>
                </a:cubicBezTo>
                <a:cubicBezTo>
                  <a:pt x="1516" y="1652"/>
                  <a:pt x="1517" y="1649"/>
                  <a:pt x="1521" y="1646"/>
                </a:cubicBezTo>
                <a:cubicBezTo>
                  <a:pt x="1525" y="1643"/>
                  <a:pt x="1537" y="1642"/>
                  <a:pt x="1542" y="1637"/>
                </a:cubicBezTo>
                <a:cubicBezTo>
                  <a:pt x="1547" y="1632"/>
                  <a:pt x="1546" y="1624"/>
                  <a:pt x="1550" y="1618"/>
                </a:cubicBezTo>
                <a:cubicBezTo>
                  <a:pt x="1554" y="1612"/>
                  <a:pt x="1564" y="1609"/>
                  <a:pt x="1566" y="1598"/>
                </a:cubicBezTo>
                <a:cubicBezTo>
                  <a:pt x="1568" y="1587"/>
                  <a:pt x="1558" y="1552"/>
                  <a:pt x="1563" y="1549"/>
                </a:cubicBezTo>
                <a:cubicBezTo>
                  <a:pt x="1568" y="1546"/>
                  <a:pt x="1586" y="1581"/>
                  <a:pt x="1595" y="1579"/>
                </a:cubicBezTo>
                <a:cubicBezTo>
                  <a:pt x="1604" y="1577"/>
                  <a:pt x="1609" y="1546"/>
                  <a:pt x="1617" y="1538"/>
                </a:cubicBezTo>
                <a:cubicBezTo>
                  <a:pt x="1625" y="1530"/>
                  <a:pt x="1638" y="1536"/>
                  <a:pt x="1643" y="1532"/>
                </a:cubicBezTo>
                <a:cubicBezTo>
                  <a:pt x="1648" y="1528"/>
                  <a:pt x="1644" y="1518"/>
                  <a:pt x="1646" y="1513"/>
                </a:cubicBezTo>
                <a:cubicBezTo>
                  <a:pt x="1648" y="1508"/>
                  <a:pt x="1653" y="1504"/>
                  <a:pt x="1655" y="1499"/>
                </a:cubicBezTo>
                <a:cubicBezTo>
                  <a:pt x="1657" y="1494"/>
                  <a:pt x="1657" y="1489"/>
                  <a:pt x="1659" y="1484"/>
                </a:cubicBezTo>
                <a:cubicBezTo>
                  <a:pt x="1661" y="1479"/>
                  <a:pt x="1668" y="1474"/>
                  <a:pt x="1670" y="1468"/>
                </a:cubicBezTo>
                <a:cubicBezTo>
                  <a:pt x="1672" y="1462"/>
                  <a:pt x="1670" y="1460"/>
                  <a:pt x="1671" y="1447"/>
                </a:cubicBezTo>
                <a:cubicBezTo>
                  <a:pt x="1672" y="1434"/>
                  <a:pt x="1685" y="1396"/>
                  <a:pt x="1676" y="1390"/>
                </a:cubicBezTo>
                <a:cubicBezTo>
                  <a:pt x="1667" y="1384"/>
                  <a:pt x="1632" y="1406"/>
                  <a:pt x="1616" y="1409"/>
                </a:cubicBezTo>
                <a:cubicBezTo>
                  <a:pt x="1600" y="1412"/>
                  <a:pt x="1587" y="1413"/>
                  <a:pt x="1581" y="1408"/>
                </a:cubicBezTo>
                <a:lnTo>
                  <a:pt x="1578" y="1378"/>
                </a:lnTo>
                <a:lnTo>
                  <a:pt x="1562" y="1354"/>
                </a:lnTo>
                <a:lnTo>
                  <a:pt x="1562" y="1322"/>
                </a:lnTo>
                <a:lnTo>
                  <a:pt x="1577" y="1265"/>
                </a:lnTo>
                <a:lnTo>
                  <a:pt x="1568" y="1186"/>
                </a:lnTo>
                <a:cubicBezTo>
                  <a:pt x="1564" y="1169"/>
                  <a:pt x="1565" y="1176"/>
                  <a:pt x="1554" y="1162"/>
                </a:cubicBezTo>
                <a:cubicBezTo>
                  <a:pt x="1543" y="1148"/>
                  <a:pt x="1515" y="1114"/>
                  <a:pt x="1502" y="1102"/>
                </a:cubicBezTo>
                <a:cubicBezTo>
                  <a:pt x="1489" y="1090"/>
                  <a:pt x="1486" y="1097"/>
                  <a:pt x="1478" y="1090"/>
                </a:cubicBezTo>
                <a:cubicBezTo>
                  <a:pt x="1470" y="1083"/>
                  <a:pt x="1463" y="1072"/>
                  <a:pt x="1454" y="1063"/>
                </a:cubicBezTo>
                <a:cubicBezTo>
                  <a:pt x="1445" y="1054"/>
                  <a:pt x="1437" y="1049"/>
                  <a:pt x="1425" y="1039"/>
                </a:cubicBezTo>
                <a:cubicBezTo>
                  <a:pt x="1413" y="1029"/>
                  <a:pt x="1387" y="1017"/>
                  <a:pt x="1379" y="1003"/>
                </a:cubicBezTo>
                <a:cubicBezTo>
                  <a:pt x="1371" y="989"/>
                  <a:pt x="1367" y="975"/>
                  <a:pt x="1374" y="952"/>
                </a:cubicBezTo>
                <a:cubicBezTo>
                  <a:pt x="1381" y="929"/>
                  <a:pt x="1415" y="886"/>
                  <a:pt x="1422" y="862"/>
                </a:cubicBezTo>
                <a:cubicBezTo>
                  <a:pt x="1429" y="838"/>
                  <a:pt x="1419" y="823"/>
                  <a:pt x="1419" y="805"/>
                </a:cubicBezTo>
                <a:cubicBezTo>
                  <a:pt x="1419" y="787"/>
                  <a:pt x="1433" y="764"/>
                  <a:pt x="1425" y="751"/>
                </a:cubicBezTo>
                <a:cubicBezTo>
                  <a:pt x="1417" y="738"/>
                  <a:pt x="1389" y="728"/>
                  <a:pt x="1373" y="724"/>
                </a:cubicBezTo>
                <a:cubicBezTo>
                  <a:pt x="1357" y="720"/>
                  <a:pt x="1343" y="740"/>
                  <a:pt x="1329" y="728"/>
                </a:cubicBezTo>
                <a:cubicBezTo>
                  <a:pt x="1315" y="716"/>
                  <a:pt x="1293" y="669"/>
                  <a:pt x="1289" y="653"/>
                </a:cubicBezTo>
                <a:cubicBezTo>
                  <a:pt x="1285" y="637"/>
                  <a:pt x="1301" y="639"/>
                  <a:pt x="1302" y="629"/>
                </a:cubicBezTo>
                <a:cubicBezTo>
                  <a:pt x="1303" y="619"/>
                  <a:pt x="1297" y="601"/>
                  <a:pt x="1295" y="593"/>
                </a:cubicBezTo>
                <a:cubicBezTo>
                  <a:pt x="1293" y="585"/>
                  <a:pt x="1294" y="587"/>
                  <a:pt x="1287" y="581"/>
                </a:cubicBezTo>
                <a:cubicBezTo>
                  <a:pt x="1280" y="575"/>
                  <a:pt x="1262" y="561"/>
                  <a:pt x="1254" y="556"/>
                </a:cubicBezTo>
                <a:cubicBezTo>
                  <a:pt x="1246" y="551"/>
                  <a:pt x="1249" y="560"/>
                  <a:pt x="1241" y="550"/>
                </a:cubicBezTo>
                <a:cubicBezTo>
                  <a:pt x="1233" y="540"/>
                  <a:pt x="1216" y="505"/>
                  <a:pt x="1208" y="494"/>
                </a:cubicBezTo>
                <a:cubicBezTo>
                  <a:pt x="1200" y="483"/>
                  <a:pt x="1199" y="499"/>
                  <a:pt x="1191" y="485"/>
                </a:cubicBezTo>
                <a:cubicBezTo>
                  <a:pt x="1183" y="471"/>
                  <a:pt x="1167" y="432"/>
                  <a:pt x="1157" y="412"/>
                </a:cubicBezTo>
                <a:cubicBezTo>
                  <a:pt x="1147" y="392"/>
                  <a:pt x="1136" y="381"/>
                  <a:pt x="1130" y="368"/>
                </a:cubicBezTo>
                <a:cubicBezTo>
                  <a:pt x="1124" y="355"/>
                  <a:pt x="1115" y="362"/>
                  <a:pt x="1118" y="334"/>
                </a:cubicBezTo>
                <a:cubicBezTo>
                  <a:pt x="1121" y="306"/>
                  <a:pt x="1141" y="229"/>
                  <a:pt x="1151" y="199"/>
                </a:cubicBezTo>
                <a:cubicBezTo>
                  <a:pt x="1161" y="169"/>
                  <a:pt x="1172" y="169"/>
                  <a:pt x="1179" y="155"/>
                </a:cubicBezTo>
                <a:cubicBezTo>
                  <a:pt x="1186" y="141"/>
                  <a:pt x="1186" y="123"/>
                  <a:pt x="1191" y="112"/>
                </a:cubicBezTo>
                <a:cubicBezTo>
                  <a:pt x="1196" y="101"/>
                  <a:pt x="1202" y="92"/>
                  <a:pt x="1208" y="86"/>
                </a:cubicBezTo>
                <a:cubicBezTo>
                  <a:pt x="1214" y="80"/>
                  <a:pt x="1223" y="80"/>
                  <a:pt x="1230" y="77"/>
                </a:cubicBezTo>
                <a:cubicBezTo>
                  <a:pt x="1237" y="74"/>
                  <a:pt x="1245" y="77"/>
                  <a:pt x="1251" y="67"/>
                </a:cubicBezTo>
                <a:cubicBezTo>
                  <a:pt x="1257" y="57"/>
                  <a:pt x="1265" y="29"/>
                  <a:pt x="1268" y="19"/>
                </a:cubicBezTo>
                <a:lnTo>
                  <a:pt x="1269" y="4"/>
                </a:lnTo>
                <a:lnTo>
                  <a:pt x="5" y="0"/>
                </a:lnTo>
                <a:close/>
              </a:path>
            </a:pathLst>
          </a:custGeom>
          <a:solidFill>
            <a:srgbClr val="3333FF">
              <a:alpha val="50000"/>
            </a:srgbClr>
          </a:solidFill>
          <a:ln>
            <a:noFill/>
          </a:ln>
          <a:effectLst/>
          <a:extLst>
            <a:ext uri="{91240B29-F687-4F45-9708-019B960494DF}">
              <a14:hiddenLine xmlns:a14="http://schemas.microsoft.com/office/drawing/2010/main" w="952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3153" name="Picture 81" descr="The Civil War 35 Star Fla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6488" y="1844675"/>
            <a:ext cx="296862" cy="180975"/>
          </a:xfrm>
          <a:prstGeom prst="rect">
            <a:avLst/>
          </a:prstGeom>
          <a:noFill/>
          <a:extLst>
            <a:ext uri="{909E8E84-426E-40DD-AFC4-6F175D3DCCD1}">
              <a14:hiddenFill xmlns:a14="http://schemas.microsoft.com/office/drawing/2010/main">
                <a:solidFill>
                  <a:srgbClr val="FFFFFF"/>
                </a:solidFill>
              </a14:hiddenFill>
            </a:ext>
          </a:extLst>
        </p:spPr>
      </p:pic>
      <p:sp>
        <p:nvSpPr>
          <p:cNvPr id="3166" name="Freeform 94"/>
          <p:cNvSpPr>
            <a:spLocks/>
          </p:cNvSpPr>
          <p:nvPr/>
        </p:nvSpPr>
        <p:spPr bwMode="auto">
          <a:xfrm>
            <a:off x="5487988" y="439738"/>
            <a:ext cx="2079625" cy="1693862"/>
          </a:xfrm>
          <a:custGeom>
            <a:avLst/>
            <a:gdLst>
              <a:gd name="T0" fmla="*/ 37 w 1310"/>
              <a:gd name="T1" fmla="*/ 634 h 1067"/>
              <a:gd name="T2" fmla="*/ 67 w 1310"/>
              <a:gd name="T3" fmla="*/ 615 h 1067"/>
              <a:gd name="T4" fmla="*/ 167 w 1310"/>
              <a:gd name="T5" fmla="*/ 487 h 1067"/>
              <a:gd name="T6" fmla="*/ 197 w 1310"/>
              <a:gd name="T7" fmla="*/ 448 h 1067"/>
              <a:gd name="T8" fmla="*/ 236 w 1310"/>
              <a:gd name="T9" fmla="*/ 465 h 1067"/>
              <a:gd name="T10" fmla="*/ 254 w 1310"/>
              <a:gd name="T11" fmla="*/ 423 h 1067"/>
              <a:gd name="T12" fmla="*/ 281 w 1310"/>
              <a:gd name="T13" fmla="*/ 354 h 1067"/>
              <a:gd name="T14" fmla="*/ 310 w 1310"/>
              <a:gd name="T15" fmla="*/ 328 h 1067"/>
              <a:gd name="T16" fmla="*/ 365 w 1310"/>
              <a:gd name="T17" fmla="*/ 309 h 1067"/>
              <a:gd name="T18" fmla="*/ 445 w 1310"/>
              <a:gd name="T19" fmla="*/ 190 h 1067"/>
              <a:gd name="T20" fmla="*/ 469 w 1310"/>
              <a:gd name="T21" fmla="*/ 118 h 1067"/>
              <a:gd name="T22" fmla="*/ 529 w 1310"/>
              <a:gd name="T23" fmla="*/ 27 h 1067"/>
              <a:gd name="T24" fmla="*/ 551 w 1310"/>
              <a:gd name="T25" fmla="*/ 146 h 1067"/>
              <a:gd name="T26" fmla="*/ 830 w 1310"/>
              <a:gd name="T27" fmla="*/ 220 h 1067"/>
              <a:gd name="T28" fmla="*/ 836 w 1310"/>
              <a:gd name="T29" fmla="*/ 307 h 1067"/>
              <a:gd name="T30" fmla="*/ 902 w 1310"/>
              <a:gd name="T31" fmla="*/ 250 h 1067"/>
              <a:gd name="T32" fmla="*/ 1006 w 1310"/>
              <a:gd name="T33" fmla="*/ 168 h 1067"/>
              <a:gd name="T34" fmla="*/ 1106 w 1310"/>
              <a:gd name="T35" fmla="*/ 178 h 1067"/>
              <a:gd name="T36" fmla="*/ 1291 w 1310"/>
              <a:gd name="T37" fmla="*/ 166 h 1067"/>
              <a:gd name="T38" fmla="*/ 1299 w 1310"/>
              <a:gd name="T39" fmla="*/ 306 h 1067"/>
              <a:gd name="T40" fmla="*/ 1126 w 1310"/>
              <a:gd name="T41" fmla="*/ 219 h 1067"/>
              <a:gd name="T42" fmla="*/ 1107 w 1310"/>
              <a:gd name="T43" fmla="*/ 314 h 1067"/>
              <a:gd name="T44" fmla="*/ 976 w 1310"/>
              <a:gd name="T45" fmla="*/ 454 h 1067"/>
              <a:gd name="T46" fmla="*/ 892 w 1310"/>
              <a:gd name="T47" fmla="*/ 553 h 1067"/>
              <a:gd name="T48" fmla="*/ 829 w 1310"/>
              <a:gd name="T49" fmla="*/ 537 h 1067"/>
              <a:gd name="T50" fmla="*/ 721 w 1310"/>
              <a:gd name="T51" fmla="*/ 742 h 1067"/>
              <a:gd name="T52" fmla="*/ 643 w 1310"/>
              <a:gd name="T53" fmla="*/ 876 h 1067"/>
              <a:gd name="T54" fmla="*/ 640 w 1310"/>
              <a:gd name="T55" fmla="*/ 922 h 1067"/>
              <a:gd name="T56" fmla="*/ 529 w 1310"/>
              <a:gd name="T57" fmla="*/ 973 h 1067"/>
              <a:gd name="T58" fmla="*/ 473 w 1310"/>
              <a:gd name="T59" fmla="*/ 997 h 1067"/>
              <a:gd name="T60" fmla="*/ 377 w 1310"/>
              <a:gd name="T61" fmla="*/ 1009 h 1067"/>
              <a:gd name="T62" fmla="*/ 205 w 1310"/>
              <a:gd name="T63" fmla="*/ 1032 h 1067"/>
              <a:gd name="T64" fmla="*/ 107 w 1310"/>
              <a:gd name="T65" fmla="*/ 916 h 1067"/>
              <a:gd name="T66" fmla="*/ 67 w 1310"/>
              <a:gd name="T67" fmla="*/ 823 h 1067"/>
              <a:gd name="T68" fmla="*/ 37 w 1310"/>
              <a:gd name="T69" fmla="*/ 766 h 1067"/>
              <a:gd name="T70" fmla="*/ 13 w 1310"/>
              <a:gd name="T71" fmla="*/ 642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10" h="1067">
                <a:moveTo>
                  <a:pt x="13" y="642"/>
                </a:moveTo>
                <a:cubicBezTo>
                  <a:pt x="17" y="623"/>
                  <a:pt x="30" y="636"/>
                  <a:pt x="37" y="634"/>
                </a:cubicBezTo>
                <a:cubicBezTo>
                  <a:pt x="44" y="632"/>
                  <a:pt x="50" y="633"/>
                  <a:pt x="55" y="630"/>
                </a:cubicBezTo>
                <a:cubicBezTo>
                  <a:pt x="60" y="627"/>
                  <a:pt x="58" y="620"/>
                  <a:pt x="67" y="615"/>
                </a:cubicBezTo>
                <a:cubicBezTo>
                  <a:pt x="76" y="610"/>
                  <a:pt x="93" y="618"/>
                  <a:pt x="110" y="597"/>
                </a:cubicBezTo>
                <a:cubicBezTo>
                  <a:pt x="127" y="576"/>
                  <a:pt x="155" y="507"/>
                  <a:pt x="167" y="487"/>
                </a:cubicBezTo>
                <a:cubicBezTo>
                  <a:pt x="179" y="467"/>
                  <a:pt x="177" y="481"/>
                  <a:pt x="182" y="475"/>
                </a:cubicBezTo>
                <a:cubicBezTo>
                  <a:pt x="187" y="469"/>
                  <a:pt x="190" y="452"/>
                  <a:pt x="197" y="448"/>
                </a:cubicBezTo>
                <a:cubicBezTo>
                  <a:pt x="204" y="444"/>
                  <a:pt x="218" y="450"/>
                  <a:pt x="224" y="453"/>
                </a:cubicBezTo>
                <a:cubicBezTo>
                  <a:pt x="230" y="456"/>
                  <a:pt x="230" y="464"/>
                  <a:pt x="236" y="465"/>
                </a:cubicBezTo>
                <a:cubicBezTo>
                  <a:pt x="242" y="466"/>
                  <a:pt x="257" y="467"/>
                  <a:pt x="260" y="460"/>
                </a:cubicBezTo>
                <a:cubicBezTo>
                  <a:pt x="263" y="453"/>
                  <a:pt x="254" y="437"/>
                  <a:pt x="254" y="423"/>
                </a:cubicBezTo>
                <a:cubicBezTo>
                  <a:pt x="254" y="409"/>
                  <a:pt x="253" y="384"/>
                  <a:pt x="257" y="373"/>
                </a:cubicBezTo>
                <a:cubicBezTo>
                  <a:pt x="261" y="362"/>
                  <a:pt x="275" y="361"/>
                  <a:pt x="281" y="354"/>
                </a:cubicBezTo>
                <a:cubicBezTo>
                  <a:pt x="287" y="347"/>
                  <a:pt x="287" y="335"/>
                  <a:pt x="292" y="331"/>
                </a:cubicBezTo>
                <a:cubicBezTo>
                  <a:pt x="297" y="327"/>
                  <a:pt x="304" y="333"/>
                  <a:pt x="310" y="328"/>
                </a:cubicBezTo>
                <a:cubicBezTo>
                  <a:pt x="316" y="323"/>
                  <a:pt x="320" y="306"/>
                  <a:pt x="329" y="303"/>
                </a:cubicBezTo>
                <a:cubicBezTo>
                  <a:pt x="338" y="300"/>
                  <a:pt x="350" y="320"/>
                  <a:pt x="365" y="309"/>
                </a:cubicBezTo>
                <a:cubicBezTo>
                  <a:pt x="380" y="298"/>
                  <a:pt x="405" y="257"/>
                  <a:pt x="418" y="237"/>
                </a:cubicBezTo>
                <a:cubicBezTo>
                  <a:pt x="431" y="217"/>
                  <a:pt x="441" y="203"/>
                  <a:pt x="445" y="190"/>
                </a:cubicBezTo>
                <a:cubicBezTo>
                  <a:pt x="449" y="177"/>
                  <a:pt x="441" y="168"/>
                  <a:pt x="445" y="156"/>
                </a:cubicBezTo>
                <a:cubicBezTo>
                  <a:pt x="449" y="144"/>
                  <a:pt x="458" y="131"/>
                  <a:pt x="469" y="118"/>
                </a:cubicBezTo>
                <a:cubicBezTo>
                  <a:pt x="480" y="105"/>
                  <a:pt x="502" y="90"/>
                  <a:pt x="512" y="75"/>
                </a:cubicBezTo>
                <a:cubicBezTo>
                  <a:pt x="522" y="60"/>
                  <a:pt x="524" y="39"/>
                  <a:pt x="529" y="27"/>
                </a:cubicBezTo>
                <a:lnTo>
                  <a:pt x="542" y="0"/>
                </a:lnTo>
                <a:lnTo>
                  <a:pt x="551" y="146"/>
                </a:lnTo>
                <a:lnTo>
                  <a:pt x="819" y="126"/>
                </a:lnTo>
                <a:lnTo>
                  <a:pt x="830" y="220"/>
                </a:lnTo>
                <a:lnTo>
                  <a:pt x="827" y="290"/>
                </a:lnTo>
                <a:lnTo>
                  <a:pt x="836" y="307"/>
                </a:lnTo>
                <a:cubicBezTo>
                  <a:pt x="843" y="308"/>
                  <a:pt x="857" y="306"/>
                  <a:pt x="868" y="297"/>
                </a:cubicBezTo>
                <a:cubicBezTo>
                  <a:pt x="879" y="288"/>
                  <a:pt x="883" y="266"/>
                  <a:pt x="902" y="250"/>
                </a:cubicBezTo>
                <a:cubicBezTo>
                  <a:pt x="921" y="234"/>
                  <a:pt x="968" y="215"/>
                  <a:pt x="985" y="201"/>
                </a:cubicBezTo>
                <a:cubicBezTo>
                  <a:pt x="1002" y="187"/>
                  <a:pt x="995" y="177"/>
                  <a:pt x="1006" y="168"/>
                </a:cubicBezTo>
                <a:cubicBezTo>
                  <a:pt x="1017" y="159"/>
                  <a:pt x="1034" y="145"/>
                  <a:pt x="1051" y="147"/>
                </a:cubicBezTo>
                <a:cubicBezTo>
                  <a:pt x="1068" y="149"/>
                  <a:pt x="1085" y="179"/>
                  <a:pt x="1106" y="178"/>
                </a:cubicBezTo>
                <a:cubicBezTo>
                  <a:pt x="1127" y="177"/>
                  <a:pt x="1149" y="140"/>
                  <a:pt x="1180" y="138"/>
                </a:cubicBezTo>
                <a:cubicBezTo>
                  <a:pt x="1211" y="136"/>
                  <a:pt x="1269" y="154"/>
                  <a:pt x="1291" y="166"/>
                </a:cubicBezTo>
                <a:lnTo>
                  <a:pt x="1310" y="207"/>
                </a:lnTo>
                <a:lnTo>
                  <a:pt x="1299" y="306"/>
                </a:lnTo>
                <a:cubicBezTo>
                  <a:pt x="1276" y="306"/>
                  <a:pt x="1198" y="222"/>
                  <a:pt x="1169" y="208"/>
                </a:cubicBezTo>
                <a:cubicBezTo>
                  <a:pt x="1140" y="194"/>
                  <a:pt x="1133" y="217"/>
                  <a:pt x="1126" y="219"/>
                </a:cubicBezTo>
                <a:cubicBezTo>
                  <a:pt x="1119" y="221"/>
                  <a:pt x="1129" y="203"/>
                  <a:pt x="1126" y="219"/>
                </a:cubicBezTo>
                <a:cubicBezTo>
                  <a:pt x="1123" y="235"/>
                  <a:pt x="1121" y="282"/>
                  <a:pt x="1107" y="314"/>
                </a:cubicBezTo>
                <a:cubicBezTo>
                  <a:pt x="1093" y="346"/>
                  <a:pt x="1062" y="386"/>
                  <a:pt x="1040" y="409"/>
                </a:cubicBezTo>
                <a:cubicBezTo>
                  <a:pt x="1018" y="432"/>
                  <a:pt x="997" y="434"/>
                  <a:pt x="976" y="454"/>
                </a:cubicBezTo>
                <a:cubicBezTo>
                  <a:pt x="955" y="474"/>
                  <a:pt x="928" y="515"/>
                  <a:pt x="914" y="531"/>
                </a:cubicBezTo>
                <a:cubicBezTo>
                  <a:pt x="900" y="547"/>
                  <a:pt x="902" y="548"/>
                  <a:pt x="892" y="553"/>
                </a:cubicBezTo>
                <a:cubicBezTo>
                  <a:pt x="882" y="558"/>
                  <a:pt x="863" y="562"/>
                  <a:pt x="853" y="559"/>
                </a:cubicBezTo>
                <a:cubicBezTo>
                  <a:pt x="843" y="556"/>
                  <a:pt x="841" y="540"/>
                  <a:pt x="829" y="537"/>
                </a:cubicBezTo>
                <a:cubicBezTo>
                  <a:pt x="817" y="534"/>
                  <a:pt x="800" y="507"/>
                  <a:pt x="782" y="541"/>
                </a:cubicBezTo>
                <a:cubicBezTo>
                  <a:pt x="764" y="575"/>
                  <a:pt x="744" y="690"/>
                  <a:pt x="721" y="742"/>
                </a:cubicBezTo>
                <a:cubicBezTo>
                  <a:pt x="698" y="794"/>
                  <a:pt x="659" y="828"/>
                  <a:pt x="646" y="850"/>
                </a:cubicBezTo>
                <a:cubicBezTo>
                  <a:pt x="633" y="872"/>
                  <a:pt x="641" y="869"/>
                  <a:pt x="643" y="876"/>
                </a:cubicBezTo>
                <a:cubicBezTo>
                  <a:pt x="645" y="883"/>
                  <a:pt x="661" y="884"/>
                  <a:pt x="661" y="892"/>
                </a:cubicBezTo>
                <a:cubicBezTo>
                  <a:pt x="661" y="900"/>
                  <a:pt x="650" y="911"/>
                  <a:pt x="640" y="922"/>
                </a:cubicBezTo>
                <a:cubicBezTo>
                  <a:pt x="630" y="933"/>
                  <a:pt x="619" y="950"/>
                  <a:pt x="601" y="958"/>
                </a:cubicBezTo>
                <a:cubicBezTo>
                  <a:pt x="583" y="966"/>
                  <a:pt x="544" y="971"/>
                  <a:pt x="529" y="973"/>
                </a:cubicBezTo>
                <a:cubicBezTo>
                  <a:pt x="514" y="975"/>
                  <a:pt x="518" y="966"/>
                  <a:pt x="509" y="970"/>
                </a:cubicBezTo>
                <a:cubicBezTo>
                  <a:pt x="500" y="974"/>
                  <a:pt x="487" y="989"/>
                  <a:pt x="473" y="997"/>
                </a:cubicBezTo>
                <a:cubicBezTo>
                  <a:pt x="459" y="1005"/>
                  <a:pt x="441" y="1019"/>
                  <a:pt x="425" y="1021"/>
                </a:cubicBezTo>
                <a:cubicBezTo>
                  <a:pt x="409" y="1023"/>
                  <a:pt x="400" y="1002"/>
                  <a:pt x="377" y="1009"/>
                </a:cubicBezTo>
                <a:cubicBezTo>
                  <a:pt x="354" y="1016"/>
                  <a:pt x="315" y="1059"/>
                  <a:pt x="286" y="1063"/>
                </a:cubicBezTo>
                <a:cubicBezTo>
                  <a:pt x="257" y="1067"/>
                  <a:pt x="225" y="1051"/>
                  <a:pt x="205" y="1032"/>
                </a:cubicBezTo>
                <a:cubicBezTo>
                  <a:pt x="185" y="1013"/>
                  <a:pt x="183" y="970"/>
                  <a:pt x="167" y="951"/>
                </a:cubicBezTo>
                <a:cubicBezTo>
                  <a:pt x="151" y="932"/>
                  <a:pt x="123" y="932"/>
                  <a:pt x="107" y="916"/>
                </a:cubicBezTo>
                <a:cubicBezTo>
                  <a:pt x="91" y="900"/>
                  <a:pt x="77" y="872"/>
                  <a:pt x="70" y="856"/>
                </a:cubicBezTo>
                <a:cubicBezTo>
                  <a:pt x="63" y="840"/>
                  <a:pt x="71" y="830"/>
                  <a:pt x="67" y="823"/>
                </a:cubicBezTo>
                <a:cubicBezTo>
                  <a:pt x="63" y="816"/>
                  <a:pt x="48" y="822"/>
                  <a:pt x="43" y="813"/>
                </a:cubicBezTo>
                <a:cubicBezTo>
                  <a:pt x="38" y="804"/>
                  <a:pt x="43" y="783"/>
                  <a:pt x="37" y="766"/>
                </a:cubicBezTo>
                <a:cubicBezTo>
                  <a:pt x="31" y="749"/>
                  <a:pt x="8" y="733"/>
                  <a:pt x="4" y="712"/>
                </a:cubicBezTo>
                <a:cubicBezTo>
                  <a:pt x="0" y="691"/>
                  <a:pt x="11" y="657"/>
                  <a:pt x="13" y="642"/>
                </a:cubicBezTo>
                <a:close/>
              </a:path>
            </a:pathLst>
          </a:custGeom>
          <a:solidFill>
            <a:srgbClr val="3333FF">
              <a:alpha val="50000"/>
            </a:srgbClr>
          </a:solidFill>
          <a:ln>
            <a:noFill/>
          </a:ln>
          <a:effectLst/>
          <a:extLst>
            <a:ext uri="{91240B29-F687-4F45-9708-019B960494DF}">
              <a14:hiddenLine xmlns:a14="http://schemas.microsoft.com/office/drawing/2010/main" w="952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3167" name="Picture 95" descr="The Civil War 35 Star Fla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2013" y="1282700"/>
            <a:ext cx="296862" cy="180975"/>
          </a:xfrm>
          <a:prstGeom prst="rect">
            <a:avLst/>
          </a:prstGeom>
          <a:noFill/>
          <a:extLst>
            <a:ext uri="{909E8E84-426E-40DD-AFC4-6F175D3DCCD1}">
              <a14:hiddenFill xmlns:a14="http://schemas.microsoft.com/office/drawing/2010/main">
                <a:solidFill>
                  <a:srgbClr val="FFFFFF"/>
                </a:solidFill>
              </a14:hiddenFill>
            </a:ext>
          </a:extLst>
        </p:spPr>
      </p:pic>
      <p:sp>
        <p:nvSpPr>
          <p:cNvPr id="3175" name="Freeform 103"/>
          <p:cNvSpPr>
            <a:spLocks/>
          </p:cNvSpPr>
          <p:nvPr/>
        </p:nvSpPr>
        <p:spPr bwMode="auto">
          <a:xfrm>
            <a:off x="2209800" y="1790700"/>
            <a:ext cx="5524500" cy="1819275"/>
          </a:xfrm>
          <a:custGeom>
            <a:avLst/>
            <a:gdLst>
              <a:gd name="T0" fmla="*/ 0 w 3480"/>
              <a:gd name="T1" fmla="*/ 920 h 1146"/>
              <a:gd name="T2" fmla="*/ 106 w 3480"/>
              <a:gd name="T3" fmla="*/ 968 h 1146"/>
              <a:gd name="T4" fmla="*/ 222 w 3480"/>
              <a:gd name="T5" fmla="*/ 968 h 1146"/>
              <a:gd name="T6" fmla="*/ 386 w 3480"/>
              <a:gd name="T7" fmla="*/ 976 h 1146"/>
              <a:gd name="T8" fmla="*/ 478 w 3480"/>
              <a:gd name="T9" fmla="*/ 1070 h 1146"/>
              <a:gd name="T10" fmla="*/ 642 w 3480"/>
              <a:gd name="T11" fmla="*/ 1114 h 1146"/>
              <a:gd name="T12" fmla="*/ 838 w 3480"/>
              <a:gd name="T13" fmla="*/ 1138 h 1146"/>
              <a:gd name="T14" fmla="*/ 952 w 3480"/>
              <a:gd name="T15" fmla="*/ 1066 h 1146"/>
              <a:gd name="T16" fmla="*/ 1094 w 3480"/>
              <a:gd name="T17" fmla="*/ 1086 h 1146"/>
              <a:gd name="T18" fmla="*/ 1174 w 3480"/>
              <a:gd name="T19" fmla="*/ 1058 h 1146"/>
              <a:gd name="T20" fmla="*/ 1212 w 3480"/>
              <a:gd name="T21" fmla="*/ 1058 h 1146"/>
              <a:gd name="T22" fmla="*/ 1262 w 3480"/>
              <a:gd name="T23" fmla="*/ 1022 h 1146"/>
              <a:gd name="T24" fmla="*/ 1470 w 3480"/>
              <a:gd name="T25" fmla="*/ 950 h 1146"/>
              <a:gd name="T26" fmla="*/ 1664 w 3480"/>
              <a:gd name="T27" fmla="*/ 710 h 1146"/>
              <a:gd name="T28" fmla="*/ 1768 w 3480"/>
              <a:gd name="T29" fmla="*/ 624 h 1146"/>
              <a:gd name="T30" fmla="*/ 1920 w 3480"/>
              <a:gd name="T31" fmla="*/ 576 h 1146"/>
              <a:gd name="T32" fmla="*/ 2120 w 3480"/>
              <a:gd name="T33" fmla="*/ 552 h 1146"/>
              <a:gd name="T34" fmla="*/ 2238 w 3480"/>
              <a:gd name="T35" fmla="*/ 424 h 1146"/>
              <a:gd name="T36" fmla="*/ 2360 w 3480"/>
              <a:gd name="T37" fmla="*/ 328 h 1146"/>
              <a:gd name="T38" fmla="*/ 2544 w 3480"/>
              <a:gd name="T39" fmla="*/ 272 h 1146"/>
              <a:gd name="T40" fmla="*/ 2854 w 3480"/>
              <a:gd name="T41" fmla="*/ 136 h 1146"/>
              <a:gd name="T42" fmla="*/ 3040 w 3480"/>
              <a:gd name="T43" fmla="*/ 112 h 1146"/>
              <a:gd name="T44" fmla="*/ 3156 w 3480"/>
              <a:gd name="T45" fmla="*/ 134 h 1146"/>
              <a:gd name="T46" fmla="*/ 3216 w 3480"/>
              <a:gd name="T47" fmla="*/ 112 h 1146"/>
              <a:gd name="T48" fmla="*/ 3270 w 3480"/>
              <a:gd name="T49" fmla="*/ 94 h 1146"/>
              <a:gd name="T50" fmla="*/ 3318 w 3480"/>
              <a:gd name="T51" fmla="*/ 118 h 1146"/>
              <a:gd name="T52" fmla="*/ 3390 w 3480"/>
              <a:gd name="T53" fmla="*/ 54 h 1146"/>
              <a:gd name="T54" fmla="*/ 3480 w 3480"/>
              <a:gd name="T55" fmla="*/ 0 h 1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480" h="1146">
                <a:moveTo>
                  <a:pt x="0" y="920"/>
                </a:moveTo>
                <a:cubicBezTo>
                  <a:pt x="18" y="928"/>
                  <a:pt x="69" y="960"/>
                  <a:pt x="106" y="968"/>
                </a:cubicBezTo>
                <a:cubicBezTo>
                  <a:pt x="143" y="976"/>
                  <a:pt x="175" y="967"/>
                  <a:pt x="222" y="968"/>
                </a:cubicBezTo>
                <a:cubicBezTo>
                  <a:pt x="269" y="969"/>
                  <a:pt x="343" y="959"/>
                  <a:pt x="386" y="976"/>
                </a:cubicBezTo>
                <a:cubicBezTo>
                  <a:pt x="429" y="993"/>
                  <a:pt x="435" y="1047"/>
                  <a:pt x="478" y="1070"/>
                </a:cubicBezTo>
                <a:cubicBezTo>
                  <a:pt x="521" y="1093"/>
                  <a:pt x="582" y="1103"/>
                  <a:pt x="642" y="1114"/>
                </a:cubicBezTo>
                <a:cubicBezTo>
                  <a:pt x="702" y="1125"/>
                  <a:pt x="786" y="1146"/>
                  <a:pt x="838" y="1138"/>
                </a:cubicBezTo>
                <a:cubicBezTo>
                  <a:pt x="890" y="1130"/>
                  <a:pt x="909" y="1075"/>
                  <a:pt x="952" y="1066"/>
                </a:cubicBezTo>
                <a:cubicBezTo>
                  <a:pt x="995" y="1057"/>
                  <a:pt x="1057" y="1087"/>
                  <a:pt x="1094" y="1086"/>
                </a:cubicBezTo>
                <a:cubicBezTo>
                  <a:pt x="1131" y="1085"/>
                  <a:pt x="1154" y="1063"/>
                  <a:pt x="1174" y="1058"/>
                </a:cubicBezTo>
                <a:cubicBezTo>
                  <a:pt x="1194" y="1053"/>
                  <a:pt x="1197" y="1064"/>
                  <a:pt x="1212" y="1058"/>
                </a:cubicBezTo>
                <a:cubicBezTo>
                  <a:pt x="1227" y="1052"/>
                  <a:pt x="1219" y="1040"/>
                  <a:pt x="1262" y="1022"/>
                </a:cubicBezTo>
                <a:cubicBezTo>
                  <a:pt x="1305" y="1004"/>
                  <a:pt x="1403" y="1002"/>
                  <a:pt x="1470" y="950"/>
                </a:cubicBezTo>
                <a:cubicBezTo>
                  <a:pt x="1537" y="898"/>
                  <a:pt x="1614" y="764"/>
                  <a:pt x="1664" y="710"/>
                </a:cubicBezTo>
                <a:cubicBezTo>
                  <a:pt x="1714" y="656"/>
                  <a:pt x="1725" y="646"/>
                  <a:pt x="1768" y="624"/>
                </a:cubicBezTo>
                <a:cubicBezTo>
                  <a:pt x="1811" y="602"/>
                  <a:pt x="1861" y="588"/>
                  <a:pt x="1920" y="576"/>
                </a:cubicBezTo>
                <a:cubicBezTo>
                  <a:pt x="1979" y="564"/>
                  <a:pt x="2067" y="577"/>
                  <a:pt x="2120" y="552"/>
                </a:cubicBezTo>
                <a:cubicBezTo>
                  <a:pt x="2173" y="527"/>
                  <a:pt x="2198" y="461"/>
                  <a:pt x="2238" y="424"/>
                </a:cubicBezTo>
                <a:cubicBezTo>
                  <a:pt x="2278" y="387"/>
                  <a:pt x="2309" y="353"/>
                  <a:pt x="2360" y="328"/>
                </a:cubicBezTo>
                <a:cubicBezTo>
                  <a:pt x="2411" y="303"/>
                  <a:pt x="2462" y="304"/>
                  <a:pt x="2544" y="272"/>
                </a:cubicBezTo>
                <a:cubicBezTo>
                  <a:pt x="2626" y="240"/>
                  <a:pt x="2771" y="163"/>
                  <a:pt x="2854" y="136"/>
                </a:cubicBezTo>
                <a:cubicBezTo>
                  <a:pt x="2937" y="109"/>
                  <a:pt x="2990" y="112"/>
                  <a:pt x="3040" y="112"/>
                </a:cubicBezTo>
                <a:cubicBezTo>
                  <a:pt x="3090" y="112"/>
                  <a:pt x="3127" y="134"/>
                  <a:pt x="3156" y="134"/>
                </a:cubicBezTo>
                <a:cubicBezTo>
                  <a:pt x="3185" y="134"/>
                  <a:pt x="3197" y="119"/>
                  <a:pt x="3216" y="112"/>
                </a:cubicBezTo>
                <a:cubicBezTo>
                  <a:pt x="3235" y="105"/>
                  <a:pt x="3253" y="93"/>
                  <a:pt x="3270" y="94"/>
                </a:cubicBezTo>
                <a:cubicBezTo>
                  <a:pt x="3287" y="95"/>
                  <a:pt x="3298" y="125"/>
                  <a:pt x="3318" y="118"/>
                </a:cubicBezTo>
                <a:cubicBezTo>
                  <a:pt x="3338" y="111"/>
                  <a:pt x="3363" y="74"/>
                  <a:pt x="3390" y="54"/>
                </a:cubicBezTo>
                <a:cubicBezTo>
                  <a:pt x="3417" y="34"/>
                  <a:pt x="3461" y="11"/>
                  <a:pt x="3480" y="0"/>
                </a:cubicBezTo>
              </a:path>
            </a:pathLst>
          </a:cu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6" name="Freeform 104"/>
          <p:cNvSpPr>
            <a:spLocks/>
          </p:cNvSpPr>
          <p:nvPr/>
        </p:nvSpPr>
        <p:spPr bwMode="auto">
          <a:xfrm>
            <a:off x="4232275" y="3700463"/>
            <a:ext cx="3406775" cy="1017587"/>
          </a:xfrm>
          <a:custGeom>
            <a:avLst/>
            <a:gdLst>
              <a:gd name="T0" fmla="*/ 2146 w 2146"/>
              <a:gd name="T1" fmla="*/ 27 h 641"/>
              <a:gd name="T2" fmla="*/ 2092 w 2146"/>
              <a:gd name="T3" fmla="*/ 33 h 641"/>
              <a:gd name="T4" fmla="*/ 2035 w 2146"/>
              <a:gd name="T5" fmla="*/ 8 h 641"/>
              <a:gd name="T6" fmla="*/ 1978 w 2146"/>
              <a:gd name="T7" fmla="*/ 3 h 641"/>
              <a:gd name="T8" fmla="*/ 1897 w 2146"/>
              <a:gd name="T9" fmla="*/ 2 h 641"/>
              <a:gd name="T10" fmla="*/ 1810 w 2146"/>
              <a:gd name="T11" fmla="*/ 15 h 641"/>
              <a:gd name="T12" fmla="*/ 1707 w 2146"/>
              <a:gd name="T13" fmla="*/ 35 h 641"/>
              <a:gd name="T14" fmla="*/ 1645 w 2146"/>
              <a:gd name="T15" fmla="*/ 42 h 641"/>
              <a:gd name="T16" fmla="*/ 1594 w 2146"/>
              <a:gd name="T17" fmla="*/ 101 h 641"/>
              <a:gd name="T18" fmla="*/ 1488 w 2146"/>
              <a:gd name="T19" fmla="*/ 149 h 641"/>
              <a:gd name="T20" fmla="*/ 1408 w 2146"/>
              <a:gd name="T21" fmla="*/ 185 h 641"/>
              <a:gd name="T22" fmla="*/ 1366 w 2146"/>
              <a:gd name="T23" fmla="*/ 186 h 641"/>
              <a:gd name="T24" fmla="*/ 1368 w 2146"/>
              <a:gd name="T25" fmla="*/ 272 h 641"/>
              <a:gd name="T26" fmla="*/ 1392 w 2146"/>
              <a:gd name="T27" fmla="*/ 323 h 641"/>
              <a:gd name="T28" fmla="*/ 1405 w 2146"/>
              <a:gd name="T29" fmla="*/ 353 h 641"/>
              <a:gd name="T30" fmla="*/ 1377 w 2146"/>
              <a:gd name="T31" fmla="*/ 414 h 641"/>
              <a:gd name="T32" fmla="*/ 1326 w 2146"/>
              <a:gd name="T33" fmla="*/ 389 h 641"/>
              <a:gd name="T34" fmla="*/ 1264 w 2146"/>
              <a:gd name="T35" fmla="*/ 339 h 641"/>
              <a:gd name="T36" fmla="*/ 1192 w 2146"/>
              <a:gd name="T37" fmla="*/ 315 h 641"/>
              <a:gd name="T38" fmla="*/ 1149 w 2146"/>
              <a:gd name="T39" fmla="*/ 308 h 641"/>
              <a:gd name="T40" fmla="*/ 1072 w 2146"/>
              <a:gd name="T41" fmla="*/ 257 h 641"/>
              <a:gd name="T42" fmla="*/ 1030 w 2146"/>
              <a:gd name="T43" fmla="*/ 273 h 641"/>
              <a:gd name="T44" fmla="*/ 957 w 2146"/>
              <a:gd name="T45" fmla="*/ 324 h 641"/>
              <a:gd name="T46" fmla="*/ 909 w 2146"/>
              <a:gd name="T47" fmla="*/ 350 h 641"/>
              <a:gd name="T48" fmla="*/ 811 w 2146"/>
              <a:gd name="T49" fmla="*/ 333 h 641"/>
              <a:gd name="T50" fmla="*/ 724 w 2146"/>
              <a:gd name="T51" fmla="*/ 297 h 641"/>
              <a:gd name="T52" fmla="*/ 604 w 2146"/>
              <a:gd name="T53" fmla="*/ 315 h 641"/>
              <a:gd name="T54" fmla="*/ 493 w 2146"/>
              <a:gd name="T55" fmla="*/ 317 h 641"/>
              <a:gd name="T56" fmla="*/ 385 w 2146"/>
              <a:gd name="T57" fmla="*/ 252 h 641"/>
              <a:gd name="T58" fmla="*/ 316 w 2146"/>
              <a:gd name="T59" fmla="*/ 297 h 641"/>
              <a:gd name="T60" fmla="*/ 262 w 2146"/>
              <a:gd name="T61" fmla="*/ 321 h 641"/>
              <a:gd name="T62" fmla="*/ 222 w 2146"/>
              <a:gd name="T63" fmla="*/ 383 h 641"/>
              <a:gd name="T64" fmla="*/ 192 w 2146"/>
              <a:gd name="T65" fmla="*/ 462 h 641"/>
              <a:gd name="T66" fmla="*/ 154 w 2146"/>
              <a:gd name="T67" fmla="*/ 501 h 641"/>
              <a:gd name="T68" fmla="*/ 70 w 2146"/>
              <a:gd name="T69" fmla="*/ 537 h 641"/>
              <a:gd name="T70" fmla="*/ 34 w 2146"/>
              <a:gd name="T71" fmla="*/ 585 h 641"/>
              <a:gd name="T72" fmla="*/ 27 w 2146"/>
              <a:gd name="T73" fmla="*/ 614 h 641"/>
              <a:gd name="T74" fmla="*/ 0 w 2146"/>
              <a:gd name="T75" fmla="*/ 641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46" h="641">
                <a:moveTo>
                  <a:pt x="2146" y="27"/>
                </a:moveTo>
                <a:cubicBezTo>
                  <a:pt x="2133" y="32"/>
                  <a:pt x="2110" y="36"/>
                  <a:pt x="2092" y="33"/>
                </a:cubicBezTo>
                <a:cubicBezTo>
                  <a:pt x="2074" y="30"/>
                  <a:pt x="2054" y="13"/>
                  <a:pt x="2035" y="8"/>
                </a:cubicBezTo>
                <a:cubicBezTo>
                  <a:pt x="2016" y="3"/>
                  <a:pt x="2001" y="4"/>
                  <a:pt x="1978" y="3"/>
                </a:cubicBezTo>
                <a:cubicBezTo>
                  <a:pt x="1955" y="2"/>
                  <a:pt x="1925" y="0"/>
                  <a:pt x="1897" y="2"/>
                </a:cubicBezTo>
                <a:cubicBezTo>
                  <a:pt x="1869" y="4"/>
                  <a:pt x="1842" y="9"/>
                  <a:pt x="1810" y="15"/>
                </a:cubicBezTo>
                <a:cubicBezTo>
                  <a:pt x="1778" y="21"/>
                  <a:pt x="1734" y="31"/>
                  <a:pt x="1707" y="35"/>
                </a:cubicBezTo>
                <a:cubicBezTo>
                  <a:pt x="1680" y="39"/>
                  <a:pt x="1664" y="31"/>
                  <a:pt x="1645" y="42"/>
                </a:cubicBezTo>
                <a:cubicBezTo>
                  <a:pt x="1626" y="53"/>
                  <a:pt x="1620" y="83"/>
                  <a:pt x="1594" y="101"/>
                </a:cubicBezTo>
                <a:cubicBezTo>
                  <a:pt x="1568" y="119"/>
                  <a:pt x="1519" y="135"/>
                  <a:pt x="1488" y="149"/>
                </a:cubicBezTo>
                <a:cubicBezTo>
                  <a:pt x="1457" y="163"/>
                  <a:pt x="1428" y="179"/>
                  <a:pt x="1408" y="185"/>
                </a:cubicBezTo>
                <a:cubicBezTo>
                  <a:pt x="1388" y="191"/>
                  <a:pt x="1373" y="172"/>
                  <a:pt x="1366" y="186"/>
                </a:cubicBezTo>
                <a:cubicBezTo>
                  <a:pt x="1359" y="200"/>
                  <a:pt x="1364" y="249"/>
                  <a:pt x="1368" y="272"/>
                </a:cubicBezTo>
                <a:cubicBezTo>
                  <a:pt x="1372" y="295"/>
                  <a:pt x="1386" y="310"/>
                  <a:pt x="1392" y="323"/>
                </a:cubicBezTo>
                <a:cubicBezTo>
                  <a:pt x="1398" y="336"/>
                  <a:pt x="1407" y="338"/>
                  <a:pt x="1405" y="353"/>
                </a:cubicBezTo>
                <a:cubicBezTo>
                  <a:pt x="1403" y="368"/>
                  <a:pt x="1390" y="408"/>
                  <a:pt x="1377" y="414"/>
                </a:cubicBezTo>
                <a:cubicBezTo>
                  <a:pt x="1364" y="420"/>
                  <a:pt x="1345" y="401"/>
                  <a:pt x="1326" y="389"/>
                </a:cubicBezTo>
                <a:cubicBezTo>
                  <a:pt x="1307" y="377"/>
                  <a:pt x="1286" y="351"/>
                  <a:pt x="1264" y="339"/>
                </a:cubicBezTo>
                <a:cubicBezTo>
                  <a:pt x="1242" y="327"/>
                  <a:pt x="1211" y="320"/>
                  <a:pt x="1192" y="315"/>
                </a:cubicBezTo>
                <a:cubicBezTo>
                  <a:pt x="1173" y="310"/>
                  <a:pt x="1169" y="318"/>
                  <a:pt x="1149" y="308"/>
                </a:cubicBezTo>
                <a:cubicBezTo>
                  <a:pt x="1129" y="298"/>
                  <a:pt x="1092" y="263"/>
                  <a:pt x="1072" y="257"/>
                </a:cubicBezTo>
                <a:cubicBezTo>
                  <a:pt x="1052" y="251"/>
                  <a:pt x="1049" y="262"/>
                  <a:pt x="1030" y="273"/>
                </a:cubicBezTo>
                <a:cubicBezTo>
                  <a:pt x="1011" y="284"/>
                  <a:pt x="977" y="311"/>
                  <a:pt x="957" y="324"/>
                </a:cubicBezTo>
                <a:cubicBezTo>
                  <a:pt x="937" y="337"/>
                  <a:pt x="933" y="349"/>
                  <a:pt x="909" y="350"/>
                </a:cubicBezTo>
                <a:cubicBezTo>
                  <a:pt x="885" y="351"/>
                  <a:pt x="842" y="342"/>
                  <a:pt x="811" y="333"/>
                </a:cubicBezTo>
                <a:cubicBezTo>
                  <a:pt x="780" y="324"/>
                  <a:pt x="758" y="300"/>
                  <a:pt x="724" y="297"/>
                </a:cubicBezTo>
                <a:cubicBezTo>
                  <a:pt x="690" y="294"/>
                  <a:pt x="642" y="312"/>
                  <a:pt x="604" y="315"/>
                </a:cubicBezTo>
                <a:cubicBezTo>
                  <a:pt x="566" y="318"/>
                  <a:pt x="529" y="327"/>
                  <a:pt x="493" y="317"/>
                </a:cubicBezTo>
                <a:cubicBezTo>
                  <a:pt x="457" y="307"/>
                  <a:pt x="414" y="255"/>
                  <a:pt x="385" y="252"/>
                </a:cubicBezTo>
                <a:cubicBezTo>
                  <a:pt x="356" y="249"/>
                  <a:pt x="336" y="286"/>
                  <a:pt x="316" y="297"/>
                </a:cubicBezTo>
                <a:cubicBezTo>
                  <a:pt x="296" y="308"/>
                  <a:pt x="278" y="307"/>
                  <a:pt x="262" y="321"/>
                </a:cubicBezTo>
                <a:cubicBezTo>
                  <a:pt x="246" y="335"/>
                  <a:pt x="234" y="360"/>
                  <a:pt x="222" y="383"/>
                </a:cubicBezTo>
                <a:cubicBezTo>
                  <a:pt x="210" y="406"/>
                  <a:pt x="203" y="442"/>
                  <a:pt x="192" y="462"/>
                </a:cubicBezTo>
                <a:cubicBezTo>
                  <a:pt x="181" y="482"/>
                  <a:pt x="174" y="489"/>
                  <a:pt x="154" y="501"/>
                </a:cubicBezTo>
                <a:cubicBezTo>
                  <a:pt x="134" y="513"/>
                  <a:pt x="90" y="523"/>
                  <a:pt x="70" y="537"/>
                </a:cubicBezTo>
                <a:cubicBezTo>
                  <a:pt x="50" y="551"/>
                  <a:pt x="41" y="572"/>
                  <a:pt x="34" y="585"/>
                </a:cubicBezTo>
                <a:cubicBezTo>
                  <a:pt x="27" y="598"/>
                  <a:pt x="33" y="605"/>
                  <a:pt x="27" y="614"/>
                </a:cubicBezTo>
                <a:cubicBezTo>
                  <a:pt x="21" y="623"/>
                  <a:pt x="6" y="636"/>
                  <a:pt x="0" y="641"/>
                </a:cubicBezTo>
              </a:path>
            </a:pathLst>
          </a:cu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7" name="Freeform 105"/>
          <p:cNvSpPr>
            <a:spLocks/>
          </p:cNvSpPr>
          <p:nvPr/>
        </p:nvSpPr>
        <p:spPr bwMode="auto">
          <a:xfrm>
            <a:off x="6426200" y="4343400"/>
            <a:ext cx="339725" cy="242888"/>
          </a:xfrm>
          <a:custGeom>
            <a:avLst/>
            <a:gdLst>
              <a:gd name="T0" fmla="*/ 214 w 214"/>
              <a:gd name="T1" fmla="*/ 153 h 153"/>
              <a:gd name="T2" fmla="*/ 128 w 214"/>
              <a:gd name="T3" fmla="*/ 24 h 153"/>
              <a:gd name="T4" fmla="*/ 32 w 214"/>
              <a:gd name="T5" fmla="*/ 12 h 153"/>
              <a:gd name="T6" fmla="*/ 0 w 214"/>
              <a:gd name="T7" fmla="*/ 8 h 153"/>
            </a:gdLst>
            <a:ahLst/>
            <a:cxnLst>
              <a:cxn ang="0">
                <a:pos x="T0" y="T1"/>
              </a:cxn>
              <a:cxn ang="0">
                <a:pos x="T2" y="T3"/>
              </a:cxn>
              <a:cxn ang="0">
                <a:pos x="T4" y="T5"/>
              </a:cxn>
              <a:cxn ang="0">
                <a:pos x="T6" y="T7"/>
              </a:cxn>
            </a:cxnLst>
            <a:rect l="0" t="0" r="r" b="b"/>
            <a:pathLst>
              <a:path w="214" h="153">
                <a:moveTo>
                  <a:pt x="214" y="153"/>
                </a:moveTo>
                <a:cubicBezTo>
                  <a:pt x="200" y="132"/>
                  <a:pt x="158" y="48"/>
                  <a:pt x="128" y="24"/>
                </a:cubicBezTo>
                <a:cubicBezTo>
                  <a:pt x="98" y="0"/>
                  <a:pt x="53" y="15"/>
                  <a:pt x="32" y="12"/>
                </a:cubicBezTo>
                <a:cubicBezTo>
                  <a:pt x="11" y="9"/>
                  <a:pt x="7" y="9"/>
                  <a:pt x="0" y="8"/>
                </a:cubicBezTo>
              </a:path>
            </a:pathLst>
          </a:cu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8" name="Freeform 106"/>
          <p:cNvSpPr>
            <a:spLocks/>
          </p:cNvSpPr>
          <p:nvPr/>
        </p:nvSpPr>
        <p:spPr bwMode="auto">
          <a:xfrm>
            <a:off x="4238625" y="4484688"/>
            <a:ext cx="2046288" cy="508000"/>
          </a:xfrm>
          <a:custGeom>
            <a:avLst/>
            <a:gdLst>
              <a:gd name="T0" fmla="*/ 1289 w 1289"/>
              <a:gd name="T1" fmla="*/ 320 h 320"/>
              <a:gd name="T2" fmla="*/ 1186 w 1289"/>
              <a:gd name="T3" fmla="*/ 251 h 320"/>
              <a:gd name="T4" fmla="*/ 1118 w 1289"/>
              <a:gd name="T5" fmla="*/ 167 h 320"/>
              <a:gd name="T6" fmla="*/ 1062 w 1289"/>
              <a:gd name="T7" fmla="*/ 147 h 320"/>
              <a:gd name="T8" fmla="*/ 1028 w 1289"/>
              <a:gd name="T9" fmla="*/ 101 h 320"/>
              <a:gd name="T10" fmla="*/ 986 w 1289"/>
              <a:gd name="T11" fmla="*/ 75 h 320"/>
              <a:gd name="T12" fmla="*/ 884 w 1289"/>
              <a:gd name="T13" fmla="*/ 61 h 320"/>
              <a:gd name="T14" fmla="*/ 788 w 1289"/>
              <a:gd name="T15" fmla="*/ 11 h 320"/>
              <a:gd name="T16" fmla="*/ 746 w 1289"/>
              <a:gd name="T17" fmla="*/ 9 h 320"/>
              <a:gd name="T18" fmla="*/ 582 w 1289"/>
              <a:gd name="T19" fmla="*/ 63 h 320"/>
              <a:gd name="T20" fmla="*/ 503 w 1289"/>
              <a:gd name="T21" fmla="*/ 128 h 320"/>
              <a:gd name="T22" fmla="*/ 475 w 1289"/>
              <a:gd name="T23" fmla="*/ 174 h 320"/>
              <a:gd name="T24" fmla="*/ 336 w 1289"/>
              <a:gd name="T25" fmla="*/ 137 h 320"/>
              <a:gd name="T26" fmla="*/ 183 w 1289"/>
              <a:gd name="T27" fmla="*/ 183 h 320"/>
              <a:gd name="T28" fmla="*/ 0 w 1289"/>
              <a:gd name="T29" fmla="*/ 146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320">
                <a:moveTo>
                  <a:pt x="1289" y="320"/>
                </a:moveTo>
                <a:cubicBezTo>
                  <a:pt x="1272" y="309"/>
                  <a:pt x="1214" y="277"/>
                  <a:pt x="1186" y="251"/>
                </a:cubicBezTo>
                <a:cubicBezTo>
                  <a:pt x="1158" y="225"/>
                  <a:pt x="1139" y="184"/>
                  <a:pt x="1118" y="167"/>
                </a:cubicBezTo>
                <a:cubicBezTo>
                  <a:pt x="1097" y="150"/>
                  <a:pt x="1077" y="158"/>
                  <a:pt x="1062" y="147"/>
                </a:cubicBezTo>
                <a:cubicBezTo>
                  <a:pt x="1047" y="136"/>
                  <a:pt x="1041" y="113"/>
                  <a:pt x="1028" y="101"/>
                </a:cubicBezTo>
                <a:cubicBezTo>
                  <a:pt x="1015" y="89"/>
                  <a:pt x="1010" y="82"/>
                  <a:pt x="986" y="75"/>
                </a:cubicBezTo>
                <a:cubicBezTo>
                  <a:pt x="962" y="68"/>
                  <a:pt x="917" y="72"/>
                  <a:pt x="884" y="61"/>
                </a:cubicBezTo>
                <a:cubicBezTo>
                  <a:pt x="851" y="50"/>
                  <a:pt x="811" y="20"/>
                  <a:pt x="788" y="11"/>
                </a:cubicBezTo>
                <a:cubicBezTo>
                  <a:pt x="765" y="2"/>
                  <a:pt x="780" y="0"/>
                  <a:pt x="746" y="9"/>
                </a:cubicBezTo>
                <a:cubicBezTo>
                  <a:pt x="712" y="18"/>
                  <a:pt x="622" y="43"/>
                  <a:pt x="582" y="63"/>
                </a:cubicBezTo>
                <a:cubicBezTo>
                  <a:pt x="542" y="83"/>
                  <a:pt x="521" y="110"/>
                  <a:pt x="503" y="128"/>
                </a:cubicBezTo>
                <a:lnTo>
                  <a:pt x="475" y="174"/>
                </a:lnTo>
                <a:cubicBezTo>
                  <a:pt x="447" y="175"/>
                  <a:pt x="385" y="135"/>
                  <a:pt x="336" y="137"/>
                </a:cubicBezTo>
                <a:cubicBezTo>
                  <a:pt x="287" y="139"/>
                  <a:pt x="239" y="181"/>
                  <a:pt x="183" y="183"/>
                </a:cubicBezTo>
                <a:cubicBezTo>
                  <a:pt x="127" y="185"/>
                  <a:pt x="27" y="150"/>
                  <a:pt x="0" y="146"/>
                </a:cubicBezTo>
              </a:path>
            </a:pathLst>
          </a:cu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9" name="Freeform 107"/>
          <p:cNvSpPr>
            <a:spLocks/>
          </p:cNvSpPr>
          <p:nvPr/>
        </p:nvSpPr>
        <p:spPr bwMode="auto">
          <a:xfrm>
            <a:off x="1784350" y="4756150"/>
            <a:ext cx="1200150" cy="49213"/>
          </a:xfrm>
          <a:custGeom>
            <a:avLst/>
            <a:gdLst>
              <a:gd name="T0" fmla="*/ 0 w 756"/>
              <a:gd name="T1" fmla="*/ 22 h 31"/>
              <a:gd name="T2" fmla="*/ 200 w 756"/>
              <a:gd name="T3" fmla="*/ 18 h 31"/>
              <a:gd name="T4" fmla="*/ 340 w 756"/>
              <a:gd name="T5" fmla="*/ 0 h 31"/>
              <a:gd name="T6" fmla="*/ 424 w 756"/>
              <a:gd name="T7" fmla="*/ 18 h 31"/>
              <a:gd name="T8" fmla="*/ 574 w 756"/>
              <a:gd name="T9" fmla="*/ 30 h 31"/>
              <a:gd name="T10" fmla="*/ 756 w 756"/>
              <a:gd name="T11" fmla="*/ 26 h 31"/>
            </a:gdLst>
            <a:ahLst/>
            <a:cxnLst>
              <a:cxn ang="0">
                <a:pos x="T0" y="T1"/>
              </a:cxn>
              <a:cxn ang="0">
                <a:pos x="T2" y="T3"/>
              </a:cxn>
              <a:cxn ang="0">
                <a:pos x="T4" y="T5"/>
              </a:cxn>
              <a:cxn ang="0">
                <a:pos x="T6" y="T7"/>
              </a:cxn>
              <a:cxn ang="0">
                <a:pos x="T8" y="T9"/>
              </a:cxn>
              <a:cxn ang="0">
                <a:pos x="T10" y="T11"/>
              </a:cxn>
            </a:cxnLst>
            <a:rect l="0" t="0" r="r" b="b"/>
            <a:pathLst>
              <a:path w="756" h="31">
                <a:moveTo>
                  <a:pt x="0" y="22"/>
                </a:moveTo>
                <a:cubicBezTo>
                  <a:pt x="33" y="21"/>
                  <a:pt x="143" y="22"/>
                  <a:pt x="200" y="18"/>
                </a:cubicBezTo>
                <a:cubicBezTo>
                  <a:pt x="257" y="14"/>
                  <a:pt x="303" y="0"/>
                  <a:pt x="340" y="0"/>
                </a:cubicBezTo>
                <a:cubicBezTo>
                  <a:pt x="377" y="0"/>
                  <a:pt x="385" y="13"/>
                  <a:pt x="424" y="18"/>
                </a:cubicBezTo>
                <a:cubicBezTo>
                  <a:pt x="463" y="23"/>
                  <a:pt x="519" y="29"/>
                  <a:pt x="574" y="30"/>
                </a:cubicBezTo>
                <a:cubicBezTo>
                  <a:pt x="629" y="31"/>
                  <a:pt x="718" y="27"/>
                  <a:pt x="756" y="26"/>
                </a:cubicBezTo>
              </a:path>
            </a:pathLst>
          </a:cu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80" name="Freeform 108"/>
          <p:cNvSpPr>
            <a:spLocks/>
          </p:cNvSpPr>
          <p:nvPr/>
        </p:nvSpPr>
        <p:spPr bwMode="auto">
          <a:xfrm>
            <a:off x="3886200" y="4711700"/>
            <a:ext cx="355600" cy="76200"/>
          </a:xfrm>
          <a:custGeom>
            <a:avLst/>
            <a:gdLst>
              <a:gd name="T0" fmla="*/ 224 w 224"/>
              <a:gd name="T1" fmla="*/ 0 h 48"/>
              <a:gd name="T2" fmla="*/ 102 w 224"/>
              <a:gd name="T3" fmla="*/ 32 h 48"/>
              <a:gd name="T4" fmla="*/ 0 w 224"/>
              <a:gd name="T5" fmla="*/ 48 h 48"/>
            </a:gdLst>
            <a:ahLst/>
            <a:cxnLst>
              <a:cxn ang="0">
                <a:pos x="T0" y="T1"/>
              </a:cxn>
              <a:cxn ang="0">
                <a:pos x="T2" y="T3"/>
              </a:cxn>
              <a:cxn ang="0">
                <a:pos x="T4" y="T5"/>
              </a:cxn>
            </a:cxnLst>
            <a:rect l="0" t="0" r="r" b="b"/>
            <a:pathLst>
              <a:path w="224" h="48">
                <a:moveTo>
                  <a:pt x="224" y="0"/>
                </a:moveTo>
                <a:cubicBezTo>
                  <a:pt x="204" y="5"/>
                  <a:pt x="139" y="24"/>
                  <a:pt x="102" y="32"/>
                </a:cubicBezTo>
                <a:cubicBezTo>
                  <a:pt x="65" y="40"/>
                  <a:pt x="21" y="45"/>
                  <a:pt x="0" y="48"/>
                </a:cubicBezTo>
              </a:path>
            </a:pathLst>
          </a:cu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82" name="Freeform 110"/>
          <p:cNvSpPr>
            <a:spLocks/>
          </p:cNvSpPr>
          <p:nvPr/>
        </p:nvSpPr>
        <p:spPr bwMode="auto">
          <a:xfrm>
            <a:off x="3111500" y="4748213"/>
            <a:ext cx="419100" cy="58737"/>
          </a:xfrm>
          <a:custGeom>
            <a:avLst/>
            <a:gdLst>
              <a:gd name="T0" fmla="*/ 0 w 264"/>
              <a:gd name="T1" fmla="*/ 33 h 37"/>
              <a:gd name="T2" fmla="*/ 68 w 264"/>
              <a:gd name="T3" fmla="*/ 33 h 37"/>
              <a:gd name="T4" fmla="*/ 120 w 264"/>
              <a:gd name="T5" fmla="*/ 9 h 37"/>
              <a:gd name="T6" fmla="*/ 180 w 264"/>
              <a:gd name="T7" fmla="*/ 7 h 37"/>
              <a:gd name="T8" fmla="*/ 246 w 264"/>
              <a:gd name="T9" fmla="*/ 1 h 37"/>
              <a:gd name="T10" fmla="*/ 264 w 264"/>
              <a:gd name="T11" fmla="*/ 1 h 37"/>
            </a:gdLst>
            <a:ahLst/>
            <a:cxnLst>
              <a:cxn ang="0">
                <a:pos x="T0" y="T1"/>
              </a:cxn>
              <a:cxn ang="0">
                <a:pos x="T2" y="T3"/>
              </a:cxn>
              <a:cxn ang="0">
                <a:pos x="T4" y="T5"/>
              </a:cxn>
              <a:cxn ang="0">
                <a:pos x="T6" y="T7"/>
              </a:cxn>
              <a:cxn ang="0">
                <a:pos x="T8" y="T9"/>
              </a:cxn>
              <a:cxn ang="0">
                <a:pos x="T10" y="T11"/>
              </a:cxn>
            </a:cxnLst>
            <a:rect l="0" t="0" r="r" b="b"/>
            <a:pathLst>
              <a:path w="264" h="37">
                <a:moveTo>
                  <a:pt x="0" y="33"/>
                </a:moveTo>
                <a:cubicBezTo>
                  <a:pt x="24" y="35"/>
                  <a:pt x="48" y="37"/>
                  <a:pt x="68" y="33"/>
                </a:cubicBezTo>
                <a:cubicBezTo>
                  <a:pt x="88" y="29"/>
                  <a:pt x="101" y="13"/>
                  <a:pt x="120" y="9"/>
                </a:cubicBezTo>
                <a:cubicBezTo>
                  <a:pt x="139" y="5"/>
                  <a:pt x="159" y="8"/>
                  <a:pt x="180" y="7"/>
                </a:cubicBezTo>
                <a:cubicBezTo>
                  <a:pt x="201" y="6"/>
                  <a:pt x="232" y="2"/>
                  <a:pt x="246" y="1"/>
                </a:cubicBezTo>
                <a:cubicBezTo>
                  <a:pt x="260" y="0"/>
                  <a:pt x="262" y="0"/>
                  <a:pt x="264" y="1"/>
                </a:cubicBezTo>
              </a:path>
            </a:pathLst>
          </a:cu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83" name="Freeform 111"/>
          <p:cNvSpPr>
            <a:spLocks/>
          </p:cNvSpPr>
          <p:nvPr/>
        </p:nvSpPr>
        <p:spPr bwMode="auto">
          <a:xfrm>
            <a:off x="7613650" y="1428750"/>
            <a:ext cx="187325" cy="2333625"/>
          </a:xfrm>
          <a:custGeom>
            <a:avLst/>
            <a:gdLst>
              <a:gd name="T0" fmla="*/ 70 w 118"/>
              <a:gd name="T1" fmla="*/ 0 h 1470"/>
              <a:gd name="T2" fmla="*/ 46 w 118"/>
              <a:gd name="T3" fmla="*/ 84 h 1470"/>
              <a:gd name="T4" fmla="*/ 46 w 118"/>
              <a:gd name="T5" fmla="*/ 186 h 1470"/>
              <a:gd name="T6" fmla="*/ 72 w 118"/>
              <a:gd name="T7" fmla="*/ 254 h 1470"/>
              <a:gd name="T8" fmla="*/ 106 w 118"/>
              <a:gd name="T9" fmla="*/ 354 h 1470"/>
              <a:gd name="T10" fmla="*/ 116 w 118"/>
              <a:gd name="T11" fmla="*/ 442 h 1470"/>
              <a:gd name="T12" fmla="*/ 94 w 118"/>
              <a:gd name="T13" fmla="*/ 576 h 1470"/>
              <a:gd name="T14" fmla="*/ 102 w 118"/>
              <a:gd name="T15" fmla="*/ 690 h 1470"/>
              <a:gd name="T16" fmla="*/ 76 w 118"/>
              <a:gd name="T17" fmla="*/ 780 h 1470"/>
              <a:gd name="T18" fmla="*/ 44 w 118"/>
              <a:gd name="T19" fmla="*/ 874 h 1470"/>
              <a:gd name="T20" fmla="*/ 28 w 118"/>
              <a:gd name="T21" fmla="*/ 972 h 1470"/>
              <a:gd name="T22" fmla="*/ 10 w 118"/>
              <a:gd name="T23" fmla="*/ 1164 h 1470"/>
              <a:gd name="T24" fmla="*/ 0 w 118"/>
              <a:gd name="T25" fmla="*/ 1222 h 1470"/>
              <a:gd name="T26" fmla="*/ 10 w 118"/>
              <a:gd name="T27" fmla="*/ 1356 h 1470"/>
              <a:gd name="T28" fmla="*/ 16 w 118"/>
              <a:gd name="T29" fmla="*/ 1470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8" h="1470">
                <a:moveTo>
                  <a:pt x="70" y="0"/>
                </a:moveTo>
                <a:cubicBezTo>
                  <a:pt x="60" y="26"/>
                  <a:pt x="50" y="53"/>
                  <a:pt x="46" y="84"/>
                </a:cubicBezTo>
                <a:cubicBezTo>
                  <a:pt x="42" y="115"/>
                  <a:pt x="42" y="158"/>
                  <a:pt x="46" y="186"/>
                </a:cubicBezTo>
                <a:cubicBezTo>
                  <a:pt x="50" y="214"/>
                  <a:pt x="62" y="226"/>
                  <a:pt x="72" y="254"/>
                </a:cubicBezTo>
                <a:cubicBezTo>
                  <a:pt x="82" y="282"/>
                  <a:pt x="99" y="323"/>
                  <a:pt x="106" y="354"/>
                </a:cubicBezTo>
                <a:cubicBezTo>
                  <a:pt x="113" y="385"/>
                  <a:pt x="118" y="405"/>
                  <a:pt x="116" y="442"/>
                </a:cubicBezTo>
                <a:cubicBezTo>
                  <a:pt x="114" y="479"/>
                  <a:pt x="96" y="535"/>
                  <a:pt x="94" y="576"/>
                </a:cubicBezTo>
                <a:cubicBezTo>
                  <a:pt x="92" y="617"/>
                  <a:pt x="105" y="656"/>
                  <a:pt x="102" y="690"/>
                </a:cubicBezTo>
                <a:cubicBezTo>
                  <a:pt x="99" y="724"/>
                  <a:pt x="86" y="750"/>
                  <a:pt x="76" y="780"/>
                </a:cubicBezTo>
                <a:cubicBezTo>
                  <a:pt x="66" y="810"/>
                  <a:pt x="52" y="842"/>
                  <a:pt x="44" y="874"/>
                </a:cubicBezTo>
                <a:cubicBezTo>
                  <a:pt x="36" y="906"/>
                  <a:pt x="34" y="924"/>
                  <a:pt x="28" y="972"/>
                </a:cubicBezTo>
                <a:cubicBezTo>
                  <a:pt x="22" y="1020"/>
                  <a:pt x="15" y="1122"/>
                  <a:pt x="10" y="1164"/>
                </a:cubicBezTo>
                <a:cubicBezTo>
                  <a:pt x="5" y="1206"/>
                  <a:pt x="0" y="1190"/>
                  <a:pt x="0" y="1222"/>
                </a:cubicBezTo>
                <a:cubicBezTo>
                  <a:pt x="0" y="1254"/>
                  <a:pt x="7" y="1315"/>
                  <a:pt x="10" y="1356"/>
                </a:cubicBezTo>
                <a:cubicBezTo>
                  <a:pt x="13" y="1397"/>
                  <a:pt x="15" y="1453"/>
                  <a:pt x="16" y="1470"/>
                </a:cubicBezTo>
              </a:path>
            </a:pathLst>
          </a:custGeom>
          <a:noFill/>
          <a:ln w="25400">
            <a:solidFill>
              <a:srgbClr val="FF66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84" name="Freeform 112"/>
          <p:cNvSpPr>
            <a:spLocks/>
          </p:cNvSpPr>
          <p:nvPr/>
        </p:nvSpPr>
        <p:spPr bwMode="auto">
          <a:xfrm>
            <a:off x="4422775" y="3333750"/>
            <a:ext cx="685800" cy="1273175"/>
          </a:xfrm>
          <a:custGeom>
            <a:avLst/>
            <a:gdLst>
              <a:gd name="T0" fmla="*/ 64 w 432"/>
              <a:gd name="T1" fmla="*/ 0 h 802"/>
              <a:gd name="T2" fmla="*/ 34 w 432"/>
              <a:gd name="T3" fmla="*/ 124 h 802"/>
              <a:gd name="T4" fmla="*/ 6 w 432"/>
              <a:gd name="T5" fmla="*/ 220 h 802"/>
              <a:gd name="T6" fmla="*/ 70 w 432"/>
              <a:gd name="T7" fmla="*/ 384 h 802"/>
              <a:gd name="T8" fmla="*/ 154 w 432"/>
              <a:gd name="T9" fmla="*/ 426 h 802"/>
              <a:gd name="T10" fmla="*/ 190 w 432"/>
              <a:gd name="T11" fmla="*/ 622 h 802"/>
              <a:gd name="T12" fmla="*/ 262 w 432"/>
              <a:gd name="T13" fmla="*/ 716 h 802"/>
              <a:gd name="T14" fmla="*/ 404 w 432"/>
              <a:gd name="T15" fmla="*/ 748 h 802"/>
              <a:gd name="T16" fmla="*/ 430 w 432"/>
              <a:gd name="T17" fmla="*/ 802 h 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2" h="802">
                <a:moveTo>
                  <a:pt x="64" y="0"/>
                </a:moveTo>
                <a:cubicBezTo>
                  <a:pt x="59" y="21"/>
                  <a:pt x="44" y="87"/>
                  <a:pt x="34" y="124"/>
                </a:cubicBezTo>
                <a:cubicBezTo>
                  <a:pt x="24" y="161"/>
                  <a:pt x="0" y="177"/>
                  <a:pt x="6" y="220"/>
                </a:cubicBezTo>
                <a:cubicBezTo>
                  <a:pt x="12" y="263"/>
                  <a:pt x="45" y="350"/>
                  <a:pt x="70" y="384"/>
                </a:cubicBezTo>
                <a:cubicBezTo>
                  <a:pt x="95" y="418"/>
                  <a:pt x="134" y="386"/>
                  <a:pt x="154" y="426"/>
                </a:cubicBezTo>
                <a:cubicBezTo>
                  <a:pt x="174" y="466"/>
                  <a:pt x="172" y="574"/>
                  <a:pt x="190" y="622"/>
                </a:cubicBezTo>
                <a:cubicBezTo>
                  <a:pt x="208" y="670"/>
                  <a:pt x="226" y="695"/>
                  <a:pt x="262" y="716"/>
                </a:cubicBezTo>
                <a:cubicBezTo>
                  <a:pt x="298" y="737"/>
                  <a:pt x="376" y="734"/>
                  <a:pt x="404" y="748"/>
                </a:cubicBezTo>
                <a:cubicBezTo>
                  <a:pt x="432" y="762"/>
                  <a:pt x="425" y="791"/>
                  <a:pt x="430" y="802"/>
                </a:cubicBezTo>
              </a:path>
            </a:pathLst>
          </a:custGeom>
          <a:noFill/>
          <a:ln w="25400">
            <a:solidFill>
              <a:srgbClr val="FF66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85" name="Freeform 113"/>
          <p:cNvSpPr>
            <a:spLocks/>
          </p:cNvSpPr>
          <p:nvPr/>
        </p:nvSpPr>
        <p:spPr bwMode="auto">
          <a:xfrm>
            <a:off x="2673350" y="2387600"/>
            <a:ext cx="365125" cy="3321050"/>
          </a:xfrm>
          <a:custGeom>
            <a:avLst/>
            <a:gdLst>
              <a:gd name="T0" fmla="*/ 28 w 230"/>
              <a:gd name="T1" fmla="*/ 0 h 2092"/>
              <a:gd name="T2" fmla="*/ 30 w 230"/>
              <a:gd name="T3" fmla="*/ 40 h 2092"/>
              <a:gd name="T4" fmla="*/ 2 w 230"/>
              <a:gd name="T5" fmla="*/ 162 h 2092"/>
              <a:gd name="T6" fmla="*/ 16 w 230"/>
              <a:gd name="T7" fmla="*/ 250 h 2092"/>
              <a:gd name="T8" fmla="*/ 44 w 230"/>
              <a:gd name="T9" fmla="*/ 312 h 2092"/>
              <a:gd name="T10" fmla="*/ 62 w 230"/>
              <a:gd name="T11" fmla="*/ 354 h 2092"/>
              <a:gd name="T12" fmla="*/ 76 w 230"/>
              <a:gd name="T13" fmla="*/ 368 h 2092"/>
              <a:gd name="T14" fmla="*/ 96 w 230"/>
              <a:gd name="T15" fmla="*/ 376 h 2092"/>
              <a:gd name="T16" fmla="*/ 110 w 230"/>
              <a:gd name="T17" fmla="*/ 392 h 2092"/>
              <a:gd name="T18" fmla="*/ 132 w 230"/>
              <a:gd name="T19" fmla="*/ 504 h 2092"/>
              <a:gd name="T20" fmla="*/ 116 w 230"/>
              <a:gd name="T21" fmla="*/ 616 h 2092"/>
              <a:gd name="T22" fmla="*/ 140 w 230"/>
              <a:gd name="T23" fmla="*/ 712 h 2092"/>
              <a:gd name="T24" fmla="*/ 98 w 230"/>
              <a:gd name="T25" fmla="*/ 776 h 2092"/>
              <a:gd name="T26" fmla="*/ 78 w 230"/>
              <a:gd name="T27" fmla="*/ 830 h 2092"/>
              <a:gd name="T28" fmla="*/ 52 w 230"/>
              <a:gd name="T29" fmla="*/ 886 h 2092"/>
              <a:gd name="T30" fmla="*/ 76 w 230"/>
              <a:gd name="T31" fmla="*/ 986 h 2092"/>
              <a:gd name="T32" fmla="*/ 68 w 230"/>
              <a:gd name="T33" fmla="*/ 1096 h 2092"/>
              <a:gd name="T34" fmla="*/ 92 w 230"/>
              <a:gd name="T35" fmla="*/ 1170 h 2092"/>
              <a:gd name="T36" fmla="*/ 98 w 230"/>
              <a:gd name="T37" fmla="*/ 1234 h 2092"/>
              <a:gd name="T38" fmla="*/ 156 w 230"/>
              <a:gd name="T39" fmla="*/ 1388 h 2092"/>
              <a:gd name="T40" fmla="*/ 100 w 230"/>
              <a:gd name="T41" fmla="*/ 1552 h 2092"/>
              <a:gd name="T42" fmla="*/ 60 w 230"/>
              <a:gd name="T43" fmla="*/ 1606 h 2092"/>
              <a:gd name="T44" fmla="*/ 82 w 230"/>
              <a:gd name="T45" fmla="*/ 1646 h 2092"/>
              <a:gd name="T46" fmla="*/ 94 w 230"/>
              <a:gd name="T47" fmla="*/ 1790 h 2092"/>
              <a:gd name="T48" fmla="*/ 108 w 230"/>
              <a:gd name="T49" fmla="*/ 1840 h 2092"/>
              <a:gd name="T50" fmla="*/ 178 w 230"/>
              <a:gd name="T51" fmla="*/ 1910 h 2092"/>
              <a:gd name="T52" fmla="*/ 182 w 230"/>
              <a:gd name="T53" fmla="*/ 1938 h 2092"/>
              <a:gd name="T54" fmla="*/ 154 w 230"/>
              <a:gd name="T55" fmla="*/ 2008 h 2092"/>
              <a:gd name="T56" fmla="*/ 202 w 230"/>
              <a:gd name="T57" fmla="*/ 2072 h 2092"/>
              <a:gd name="T58" fmla="*/ 230 w 230"/>
              <a:gd name="T59" fmla="*/ 2092 h 20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30" h="2092">
                <a:moveTo>
                  <a:pt x="28" y="0"/>
                </a:moveTo>
                <a:cubicBezTo>
                  <a:pt x="28" y="7"/>
                  <a:pt x="34" y="13"/>
                  <a:pt x="30" y="40"/>
                </a:cubicBezTo>
                <a:cubicBezTo>
                  <a:pt x="26" y="67"/>
                  <a:pt x="4" y="127"/>
                  <a:pt x="2" y="162"/>
                </a:cubicBezTo>
                <a:cubicBezTo>
                  <a:pt x="0" y="197"/>
                  <a:pt x="9" y="225"/>
                  <a:pt x="16" y="250"/>
                </a:cubicBezTo>
                <a:cubicBezTo>
                  <a:pt x="23" y="275"/>
                  <a:pt x="36" y="295"/>
                  <a:pt x="44" y="312"/>
                </a:cubicBezTo>
                <a:cubicBezTo>
                  <a:pt x="52" y="329"/>
                  <a:pt x="57" y="345"/>
                  <a:pt x="62" y="354"/>
                </a:cubicBezTo>
                <a:cubicBezTo>
                  <a:pt x="67" y="363"/>
                  <a:pt x="70" y="364"/>
                  <a:pt x="76" y="368"/>
                </a:cubicBezTo>
                <a:cubicBezTo>
                  <a:pt x="82" y="372"/>
                  <a:pt x="90" y="372"/>
                  <a:pt x="96" y="376"/>
                </a:cubicBezTo>
                <a:cubicBezTo>
                  <a:pt x="102" y="380"/>
                  <a:pt x="104" y="371"/>
                  <a:pt x="110" y="392"/>
                </a:cubicBezTo>
                <a:cubicBezTo>
                  <a:pt x="116" y="413"/>
                  <a:pt x="131" y="467"/>
                  <a:pt x="132" y="504"/>
                </a:cubicBezTo>
                <a:cubicBezTo>
                  <a:pt x="133" y="541"/>
                  <a:pt x="115" y="581"/>
                  <a:pt x="116" y="616"/>
                </a:cubicBezTo>
                <a:cubicBezTo>
                  <a:pt x="117" y="651"/>
                  <a:pt x="143" y="685"/>
                  <a:pt x="140" y="712"/>
                </a:cubicBezTo>
                <a:cubicBezTo>
                  <a:pt x="137" y="739"/>
                  <a:pt x="108" y="756"/>
                  <a:pt x="98" y="776"/>
                </a:cubicBezTo>
                <a:cubicBezTo>
                  <a:pt x="88" y="796"/>
                  <a:pt x="86" y="812"/>
                  <a:pt x="78" y="830"/>
                </a:cubicBezTo>
                <a:cubicBezTo>
                  <a:pt x="70" y="848"/>
                  <a:pt x="52" y="860"/>
                  <a:pt x="52" y="886"/>
                </a:cubicBezTo>
                <a:cubicBezTo>
                  <a:pt x="52" y="912"/>
                  <a:pt x="73" y="951"/>
                  <a:pt x="76" y="986"/>
                </a:cubicBezTo>
                <a:cubicBezTo>
                  <a:pt x="79" y="1021"/>
                  <a:pt x="65" y="1065"/>
                  <a:pt x="68" y="1096"/>
                </a:cubicBezTo>
                <a:cubicBezTo>
                  <a:pt x="71" y="1127"/>
                  <a:pt x="87" y="1147"/>
                  <a:pt x="92" y="1170"/>
                </a:cubicBezTo>
                <a:cubicBezTo>
                  <a:pt x="97" y="1193"/>
                  <a:pt x="87" y="1198"/>
                  <a:pt x="98" y="1234"/>
                </a:cubicBezTo>
                <a:cubicBezTo>
                  <a:pt x="109" y="1270"/>
                  <a:pt x="156" y="1335"/>
                  <a:pt x="156" y="1388"/>
                </a:cubicBezTo>
                <a:cubicBezTo>
                  <a:pt x="156" y="1441"/>
                  <a:pt x="116" y="1516"/>
                  <a:pt x="100" y="1552"/>
                </a:cubicBezTo>
                <a:cubicBezTo>
                  <a:pt x="84" y="1588"/>
                  <a:pt x="63" y="1590"/>
                  <a:pt x="60" y="1606"/>
                </a:cubicBezTo>
                <a:cubicBezTo>
                  <a:pt x="57" y="1622"/>
                  <a:pt x="76" y="1615"/>
                  <a:pt x="82" y="1646"/>
                </a:cubicBezTo>
                <a:cubicBezTo>
                  <a:pt x="88" y="1677"/>
                  <a:pt x="90" y="1758"/>
                  <a:pt x="94" y="1790"/>
                </a:cubicBezTo>
                <a:cubicBezTo>
                  <a:pt x="98" y="1822"/>
                  <a:pt x="94" y="1820"/>
                  <a:pt x="108" y="1840"/>
                </a:cubicBezTo>
                <a:cubicBezTo>
                  <a:pt x="122" y="1860"/>
                  <a:pt x="166" y="1894"/>
                  <a:pt x="178" y="1910"/>
                </a:cubicBezTo>
                <a:cubicBezTo>
                  <a:pt x="190" y="1926"/>
                  <a:pt x="186" y="1922"/>
                  <a:pt x="182" y="1938"/>
                </a:cubicBezTo>
                <a:cubicBezTo>
                  <a:pt x="178" y="1954"/>
                  <a:pt x="151" y="1986"/>
                  <a:pt x="154" y="2008"/>
                </a:cubicBezTo>
                <a:cubicBezTo>
                  <a:pt x="157" y="2030"/>
                  <a:pt x="189" y="2058"/>
                  <a:pt x="202" y="2072"/>
                </a:cubicBezTo>
                <a:cubicBezTo>
                  <a:pt x="215" y="2086"/>
                  <a:pt x="224" y="2088"/>
                  <a:pt x="230" y="2092"/>
                </a:cubicBezTo>
              </a:path>
            </a:pathLst>
          </a:custGeom>
          <a:noFill/>
          <a:ln w="25400">
            <a:solidFill>
              <a:srgbClr val="FF66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86" name="Freeform 114"/>
          <p:cNvSpPr>
            <a:spLocks/>
          </p:cNvSpPr>
          <p:nvPr/>
        </p:nvSpPr>
        <p:spPr bwMode="auto">
          <a:xfrm>
            <a:off x="1874838" y="2282825"/>
            <a:ext cx="2049462" cy="3832225"/>
          </a:xfrm>
          <a:custGeom>
            <a:avLst/>
            <a:gdLst>
              <a:gd name="T0" fmla="*/ 1291 w 1291"/>
              <a:gd name="T1" fmla="*/ 0 h 2414"/>
              <a:gd name="T2" fmla="*/ 1269 w 1291"/>
              <a:gd name="T3" fmla="*/ 34 h 2414"/>
              <a:gd name="T4" fmla="*/ 1211 w 1291"/>
              <a:gd name="T5" fmla="*/ 42 h 2414"/>
              <a:gd name="T6" fmla="*/ 1139 w 1291"/>
              <a:gd name="T7" fmla="*/ 74 h 2414"/>
              <a:gd name="T8" fmla="*/ 1007 w 1291"/>
              <a:gd name="T9" fmla="*/ 174 h 2414"/>
              <a:gd name="T10" fmla="*/ 867 w 1291"/>
              <a:gd name="T11" fmla="*/ 184 h 2414"/>
              <a:gd name="T12" fmla="*/ 727 w 1291"/>
              <a:gd name="T13" fmla="*/ 214 h 2414"/>
              <a:gd name="T14" fmla="*/ 653 w 1291"/>
              <a:gd name="T15" fmla="*/ 262 h 2414"/>
              <a:gd name="T16" fmla="*/ 589 w 1291"/>
              <a:gd name="T17" fmla="*/ 336 h 2414"/>
              <a:gd name="T18" fmla="*/ 507 w 1291"/>
              <a:gd name="T19" fmla="*/ 378 h 2414"/>
              <a:gd name="T20" fmla="*/ 457 w 1291"/>
              <a:gd name="T21" fmla="*/ 438 h 2414"/>
              <a:gd name="T22" fmla="*/ 395 w 1291"/>
              <a:gd name="T23" fmla="*/ 546 h 2414"/>
              <a:gd name="T24" fmla="*/ 263 w 1291"/>
              <a:gd name="T25" fmla="*/ 600 h 2414"/>
              <a:gd name="T26" fmla="*/ 221 w 1291"/>
              <a:gd name="T27" fmla="*/ 614 h 2414"/>
              <a:gd name="T28" fmla="*/ 251 w 1291"/>
              <a:gd name="T29" fmla="*/ 1218 h 2414"/>
              <a:gd name="T30" fmla="*/ 227 w 1291"/>
              <a:gd name="T31" fmla="*/ 1258 h 2414"/>
              <a:gd name="T32" fmla="*/ 193 w 1291"/>
              <a:gd name="T33" fmla="*/ 1316 h 2414"/>
              <a:gd name="T34" fmla="*/ 169 w 1291"/>
              <a:gd name="T35" fmla="*/ 1416 h 2414"/>
              <a:gd name="T36" fmla="*/ 159 w 1291"/>
              <a:gd name="T37" fmla="*/ 1516 h 2414"/>
              <a:gd name="T38" fmla="*/ 139 w 1291"/>
              <a:gd name="T39" fmla="*/ 1578 h 2414"/>
              <a:gd name="T40" fmla="*/ 81 w 1291"/>
              <a:gd name="T41" fmla="*/ 1788 h 2414"/>
              <a:gd name="T42" fmla="*/ 41 w 1291"/>
              <a:gd name="T43" fmla="*/ 1980 h 2414"/>
              <a:gd name="T44" fmla="*/ 31 w 1291"/>
              <a:gd name="T45" fmla="*/ 2100 h 2414"/>
              <a:gd name="T46" fmla="*/ 41 w 1291"/>
              <a:gd name="T47" fmla="*/ 2176 h 2414"/>
              <a:gd name="T48" fmla="*/ 27 w 1291"/>
              <a:gd name="T49" fmla="*/ 2226 h 2414"/>
              <a:gd name="T50" fmla="*/ 35 w 1291"/>
              <a:gd name="T51" fmla="*/ 2286 h 2414"/>
              <a:gd name="T52" fmla="*/ 11 w 1291"/>
              <a:gd name="T53" fmla="*/ 2376 h 2414"/>
              <a:gd name="T54" fmla="*/ 101 w 1291"/>
              <a:gd name="T55" fmla="*/ 2414 h 2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91" h="2414">
                <a:moveTo>
                  <a:pt x="1291" y="0"/>
                </a:moveTo>
                <a:lnTo>
                  <a:pt x="1269" y="34"/>
                </a:lnTo>
                <a:cubicBezTo>
                  <a:pt x="1256" y="41"/>
                  <a:pt x="1233" y="35"/>
                  <a:pt x="1211" y="42"/>
                </a:cubicBezTo>
                <a:cubicBezTo>
                  <a:pt x="1189" y="49"/>
                  <a:pt x="1173" y="52"/>
                  <a:pt x="1139" y="74"/>
                </a:cubicBezTo>
                <a:cubicBezTo>
                  <a:pt x="1105" y="96"/>
                  <a:pt x="1052" y="156"/>
                  <a:pt x="1007" y="174"/>
                </a:cubicBezTo>
                <a:cubicBezTo>
                  <a:pt x="962" y="192"/>
                  <a:pt x="914" y="177"/>
                  <a:pt x="867" y="184"/>
                </a:cubicBezTo>
                <a:cubicBezTo>
                  <a:pt x="820" y="191"/>
                  <a:pt x="763" y="201"/>
                  <a:pt x="727" y="214"/>
                </a:cubicBezTo>
                <a:cubicBezTo>
                  <a:pt x="691" y="227"/>
                  <a:pt x="676" y="242"/>
                  <a:pt x="653" y="262"/>
                </a:cubicBezTo>
                <a:cubicBezTo>
                  <a:pt x="630" y="282"/>
                  <a:pt x="613" y="317"/>
                  <a:pt x="589" y="336"/>
                </a:cubicBezTo>
                <a:cubicBezTo>
                  <a:pt x="565" y="355"/>
                  <a:pt x="529" y="361"/>
                  <a:pt x="507" y="378"/>
                </a:cubicBezTo>
                <a:cubicBezTo>
                  <a:pt x="485" y="395"/>
                  <a:pt x="476" y="410"/>
                  <a:pt x="457" y="438"/>
                </a:cubicBezTo>
                <a:cubicBezTo>
                  <a:pt x="438" y="466"/>
                  <a:pt x="427" y="519"/>
                  <a:pt x="395" y="546"/>
                </a:cubicBezTo>
                <a:cubicBezTo>
                  <a:pt x="363" y="573"/>
                  <a:pt x="292" y="589"/>
                  <a:pt x="263" y="600"/>
                </a:cubicBezTo>
                <a:lnTo>
                  <a:pt x="221" y="614"/>
                </a:lnTo>
                <a:cubicBezTo>
                  <a:pt x="219" y="717"/>
                  <a:pt x="250" y="1111"/>
                  <a:pt x="251" y="1218"/>
                </a:cubicBezTo>
                <a:lnTo>
                  <a:pt x="227" y="1258"/>
                </a:lnTo>
                <a:cubicBezTo>
                  <a:pt x="217" y="1274"/>
                  <a:pt x="203" y="1290"/>
                  <a:pt x="193" y="1316"/>
                </a:cubicBezTo>
                <a:cubicBezTo>
                  <a:pt x="183" y="1342"/>
                  <a:pt x="175" y="1383"/>
                  <a:pt x="169" y="1416"/>
                </a:cubicBezTo>
                <a:cubicBezTo>
                  <a:pt x="163" y="1449"/>
                  <a:pt x="164" y="1489"/>
                  <a:pt x="159" y="1516"/>
                </a:cubicBezTo>
                <a:cubicBezTo>
                  <a:pt x="154" y="1543"/>
                  <a:pt x="152" y="1533"/>
                  <a:pt x="139" y="1578"/>
                </a:cubicBezTo>
                <a:cubicBezTo>
                  <a:pt x="126" y="1623"/>
                  <a:pt x="97" y="1721"/>
                  <a:pt x="81" y="1788"/>
                </a:cubicBezTo>
                <a:cubicBezTo>
                  <a:pt x="65" y="1855"/>
                  <a:pt x="49" y="1928"/>
                  <a:pt x="41" y="1980"/>
                </a:cubicBezTo>
                <a:cubicBezTo>
                  <a:pt x="33" y="2032"/>
                  <a:pt x="31" y="2067"/>
                  <a:pt x="31" y="2100"/>
                </a:cubicBezTo>
                <a:cubicBezTo>
                  <a:pt x="31" y="2133"/>
                  <a:pt x="42" y="2155"/>
                  <a:pt x="41" y="2176"/>
                </a:cubicBezTo>
                <a:cubicBezTo>
                  <a:pt x="40" y="2197"/>
                  <a:pt x="28" y="2208"/>
                  <a:pt x="27" y="2226"/>
                </a:cubicBezTo>
                <a:cubicBezTo>
                  <a:pt x="26" y="2244"/>
                  <a:pt x="38" y="2261"/>
                  <a:pt x="35" y="2286"/>
                </a:cubicBezTo>
                <a:cubicBezTo>
                  <a:pt x="32" y="2311"/>
                  <a:pt x="0" y="2355"/>
                  <a:pt x="11" y="2376"/>
                </a:cubicBezTo>
                <a:cubicBezTo>
                  <a:pt x="22" y="2397"/>
                  <a:pt x="82" y="2406"/>
                  <a:pt x="101" y="2414"/>
                </a:cubicBezTo>
              </a:path>
            </a:pathLst>
          </a:custGeom>
          <a:noFill/>
          <a:ln w="25400">
            <a:solidFill>
              <a:srgbClr val="FF66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89" name="Freeform 117"/>
          <p:cNvSpPr>
            <a:spLocks/>
          </p:cNvSpPr>
          <p:nvPr/>
        </p:nvSpPr>
        <p:spPr bwMode="auto">
          <a:xfrm>
            <a:off x="2997200" y="2108200"/>
            <a:ext cx="1892300" cy="2082800"/>
          </a:xfrm>
          <a:custGeom>
            <a:avLst/>
            <a:gdLst>
              <a:gd name="T0" fmla="*/ 0 w 1192"/>
              <a:gd name="T1" fmla="*/ 0 h 1312"/>
              <a:gd name="T2" fmla="*/ 432 w 1192"/>
              <a:gd name="T3" fmla="*/ 384 h 1312"/>
              <a:gd name="T4" fmla="*/ 856 w 1192"/>
              <a:gd name="T5" fmla="*/ 832 h 1312"/>
              <a:gd name="T6" fmla="*/ 1192 w 1192"/>
              <a:gd name="T7" fmla="*/ 1312 h 1312"/>
            </a:gdLst>
            <a:ahLst/>
            <a:cxnLst>
              <a:cxn ang="0">
                <a:pos x="T0" y="T1"/>
              </a:cxn>
              <a:cxn ang="0">
                <a:pos x="T2" y="T3"/>
              </a:cxn>
              <a:cxn ang="0">
                <a:pos x="T4" y="T5"/>
              </a:cxn>
              <a:cxn ang="0">
                <a:pos x="T6" y="T7"/>
              </a:cxn>
            </a:cxnLst>
            <a:rect l="0" t="0" r="r" b="b"/>
            <a:pathLst>
              <a:path w="1192" h="1312">
                <a:moveTo>
                  <a:pt x="0" y="0"/>
                </a:moveTo>
                <a:cubicBezTo>
                  <a:pt x="72" y="64"/>
                  <a:pt x="289" y="245"/>
                  <a:pt x="432" y="384"/>
                </a:cubicBezTo>
                <a:cubicBezTo>
                  <a:pt x="575" y="523"/>
                  <a:pt x="729" y="677"/>
                  <a:pt x="856" y="832"/>
                </a:cubicBezTo>
                <a:cubicBezTo>
                  <a:pt x="983" y="987"/>
                  <a:pt x="1122" y="1212"/>
                  <a:pt x="1192" y="1312"/>
                </a:cubicBezTo>
              </a:path>
            </a:pathLst>
          </a:custGeom>
          <a:noFill/>
          <a:ln w="127000" cmpd="tri">
            <a:solidFill>
              <a:srgbClr val="000080"/>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91" name="Freeform 119"/>
          <p:cNvSpPr>
            <a:spLocks/>
          </p:cNvSpPr>
          <p:nvPr/>
        </p:nvSpPr>
        <p:spPr bwMode="auto">
          <a:xfrm>
            <a:off x="6234113" y="3781425"/>
            <a:ext cx="636587" cy="1193800"/>
          </a:xfrm>
          <a:custGeom>
            <a:avLst/>
            <a:gdLst>
              <a:gd name="T0" fmla="*/ 401 w 401"/>
              <a:gd name="T1" fmla="*/ 0 h 752"/>
              <a:gd name="T2" fmla="*/ 373 w 401"/>
              <a:gd name="T3" fmla="*/ 116 h 752"/>
              <a:gd name="T4" fmla="*/ 323 w 401"/>
              <a:gd name="T5" fmla="*/ 254 h 752"/>
              <a:gd name="T6" fmla="*/ 319 w 401"/>
              <a:gd name="T7" fmla="*/ 322 h 752"/>
              <a:gd name="T8" fmla="*/ 317 w 401"/>
              <a:gd name="T9" fmla="*/ 504 h 752"/>
              <a:gd name="T10" fmla="*/ 289 w 401"/>
              <a:gd name="T11" fmla="*/ 514 h 752"/>
              <a:gd name="T12" fmla="*/ 185 w 401"/>
              <a:gd name="T13" fmla="*/ 528 h 752"/>
              <a:gd name="T14" fmla="*/ 131 w 401"/>
              <a:gd name="T15" fmla="*/ 568 h 752"/>
              <a:gd name="T16" fmla="*/ 105 w 401"/>
              <a:gd name="T17" fmla="*/ 600 h 752"/>
              <a:gd name="T18" fmla="*/ 63 w 401"/>
              <a:gd name="T19" fmla="*/ 642 h 752"/>
              <a:gd name="T20" fmla="*/ 9 w 401"/>
              <a:gd name="T21" fmla="*/ 672 h 752"/>
              <a:gd name="T22" fmla="*/ 9 w 401"/>
              <a:gd name="T23" fmla="*/ 752 h 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1" h="752">
                <a:moveTo>
                  <a:pt x="401" y="0"/>
                </a:moveTo>
                <a:cubicBezTo>
                  <a:pt x="396" y="19"/>
                  <a:pt x="386" y="74"/>
                  <a:pt x="373" y="116"/>
                </a:cubicBezTo>
                <a:cubicBezTo>
                  <a:pt x="360" y="158"/>
                  <a:pt x="332" y="220"/>
                  <a:pt x="323" y="254"/>
                </a:cubicBezTo>
                <a:cubicBezTo>
                  <a:pt x="314" y="288"/>
                  <a:pt x="320" y="280"/>
                  <a:pt x="319" y="322"/>
                </a:cubicBezTo>
                <a:cubicBezTo>
                  <a:pt x="318" y="364"/>
                  <a:pt x="322" y="472"/>
                  <a:pt x="317" y="504"/>
                </a:cubicBezTo>
                <a:lnTo>
                  <a:pt x="289" y="514"/>
                </a:lnTo>
                <a:cubicBezTo>
                  <a:pt x="267" y="518"/>
                  <a:pt x="211" y="519"/>
                  <a:pt x="185" y="528"/>
                </a:cubicBezTo>
                <a:cubicBezTo>
                  <a:pt x="159" y="537"/>
                  <a:pt x="144" y="556"/>
                  <a:pt x="131" y="568"/>
                </a:cubicBezTo>
                <a:cubicBezTo>
                  <a:pt x="118" y="580"/>
                  <a:pt x="116" y="588"/>
                  <a:pt x="105" y="600"/>
                </a:cubicBezTo>
                <a:cubicBezTo>
                  <a:pt x="94" y="612"/>
                  <a:pt x="79" y="630"/>
                  <a:pt x="63" y="642"/>
                </a:cubicBezTo>
                <a:cubicBezTo>
                  <a:pt x="47" y="654"/>
                  <a:pt x="18" y="654"/>
                  <a:pt x="9" y="672"/>
                </a:cubicBezTo>
                <a:cubicBezTo>
                  <a:pt x="0" y="690"/>
                  <a:pt x="9" y="735"/>
                  <a:pt x="9" y="752"/>
                </a:cubicBezTo>
              </a:path>
            </a:pathLst>
          </a:custGeom>
          <a:noFill/>
          <a:ln w="25400">
            <a:solidFill>
              <a:srgbClr val="FF66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3283" name="Group 211"/>
          <p:cNvGrpSpPr>
            <a:grpSpLocks/>
          </p:cNvGrpSpPr>
          <p:nvPr/>
        </p:nvGrpSpPr>
        <p:grpSpPr bwMode="auto">
          <a:xfrm>
            <a:off x="3281363" y="1477963"/>
            <a:ext cx="1979612" cy="3532187"/>
            <a:chOff x="3041" y="889"/>
            <a:chExt cx="1247" cy="2225"/>
          </a:xfrm>
        </p:grpSpPr>
        <p:sp>
          <p:nvSpPr>
            <p:cNvPr id="3284" name="Rectangle 212"/>
            <p:cNvSpPr>
              <a:spLocks noChangeArrowheads="1"/>
            </p:cNvSpPr>
            <p:nvPr/>
          </p:nvSpPr>
          <p:spPr bwMode="auto">
            <a:xfrm>
              <a:off x="3041" y="906"/>
              <a:ext cx="1225" cy="220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3285" name="Text Box 213"/>
            <p:cNvSpPr txBox="1">
              <a:spLocks noChangeArrowheads="1"/>
            </p:cNvSpPr>
            <p:nvPr/>
          </p:nvSpPr>
          <p:spPr bwMode="auto">
            <a:xfrm>
              <a:off x="3470" y="2935"/>
              <a:ext cx="31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b="1"/>
                <a:t>USA</a:t>
              </a:r>
            </a:p>
          </p:txBody>
        </p:sp>
        <p:sp>
          <p:nvSpPr>
            <p:cNvPr id="3286" name="Text Box 214"/>
            <p:cNvSpPr txBox="1">
              <a:spLocks noChangeArrowheads="1"/>
            </p:cNvSpPr>
            <p:nvPr/>
          </p:nvSpPr>
          <p:spPr bwMode="auto">
            <a:xfrm>
              <a:off x="3918" y="2935"/>
              <a:ext cx="31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b="1"/>
                <a:t>CSA</a:t>
              </a:r>
            </a:p>
          </p:txBody>
        </p:sp>
        <p:sp>
          <p:nvSpPr>
            <p:cNvPr id="3287" name="Line 215"/>
            <p:cNvSpPr>
              <a:spLocks noChangeShapeType="1"/>
            </p:cNvSpPr>
            <p:nvPr/>
          </p:nvSpPr>
          <p:spPr bwMode="auto">
            <a:xfrm>
              <a:off x="3056" y="2938"/>
              <a:ext cx="1176"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88" name="Line 216"/>
            <p:cNvSpPr>
              <a:spLocks noChangeShapeType="1"/>
            </p:cNvSpPr>
            <p:nvPr/>
          </p:nvSpPr>
          <p:spPr bwMode="auto">
            <a:xfrm>
              <a:off x="3402" y="1108"/>
              <a:ext cx="0" cy="181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89" name="Line 217"/>
            <p:cNvSpPr>
              <a:spLocks noChangeShapeType="1"/>
            </p:cNvSpPr>
            <p:nvPr/>
          </p:nvSpPr>
          <p:spPr bwMode="auto">
            <a:xfrm>
              <a:off x="3306" y="2104"/>
              <a:ext cx="19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90" name="Line 218"/>
            <p:cNvSpPr>
              <a:spLocks noChangeShapeType="1"/>
            </p:cNvSpPr>
            <p:nvPr/>
          </p:nvSpPr>
          <p:spPr bwMode="auto">
            <a:xfrm>
              <a:off x="3338" y="2520"/>
              <a:ext cx="128"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91" name="Text Box 219"/>
            <p:cNvSpPr txBox="1">
              <a:spLocks noChangeArrowheads="1"/>
            </p:cNvSpPr>
            <p:nvPr/>
          </p:nvSpPr>
          <p:spPr bwMode="auto">
            <a:xfrm>
              <a:off x="3102" y="1607"/>
              <a:ext cx="22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t>15</a:t>
              </a:r>
            </a:p>
          </p:txBody>
        </p:sp>
        <p:sp>
          <p:nvSpPr>
            <p:cNvPr id="3292" name="Text Box 220"/>
            <p:cNvSpPr txBox="1">
              <a:spLocks noChangeArrowheads="1"/>
            </p:cNvSpPr>
            <p:nvPr/>
          </p:nvSpPr>
          <p:spPr bwMode="auto">
            <a:xfrm>
              <a:off x="3052" y="889"/>
              <a:ext cx="123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u="sng"/>
                <a:t>Rail (1,000 Miles)</a:t>
              </a:r>
            </a:p>
          </p:txBody>
        </p:sp>
        <p:sp>
          <p:nvSpPr>
            <p:cNvPr id="3293" name="Line 221"/>
            <p:cNvSpPr>
              <a:spLocks noChangeShapeType="1"/>
            </p:cNvSpPr>
            <p:nvPr/>
          </p:nvSpPr>
          <p:spPr bwMode="auto">
            <a:xfrm>
              <a:off x="3306" y="1272"/>
              <a:ext cx="19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94" name="Line 222"/>
            <p:cNvSpPr>
              <a:spLocks noChangeShapeType="1"/>
            </p:cNvSpPr>
            <p:nvPr/>
          </p:nvSpPr>
          <p:spPr bwMode="auto">
            <a:xfrm>
              <a:off x="3338" y="1688"/>
              <a:ext cx="128"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95" name="Text Box 223"/>
            <p:cNvSpPr txBox="1">
              <a:spLocks noChangeArrowheads="1"/>
            </p:cNvSpPr>
            <p:nvPr/>
          </p:nvSpPr>
          <p:spPr bwMode="auto">
            <a:xfrm>
              <a:off x="3102" y="1189"/>
              <a:ext cx="22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t>20</a:t>
              </a:r>
            </a:p>
          </p:txBody>
        </p:sp>
        <p:sp>
          <p:nvSpPr>
            <p:cNvPr id="3296" name="Text Box 224"/>
            <p:cNvSpPr txBox="1">
              <a:spLocks noChangeArrowheads="1"/>
            </p:cNvSpPr>
            <p:nvPr/>
          </p:nvSpPr>
          <p:spPr bwMode="auto">
            <a:xfrm>
              <a:off x="3102" y="2025"/>
              <a:ext cx="22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t>10</a:t>
              </a:r>
            </a:p>
          </p:txBody>
        </p:sp>
        <p:sp>
          <p:nvSpPr>
            <p:cNvPr id="3297" name="Text Box 225"/>
            <p:cNvSpPr txBox="1">
              <a:spLocks noChangeArrowheads="1"/>
            </p:cNvSpPr>
            <p:nvPr/>
          </p:nvSpPr>
          <p:spPr bwMode="auto">
            <a:xfrm>
              <a:off x="3128" y="2441"/>
              <a:ext cx="169"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t>5</a:t>
              </a:r>
            </a:p>
          </p:txBody>
        </p:sp>
        <p:sp>
          <p:nvSpPr>
            <p:cNvPr id="3298" name="Line 226"/>
            <p:cNvSpPr>
              <a:spLocks noChangeShapeType="1"/>
            </p:cNvSpPr>
            <p:nvPr/>
          </p:nvSpPr>
          <p:spPr bwMode="auto">
            <a:xfrm>
              <a:off x="3353" y="2604"/>
              <a:ext cx="9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99" name="Line 227"/>
            <p:cNvSpPr>
              <a:spLocks noChangeShapeType="1"/>
            </p:cNvSpPr>
            <p:nvPr/>
          </p:nvSpPr>
          <p:spPr bwMode="auto">
            <a:xfrm>
              <a:off x="3353" y="2687"/>
              <a:ext cx="9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00" name="Line 228"/>
            <p:cNvSpPr>
              <a:spLocks noChangeShapeType="1"/>
            </p:cNvSpPr>
            <p:nvPr/>
          </p:nvSpPr>
          <p:spPr bwMode="auto">
            <a:xfrm>
              <a:off x="3353" y="2770"/>
              <a:ext cx="9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01" name="Line 229"/>
            <p:cNvSpPr>
              <a:spLocks noChangeShapeType="1"/>
            </p:cNvSpPr>
            <p:nvPr/>
          </p:nvSpPr>
          <p:spPr bwMode="auto">
            <a:xfrm>
              <a:off x="3353" y="2853"/>
              <a:ext cx="9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02" name="Line 230"/>
            <p:cNvSpPr>
              <a:spLocks noChangeShapeType="1"/>
            </p:cNvSpPr>
            <p:nvPr/>
          </p:nvSpPr>
          <p:spPr bwMode="auto">
            <a:xfrm>
              <a:off x="3353" y="2187"/>
              <a:ext cx="9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03" name="Line 231"/>
            <p:cNvSpPr>
              <a:spLocks noChangeShapeType="1"/>
            </p:cNvSpPr>
            <p:nvPr/>
          </p:nvSpPr>
          <p:spPr bwMode="auto">
            <a:xfrm>
              <a:off x="3353" y="2271"/>
              <a:ext cx="9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04" name="Line 232"/>
            <p:cNvSpPr>
              <a:spLocks noChangeShapeType="1"/>
            </p:cNvSpPr>
            <p:nvPr/>
          </p:nvSpPr>
          <p:spPr bwMode="auto">
            <a:xfrm>
              <a:off x="3353" y="2354"/>
              <a:ext cx="9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05" name="Line 233"/>
            <p:cNvSpPr>
              <a:spLocks noChangeShapeType="1"/>
            </p:cNvSpPr>
            <p:nvPr/>
          </p:nvSpPr>
          <p:spPr bwMode="auto">
            <a:xfrm>
              <a:off x="3353" y="2437"/>
              <a:ext cx="9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06" name="Line 234"/>
            <p:cNvSpPr>
              <a:spLocks noChangeShapeType="1"/>
            </p:cNvSpPr>
            <p:nvPr/>
          </p:nvSpPr>
          <p:spPr bwMode="auto">
            <a:xfrm>
              <a:off x="3353" y="1771"/>
              <a:ext cx="9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07" name="Line 235"/>
            <p:cNvSpPr>
              <a:spLocks noChangeShapeType="1"/>
            </p:cNvSpPr>
            <p:nvPr/>
          </p:nvSpPr>
          <p:spPr bwMode="auto">
            <a:xfrm>
              <a:off x="3353" y="1855"/>
              <a:ext cx="9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08" name="Line 236"/>
            <p:cNvSpPr>
              <a:spLocks noChangeShapeType="1"/>
            </p:cNvSpPr>
            <p:nvPr/>
          </p:nvSpPr>
          <p:spPr bwMode="auto">
            <a:xfrm>
              <a:off x="3353" y="1938"/>
              <a:ext cx="9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09" name="Line 237"/>
            <p:cNvSpPr>
              <a:spLocks noChangeShapeType="1"/>
            </p:cNvSpPr>
            <p:nvPr/>
          </p:nvSpPr>
          <p:spPr bwMode="auto">
            <a:xfrm>
              <a:off x="3353" y="2021"/>
              <a:ext cx="9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10" name="Line 238"/>
            <p:cNvSpPr>
              <a:spLocks noChangeShapeType="1"/>
            </p:cNvSpPr>
            <p:nvPr/>
          </p:nvSpPr>
          <p:spPr bwMode="auto">
            <a:xfrm>
              <a:off x="3353" y="1605"/>
              <a:ext cx="9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11" name="Line 239"/>
            <p:cNvSpPr>
              <a:spLocks noChangeShapeType="1"/>
            </p:cNvSpPr>
            <p:nvPr/>
          </p:nvSpPr>
          <p:spPr bwMode="auto">
            <a:xfrm>
              <a:off x="3353" y="1438"/>
              <a:ext cx="9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12" name="Line 240"/>
            <p:cNvSpPr>
              <a:spLocks noChangeShapeType="1"/>
            </p:cNvSpPr>
            <p:nvPr/>
          </p:nvSpPr>
          <p:spPr bwMode="auto">
            <a:xfrm>
              <a:off x="3353" y="1355"/>
              <a:ext cx="9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13" name="Line 241"/>
            <p:cNvSpPr>
              <a:spLocks noChangeShapeType="1"/>
            </p:cNvSpPr>
            <p:nvPr/>
          </p:nvSpPr>
          <p:spPr bwMode="auto">
            <a:xfrm>
              <a:off x="3353" y="1522"/>
              <a:ext cx="9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14" name="Line 242"/>
            <p:cNvSpPr>
              <a:spLocks noChangeShapeType="1"/>
            </p:cNvSpPr>
            <p:nvPr/>
          </p:nvSpPr>
          <p:spPr bwMode="auto">
            <a:xfrm>
              <a:off x="3353" y="1189"/>
              <a:ext cx="9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15" name="Line 243"/>
            <p:cNvSpPr>
              <a:spLocks noChangeShapeType="1"/>
            </p:cNvSpPr>
            <p:nvPr/>
          </p:nvSpPr>
          <p:spPr bwMode="auto">
            <a:xfrm>
              <a:off x="3353" y="1106"/>
              <a:ext cx="9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16" name="Line 244"/>
            <p:cNvSpPr>
              <a:spLocks noChangeShapeType="1"/>
            </p:cNvSpPr>
            <p:nvPr/>
          </p:nvSpPr>
          <p:spPr bwMode="auto">
            <a:xfrm>
              <a:off x="3338" y="2937"/>
              <a:ext cx="128"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317" name="Rectangle 245"/>
          <p:cNvSpPr>
            <a:spLocks noChangeArrowheads="1"/>
          </p:cNvSpPr>
          <p:nvPr/>
        </p:nvSpPr>
        <p:spPr bwMode="auto">
          <a:xfrm>
            <a:off x="4102100" y="1833563"/>
            <a:ext cx="330200" cy="2882900"/>
          </a:xfrm>
          <a:prstGeom prst="rect">
            <a:avLst/>
          </a:prstGeom>
          <a:solidFill>
            <a:srgbClr val="99CCFF"/>
          </a:solidFill>
          <a:ln w="9525">
            <a:solidFill>
              <a:srgbClr val="33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18" name="Rectangle 246"/>
          <p:cNvSpPr>
            <a:spLocks noChangeArrowheads="1"/>
          </p:cNvSpPr>
          <p:nvPr/>
        </p:nvSpPr>
        <p:spPr bwMode="auto">
          <a:xfrm>
            <a:off x="4749800" y="3613150"/>
            <a:ext cx="330200" cy="1103313"/>
          </a:xfrm>
          <a:prstGeom prst="rect">
            <a:avLst/>
          </a:prstGeom>
          <a:solidFill>
            <a:srgbClr val="C0C0C0"/>
          </a:solidFill>
          <a:ln w="9525">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3283"/>
                                        </p:tgtEl>
                                        <p:attrNameLst>
                                          <p:attrName>style.visibility</p:attrName>
                                        </p:attrNameLst>
                                      </p:cBhvr>
                                      <p:to>
                                        <p:strVal val="visible"/>
                                      </p:to>
                                    </p:set>
                                    <p:animEffect transition="in" filter="dissolve">
                                      <p:cBhvr>
                                        <p:cTn id="7" dur="500"/>
                                        <p:tgtEl>
                                          <p:spTgt spid="328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317"/>
                                        </p:tgtEl>
                                        <p:attrNameLst>
                                          <p:attrName>style.visibility</p:attrName>
                                        </p:attrNameLst>
                                      </p:cBhvr>
                                      <p:to>
                                        <p:strVal val="visible"/>
                                      </p:to>
                                    </p:set>
                                    <p:animEffect transition="in" filter="wipe(down)">
                                      <p:cBhvr>
                                        <p:cTn id="12" dur="500"/>
                                        <p:tgtEl>
                                          <p:spTgt spid="331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318"/>
                                        </p:tgtEl>
                                        <p:attrNameLst>
                                          <p:attrName>style.visibility</p:attrName>
                                        </p:attrNameLst>
                                      </p:cBhvr>
                                      <p:to>
                                        <p:strVal val="visible"/>
                                      </p:to>
                                    </p:set>
                                    <p:animEffect transition="in" filter="wipe(down)">
                                      <p:cBhvr>
                                        <p:cTn id="17" dur="500"/>
                                        <p:tgtEl>
                                          <p:spTgt spid="331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xit" presetSubtype="0" fill="hold" nodeType="clickEffect">
                                  <p:stCondLst>
                                    <p:cond delay="0"/>
                                  </p:stCondLst>
                                  <p:childTnLst>
                                    <p:animEffect transition="out" filter="dissolve">
                                      <p:cBhvr>
                                        <p:cTn id="21" dur="500"/>
                                        <p:tgtEl>
                                          <p:spTgt spid="3283"/>
                                        </p:tgtEl>
                                      </p:cBhvr>
                                    </p:animEffect>
                                    <p:set>
                                      <p:cBhvr>
                                        <p:cTn id="22" dur="1" fill="hold">
                                          <p:stCondLst>
                                            <p:cond delay="499"/>
                                          </p:stCondLst>
                                        </p:cTn>
                                        <p:tgtEl>
                                          <p:spTgt spid="3283"/>
                                        </p:tgtEl>
                                        <p:attrNameLst>
                                          <p:attrName>style.visibility</p:attrName>
                                        </p:attrNameLst>
                                      </p:cBhvr>
                                      <p:to>
                                        <p:strVal val="hidden"/>
                                      </p:to>
                                    </p:set>
                                  </p:childTnLst>
                                </p:cTn>
                              </p:par>
                              <p:par>
                                <p:cTn id="23" presetID="9" presetClass="exit" presetSubtype="0" fill="hold" grpId="1" nodeType="withEffect">
                                  <p:stCondLst>
                                    <p:cond delay="0"/>
                                  </p:stCondLst>
                                  <p:childTnLst>
                                    <p:animEffect transition="out" filter="dissolve">
                                      <p:cBhvr>
                                        <p:cTn id="24" dur="500"/>
                                        <p:tgtEl>
                                          <p:spTgt spid="3317"/>
                                        </p:tgtEl>
                                      </p:cBhvr>
                                    </p:animEffect>
                                    <p:set>
                                      <p:cBhvr>
                                        <p:cTn id="25" dur="1" fill="hold">
                                          <p:stCondLst>
                                            <p:cond delay="499"/>
                                          </p:stCondLst>
                                        </p:cTn>
                                        <p:tgtEl>
                                          <p:spTgt spid="3317"/>
                                        </p:tgtEl>
                                        <p:attrNameLst>
                                          <p:attrName>style.visibility</p:attrName>
                                        </p:attrNameLst>
                                      </p:cBhvr>
                                      <p:to>
                                        <p:strVal val="hidden"/>
                                      </p:to>
                                    </p:set>
                                  </p:childTnLst>
                                </p:cTn>
                              </p:par>
                              <p:par>
                                <p:cTn id="26" presetID="9" presetClass="exit" presetSubtype="0" fill="hold" grpId="1" nodeType="withEffect">
                                  <p:stCondLst>
                                    <p:cond delay="0"/>
                                  </p:stCondLst>
                                  <p:childTnLst>
                                    <p:animEffect transition="out" filter="dissolve">
                                      <p:cBhvr>
                                        <p:cTn id="27" dur="500"/>
                                        <p:tgtEl>
                                          <p:spTgt spid="3318"/>
                                        </p:tgtEl>
                                      </p:cBhvr>
                                    </p:animEffect>
                                    <p:set>
                                      <p:cBhvr>
                                        <p:cTn id="28" dur="1" fill="hold">
                                          <p:stCondLst>
                                            <p:cond delay="499"/>
                                          </p:stCondLst>
                                        </p:cTn>
                                        <p:tgtEl>
                                          <p:spTgt spid="3318"/>
                                        </p:tgtEl>
                                        <p:attrNameLst>
                                          <p:attrName>style.visibility</p:attrName>
                                        </p:attrNameLst>
                                      </p:cBhvr>
                                      <p:to>
                                        <p:strVal val="hidden"/>
                                      </p:to>
                                    </p:set>
                                  </p:childTnLst>
                                </p:cTn>
                              </p:par>
                            </p:childTnLst>
                          </p:cTn>
                        </p:par>
                        <p:par>
                          <p:cTn id="29" fill="hold" nodeType="afterGroup">
                            <p:stCondLst>
                              <p:cond delay="500"/>
                            </p:stCondLst>
                            <p:childTnLst>
                              <p:par>
                                <p:cTn id="30" presetID="22" presetClass="entr" presetSubtype="2" fill="hold" grpId="0" nodeType="afterEffect">
                                  <p:stCondLst>
                                    <p:cond delay="0"/>
                                  </p:stCondLst>
                                  <p:childTnLst>
                                    <p:set>
                                      <p:cBhvr>
                                        <p:cTn id="31" dur="1" fill="hold">
                                          <p:stCondLst>
                                            <p:cond delay="0"/>
                                          </p:stCondLst>
                                        </p:cTn>
                                        <p:tgtEl>
                                          <p:spTgt spid="3175"/>
                                        </p:tgtEl>
                                        <p:attrNameLst>
                                          <p:attrName>style.visibility</p:attrName>
                                        </p:attrNameLst>
                                      </p:cBhvr>
                                      <p:to>
                                        <p:strVal val="visible"/>
                                      </p:to>
                                    </p:set>
                                    <p:animEffect transition="in" filter="wipe(right)">
                                      <p:cBhvr>
                                        <p:cTn id="32" dur="2000"/>
                                        <p:tgtEl>
                                          <p:spTgt spid="3175"/>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179"/>
                                        </p:tgtEl>
                                        <p:attrNameLst>
                                          <p:attrName>style.visibility</p:attrName>
                                        </p:attrNameLst>
                                      </p:cBhvr>
                                      <p:to>
                                        <p:strVal val="visible"/>
                                      </p:to>
                                    </p:set>
                                    <p:animEffect transition="in" filter="wipe(left)">
                                      <p:cBhvr>
                                        <p:cTn id="37" dur="2000"/>
                                        <p:tgtEl>
                                          <p:spTgt spid="3179"/>
                                        </p:tgtEl>
                                      </p:cBhvr>
                                    </p:animEffect>
                                  </p:childTnLst>
                                </p:cTn>
                              </p:par>
                              <p:par>
                                <p:cTn id="38" presetID="22" presetClass="entr" presetSubtype="2" fill="hold" grpId="0" nodeType="withEffect">
                                  <p:stCondLst>
                                    <p:cond delay="0"/>
                                  </p:stCondLst>
                                  <p:childTnLst>
                                    <p:set>
                                      <p:cBhvr>
                                        <p:cTn id="39" dur="1" fill="hold">
                                          <p:stCondLst>
                                            <p:cond delay="0"/>
                                          </p:stCondLst>
                                        </p:cTn>
                                        <p:tgtEl>
                                          <p:spTgt spid="3176"/>
                                        </p:tgtEl>
                                        <p:attrNameLst>
                                          <p:attrName>style.visibility</p:attrName>
                                        </p:attrNameLst>
                                      </p:cBhvr>
                                      <p:to>
                                        <p:strVal val="visible"/>
                                      </p:to>
                                    </p:set>
                                    <p:animEffect transition="in" filter="wipe(right)">
                                      <p:cBhvr>
                                        <p:cTn id="40" dur="2000"/>
                                        <p:tgtEl>
                                          <p:spTgt spid="3176"/>
                                        </p:tgtEl>
                                      </p:cBhvr>
                                    </p:animEffect>
                                  </p:childTnLst>
                                </p:cTn>
                              </p:par>
                              <p:par>
                                <p:cTn id="41" presetID="22" presetClass="entr" presetSubtype="2" fill="hold" grpId="0" nodeType="withEffect">
                                  <p:stCondLst>
                                    <p:cond delay="0"/>
                                  </p:stCondLst>
                                  <p:childTnLst>
                                    <p:set>
                                      <p:cBhvr>
                                        <p:cTn id="42" dur="1" fill="hold">
                                          <p:stCondLst>
                                            <p:cond delay="0"/>
                                          </p:stCondLst>
                                        </p:cTn>
                                        <p:tgtEl>
                                          <p:spTgt spid="3177"/>
                                        </p:tgtEl>
                                        <p:attrNameLst>
                                          <p:attrName>style.visibility</p:attrName>
                                        </p:attrNameLst>
                                      </p:cBhvr>
                                      <p:to>
                                        <p:strVal val="visible"/>
                                      </p:to>
                                    </p:set>
                                    <p:animEffect transition="in" filter="wipe(right)">
                                      <p:cBhvr>
                                        <p:cTn id="43" dur="1000"/>
                                        <p:tgtEl>
                                          <p:spTgt spid="3177"/>
                                        </p:tgtEl>
                                      </p:cBhvr>
                                    </p:animEffect>
                                  </p:childTnLst>
                                </p:cTn>
                              </p:par>
                              <p:par>
                                <p:cTn id="44" presetID="22" presetClass="entr" presetSubtype="2" fill="hold" grpId="0" nodeType="withEffect">
                                  <p:stCondLst>
                                    <p:cond delay="0"/>
                                  </p:stCondLst>
                                  <p:childTnLst>
                                    <p:set>
                                      <p:cBhvr>
                                        <p:cTn id="45" dur="1" fill="hold">
                                          <p:stCondLst>
                                            <p:cond delay="0"/>
                                          </p:stCondLst>
                                        </p:cTn>
                                        <p:tgtEl>
                                          <p:spTgt spid="3178"/>
                                        </p:tgtEl>
                                        <p:attrNameLst>
                                          <p:attrName>style.visibility</p:attrName>
                                        </p:attrNameLst>
                                      </p:cBhvr>
                                      <p:to>
                                        <p:strVal val="visible"/>
                                      </p:to>
                                    </p:set>
                                    <p:animEffect transition="in" filter="wipe(right)">
                                      <p:cBhvr>
                                        <p:cTn id="46" dur="2000"/>
                                        <p:tgtEl>
                                          <p:spTgt spid="3178"/>
                                        </p:tgtEl>
                                      </p:cBhvr>
                                    </p:animEffect>
                                  </p:childTnLst>
                                </p:cTn>
                              </p:par>
                            </p:childTnLst>
                          </p:cTn>
                        </p:par>
                        <p:par>
                          <p:cTn id="47" fill="hold" nodeType="afterGroup">
                            <p:stCondLst>
                              <p:cond delay="2000"/>
                            </p:stCondLst>
                            <p:childTnLst>
                              <p:par>
                                <p:cTn id="48" presetID="22" presetClass="entr" presetSubtype="2" fill="hold" grpId="0" nodeType="afterEffect">
                                  <p:stCondLst>
                                    <p:cond delay="0"/>
                                  </p:stCondLst>
                                  <p:childTnLst>
                                    <p:set>
                                      <p:cBhvr>
                                        <p:cTn id="49" dur="1" fill="hold">
                                          <p:stCondLst>
                                            <p:cond delay="0"/>
                                          </p:stCondLst>
                                        </p:cTn>
                                        <p:tgtEl>
                                          <p:spTgt spid="3180"/>
                                        </p:tgtEl>
                                        <p:attrNameLst>
                                          <p:attrName>style.visibility</p:attrName>
                                        </p:attrNameLst>
                                      </p:cBhvr>
                                      <p:to>
                                        <p:strVal val="visible"/>
                                      </p:to>
                                    </p:set>
                                    <p:animEffect transition="in" filter="wipe(right)">
                                      <p:cBhvr>
                                        <p:cTn id="50" dur="1000"/>
                                        <p:tgtEl>
                                          <p:spTgt spid="3180"/>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3182"/>
                                        </p:tgtEl>
                                        <p:attrNameLst>
                                          <p:attrName>style.visibility</p:attrName>
                                        </p:attrNameLst>
                                      </p:cBhvr>
                                      <p:to>
                                        <p:strVal val="visible"/>
                                      </p:to>
                                    </p:set>
                                    <p:animEffect transition="in" filter="wipe(left)">
                                      <p:cBhvr>
                                        <p:cTn id="53" dur="1000"/>
                                        <p:tgtEl>
                                          <p:spTgt spid="3182"/>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22" presetClass="entr" presetSubtype="1" fill="hold" grpId="0" nodeType="clickEffect">
                                  <p:stCondLst>
                                    <p:cond delay="0"/>
                                  </p:stCondLst>
                                  <p:childTnLst>
                                    <p:set>
                                      <p:cBhvr>
                                        <p:cTn id="57" dur="1" fill="hold">
                                          <p:stCondLst>
                                            <p:cond delay="0"/>
                                          </p:stCondLst>
                                        </p:cTn>
                                        <p:tgtEl>
                                          <p:spTgt spid="3186"/>
                                        </p:tgtEl>
                                        <p:attrNameLst>
                                          <p:attrName>style.visibility</p:attrName>
                                        </p:attrNameLst>
                                      </p:cBhvr>
                                      <p:to>
                                        <p:strVal val="visible"/>
                                      </p:to>
                                    </p:set>
                                    <p:animEffect transition="in" filter="wipe(up)">
                                      <p:cBhvr>
                                        <p:cTn id="58" dur="2000"/>
                                        <p:tgtEl>
                                          <p:spTgt spid="3186"/>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3185"/>
                                        </p:tgtEl>
                                        <p:attrNameLst>
                                          <p:attrName>style.visibility</p:attrName>
                                        </p:attrNameLst>
                                      </p:cBhvr>
                                      <p:to>
                                        <p:strVal val="visible"/>
                                      </p:to>
                                    </p:set>
                                    <p:animEffect transition="in" filter="wipe(up)">
                                      <p:cBhvr>
                                        <p:cTn id="61" dur="2000"/>
                                        <p:tgtEl>
                                          <p:spTgt spid="3185"/>
                                        </p:tgtEl>
                                      </p:cBhvr>
                                    </p:animEffect>
                                  </p:childTnLst>
                                </p:cTn>
                              </p:par>
                              <p:par>
                                <p:cTn id="62" presetID="22" presetClass="entr" presetSubtype="1" fill="hold" grpId="0" nodeType="withEffect">
                                  <p:stCondLst>
                                    <p:cond delay="0"/>
                                  </p:stCondLst>
                                  <p:childTnLst>
                                    <p:set>
                                      <p:cBhvr>
                                        <p:cTn id="63" dur="1" fill="hold">
                                          <p:stCondLst>
                                            <p:cond delay="0"/>
                                          </p:stCondLst>
                                        </p:cTn>
                                        <p:tgtEl>
                                          <p:spTgt spid="3184"/>
                                        </p:tgtEl>
                                        <p:attrNameLst>
                                          <p:attrName>style.visibility</p:attrName>
                                        </p:attrNameLst>
                                      </p:cBhvr>
                                      <p:to>
                                        <p:strVal val="visible"/>
                                      </p:to>
                                    </p:set>
                                    <p:animEffect transition="in" filter="wipe(up)">
                                      <p:cBhvr>
                                        <p:cTn id="64" dur="2000"/>
                                        <p:tgtEl>
                                          <p:spTgt spid="3184"/>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3183"/>
                                        </p:tgtEl>
                                        <p:attrNameLst>
                                          <p:attrName>style.visibility</p:attrName>
                                        </p:attrNameLst>
                                      </p:cBhvr>
                                      <p:to>
                                        <p:strVal val="visible"/>
                                      </p:to>
                                    </p:set>
                                    <p:animEffect transition="in" filter="wipe(up)">
                                      <p:cBhvr>
                                        <p:cTn id="67" dur="2000"/>
                                        <p:tgtEl>
                                          <p:spTgt spid="3183"/>
                                        </p:tgtEl>
                                      </p:cBhvr>
                                    </p:animEffect>
                                  </p:childTnLst>
                                </p:cTn>
                              </p:par>
                              <p:par>
                                <p:cTn id="68" presetID="22" presetClass="entr" presetSubtype="4" fill="hold" grpId="0" nodeType="withEffect">
                                  <p:stCondLst>
                                    <p:cond delay="0"/>
                                  </p:stCondLst>
                                  <p:childTnLst>
                                    <p:set>
                                      <p:cBhvr>
                                        <p:cTn id="69" dur="1" fill="hold">
                                          <p:stCondLst>
                                            <p:cond delay="0"/>
                                          </p:stCondLst>
                                        </p:cTn>
                                        <p:tgtEl>
                                          <p:spTgt spid="3191"/>
                                        </p:tgtEl>
                                        <p:attrNameLst>
                                          <p:attrName>style.visibility</p:attrName>
                                        </p:attrNameLst>
                                      </p:cBhvr>
                                      <p:to>
                                        <p:strVal val="visible"/>
                                      </p:to>
                                    </p:set>
                                    <p:animEffect transition="in" filter="wipe(down)">
                                      <p:cBhvr>
                                        <p:cTn id="70" dur="2000"/>
                                        <p:tgtEl>
                                          <p:spTgt spid="3191"/>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22" presetClass="entr" presetSubtype="1" fill="hold" grpId="0" nodeType="clickEffect">
                                  <p:stCondLst>
                                    <p:cond delay="0"/>
                                  </p:stCondLst>
                                  <p:childTnLst>
                                    <p:set>
                                      <p:cBhvr>
                                        <p:cTn id="74" dur="1" fill="hold">
                                          <p:stCondLst>
                                            <p:cond delay="0"/>
                                          </p:stCondLst>
                                        </p:cTn>
                                        <p:tgtEl>
                                          <p:spTgt spid="3189"/>
                                        </p:tgtEl>
                                        <p:attrNameLst>
                                          <p:attrName>style.visibility</p:attrName>
                                        </p:attrNameLst>
                                      </p:cBhvr>
                                      <p:to>
                                        <p:strVal val="visible"/>
                                      </p:to>
                                    </p:set>
                                    <p:animEffect transition="in" filter="wipe(up)">
                                      <p:cBhvr>
                                        <p:cTn id="75" dur="2000"/>
                                        <p:tgtEl>
                                          <p:spTgt spid="31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 grpId="0" animBg="1"/>
      <p:bldP spid="3176" grpId="0" animBg="1"/>
      <p:bldP spid="3177" grpId="0" animBg="1"/>
      <p:bldP spid="3178" grpId="0" animBg="1"/>
      <p:bldP spid="3179" grpId="0" animBg="1"/>
      <p:bldP spid="3180" grpId="0" animBg="1"/>
      <p:bldP spid="3182" grpId="0" animBg="1"/>
      <p:bldP spid="3183" grpId="0" animBg="1"/>
      <p:bldP spid="3184" grpId="0" animBg="1"/>
      <p:bldP spid="3185" grpId="0" animBg="1"/>
      <p:bldP spid="3186" grpId="0" animBg="1"/>
      <p:bldP spid="3189" grpId="0" animBg="1"/>
      <p:bldP spid="3191" grpId="0" animBg="1"/>
      <p:bldP spid="3317" grpId="0" animBg="1"/>
      <p:bldP spid="3317" grpId="1" animBg="1"/>
      <p:bldP spid="3318" grpId="0" animBg="1"/>
      <p:bldP spid="3318"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Freeform 2"/>
          <p:cNvSpPr>
            <a:spLocks/>
          </p:cNvSpPr>
          <p:nvPr/>
        </p:nvSpPr>
        <p:spPr bwMode="auto">
          <a:xfrm>
            <a:off x="1862138" y="25400"/>
            <a:ext cx="7200900" cy="2222500"/>
          </a:xfrm>
          <a:custGeom>
            <a:avLst/>
            <a:gdLst>
              <a:gd name="T0" fmla="*/ 134 w 4536"/>
              <a:gd name="T1" fmla="*/ 61 h 1400"/>
              <a:gd name="T2" fmla="*/ 53 w 4536"/>
              <a:gd name="T3" fmla="*/ 158 h 1400"/>
              <a:gd name="T4" fmla="*/ 8 w 4536"/>
              <a:gd name="T5" fmla="*/ 368 h 1400"/>
              <a:gd name="T6" fmla="*/ 90 w 4536"/>
              <a:gd name="T7" fmla="*/ 487 h 1400"/>
              <a:gd name="T8" fmla="*/ 179 w 4536"/>
              <a:gd name="T9" fmla="*/ 635 h 1400"/>
              <a:gd name="T10" fmla="*/ 206 w 4536"/>
              <a:gd name="T11" fmla="*/ 719 h 1400"/>
              <a:gd name="T12" fmla="*/ 315 w 4536"/>
              <a:gd name="T13" fmla="*/ 772 h 1400"/>
              <a:gd name="T14" fmla="*/ 258 w 4536"/>
              <a:gd name="T15" fmla="*/ 941 h 1400"/>
              <a:gd name="T16" fmla="*/ 318 w 4536"/>
              <a:gd name="T17" fmla="*/ 1039 h 1400"/>
              <a:gd name="T18" fmla="*/ 444 w 4536"/>
              <a:gd name="T19" fmla="*/ 1172 h 1400"/>
              <a:gd name="T20" fmla="*/ 440 w 4536"/>
              <a:gd name="T21" fmla="*/ 1316 h 1400"/>
              <a:gd name="T22" fmla="*/ 464 w 4536"/>
              <a:gd name="T23" fmla="*/ 1400 h 1400"/>
              <a:gd name="T24" fmla="*/ 675 w 4536"/>
              <a:gd name="T25" fmla="*/ 1370 h 1400"/>
              <a:gd name="T26" fmla="*/ 764 w 4536"/>
              <a:gd name="T27" fmla="*/ 1249 h 1400"/>
              <a:gd name="T28" fmla="*/ 848 w 4536"/>
              <a:gd name="T29" fmla="*/ 1228 h 1400"/>
              <a:gd name="T30" fmla="*/ 834 w 4536"/>
              <a:gd name="T31" fmla="*/ 1166 h 1400"/>
              <a:gd name="T32" fmla="*/ 872 w 4536"/>
              <a:gd name="T33" fmla="*/ 1072 h 1400"/>
              <a:gd name="T34" fmla="*/ 936 w 4536"/>
              <a:gd name="T35" fmla="*/ 1081 h 1400"/>
              <a:gd name="T36" fmla="*/ 990 w 4536"/>
              <a:gd name="T37" fmla="*/ 1061 h 1400"/>
              <a:gd name="T38" fmla="*/ 1080 w 4536"/>
              <a:gd name="T39" fmla="*/ 1096 h 1400"/>
              <a:gd name="T40" fmla="*/ 1188 w 4536"/>
              <a:gd name="T41" fmla="*/ 1055 h 1400"/>
              <a:gd name="T42" fmla="*/ 1253 w 4536"/>
              <a:gd name="T43" fmla="*/ 1058 h 1400"/>
              <a:gd name="T44" fmla="*/ 1286 w 4536"/>
              <a:gd name="T45" fmla="*/ 1024 h 1400"/>
              <a:gd name="T46" fmla="*/ 1332 w 4536"/>
              <a:gd name="T47" fmla="*/ 989 h 1400"/>
              <a:gd name="T48" fmla="*/ 1409 w 4536"/>
              <a:gd name="T49" fmla="*/ 1061 h 1400"/>
              <a:gd name="T50" fmla="*/ 1455 w 4536"/>
              <a:gd name="T51" fmla="*/ 971 h 1400"/>
              <a:gd name="T52" fmla="*/ 1556 w 4536"/>
              <a:gd name="T53" fmla="*/ 892 h 1400"/>
              <a:gd name="T54" fmla="*/ 1620 w 4536"/>
              <a:gd name="T55" fmla="*/ 823 h 1400"/>
              <a:gd name="T56" fmla="*/ 1724 w 4536"/>
              <a:gd name="T57" fmla="*/ 724 h 1400"/>
              <a:gd name="T58" fmla="*/ 1838 w 4536"/>
              <a:gd name="T59" fmla="*/ 733 h 1400"/>
              <a:gd name="T60" fmla="*/ 1935 w 4536"/>
              <a:gd name="T61" fmla="*/ 799 h 1400"/>
              <a:gd name="T62" fmla="*/ 1992 w 4536"/>
              <a:gd name="T63" fmla="*/ 814 h 1400"/>
              <a:gd name="T64" fmla="*/ 2073 w 4536"/>
              <a:gd name="T65" fmla="*/ 830 h 1400"/>
              <a:gd name="T66" fmla="*/ 2159 w 4536"/>
              <a:gd name="T67" fmla="*/ 821 h 1400"/>
              <a:gd name="T68" fmla="*/ 2268 w 4536"/>
              <a:gd name="T69" fmla="*/ 841 h 1400"/>
              <a:gd name="T70" fmla="*/ 2321 w 4536"/>
              <a:gd name="T71" fmla="*/ 895 h 1400"/>
              <a:gd name="T72" fmla="*/ 2411 w 4536"/>
              <a:gd name="T73" fmla="*/ 830 h 1400"/>
              <a:gd name="T74" fmla="*/ 2484 w 4536"/>
              <a:gd name="T75" fmla="*/ 712 h 1400"/>
              <a:gd name="T76" fmla="*/ 2538 w 4536"/>
              <a:gd name="T77" fmla="*/ 685 h 1400"/>
              <a:gd name="T78" fmla="*/ 2574 w 4536"/>
              <a:gd name="T79" fmla="*/ 595 h 1400"/>
              <a:gd name="T80" fmla="*/ 2648 w 4536"/>
              <a:gd name="T81" fmla="*/ 574 h 1400"/>
              <a:gd name="T82" fmla="*/ 2724 w 4536"/>
              <a:gd name="T83" fmla="*/ 463 h 1400"/>
              <a:gd name="T84" fmla="*/ 2802 w 4536"/>
              <a:gd name="T85" fmla="*/ 329 h 1400"/>
              <a:gd name="T86" fmla="*/ 4077 w 4536"/>
              <a:gd name="T87" fmla="*/ 304 h 1400"/>
              <a:gd name="T88" fmla="*/ 4211 w 4536"/>
              <a:gd name="T89" fmla="*/ 277 h 1400"/>
              <a:gd name="T90" fmla="*/ 4217 w 4536"/>
              <a:gd name="T91" fmla="*/ 376 h 1400"/>
              <a:gd name="T92" fmla="*/ 4319 w 4536"/>
              <a:gd name="T93" fmla="*/ 479 h 1400"/>
              <a:gd name="T94" fmla="*/ 4413 w 4536"/>
              <a:gd name="T95" fmla="*/ 556 h 1400"/>
              <a:gd name="T96" fmla="*/ 4518 w 4536"/>
              <a:gd name="T97" fmla="*/ 196 h 1400"/>
              <a:gd name="T98" fmla="*/ 4536 w 4536"/>
              <a:gd name="T99" fmla="*/ 2 h 1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536" h="1400">
                <a:moveTo>
                  <a:pt x="155" y="0"/>
                </a:moveTo>
                <a:lnTo>
                  <a:pt x="146" y="16"/>
                </a:lnTo>
                <a:cubicBezTo>
                  <a:pt x="143" y="26"/>
                  <a:pt x="141" y="48"/>
                  <a:pt x="134" y="61"/>
                </a:cubicBezTo>
                <a:cubicBezTo>
                  <a:pt x="127" y="74"/>
                  <a:pt x="110" y="90"/>
                  <a:pt x="101" y="97"/>
                </a:cubicBezTo>
                <a:cubicBezTo>
                  <a:pt x="92" y="104"/>
                  <a:pt x="86" y="94"/>
                  <a:pt x="78" y="104"/>
                </a:cubicBezTo>
                <a:cubicBezTo>
                  <a:pt x="70" y="114"/>
                  <a:pt x="65" y="133"/>
                  <a:pt x="53" y="158"/>
                </a:cubicBezTo>
                <a:cubicBezTo>
                  <a:pt x="41" y="183"/>
                  <a:pt x="16" y="223"/>
                  <a:pt x="8" y="253"/>
                </a:cubicBezTo>
                <a:cubicBezTo>
                  <a:pt x="0" y="283"/>
                  <a:pt x="5" y="319"/>
                  <a:pt x="5" y="338"/>
                </a:cubicBezTo>
                <a:cubicBezTo>
                  <a:pt x="5" y="357"/>
                  <a:pt x="1" y="356"/>
                  <a:pt x="8" y="368"/>
                </a:cubicBezTo>
                <a:cubicBezTo>
                  <a:pt x="15" y="380"/>
                  <a:pt x="35" y="395"/>
                  <a:pt x="45" y="412"/>
                </a:cubicBezTo>
                <a:cubicBezTo>
                  <a:pt x="55" y="429"/>
                  <a:pt x="58" y="458"/>
                  <a:pt x="65" y="470"/>
                </a:cubicBezTo>
                <a:cubicBezTo>
                  <a:pt x="72" y="482"/>
                  <a:pt x="81" y="475"/>
                  <a:pt x="90" y="487"/>
                </a:cubicBezTo>
                <a:cubicBezTo>
                  <a:pt x="99" y="499"/>
                  <a:pt x="106" y="528"/>
                  <a:pt x="119" y="544"/>
                </a:cubicBezTo>
                <a:cubicBezTo>
                  <a:pt x="132" y="560"/>
                  <a:pt x="161" y="571"/>
                  <a:pt x="171" y="586"/>
                </a:cubicBezTo>
                <a:cubicBezTo>
                  <a:pt x="181" y="601"/>
                  <a:pt x="179" y="623"/>
                  <a:pt x="179" y="635"/>
                </a:cubicBezTo>
                <a:cubicBezTo>
                  <a:pt x="179" y="647"/>
                  <a:pt x="169" y="651"/>
                  <a:pt x="170" y="661"/>
                </a:cubicBezTo>
                <a:cubicBezTo>
                  <a:pt x="171" y="671"/>
                  <a:pt x="182" y="686"/>
                  <a:pt x="188" y="695"/>
                </a:cubicBezTo>
                <a:cubicBezTo>
                  <a:pt x="194" y="704"/>
                  <a:pt x="198" y="716"/>
                  <a:pt x="206" y="719"/>
                </a:cubicBezTo>
                <a:cubicBezTo>
                  <a:pt x="214" y="722"/>
                  <a:pt x="224" y="711"/>
                  <a:pt x="236" y="712"/>
                </a:cubicBezTo>
                <a:cubicBezTo>
                  <a:pt x="248" y="713"/>
                  <a:pt x="263" y="715"/>
                  <a:pt x="276" y="725"/>
                </a:cubicBezTo>
                <a:cubicBezTo>
                  <a:pt x="289" y="735"/>
                  <a:pt x="311" y="759"/>
                  <a:pt x="315" y="772"/>
                </a:cubicBezTo>
                <a:cubicBezTo>
                  <a:pt x="319" y="785"/>
                  <a:pt x="302" y="790"/>
                  <a:pt x="300" y="803"/>
                </a:cubicBezTo>
                <a:cubicBezTo>
                  <a:pt x="298" y="816"/>
                  <a:pt x="312" y="830"/>
                  <a:pt x="305" y="853"/>
                </a:cubicBezTo>
                <a:cubicBezTo>
                  <a:pt x="298" y="876"/>
                  <a:pt x="267" y="918"/>
                  <a:pt x="258" y="941"/>
                </a:cubicBezTo>
                <a:cubicBezTo>
                  <a:pt x="249" y="964"/>
                  <a:pt x="243" y="975"/>
                  <a:pt x="252" y="991"/>
                </a:cubicBezTo>
                <a:cubicBezTo>
                  <a:pt x="261" y="1007"/>
                  <a:pt x="301" y="1028"/>
                  <a:pt x="312" y="1036"/>
                </a:cubicBezTo>
                <a:cubicBezTo>
                  <a:pt x="323" y="1044"/>
                  <a:pt x="312" y="1032"/>
                  <a:pt x="318" y="1039"/>
                </a:cubicBezTo>
                <a:cubicBezTo>
                  <a:pt x="324" y="1046"/>
                  <a:pt x="342" y="1068"/>
                  <a:pt x="351" y="1076"/>
                </a:cubicBezTo>
                <a:cubicBezTo>
                  <a:pt x="360" y="1084"/>
                  <a:pt x="359" y="1074"/>
                  <a:pt x="374" y="1090"/>
                </a:cubicBezTo>
                <a:cubicBezTo>
                  <a:pt x="389" y="1106"/>
                  <a:pt x="432" y="1154"/>
                  <a:pt x="444" y="1172"/>
                </a:cubicBezTo>
                <a:lnTo>
                  <a:pt x="444" y="1196"/>
                </a:lnTo>
                <a:cubicBezTo>
                  <a:pt x="446" y="1212"/>
                  <a:pt x="459" y="1251"/>
                  <a:pt x="458" y="1271"/>
                </a:cubicBezTo>
                <a:cubicBezTo>
                  <a:pt x="457" y="1291"/>
                  <a:pt x="443" y="1304"/>
                  <a:pt x="440" y="1316"/>
                </a:cubicBezTo>
                <a:cubicBezTo>
                  <a:pt x="437" y="1328"/>
                  <a:pt x="438" y="1335"/>
                  <a:pt x="441" y="1345"/>
                </a:cubicBezTo>
                <a:cubicBezTo>
                  <a:pt x="444" y="1355"/>
                  <a:pt x="455" y="1367"/>
                  <a:pt x="459" y="1376"/>
                </a:cubicBezTo>
                <a:cubicBezTo>
                  <a:pt x="463" y="1385"/>
                  <a:pt x="451" y="1400"/>
                  <a:pt x="464" y="1400"/>
                </a:cubicBezTo>
                <a:cubicBezTo>
                  <a:pt x="477" y="1400"/>
                  <a:pt x="514" y="1389"/>
                  <a:pt x="536" y="1375"/>
                </a:cubicBezTo>
                <a:cubicBezTo>
                  <a:pt x="558" y="1361"/>
                  <a:pt x="571" y="1317"/>
                  <a:pt x="594" y="1316"/>
                </a:cubicBezTo>
                <a:cubicBezTo>
                  <a:pt x="617" y="1315"/>
                  <a:pt x="654" y="1362"/>
                  <a:pt x="675" y="1370"/>
                </a:cubicBezTo>
                <a:cubicBezTo>
                  <a:pt x="696" y="1378"/>
                  <a:pt x="706" y="1372"/>
                  <a:pt x="720" y="1367"/>
                </a:cubicBezTo>
                <a:cubicBezTo>
                  <a:pt x="734" y="1362"/>
                  <a:pt x="752" y="1360"/>
                  <a:pt x="759" y="1340"/>
                </a:cubicBezTo>
                <a:cubicBezTo>
                  <a:pt x="766" y="1320"/>
                  <a:pt x="760" y="1263"/>
                  <a:pt x="764" y="1249"/>
                </a:cubicBezTo>
                <a:lnTo>
                  <a:pt x="786" y="1255"/>
                </a:lnTo>
                <a:cubicBezTo>
                  <a:pt x="794" y="1255"/>
                  <a:pt x="805" y="1256"/>
                  <a:pt x="815" y="1252"/>
                </a:cubicBezTo>
                <a:cubicBezTo>
                  <a:pt x="825" y="1248"/>
                  <a:pt x="838" y="1233"/>
                  <a:pt x="848" y="1228"/>
                </a:cubicBezTo>
                <a:cubicBezTo>
                  <a:pt x="858" y="1223"/>
                  <a:pt x="874" y="1228"/>
                  <a:pt x="873" y="1222"/>
                </a:cubicBezTo>
                <a:cubicBezTo>
                  <a:pt x="872" y="1216"/>
                  <a:pt x="846" y="1202"/>
                  <a:pt x="840" y="1193"/>
                </a:cubicBezTo>
                <a:cubicBezTo>
                  <a:pt x="834" y="1184"/>
                  <a:pt x="832" y="1176"/>
                  <a:pt x="834" y="1166"/>
                </a:cubicBezTo>
                <a:cubicBezTo>
                  <a:pt x="836" y="1156"/>
                  <a:pt x="848" y="1140"/>
                  <a:pt x="854" y="1133"/>
                </a:cubicBezTo>
                <a:cubicBezTo>
                  <a:pt x="860" y="1126"/>
                  <a:pt x="870" y="1136"/>
                  <a:pt x="873" y="1126"/>
                </a:cubicBezTo>
                <a:cubicBezTo>
                  <a:pt x="876" y="1116"/>
                  <a:pt x="871" y="1083"/>
                  <a:pt x="872" y="1072"/>
                </a:cubicBezTo>
                <a:lnTo>
                  <a:pt x="881" y="1058"/>
                </a:lnTo>
                <a:cubicBezTo>
                  <a:pt x="888" y="1059"/>
                  <a:pt x="905" y="1077"/>
                  <a:pt x="914" y="1081"/>
                </a:cubicBezTo>
                <a:cubicBezTo>
                  <a:pt x="923" y="1085"/>
                  <a:pt x="929" y="1082"/>
                  <a:pt x="936" y="1081"/>
                </a:cubicBezTo>
                <a:cubicBezTo>
                  <a:pt x="943" y="1080"/>
                  <a:pt x="952" y="1081"/>
                  <a:pt x="956" y="1076"/>
                </a:cubicBezTo>
                <a:cubicBezTo>
                  <a:pt x="960" y="1071"/>
                  <a:pt x="953" y="1054"/>
                  <a:pt x="959" y="1052"/>
                </a:cubicBezTo>
                <a:cubicBezTo>
                  <a:pt x="965" y="1050"/>
                  <a:pt x="981" y="1061"/>
                  <a:pt x="990" y="1061"/>
                </a:cubicBezTo>
                <a:cubicBezTo>
                  <a:pt x="999" y="1061"/>
                  <a:pt x="1004" y="1051"/>
                  <a:pt x="1013" y="1054"/>
                </a:cubicBezTo>
                <a:cubicBezTo>
                  <a:pt x="1022" y="1057"/>
                  <a:pt x="1036" y="1071"/>
                  <a:pt x="1047" y="1078"/>
                </a:cubicBezTo>
                <a:cubicBezTo>
                  <a:pt x="1058" y="1085"/>
                  <a:pt x="1067" y="1097"/>
                  <a:pt x="1080" y="1096"/>
                </a:cubicBezTo>
                <a:cubicBezTo>
                  <a:pt x="1093" y="1095"/>
                  <a:pt x="1109" y="1081"/>
                  <a:pt x="1124" y="1073"/>
                </a:cubicBezTo>
                <a:cubicBezTo>
                  <a:pt x="1139" y="1065"/>
                  <a:pt x="1161" y="1049"/>
                  <a:pt x="1172" y="1046"/>
                </a:cubicBezTo>
                <a:cubicBezTo>
                  <a:pt x="1183" y="1043"/>
                  <a:pt x="1182" y="1054"/>
                  <a:pt x="1188" y="1055"/>
                </a:cubicBezTo>
                <a:cubicBezTo>
                  <a:pt x="1194" y="1056"/>
                  <a:pt x="1202" y="1051"/>
                  <a:pt x="1209" y="1055"/>
                </a:cubicBezTo>
                <a:cubicBezTo>
                  <a:pt x="1216" y="1059"/>
                  <a:pt x="1220" y="1078"/>
                  <a:pt x="1227" y="1078"/>
                </a:cubicBezTo>
                <a:cubicBezTo>
                  <a:pt x="1234" y="1078"/>
                  <a:pt x="1247" y="1065"/>
                  <a:pt x="1253" y="1058"/>
                </a:cubicBezTo>
                <a:cubicBezTo>
                  <a:pt x="1259" y="1051"/>
                  <a:pt x="1259" y="1038"/>
                  <a:pt x="1263" y="1034"/>
                </a:cubicBezTo>
                <a:cubicBezTo>
                  <a:pt x="1267" y="1030"/>
                  <a:pt x="1274" y="1035"/>
                  <a:pt x="1278" y="1033"/>
                </a:cubicBezTo>
                <a:cubicBezTo>
                  <a:pt x="1282" y="1031"/>
                  <a:pt x="1284" y="1028"/>
                  <a:pt x="1286" y="1024"/>
                </a:cubicBezTo>
                <a:cubicBezTo>
                  <a:pt x="1288" y="1020"/>
                  <a:pt x="1288" y="1009"/>
                  <a:pt x="1292" y="1007"/>
                </a:cubicBezTo>
                <a:cubicBezTo>
                  <a:pt x="1296" y="1005"/>
                  <a:pt x="1306" y="1013"/>
                  <a:pt x="1313" y="1010"/>
                </a:cubicBezTo>
                <a:cubicBezTo>
                  <a:pt x="1320" y="1007"/>
                  <a:pt x="1326" y="990"/>
                  <a:pt x="1332" y="989"/>
                </a:cubicBezTo>
                <a:cubicBezTo>
                  <a:pt x="1338" y="988"/>
                  <a:pt x="1345" y="999"/>
                  <a:pt x="1347" y="1003"/>
                </a:cubicBezTo>
                <a:cubicBezTo>
                  <a:pt x="1349" y="1007"/>
                  <a:pt x="1336" y="1006"/>
                  <a:pt x="1346" y="1016"/>
                </a:cubicBezTo>
                <a:cubicBezTo>
                  <a:pt x="1356" y="1026"/>
                  <a:pt x="1393" y="1063"/>
                  <a:pt x="1409" y="1061"/>
                </a:cubicBezTo>
                <a:cubicBezTo>
                  <a:pt x="1425" y="1059"/>
                  <a:pt x="1439" y="1018"/>
                  <a:pt x="1445" y="1004"/>
                </a:cubicBezTo>
                <a:cubicBezTo>
                  <a:pt x="1451" y="990"/>
                  <a:pt x="1443" y="985"/>
                  <a:pt x="1445" y="980"/>
                </a:cubicBezTo>
                <a:cubicBezTo>
                  <a:pt x="1447" y="975"/>
                  <a:pt x="1447" y="974"/>
                  <a:pt x="1455" y="971"/>
                </a:cubicBezTo>
                <a:cubicBezTo>
                  <a:pt x="1463" y="968"/>
                  <a:pt x="1481" y="975"/>
                  <a:pt x="1493" y="965"/>
                </a:cubicBezTo>
                <a:cubicBezTo>
                  <a:pt x="1505" y="955"/>
                  <a:pt x="1517" y="923"/>
                  <a:pt x="1527" y="911"/>
                </a:cubicBezTo>
                <a:cubicBezTo>
                  <a:pt x="1537" y="899"/>
                  <a:pt x="1551" y="906"/>
                  <a:pt x="1556" y="892"/>
                </a:cubicBezTo>
                <a:cubicBezTo>
                  <a:pt x="1561" y="878"/>
                  <a:pt x="1557" y="838"/>
                  <a:pt x="1560" y="824"/>
                </a:cubicBezTo>
                <a:cubicBezTo>
                  <a:pt x="1563" y="810"/>
                  <a:pt x="1567" y="809"/>
                  <a:pt x="1577" y="809"/>
                </a:cubicBezTo>
                <a:cubicBezTo>
                  <a:pt x="1587" y="809"/>
                  <a:pt x="1608" y="823"/>
                  <a:pt x="1620" y="823"/>
                </a:cubicBezTo>
                <a:cubicBezTo>
                  <a:pt x="1632" y="823"/>
                  <a:pt x="1633" y="815"/>
                  <a:pt x="1650" y="808"/>
                </a:cubicBezTo>
                <a:cubicBezTo>
                  <a:pt x="1667" y="801"/>
                  <a:pt x="1713" y="796"/>
                  <a:pt x="1725" y="782"/>
                </a:cubicBezTo>
                <a:cubicBezTo>
                  <a:pt x="1737" y="768"/>
                  <a:pt x="1716" y="734"/>
                  <a:pt x="1724" y="724"/>
                </a:cubicBezTo>
                <a:cubicBezTo>
                  <a:pt x="1732" y="714"/>
                  <a:pt x="1760" y="726"/>
                  <a:pt x="1775" y="724"/>
                </a:cubicBezTo>
                <a:cubicBezTo>
                  <a:pt x="1790" y="722"/>
                  <a:pt x="1804" y="714"/>
                  <a:pt x="1814" y="715"/>
                </a:cubicBezTo>
                <a:cubicBezTo>
                  <a:pt x="1824" y="716"/>
                  <a:pt x="1827" y="727"/>
                  <a:pt x="1838" y="733"/>
                </a:cubicBezTo>
                <a:cubicBezTo>
                  <a:pt x="1849" y="739"/>
                  <a:pt x="1872" y="743"/>
                  <a:pt x="1883" y="752"/>
                </a:cubicBezTo>
                <a:cubicBezTo>
                  <a:pt x="1894" y="761"/>
                  <a:pt x="1893" y="780"/>
                  <a:pt x="1902" y="788"/>
                </a:cubicBezTo>
                <a:cubicBezTo>
                  <a:pt x="1911" y="796"/>
                  <a:pt x="1926" y="795"/>
                  <a:pt x="1935" y="799"/>
                </a:cubicBezTo>
                <a:cubicBezTo>
                  <a:pt x="1944" y="803"/>
                  <a:pt x="1951" y="813"/>
                  <a:pt x="1958" y="814"/>
                </a:cubicBezTo>
                <a:cubicBezTo>
                  <a:pt x="1965" y="815"/>
                  <a:pt x="1971" y="806"/>
                  <a:pt x="1977" y="806"/>
                </a:cubicBezTo>
                <a:cubicBezTo>
                  <a:pt x="1983" y="806"/>
                  <a:pt x="1985" y="813"/>
                  <a:pt x="1992" y="814"/>
                </a:cubicBezTo>
                <a:cubicBezTo>
                  <a:pt x="1999" y="815"/>
                  <a:pt x="2007" y="812"/>
                  <a:pt x="2018" y="815"/>
                </a:cubicBezTo>
                <a:cubicBezTo>
                  <a:pt x="2029" y="818"/>
                  <a:pt x="2049" y="833"/>
                  <a:pt x="2058" y="835"/>
                </a:cubicBezTo>
                <a:cubicBezTo>
                  <a:pt x="2067" y="837"/>
                  <a:pt x="2066" y="834"/>
                  <a:pt x="2073" y="830"/>
                </a:cubicBezTo>
                <a:cubicBezTo>
                  <a:pt x="2080" y="826"/>
                  <a:pt x="2094" y="813"/>
                  <a:pt x="2102" y="811"/>
                </a:cubicBezTo>
                <a:cubicBezTo>
                  <a:pt x="2110" y="809"/>
                  <a:pt x="2115" y="818"/>
                  <a:pt x="2124" y="820"/>
                </a:cubicBezTo>
                <a:cubicBezTo>
                  <a:pt x="2133" y="822"/>
                  <a:pt x="2144" y="827"/>
                  <a:pt x="2159" y="821"/>
                </a:cubicBezTo>
                <a:cubicBezTo>
                  <a:pt x="2174" y="815"/>
                  <a:pt x="2203" y="785"/>
                  <a:pt x="2217" y="785"/>
                </a:cubicBezTo>
                <a:cubicBezTo>
                  <a:pt x="2231" y="785"/>
                  <a:pt x="2235" y="812"/>
                  <a:pt x="2243" y="821"/>
                </a:cubicBezTo>
                <a:cubicBezTo>
                  <a:pt x="2251" y="830"/>
                  <a:pt x="2264" y="833"/>
                  <a:pt x="2268" y="841"/>
                </a:cubicBezTo>
                <a:cubicBezTo>
                  <a:pt x="2272" y="849"/>
                  <a:pt x="2265" y="861"/>
                  <a:pt x="2270" y="869"/>
                </a:cubicBezTo>
                <a:cubicBezTo>
                  <a:pt x="2275" y="877"/>
                  <a:pt x="2289" y="886"/>
                  <a:pt x="2298" y="890"/>
                </a:cubicBezTo>
                <a:cubicBezTo>
                  <a:pt x="2307" y="894"/>
                  <a:pt x="2311" y="898"/>
                  <a:pt x="2321" y="895"/>
                </a:cubicBezTo>
                <a:cubicBezTo>
                  <a:pt x="2331" y="892"/>
                  <a:pt x="2348" y="879"/>
                  <a:pt x="2358" y="875"/>
                </a:cubicBezTo>
                <a:cubicBezTo>
                  <a:pt x="2368" y="871"/>
                  <a:pt x="2372" y="876"/>
                  <a:pt x="2381" y="869"/>
                </a:cubicBezTo>
                <a:cubicBezTo>
                  <a:pt x="2390" y="862"/>
                  <a:pt x="2402" y="843"/>
                  <a:pt x="2411" y="830"/>
                </a:cubicBezTo>
                <a:cubicBezTo>
                  <a:pt x="2420" y="817"/>
                  <a:pt x="2423" y="806"/>
                  <a:pt x="2433" y="790"/>
                </a:cubicBezTo>
                <a:cubicBezTo>
                  <a:pt x="2443" y="774"/>
                  <a:pt x="2460" y="747"/>
                  <a:pt x="2469" y="734"/>
                </a:cubicBezTo>
                <a:cubicBezTo>
                  <a:pt x="2478" y="721"/>
                  <a:pt x="2474" y="713"/>
                  <a:pt x="2484" y="712"/>
                </a:cubicBezTo>
                <a:cubicBezTo>
                  <a:pt x="2494" y="711"/>
                  <a:pt x="2518" y="728"/>
                  <a:pt x="2528" y="727"/>
                </a:cubicBezTo>
                <a:cubicBezTo>
                  <a:pt x="2538" y="726"/>
                  <a:pt x="2542" y="716"/>
                  <a:pt x="2544" y="709"/>
                </a:cubicBezTo>
                <a:cubicBezTo>
                  <a:pt x="2546" y="702"/>
                  <a:pt x="2537" y="698"/>
                  <a:pt x="2538" y="685"/>
                </a:cubicBezTo>
                <a:cubicBezTo>
                  <a:pt x="2539" y="672"/>
                  <a:pt x="2543" y="641"/>
                  <a:pt x="2547" y="629"/>
                </a:cubicBezTo>
                <a:cubicBezTo>
                  <a:pt x="2551" y="617"/>
                  <a:pt x="2557" y="617"/>
                  <a:pt x="2561" y="611"/>
                </a:cubicBezTo>
                <a:cubicBezTo>
                  <a:pt x="2565" y="605"/>
                  <a:pt x="2569" y="599"/>
                  <a:pt x="2574" y="595"/>
                </a:cubicBezTo>
                <a:cubicBezTo>
                  <a:pt x="2579" y="591"/>
                  <a:pt x="2586" y="594"/>
                  <a:pt x="2592" y="589"/>
                </a:cubicBezTo>
                <a:cubicBezTo>
                  <a:pt x="2598" y="584"/>
                  <a:pt x="2603" y="568"/>
                  <a:pt x="2612" y="566"/>
                </a:cubicBezTo>
                <a:cubicBezTo>
                  <a:pt x="2621" y="564"/>
                  <a:pt x="2637" y="577"/>
                  <a:pt x="2648" y="574"/>
                </a:cubicBezTo>
                <a:cubicBezTo>
                  <a:pt x="2659" y="571"/>
                  <a:pt x="2669" y="559"/>
                  <a:pt x="2679" y="545"/>
                </a:cubicBezTo>
                <a:cubicBezTo>
                  <a:pt x="2689" y="531"/>
                  <a:pt x="2697" y="505"/>
                  <a:pt x="2705" y="491"/>
                </a:cubicBezTo>
                <a:cubicBezTo>
                  <a:pt x="2713" y="477"/>
                  <a:pt x="2720" y="473"/>
                  <a:pt x="2724" y="463"/>
                </a:cubicBezTo>
                <a:cubicBezTo>
                  <a:pt x="2728" y="453"/>
                  <a:pt x="2727" y="440"/>
                  <a:pt x="2730" y="430"/>
                </a:cubicBezTo>
                <a:cubicBezTo>
                  <a:pt x="2733" y="420"/>
                  <a:pt x="2730" y="417"/>
                  <a:pt x="2742" y="400"/>
                </a:cubicBezTo>
                <a:cubicBezTo>
                  <a:pt x="2754" y="383"/>
                  <a:pt x="2788" y="353"/>
                  <a:pt x="2802" y="329"/>
                </a:cubicBezTo>
                <a:cubicBezTo>
                  <a:pt x="2816" y="305"/>
                  <a:pt x="2821" y="241"/>
                  <a:pt x="2826" y="254"/>
                </a:cubicBezTo>
                <a:lnTo>
                  <a:pt x="2834" y="410"/>
                </a:lnTo>
                <a:lnTo>
                  <a:pt x="4077" y="304"/>
                </a:lnTo>
                <a:lnTo>
                  <a:pt x="4086" y="281"/>
                </a:lnTo>
                <a:cubicBezTo>
                  <a:pt x="4095" y="273"/>
                  <a:pt x="4113" y="258"/>
                  <a:pt x="4134" y="257"/>
                </a:cubicBezTo>
                <a:cubicBezTo>
                  <a:pt x="4155" y="256"/>
                  <a:pt x="4200" y="265"/>
                  <a:pt x="4211" y="277"/>
                </a:cubicBezTo>
                <a:cubicBezTo>
                  <a:pt x="4222" y="289"/>
                  <a:pt x="4203" y="315"/>
                  <a:pt x="4203" y="329"/>
                </a:cubicBezTo>
                <a:cubicBezTo>
                  <a:pt x="4203" y="343"/>
                  <a:pt x="4206" y="356"/>
                  <a:pt x="4208" y="364"/>
                </a:cubicBezTo>
                <a:cubicBezTo>
                  <a:pt x="4210" y="372"/>
                  <a:pt x="4211" y="366"/>
                  <a:pt x="4217" y="376"/>
                </a:cubicBezTo>
                <a:cubicBezTo>
                  <a:pt x="4223" y="386"/>
                  <a:pt x="4232" y="411"/>
                  <a:pt x="4242" y="422"/>
                </a:cubicBezTo>
                <a:cubicBezTo>
                  <a:pt x="4252" y="433"/>
                  <a:pt x="4264" y="431"/>
                  <a:pt x="4277" y="440"/>
                </a:cubicBezTo>
                <a:cubicBezTo>
                  <a:pt x="4290" y="449"/>
                  <a:pt x="4303" y="471"/>
                  <a:pt x="4319" y="479"/>
                </a:cubicBezTo>
                <a:cubicBezTo>
                  <a:pt x="4335" y="487"/>
                  <a:pt x="4367" y="475"/>
                  <a:pt x="4376" y="490"/>
                </a:cubicBezTo>
                <a:cubicBezTo>
                  <a:pt x="4385" y="505"/>
                  <a:pt x="4365" y="560"/>
                  <a:pt x="4371" y="571"/>
                </a:cubicBezTo>
                <a:cubicBezTo>
                  <a:pt x="4377" y="582"/>
                  <a:pt x="4402" y="579"/>
                  <a:pt x="4413" y="556"/>
                </a:cubicBezTo>
                <a:cubicBezTo>
                  <a:pt x="4424" y="533"/>
                  <a:pt x="4419" y="473"/>
                  <a:pt x="4436" y="431"/>
                </a:cubicBezTo>
                <a:cubicBezTo>
                  <a:pt x="4453" y="389"/>
                  <a:pt x="4501" y="344"/>
                  <a:pt x="4515" y="305"/>
                </a:cubicBezTo>
                <a:cubicBezTo>
                  <a:pt x="4529" y="266"/>
                  <a:pt x="4515" y="228"/>
                  <a:pt x="4518" y="196"/>
                </a:cubicBezTo>
                <a:cubicBezTo>
                  <a:pt x="4521" y="164"/>
                  <a:pt x="4530" y="142"/>
                  <a:pt x="4530" y="115"/>
                </a:cubicBezTo>
                <a:cubicBezTo>
                  <a:pt x="4530" y="88"/>
                  <a:pt x="4519" y="53"/>
                  <a:pt x="4520" y="34"/>
                </a:cubicBezTo>
                <a:lnTo>
                  <a:pt x="4536" y="2"/>
                </a:lnTo>
                <a:lnTo>
                  <a:pt x="155" y="0"/>
                </a:lnTo>
                <a:close/>
              </a:path>
            </a:pathLst>
          </a:custGeom>
          <a:solidFill>
            <a:srgbClr val="3333FF">
              <a:alpha val="50000"/>
            </a:srgbClr>
          </a:solidFill>
          <a:ln>
            <a:noFill/>
          </a:ln>
          <a:effectLst/>
          <a:extLst>
            <a:ext uri="{91240B29-F687-4F45-9708-019B960494DF}">
              <a14:hiddenLine xmlns:a14="http://schemas.microsoft.com/office/drawing/2010/main" w="952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95" name="Freeform 3"/>
          <p:cNvSpPr>
            <a:spLocks/>
          </p:cNvSpPr>
          <p:nvPr/>
        </p:nvSpPr>
        <p:spPr bwMode="auto">
          <a:xfrm>
            <a:off x="1414463" y="3313113"/>
            <a:ext cx="1757362" cy="2714625"/>
          </a:xfrm>
          <a:custGeom>
            <a:avLst/>
            <a:gdLst>
              <a:gd name="T0" fmla="*/ 915 w 1107"/>
              <a:gd name="T1" fmla="*/ 1087 h 1710"/>
              <a:gd name="T2" fmla="*/ 483 w 1107"/>
              <a:gd name="T3" fmla="*/ 0 h 1710"/>
              <a:gd name="T4" fmla="*/ 465 w 1107"/>
              <a:gd name="T5" fmla="*/ 24 h 1710"/>
              <a:gd name="T6" fmla="*/ 443 w 1107"/>
              <a:gd name="T7" fmla="*/ 78 h 1710"/>
              <a:gd name="T8" fmla="*/ 389 w 1107"/>
              <a:gd name="T9" fmla="*/ 85 h 1710"/>
              <a:gd name="T10" fmla="*/ 396 w 1107"/>
              <a:gd name="T11" fmla="*/ 144 h 1710"/>
              <a:gd name="T12" fmla="*/ 344 w 1107"/>
              <a:gd name="T13" fmla="*/ 223 h 1710"/>
              <a:gd name="T14" fmla="*/ 317 w 1107"/>
              <a:gd name="T15" fmla="*/ 268 h 1710"/>
              <a:gd name="T16" fmla="*/ 273 w 1107"/>
              <a:gd name="T17" fmla="*/ 303 h 1710"/>
              <a:gd name="T18" fmla="*/ 221 w 1107"/>
              <a:gd name="T19" fmla="*/ 351 h 1710"/>
              <a:gd name="T20" fmla="*/ 228 w 1107"/>
              <a:gd name="T21" fmla="*/ 424 h 1710"/>
              <a:gd name="T22" fmla="*/ 231 w 1107"/>
              <a:gd name="T23" fmla="*/ 460 h 1710"/>
              <a:gd name="T24" fmla="*/ 206 w 1107"/>
              <a:gd name="T25" fmla="*/ 493 h 1710"/>
              <a:gd name="T26" fmla="*/ 197 w 1107"/>
              <a:gd name="T27" fmla="*/ 534 h 1710"/>
              <a:gd name="T28" fmla="*/ 209 w 1107"/>
              <a:gd name="T29" fmla="*/ 567 h 1710"/>
              <a:gd name="T30" fmla="*/ 203 w 1107"/>
              <a:gd name="T31" fmla="*/ 603 h 1710"/>
              <a:gd name="T32" fmla="*/ 218 w 1107"/>
              <a:gd name="T33" fmla="*/ 657 h 1710"/>
              <a:gd name="T34" fmla="*/ 188 w 1107"/>
              <a:gd name="T35" fmla="*/ 706 h 1710"/>
              <a:gd name="T36" fmla="*/ 180 w 1107"/>
              <a:gd name="T37" fmla="*/ 751 h 1710"/>
              <a:gd name="T38" fmla="*/ 189 w 1107"/>
              <a:gd name="T39" fmla="*/ 784 h 1710"/>
              <a:gd name="T40" fmla="*/ 203 w 1107"/>
              <a:gd name="T41" fmla="*/ 823 h 1710"/>
              <a:gd name="T42" fmla="*/ 198 w 1107"/>
              <a:gd name="T43" fmla="*/ 870 h 1710"/>
              <a:gd name="T44" fmla="*/ 207 w 1107"/>
              <a:gd name="T45" fmla="*/ 894 h 1710"/>
              <a:gd name="T46" fmla="*/ 204 w 1107"/>
              <a:gd name="T47" fmla="*/ 957 h 1710"/>
              <a:gd name="T48" fmla="*/ 185 w 1107"/>
              <a:gd name="T49" fmla="*/ 976 h 1710"/>
              <a:gd name="T50" fmla="*/ 116 w 1107"/>
              <a:gd name="T51" fmla="*/ 1060 h 1710"/>
              <a:gd name="T52" fmla="*/ 77 w 1107"/>
              <a:gd name="T53" fmla="*/ 1099 h 1710"/>
              <a:gd name="T54" fmla="*/ 30 w 1107"/>
              <a:gd name="T55" fmla="*/ 1161 h 1710"/>
              <a:gd name="T56" fmla="*/ 21 w 1107"/>
              <a:gd name="T57" fmla="*/ 1215 h 1710"/>
              <a:gd name="T58" fmla="*/ 2 w 1107"/>
              <a:gd name="T59" fmla="*/ 1279 h 1710"/>
              <a:gd name="T60" fmla="*/ 0 w 1107"/>
              <a:gd name="T61" fmla="*/ 1377 h 1710"/>
              <a:gd name="T62" fmla="*/ 519 w 1107"/>
              <a:gd name="T63" fmla="*/ 1440 h 1710"/>
              <a:gd name="T64" fmla="*/ 516 w 1107"/>
              <a:gd name="T65" fmla="*/ 1596 h 1710"/>
              <a:gd name="T66" fmla="*/ 531 w 1107"/>
              <a:gd name="T67" fmla="*/ 1699 h 1710"/>
              <a:gd name="T68" fmla="*/ 662 w 1107"/>
              <a:gd name="T69" fmla="*/ 1668 h 1710"/>
              <a:gd name="T70" fmla="*/ 909 w 1107"/>
              <a:gd name="T71" fmla="*/ 1627 h 1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07" h="1710">
                <a:moveTo>
                  <a:pt x="909" y="1627"/>
                </a:moveTo>
                <a:lnTo>
                  <a:pt x="915" y="1087"/>
                </a:lnTo>
                <a:lnTo>
                  <a:pt x="1107" y="43"/>
                </a:lnTo>
                <a:lnTo>
                  <a:pt x="483" y="0"/>
                </a:lnTo>
                <a:lnTo>
                  <a:pt x="471" y="6"/>
                </a:lnTo>
                <a:cubicBezTo>
                  <a:pt x="468" y="10"/>
                  <a:pt x="464" y="18"/>
                  <a:pt x="465" y="24"/>
                </a:cubicBezTo>
                <a:cubicBezTo>
                  <a:pt x="466" y="30"/>
                  <a:pt x="480" y="36"/>
                  <a:pt x="476" y="45"/>
                </a:cubicBezTo>
                <a:cubicBezTo>
                  <a:pt x="472" y="54"/>
                  <a:pt x="453" y="70"/>
                  <a:pt x="443" y="78"/>
                </a:cubicBezTo>
                <a:cubicBezTo>
                  <a:pt x="433" y="86"/>
                  <a:pt x="423" y="95"/>
                  <a:pt x="414" y="96"/>
                </a:cubicBezTo>
                <a:cubicBezTo>
                  <a:pt x="405" y="97"/>
                  <a:pt x="394" y="83"/>
                  <a:pt x="389" y="85"/>
                </a:cubicBezTo>
                <a:cubicBezTo>
                  <a:pt x="384" y="87"/>
                  <a:pt x="385" y="96"/>
                  <a:pt x="386" y="106"/>
                </a:cubicBezTo>
                <a:cubicBezTo>
                  <a:pt x="387" y="116"/>
                  <a:pt x="400" y="131"/>
                  <a:pt x="396" y="144"/>
                </a:cubicBezTo>
                <a:cubicBezTo>
                  <a:pt x="392" y="157"/>
                  <a:pt x="371" y="168"/>
                  <a:pt x="362" y="181"/>
                </a:cubicBezTo>
                <a:cubicBezTo>
                  <a:pt x="353" y="194"/>
                  <a:pt x="350" y="212"/>
                  <a:pt x="344" y="223"/>
                </a:cubicBezTo>
                <a:cubicBezTo>
                  <a:pt x="338" y="234"/>
                  <a:pt x="327" y="242"/>
                  <a:pt x="323" y="249"/>
                </a:cubicBezTo>
                <a:cubicBezTo>
                  <a:pt x="319" y="256"/>
                  <a:pt x="322" y="263"/>
                  <a:pt x="317" y="268"/>
                </a:cubicBezTo>
                <a:cubicBezTo>
                  <a:pt x="312" y="273"/>
                  <a:pt x="298" y="276"/>
                  <a:pt x="291" y="282"/>
                </a:cubicBezTo>
                <a:cubicBezTo>
                  <a:pt x="284" y="288"/>
                  <a:pt x="280" y="299"/>
                  <a:pt x="273" y="303"/>
                </a:cubicBezTo>
                <a:cubicBezTo>
                  <a:pt x="266" y="307"/>
                  <a:pt x="258" y="299"/>
                  <a:pt x="249" y="307"/>
                </a:cubicBezTo>
                <a:cubicBezTo>
                  <a:pt x="240" y="315"/>
                  <a:pt x="223" y="338"/>
                  <a:pt x="221" y="351"/>
                </a:cubicBezTo>
                <a:cubicBezTo>
                  <a:pt x="219" y="364"/>
                  <a:pt x="238" y="376"/>
                  <a:pt x="239" y="388"/>
                </a:cubicBezTo>
                <a:cubicBezTo>
                  <a:pt x="240" y="400"/>
                  <a:pt x="230" y="415"/>
                  <a:pt x="228" y="424"/>
                </a:cubicBezTo>
                <a:cubicBezTo>
                  <a:pt x="226" y="433"/>
                  <a:pt x="227" y="435"/>
                  <a:pt x="227" y="441"/>
                </a:cubicBezTo>
                <a:cubicBezTo>
                  <a:pt x="227" y="447"/>
                  <a:pt x="233" y="455"/>
                  <a:pt x="231" y="460"/>
                </a:cubicBezTo>
                <a:cubicBezTo>
                  <a:pt x="229" y="465"/>
                  <a:pt x="217" y="469"/>
                  <a:pt x="213" y="474"/>
                </a:cubicBezTo>
                <a:cubicBezTo>
                  <a:pt x="209" y="479"/>
                  <a:pt x="209" y="486"/>
                  <a:pt x="206" y="493"/>
                </a:cubicBezTo>
                <a:lnTo>
                  <a:pt x="194" y="517"/>
                </a:lnTo>
                <a:cubicBezTo>
                  <a:pt x="193" y="524"/>
                  <a:pt x="193" y="530"/>
                  <a:pt x="197" y="534"/>
                </a:cubicBezTo>
                <a:cubicBezTo>
                  <a:pt x="201" y="538"/>
                  <a:pt x="217" y="538"/>
                  <a:pt x="219" y="543"/>
                </a:cubicBezTo>
                <a:cubicBezTo>
                  <a:pt x="221" y="548"/>
                  <a:pt x="208" y="561"/>
                  <a:pt x="209" y="567"/>
                </a:cubicBezTo>
                <a:cubicBezTo>
                  <a:pt x="210" y="573"/>
                  <a:pt x="225" y="576"/>
                  <a:pt x="224" y="582"/>
                </a:cubicBezTo>
                <a:cubicBezTo>
                  <a:pt x="223" y="588"/>
                  <a:pt x="207" y="596"/>
                  <a:pt x="203" y="603"/>
                </a:cubicBezTo>
                <a:cubicBezTo>
                  <a:pt x="199" y="610"/>
                  <a:pt x="197" y="616"/>
                  <a:pt x="200" y="625"/>
                </a:cubicBezTo>
                <a:cubicBezTo>
                  <a:pt x="203" y="634"/>
                  <a:pt x="218" y="646"/>
                  <a:pt x="218" y="657"/>
                </a:cubicBezTo>
                <a:cubicBezTo>
                  <a:pt x="218" y="668"/>
                  <a:pt x="206" y="682"/>
                  <a:pt x="201" y="690"/>
                </a:cubicBezTo>
                <a:cubicBezTo>
                  <a:pt x="196" y="698"/>
                  <a:pt x="187" y="701"/>
                  <a:pt x="188" y="706"/>
                </a:cubicBezTo>
                <a:lnTo>
                  <a:pt x="204" y="720"/>
                </a:lnTo>
                <a:cubicBezTo>
                  <a:pt x="203" y="727"/>
                  <a:pt x="185" y="742"/>
                  <a:pt x="180" y="751"/>
                </a:cubicBezTo>
                <a:cubicBezTo>
                  <a:pt x="175" y="760"/>
                  <a:pt x="172" y="770"/>
                  <a:pt x="173" y="775"/>
                </a:cubicBezTo>
                <a:cubicBezTo>
                  <a:pt x="174" y="780"/>
                  <a:pt x="187" y="778"/>
                  <a:pt x="189" y="784"/>
                </a:cubicBezTo>
                <a:cubicBezTo>
                  <a:pt x="191" y="790"/>
                  <a:pt x="186" y="807"/>
                  <a:pt x="188" y="813"/>
                </a:cubicBezTo>
                <a:cubicBezTo>
                  <a:pt x="190" y="819"/>
                  <a:pt x="202" y="817"/>
                  <a:pt x="203" y="823"/>
                </a:cubicBezTo>
                <a:cubicBezTo>
                  <a:pt x="204" y="829"/>
                  <a:pt x="195" y="842"/>
                  <a:pt x="194" y="850"/>
                </a:cubicBezTo>
                <a:cubicBezTo>
                  <a:pt x="193" y="858"/>
                  <a:pt x="199" y="863"/>
                  <a:pt x="198" y="870"/>
                </a:cubicBezTo>
                <a:cubicBezTo>
                  <a:pt x="197" y="877"/>
                  <a:pt x="185" y="885"/>
                  <a:pt x="186" y="889"/>
                </a:cubicBezTo>
                <a:cubicBezTo>
                  <a:pt x="187" y="893"/>
                  <a:pt x="202" y="888"/>
                  <a:pt x="207" y="894"/>
                </a:cubicBezTo>
                <a:cubicBezTo>
                  <a:pt x="212" y="900"/>
                  <a:pt x="218" y="914"/>
                  <a:pt x="218" y="924"/>
                </a:cubicBezTo>
                <a:cubicBezTo>
                  <a:pt x="218" y="934"/>
                  <a:pt x="208" y="952"/>
                  <a:pt x="204" y="957"/>
                </a:cubicBezTo>
                <a:lnTo>
                  <a:pt x="191" y="957"/>
                </a:lnTo>
                <a:lnTo>
                  <a:pt x="185" y="976"/>
                </a:lnTo>
                <a:cubicBezTo>
                  <a:pt x="177" y="987"/>
                  <a:pt x="154" y="1012"/>
                  <a:pt x="143" y="1026"/>
                </a:cubicBezTo>
                <a:cubicBezTo>
                  <a:pt x="132" y="1040"/>
                  <a:pt x="125" y="1051"/>
                  <a:pt x="116" y="1060"/>
                </a:cubicBezTo>
                <a:cubicBezTo>
                  <a:pt x="107" y="1069"/>
                  <a:pt x="95" y="1074"/>
                  <a:pt x="89" y="1080"/>
                </a:cubicBezTo>
                <a:cubicBezTo>
                  <a:pt x="83" y="1086"/>
                  <a:pt x="79" y="1094"/>
                  <a:pt x="77" y="1099"/>
                </a:cubicBezTo>
                <a:cubicBezTo>
                  <a:pt x="75" y="1104"/>
                  <a:pt x="83" y="1104"/>
                  <a:pt x="75" y="1114"/>
                </a:cubicBezTo>
                <a:cubicBezTo>
                  <a:pt x="67" y="1124"/>
                  <a:pt x="40" y="1148"/>
                  <a:pt x="30" y="1161"/>
                </a:cubicBezTo>
                <a:cubicBezTo>
                  <a:pt x="20" y="1174"/>
                  <a:pt x="13" y="1183"/>
                  <a:pt x="12" y="1192"/>
                </a:cubicBezTo>
                <a:cubicBezTo>
                  <a:pt x="11" y="1201"/>
                  <a:pt x="22" y="1209"/>
                  <a:pt x="21" y="1215"/>
                </a:cubicBezTo>
                <a:cubicBezTo>
                  <a:pt x="20" y="1221"/>
                  <a:pt x="8" y="1219"/>
                  <a:pt x="5" y="1230"/>
                </a:cubicBezTo>
                <a:cubicBezTo>
                  <a:pt x="2" y="1241"/>
                  <a:pt x="2" y="1259"/>
                  <a:pt x="2" y="1279"/>
                </a:cubicBezTo>
                <a:cubicBezTo>
                  <a:pt x="2" y="1299"/>
                  <a:pt x="5" y="1332"/>
                  <a:pt x="5" y="1348"/>
                </a:cubicBezTo>
                <a:lnTo>
                  <a:pt x="0" y="1377"/>
                </a:lnTo>
                <a:lnTo>
                  <a:pt x="519" y="1417"/>
                </a:lnTo>
                <a:lnTo>
                  <a:pt x="519" y="1440"/>
                </a:lnTo>
                <a:cubicBezTo>
                  <a:pt x="514" y="1455"/>
                  <a:pt x="493" y="1483"/>
                  <a:pt x="492" y="1509"/>
                </a:cubicBezTo>
                <a:cubicBezTo>
                  <a:pt x="491" y="1535"/>
                  <a:pt x="514" y="1575"/>
                  <a:pt x="516" y="1596"/>
                </a:cubicBezTo>
                <a:cubicBezTo>
                  <a:pt x="518" y="1617"/>
                  <a:pt x="504" y="1615"/>
                  <a:pt x="506" y="1632"/>
                </a:cubicBezTo>
                <a:cubicBezTo>
                  <a:pt x="508" y="1649"/>
                  <a:pt x="511" y="1688"/>
                  <a:pt x="531" y="1699"/>
                </a:cubicBezTo>
                <a:cubicBezTo>
                  <a:pt x="551" y="1710"/>
                  <a:pt x="605" y="1706"/>
                  <a:pt x="627" y="1701"/>
                </a:cubicBezTo>
                <a:cubicBezTo>
                  <a:pt x="649" y="1696"/>
                  <a:pt x="644" y="1677"/>
                  <a:pt x="662" y="1668"/>
                </a:cubicBezTo>
                <a:cubicBezTo>
                  <a:pt x="680" y="1659"/>
                  <a:pt x="694" y="1657"/>
                  <a:pt x="735" y="1650"/>
                </a:cubicBezTo>
                <a:cubicBezTo>
                  <a:pt x="776" y="1643"/>
                  <a:pt x="873" y="1632"/>
                  <a:pt x="909" y="1627"/>
                </a:cubicBezTo>
                <a:close/>
              </a:path>
            </a:pathLst>
          </a:custGeom>
          <a:solidFill>
            <a:srgbClr val="808080">
              <a:alpha val="50000"/>
            </a:srgbClr>
          </a:solidFill>
          <a:ln>
            <a:noFill/>
          </a:ln>
          <a:effectLst/>
          <a:extLst>
            <a:ext uri="{91240B29-F687-4F45-9708-019B960494DF}">
              <a14:hiddenLine xmlns:a14="http://schemas.microsoft.com/office/drawing/2010/main" w="952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96" name="Freeform 4"/>
          <p:cNvSpPr>
            <a:spLocks/>
          </p:cNvSpPr>
          <p:nvPr/>
        </p:nvSpPr>
        <p:spPr bwMode="auto">
          <a:xfrm>
            <a:off x="203200" y="2370138"/>
            <a:ext cx="2241550" cy="2068512"/>
          </a:xfrm>
          <a:custGeom>
            <a:avLst/>
            <a:gdLst>
              <a:gd name="T0" fmla="*/ 92 w 1412"/>
              <a:gd name="T1" fmla="*/ 1239 h 1303"/>
              <a:gd name="T2" fmla="*/ 109 w 1412"/>
              <a:gd name="T3" fmla="*/ 1021 h 1303"/>
              <a:gd name="T4" fmla="*/ 0 w 1412"/>
              <a:gd name="T5" fmla="*/ 979 h 1303"/>
              <a:gd name="T6" fmla="*/ 72 w 1412"/>
              <a:gd name="T7" fmla="*/ 411 h 1303"/>
              <a:gd name="T8" fmla="*/ 51 w 1412"/>
              <a:gd name="T9" fmla="*/ 0 h 1303"/>
              <a:gd name="T10" fmla="*/ 1270 w 1412"/>
              <a:gd name="T11" fmla="*/ 90 h 1303"/>
              <a:gd name="T12" fmla="*/ 1306 w 1412"/>
              <a:gd name="T13" fmla="*/ 147 h 1303"/>
              <a:gd name="T14" fmla="*/ 1279 w 1412"/>
              <a:gd name="T15" fmla="*/ 181 h 1303"/>
              <a:gd name="T16" fmla="*/ 1227 w 1412"/>
              <a:gd name="T17" fmla="*/ 249 h 1303"/>
              <a:gd name="T18" fmla="*/ 1215 w 1412"/>
              <a:gd name="T19" fmla="*/ 264 h 1303"/>
              <a:gd name="T20" fmla="*/ 1412 w 1412"/>
              <a:gd name="T21" fmla="*/ 275 h 1303"/>
              <a:gd name="T22" fmla="*/ 1407 w 1412"/>
              <a:gd name="T23" fmla="*/ 297 h 1303"/>
              <a:gd name="T24" fmla="*/ 1375 w 1412"/>
              <a:gd name="T25" fmla="*/ 346 h 1303"/>
              <a:gd name="T26" fmla="*/ 1377 w 1412"/>
              <a:gd name="T27" fmla="*/ 372 h 1303"/>
              <a:gd name="T28" fmla="*/ 1393 w 1412"/>
              <a:gd name="T29" fmla="*/ 388 h 1303"/>
              <a:gd name="T30" fmla="*/ 1369 w 1412"/>
              <a:gd name="T31" fmla="*/ 438 h 1303"/>
              <a:gd name="T32" fmla="*/ 1299 w 1412"/>
              <a:gd name="T33" fmla="*/ 481 h 1303"/>
              <a:gd name="T34" fmla="*/ 1279 w 1412"/>
              <a:gd name="T35" fmla="*/ 520 h 1303"/>
              <a:gd name="T36" fmla="*/ 1260 w 1412"/>
              <a:gd name="T37" fmla="*/ 547 h 1303"/>
              <a:gd name="T38" fmla="*/ 1245 w 1412"/>
              <a:gd name="T39" fmla="*/ 555 h 1303"/>
              <a:gd name="T40" fmla="*/ 1212 w 1412"/>
              <a:gd name="T41" fmla="*/ 607 h 1303"/>
              <a:gd name="T42" fmla="*/ 1219 w 1412"/>
              <a:gd name="T43" fmla="*/ 624 h 1303"/>
              <a:gd name="T44" fmla="*/ 1216 w 1412"/>
              <a:gd name="T45" fmla="*/ 640 h 1303"/>
              <a:gd name="T46" fmla="*/ 1177 w 1412"/>
              <a:gd name="T47" fmla="*/ 666 h 1303"/>
              <a:gd name="T48" fmla="*/ 1146 w 1412"/>
              <a:gd name="T49" fmla="*/ 661 h 1303"/>
              <a:gd name="T50" fmla="*/ 1134 w 1412"/>
              <a:gd name="T51" fmla="*/ 702 h 1303"/>
              <a:gd name="T52" fmla="*/ 1147 w 1412"/>
              <a:gd name="T53" fmla="*/ 732 h 1303"/>
              <a:gd name="T54" fmla="*/ 1114 w 1412"/>
              <a:gd name="T55" fmla="*/ 766 h 1303"/>
              <a:gd name="T56" fmla="*/ 1084 w 1412"/>
              <a:gd name="T57" fmla="*/ 822 h 1303"/>
              <a:gd name="T58" fmla="*/ 1048 w 1412"/>
              <a:gd name="T59" fmla="*/ 861 h 1303"/>
              <a:gd name="T60" fmla="*/ 1032 w 1412"/>
              <a:gd name="T61" fmla="*/ 882 h 1303"/>
              <a:gd name="T62" fmla="*/ 1009 w 1412"/>
              <a:gd name="T63" fmla="*/ 886 h 1303"/>
              <a:gd name="T64" fmla="*/ 982 w 1412"/>
              <a:gd name="T65" fmla="*/ 925 h 1303"/>
              <a:gd name="T66" fmla="*/ 985 w 1412"/>
              <a:gd name="T67" fmla="*/ 978 h 1303"/>
              <a:gd name="T68" fmla="*/ 972 w 1412"/>
              <a:gd name="T69" fmla="*/ 1029 h 1303"/>
              <a:gd name="T70" fmla="*/ 976 w 1412"/>
              <a:gd name="T71" fmla="*/ 1044 h 1303"/>
              <a:gd name="T72" fmla="*/ 961 w 1412"/>
              <a:gd name="T73" fmla="*/ 1041 h 1303"/>
              <a:gd name="T74" fmla="*/ 948 w 1412"/>
              <a:gd name="T75" fmla="*/ 1047 h 1303"/>
              <a:gd name="T76" fmla="*/ 963 w 1412"/>
              <a:gd name="T77" fmla="*/ 1068 h 1303"/>
              <a:gd name="T78" fmla="*/ 942 w 1412"/>
              <a:gd name="T79" fmla="*/ 1084 h 1303"/>
              <a:gd name="T80" fmla="*/ 943 w 1412"/>
              <a:gd name="T81" fmla="*/ 1110 h 1303"/>
              <a:gd name="T82" fmla="*/ 940 w 1412"/>
              <a:gd name="T83" fmla="*/ 1137 h 1303"/>
              <a:gd name="T84" fmla="*/ 964 w 1412"/>
              <a:gd name="T85" fmla="*/ 1143 h 1303"/>
              <a:gd name="T86" fmla="*/ 939 w 1412"/>
              <a:gd name="T87" fmla="*/ 1156 h 1303"/>
              <a:gd name="T88" fmla="*/ 946 w 1412"/>
              <a:gd name="T89" fmla="*/ 1168 h 1303"/>
              <a:gd name="T90" fmla="*/ 969 w 1412"/>
              <a:gd name="T91" fmla="*/ 1173 h 1303"/>
              <a:gd name="T92" fmla="*/ 948 w 1412"/>
              <a:gd name="T93" fmla="*/ 1189 h 1303"/>
              <a:gd name="T94" fmla="*/ 951 w 1412"/>
              <a:gd name="T95" fmla="*/ 1236 h 1303"/>
              <a:gd name="T96" fmla="*/ 963 w 1412"/>
              <a:gd name="T97" fmla="*/ 1258 h 1303"/>
              <a:gd name="T98" fmla="*/ 943 w 1412"/>
              <a:gd name="T99" fmla="*/ 1276 h 1303"/>
              <a:gd name="T100" fmla="*/ 928 w 1412"/>
              <a:gd name="T101" fmla="*/ 1303 h 1303"/>
              <a:gd name="T102" fmla="*/ 92 w 1412"/>
              <a:gd name="T103" fmla="*/ 1239 h 1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12" h="1303">
                <a:moveTo>
                  <a:pt x="92" y="1239"/>
                </a:moveTo>
                <a:lnTo>
                  <a:pt x="109" y="1021"/>
                </a:lnTo>
                <a:lnTo>
                  <a:pt x="0" y="979"/>
                </a:lnTo>
                <a:lnTo>
                  <a:pt x="72" y="411"/>
                </a:lnTo>
                <a:lnTo>
                  <a:pt x="51" y="0"/>
                </a:lnTo>
                <a:lnTo>
                  <a:pt x="1270" y="90"/>
                </a:lnTo>
                <a:lnTo>
                  <a:pt x="1306" y="147"/>
                </a:lnTo>
                <a:cubicBezTo>
                  <a:pt x="1307" y="162"/>
                  <a:pt x="1292" y="164"/>
                  <a:pt x="1279" y="181"/>
                </a:cubicBezTo>
                <a:cubicBezTo>
                  <a:pt x="1266" y="198"/>
                  <a:pt x="1238" y="235"/>
                  <a:pt x="1227" y="249"/>
                </a:cubicBezTo>
                <a:lnTo>
                  <a:pt x="1215" y="264"/>
                </a:lnTo>
                <a:lnTo>
                  <a:pt x="1412" y="275"/>
                </a:lnTo>
                <a:lnTo>
                  <a:pt x="1407" y="297"/>
                </a:lnTo>
                <a:cubicBezTo>
                  <a:pt x="1401" y="309"/>
                  <a:pt x="1380" y="334"/>
                  <a:pt x="1375" y="346"/>
                </a:cubicBezTo>
                <a:cubicBezTo>
                  <a:pt x="1370" y="358"/>
                  <a:pt x="1374" y="365"/>
                  <a:pt x="1377" y="372"/>
                </a:cubicBezTo>
                <a:cubicBezTo>
                  <a:pt x="1380" y="379"/>
                  <a:pt x="1394" y="377"/>
                  <a:pt x="1393" y="388"/>
                </a:cubicBezTo>
                <a:cubicBezTo>
                  <a:pt x="1392" y="399"/>
                  <a:pt x="1385" y="423"/>
                  <a:pt x="1369" y="438"/>
                </a:cubicBezTo>
                <a:cubicBezTo>
                  <a:pt x="1353" y="453"/>
                  <a:pt x="1314" y="467"/>
                  <a:pt x="1299" y="481"/>
                </a:cubicBezTo>
                <a:cubicBezTo>
                  <a:pt x="1284" y="495"/>
                  <a:pt x="1286" y="509"/>
                  <a:pt x="1279" y="520"/>
                </a:cubicBezTo>
                <a:cubicBezTo>
                  <a:pt x="1272" y="531"/>
                  <a:pt x="1266" y="541"/>
                  <a:pt x="1260" y="547"/>
                </a:cubicBezTo>
                <a:cubicBezTo>
                  <a:pt x="1254" y="553"/>
                  <a:pt x="1253" y="545"/>
                  <a:pt x="1245" y="555"/>
                </a:cubicBezTo>
                <a:cubicBezTo>
                  <a:pt x="1237" y="565"/>
                  <a:pt x="1216" y="596"/>
                  <a:pt x="1212" y="607"/>
                </a:cubicBezTo>
                <a:cubicBezTo>
                  <a:pt x="1208" y="618"/>
                  <a:pt x="1218" y="619"/>
                  <a:pt x="1219" y="624"/>
                </a:cubicBezTo>
                <a:cubicBezTo>
                  <a:pt x="1220" y="629"/>
                  <a:pt x="1223" y="633"/>
                  <a:pt x="1216" y="640"/>
                </a:cubicBezTo>
                <a:cubicBezTo>
                  <a:pt x="1209" y="647"/>
                  <a:pt x="1189" y="663"/>
                  <a:pt x="1177" y="666"/>
                </a:cubicBezTo>
                <a:cubicBezTo>
                  <a:pt x="1165" y="669"/>
                  <a:pt x="1153" y="655"/>
                  <a:pt x="1146" y="661"/>
                </a:cubicBezTo>
                <a:cubicBezTo>
                  <a:pt x="1139" y="667"/>
                  <a:pt x="1134" y="690"/>
                  <a:pt x="1134" y="702"/>
                </a:cubicBezTo>
                <a:cubicBezTo>
                  <a:pt x="1134" y="714"/>
                  <a:pt x="1150" y="721"/>
                  <a:pt x="1147" y="732"/>
                </a:cubicBezTo>
                <a:cubicBezTo>
                  <a:pt x="1144" y="743"/>
                  <a:pt x="1124" y="751"/>
                  <a:pt x="1114" y="766"/>
                </a:cubicBezTo>
                <a:cubicBezTo>
                  <a:pt x="1104" y="781"/>
                  <a:pt x="1095" y="806"/>
                  <a:pt x="1084" y="822"/>
                </a:cubicBezTo>
                <a:cubicBezTo>
                  <a:pt x="1073" y="838"/>
                  <a:pt x="1057" y="851"/>
                  <a:pt x="1048" y="861"/>
                </a:cubicBezTo>
                <a:cubicBezTo>
                  <a:pt x="1039" y="871"/>
                  <a:pt x="1038" y="878"/>
                  <a:pt x="1032" y="882"/>
                </a:cubicBezTo>
                <a:cubicBezTo>
                  <a:pt x="1026" y="886"/>
                  <a:pt x="1017" y="879"/>
                  <a:pt x="1009" y="886"/>
                </a:cubicBezTo>
                <a:cubicBezTo>
                  <a:pt x="1001" y="893"/>
                  <a:pt x="986" y="910"/>
                  <a:pt x="982" y="925"/>
                </a:cubicBezTo>
                <a:cubicBezTo>
                  <a:pt x="978" y="940"/>
                  <a:pt x="987" y="961"/>
                  <a:pt x="985" y="978"/>
                </a:cubicBezTo>
                <a:cubicBezTo>
                  <a:pt x="983" y="995"/>
                  <a:pt x="974" y="1018"/>
                  <a:pt x="972" y="1029"/>
                </a:cubicBezTo>
                <a:cubicBezTo>
                  <a:pt x="970" y="1040"/>
                  <a:pt x="978" y="1042"/>
                  <a:pt x="976" y="1044"/>
                </a:cubicBezTo>
                <a:cubicBezTo>
                  <a:pt x="974" y="1046"/>
                  <a:pt x="966" y="1041"/>
                  <a:pt x="961" y="1041"/>
                </a:cubicBezTo>
                <a:cubicBezTo>
                  <a:pt x="956" y="1041"/>
                  <a:pt x="948" y="1043"/>
                  <a:pt x="948" y="1047"/>
                </a:cubicBezTo>
                <a:cubicBezTo>
                  <a:pt x="948" y="1051"/>
                  <a:pt x="964" y="1062"/>
                  <a:pt x="963" y="1068"/>
                </a:cubicBezTo>
                <a:cubicBezTo>
                  <a:pt x="962" y="1074"/>
                  <a:pt x="945" y="1077"/>
                  <a:pt x="942" y="1084"/>
                </a:cubicBezTo>
                <a:cubicBezTo>
                  <a:pt x="939" y="1091"/>
                  <a:pt x="943" y="1101"/>
                  <a:pt x="943" y="1110"/>
                </a:cubicBezTo>
                <a:cubicBezTo>
                  <a:pt x="943" y="1119"/>
                  <a:pt x="937" y="1132"/>
                  <a:pt x="940" y="1137"/>
                </a:cubicBezTo>
                <a:cubicBezTo>
                  <a:pt x="943" y="1142"/>
                  <a:pt x="964" y="1140"/>
                  <a:pt x="964" y="1143"/>
                </a:cubicBezTo>
                <a:cubicBezTo>
                  <a:pt x="964" y="1146"/>
                  <a:pt x="942" y="1152"/>
                  <a:pt x="939" y="1156"/>
                </a:cubicBezTo>
                <a:cubicBezTo>
                  <a:pt x="936" y="1160"/>
                  <a:pt x="941" y="1165"/>
                  <a:pt x="946" y="1168"/>
                </a:cubicBezTo>
                <a:cubicBezTo>
                  <a:pt x="951" y="1171"/>
                  <a:pt x="969" y="1170"/>
                  <a:pt x="969" y="1173"/>
                </a:cubicBezTo>
                <a:cubicBezTo>
                  <a:pt x="969" y="1176"/>
                  <a:pt x="951" y="1179"/>
                  <a:pt x="948" y="1189"/>
                </a:cubicBezTo>
                <a:cubicBezTo>
                  <a:pt x="945" y="1199"/>
                  <a:pt x="949" y="1225"/>
                  <a:pt x="951" y="1236"/>
                </a:cubicBezTo>
                <a:cubicBezTo>
                  <a:pt x="953" y="1247"/>
                  <a:pt x="964" y="1251"/>
                  <a:pt x="963" y="1258"/>
                </a:cubicBezTo>
                <a:cubicBezTo>
                  <a:pt x="962" y="1265"/>
                  <a:pt x="949" y="1269"/>
                  <a:pt x="943" y="1276"/>
                </a:cubicBezTo>
                <a:lnTo>
                  <a:pt x="928" y="1303"/>
                </a:lnTo>
                <a:lnTo>
                  <a:pt x="92" y="1239"/>
                </a:lnTo>
                <a:close/>
              </a:path>
            </a:pathLst>
          </a:custGeom>
          <a:solidFill>
            <a:srgbClr val="808080">
              <a:alpha val="50000"/>
            </a:srgbClr>
          </a:solidFill>
          <a:ln>
            <a:noFill/>
          </a:ln>
          <a:effectLst/>
          <a:extLst>
            <a:ext uri="{91240B29-F687-4F45-9708-019B960494DF}">
              <a14:hiddenLine xmlns:a14="http://schemas.microsoft.com/office/drawing/2010/main" w="952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97" name="Freeform 5"/>
          <p:cNvSpPr>
            <a:spLocks/>
          </p:cNvSpPr>
          <p:nvPr/>
        </p:nvSpPr>
        <p:spPr bwMode="auto">
          <a:xfrm>
            <a:off x="236538" y="4343400"/>
            <a:ext cx="2309812" cy="2336800"/>
          </a:xfrm>
          <a:custGeom>
            <a:avLst/>
            <a:gdLst>
              <a:gd name="T0" fmla="*/ 3 w 1455"/>
              <a:gd name="T1" fmla="*/ 986 h 1472"/>
              <a:gd name="T2" fmla="*/ 63 w 1455"/>
              <a:gd name="T3" fmla="*/ 860 h 1472"/>
              <a:gd name="T4" fmla="*/ 123 w 1455"/>
              <a:gd name="T5" fmla="*/ 725 h 1472"/>
              <a:gd name="T6" fmla="*/ 139 w 1455"/>
              <a:gd name="T7" fmla="*/ 599 h 1472"/>
              <a:gd name="T8" fmla="*/ 81 w 1455"/>
              <a:gd name="T9" fmla="*/ 359 h 1472"/>
              <a:gd name="T10" fmla="*/ 39 w 1455"/>
              <a:gd name="T11" fmla="*/ 327 h 1472"/>
              <a:gd name="T12" fmla="*/ 568 w 1455"/>
              <a:gd name="T13" fmla="*/ 38 h 1472"/>
              <a:gd name="T14" fmla="*/ 922 w 1455"/>
              <a:gd name="T15" fmla="*/ 74 h 1472"/>
              <a:gd name="T16" fmla="*/ 898 w 1455"/>
              <a:gd name="T17" fmla="*/ 131 h 1472"/>
              <a:gd name="T18" fmla="*/ 909 w 1455"/>
              <a:gd name="T19" fmla="*/ 168 h 1472"/>
              <a:gd name="T20" fmla="*/ 924 w 1455"/>
              <a:gd name="T21" fmla="*/ 215 h 1472"/>
              <a:gd name="T22" fmla="*/ 942 w 1455"/>
              <a:gd name="T23" fmla="*/ 263 h 1472"/>
              <a:gd name="T24" fmla="*/ 918 w 1455"/>
              <a:gd name="T25" fmla="*/ 300 h 1472"/>
              <a:gd name="T26" fmla="*/ 877 w 1455"/>
              <a:gd name="T27" fmla="*/ 366 h 1472"/>
              <a:gd name="T28" fmla="*/ 829 w 1455"/>
              <a:gd name="T29" fmla="*/ 407 h 1472"/>
              <a:gd name="T30" fmla="*/ 798 w 1455"/>
              <a:gd name="T31" fmla="*/ 459 h 1472"/>
              <a:gd name="T32" fmla="*/ 777 w 1455"/>
              <a:gd name="T33" fmla="*/ 488 h 1472"/>
              <a:gd name="T34" fmla="*/ 751 w 1455"/>
              <a:gd name="T35" fmla="*/ 485 h 1472"/>
              <a:gd name="T36" fmla="*/ 759 w 1455"/>
              <a:gd name="T37" fmla="*/ 513 h 1472"/>
              <a:gd name="T38" fmla="*/ 750 w 1455"/>
              <a:gd name="T39" fmla="*/ 561 h 1472"/>
              <a:gd name="T40" fmla="*/ 736 w 1455"/>
              <a:gd name="T41" fmla="*/ 597 h 1472"/>
              <a:gd name="T42" fmla="*/ 726 w 1455"/>
              <a:gd name="T43" fmla="*/ 707 h 1472"/>
              <a:gd name="T44" fmla="*/ 1263 w 1455"/>
              <a:gd name="T45" fmla="*/ 770 h 1472"/>
              <a:gd name="T46" fmla="*/ 1233 w 1455"/>
              <a:gd name="T47" fmla="*/ 869 h 1472"/>
              <a:gd name="T48" fmla="*/ 1249 w 1455"/>
              <a:gd name="T49" fmla="*/ 1008 h 1472"/>
              <a:gd name="T50" fmla="*/ 1417 w 1455"/>
              <a:gd name="T51" fmla="*/ 1134 h 1472"/>
              <a:gd name="T52" fmla="*/ 1302 w 1455"/>
              <a:gd name="T53" fmla="*/ 1223 h 1472"/>
              <a:gd name="T54" fmla="*/ 1450 w 1455"/>
              <a:gd name="T55" fmla="*/ 1421 h 1472"/>
              <a:gd name="T56" fmla="*/ 1195 w 1455"/>
              <a:gd name="T57" fmla="*/ 1352 h 1472"/>
              <a:gd name="T58" fmla="*/ 865 w 1455"/>
              <a:gd name="T59" fmla="*/ 1406 h 1472"/>
              <a:gd name="T60" fmla="*/ 625 w 1455"/>
              <a:gd name="T61" fmla="*/ 1232 h 1472"/>
              <a:gd name="T62" fmla="*/ 193 w 1455"/>
              <a:gd name="T63" fmla="*/ 1101 h 1472"/>
              <a:gd name="T64" fmla="*/ 22 w 1455"/>
              <a:gd name="T65" fmla="*/ 1089 h 1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55" h="1472">
                <a:moveTo>
                  <a:pt x="22" y="1089"/>
                </a:moveTo>
                <a:cubicBezTo>
                  <a:pt x="15" y="1071"/>
                  <a:pt x="0" y="1013"/>
                  <a:pt x="3" y="986"/>
                </a:cubicBezTo>
                <a:cubicBezTo>
                  <a:pt x="6" y="959"/>
                  <a:pt x="32" y="947"/>
                  <a:pt x="42" y="926"/>
                </a:cubicBezTo>
                <a:cubicBezTo>
                  <a:pt x="52" y="905"/>
                  <a:pt x="54" y="882"/>
                  <a:pt x="63" y="860"/>
                </a:cubicBezTo>
                <a:cubicBezTo>
                  <a:pt x="72" y="838"/>
                  <a:pt x="89" y="814"/>
                  <a:pt x="99" y="792"/>
                </a:cubicBezTo>
                <a:cubicBezTo>
                  <a:pt x="109" y="770"/>
                  <a:pt x="115" y="745"/>
                  <a:pt x="123" y="725"/>
                </a:cubicBezTo>
                <a:cubicBezTo>
                  <a:pt x="131" y="705"/>
                  <a:pt x="142" y="692"/>
                  <a:pt x="145" y="671"/>
                </a:cubicBezTo>
                <a:cubicBezTo>
                  <a:pt x="148" y="650"/>
                  <a:pt x="145" y="633"/>
                  <a:pt x="139" y="599"/>
                </a:cubicBezTo>
                <a:cubicBezTo>
                  <a:pt x="133" y="565"/>
                  <a:pt x="116" y="507"/>
                  <a:pt x="106" y="467"/>
                </a:cubicBezTo>
                <a:cubicBezTo>
                  <a:pt x="96" y="427"/>
                  <a:pt x="88" y="381"/>
                  <a:pt x="81" y="359"/>
                </a:cubicBezTo>
                <a:cubicBezTo>
                  <a:pt x="74" y="337"/>
                  <a:pt x="68" y="338"/>
                  <a:pt x="61" y="333"/>
                </a:cubicBezTo>
                <a:lnTo>
                  <a:pt x="39" y="327"/>
                </a:lnTo>
                <a:lnTo>
                  <a:pt x="69" y="0"/>
                </a:lnTo>
                <a:lnTo>
                  <a:pt x="568" y="38"/>
                </a:lnTo>
                <a:lnTo>
                  <a:pt x="911" y="56"/>
                </a:lnTo>
                <a:lnTo>
                  <a:pt x="922" y="74"/>
                </a:lnTo>
                <a:cubicBezTo>
                  <a:pt x="921" y="82"/>
                  <a:pt x="907" y="93"/>
                  <a:pt x="903" y="102"/>
                </a:cubicBezTo>
                <a:cubicBezTo>
                  <a:pt x="899" y="111"/>
                  <a:pt x="895" y="124"/>
                  <a:pt x="898" y="131"/>
                </a:cubicBezTo>
                <a:cubicBezTo>
                  <a:pt x="901" y="138"/>
                  <a:pt x="919" y="137"/>
                  <a:pt x="921" y="143"/>
                </a:cubicBezTo>
                <a:cubicBezTo>
                  <a:pt x="923" y="149"/>
                  <a:pt x="908" y="162"/>
                  <a:pt x="909" y="168"/>
                </a:cubicBezTo>
                <a:cubicBezTo>
                  <a:pt x="910" y="174"/>
                  <a:pt x="926" y="174"/>
                  <a:pt x="928" y="182"/>
                </a:cubicBezTo>
                <a:cubicBezTo>
                  <a:pt x="930" y="190"/>
                  <a:pt x="927" y="204"/>
                  <a:pt x="924" y="215"/>
                </a:cubicBezTo>
                <a:cubicBezTo>
                  <a:pt x="921" y="226"/>
                  <a:pt x="904" y="238"/>
                  <a:pt x="907" y="246"/>
                </a:cubicBezTo>
                <a:cubicBezTo>
                  <a:pt x="910" y="254"/>
                  <a:pt x="936" y="255"/>
                  <a:pt x="942" y="263"/>
                </a:cubicBezTo>
                <a:cubicBezTo>
                  <a:pt x="948" y="271"/>
                  <a:pt x="946" y="287"/>
                  <a:pt x="942" y="293"/>
                </a:cubicBezTo>
                <a:cubicBezTo>
                  <a:pt x="938" y="299"/>
                  <a:pt x="925" y="293"/>
                  <a:pt x="918" y="300"/>
                </a:cubicBezTo>
                <a:cubicBezTo>
                  <a:pt x="911" y="307"/>
                  <a:pt x="908" y="324"/>
                  <a:pt x="901" y="335"/>
                </a:cubicBezTo>
                <a:cubicBezTo>
                  <a:pt x="894" y="346"/>
                  <a:pt x="885" y="355"/>
                  <a:pt x="877" y="366"/>
                </a:cubicBezTo>
                <a:cubicBezTo>
                  <a:pt x="869" y="377"/>
                  <a:pt x="861" y="395"/>
                  <a:pt x="853" y="402"/>
                </a:cubicBezTo>
                <a:cubicBezTo>
                  <a:pt x="845" y="409"/>
                  <a:pt x="838" y="399"/>
                  <a:pt x="829" y="407"/>
                </a:cubicBezTo>
                <a:cubicBezTo>
                  <a:pt x="820" y="415"/>
                  <a:pt x="803" y="438"/>
                  <a:pt x="798" y="447"/>
                </a:cubicBezTo>
                <a:cubicBezTo>
                  <a:pt x="793" y="456"/>
                  <a:pt x="799" y="455"/>
                  <a:pt x="798" y="459"/>
                </a:cubicBezTo>
                <a:cubicBezTo>
                  <a:pt x="797" y="463"/>
                  <a:pt x="792" y="469"/>
                  <a:pt x="789" y="474"/>
                </a:cubicBezTo>
                <a:cubicBezTo>
                  <a:pt x="786" y="479"/>
                  <a:pt x="781" y="487"/>
                  <a:pt x="777" y="488"/>
                </a:cubicBezTo>
                <a:cubicBezTo>
                  <a:pt x="773" y="489"/>
                  <a:pt x="767" y="480"/>
                  <a:pt x="763" y="479"/>
                </a:cubicBezTo>
                <a:cubicBezTo>
                  <a:pt x="759" y="478"/>
                  <a:pt x="753" y="482"/>
                  <a:pt x="751" y="485"/>
                </a:cubicBezTo>
                <a:cubicBezTo>
                  <a:pt x="749" y="488"/>
                  <a:pt x="747" y="495"/>
                  <a:pt x="748" y="500"/>
                </a:cubicBezTo>
                <a:cubicBezTo>
                  <a:pt x="749" y="505"/>
                  <a:pt x="761" y="506"/>
                  <a:pt x="759" y="513"/>
                </a:cubicBezTo>
                <a:cubicBezTo>
                  <a:pt x="757" y="520"/>
                  <a:pt x="739" y="537"/>
                  <a:pt x="738" y="545"/>
                </a:cubicBezTo>
                <a:cubicBezTo>
                  <a:pt x="737" y="553"/>
                  <a:pt x="752" y="557"/>
                  <a:pt x="750" y="561"/>
                </a:cubicBezTo>
                <a:cubicBezTo>
                  <a:pt x="748" y="565"/>
                  <a:pt x="729" y="566"/>
                  <a:pt x="727" y="572"/>
                </a:cubicBezTo>
                <a:cubicBezTo>
                  <a:pt x="725" y="578"/>
                  <a:pt x="735" y="581"/>
                  <a:pt x="736" y="597"/>
                </a:cubicBezTo>
                <a:cubicBezTo>
                  <a:pt x="737" y="613"/>
                  <a:pt x="735" y="650"/>
                  <a:pt x="733" y="668"/>
                </a:cubicBezTo>
                <a:cubicBezTo>
                  <a:pt x="731" y="686"/>
                  <a:pt x="726" y="697"/>
                  <a:pt x="726" y="707"/>
                </a:cubicBezTo>
                <a:lnTo>
                  <a:pt x="732" y="726"/>
                </a:lnTo>
                <a:lnTo>
                  <a:pt x="1263" y="770"/>
                </a:lnTo>
                <a:lnTo>
                  <a:pt x="1258" y="794"/>
                </a:lnTo>
                <a:cubicBezTo>
                  <a:pt x="1253" y="810"/>
                  <a:pt x="1233" y="844"/>
                  <a:pt x="1233" y="869"/>
                </a:cubicBezTo>
                <a:cubicBezTo>
                  <a:pt x="1233" y="894"/>
                  <a:pt x="1257" y="924"/>
                  <a:pt x="1260" y="947"/>
                </a:cubicBezTo>
                <a:cubicBezTo>
                  <a:pt x="1263" y="970"/>
                  <a:pt x="1245" y="988"/>
                  <a:pt x="1249" y="1008"/>
                </a:cubicBezTo>
                <a:cubicBezTo>
                  <a:pt x="1253" y="1028"/>
                  <a:pt x="1259" y="1044"/>
                  <a:pt x="1287" y="1065"/>
                </a:cubicBezTo>
                <a:cubicBezTo>
                  <a:pt x="1315" y="1086"/>
                  <a:pt x="1405" y="1112"/>
                  <a:pt x="1417" y="1134"/>
                </a:cubicBezTo>
                <a:cubicBezTo>
                  <a:pt x="1429" y="1156"/>
                  <a:pt x="1379" y="1182"/>
                  <a:pt x="1360" y="1197"/>
                </a:cubicBezTo>
                <a:cubicBezTo>
                  <a:pt x="1341" y="1212"/>
                  <a:pt x="1304" y="1207"/>
                  <a:pt x="1302" y="1223"/>
                </a:cubicBezTo>
                <a:cubicBezTo>
                  <a:pt x="1300" y="1239"/>
                  <a:pt x="1320" y="1262"/>
                  <a:pt x="1345" y="1295"/>
                </a:cubicBezTo>
                <a:cubicBezTo>
                  <a:pt x="1370" y="1328"/>
                  <a:pt x="1445" y="1393"/>
                  <a:pt x="1450" y="1421"/>
                </a:cubicBezTo>
                <a:cubicBezTo>
                  <a:pt x="1455" y="1449"/>
                  <a:pt x="1414" y="1472"/>
                  <a:pt x="1372" y="1461"/>
                </a:cubicBezTo>
                <a:cubicBezTo>
                  <a:pt x="1330" y="1450"/>
                  <a:pt x="1236" y="1360"/>
                  <a:pt x="1195" y="1352"/>
                </a:cubicBezTo>
                <a:cubicBezTo>
                  <a:pt x="1154" y="1344"/>
                  <a:pt x="1181" y="1407"/>
                  <a:pt x="1126" y="1416"/>
                </a:cubicBezTo>
                <a:cubicBezTo>
                  <a:pt x="1071" y="1425"/>
                  <a:pt x="933" y="1434"/>
                  <a:pt x="865" y="1406"/>
                </a:cubicBezTo>
                <a:cubicBezTo>
                  <a:pt x="797" y="1378"/>
                  <a:pt x="760" y="1277"/>
                  <a:pt x="720" y="1248"/>
                </a:cubicBezTo>
                <a:cubicBezTo>
                  <a:pt x="680" y="1219"/>
                  <a:pt x="679" y="1245"/>
                  <a:pt x="625" y="1232"/>
                </a:cubicBezTo>
                <a:cubicBezTo>
                  <a:pt x="571" y="1219"/>
                  <a:pt x="465" y="1189"/>
                  <a:pt x="393" y="1167"/>
                </a:cubicBezTo>
                <a:cubicBezTo>
                  <a:pt x="321" y="1145"/>
                  <a:pt x="251" y="1114"/>
                  <a:pt x="193" y="1101"/>
                </a:cubicBezTo>
                <a:cubicBezTo>
                  <a:pt x="135" y="1088"/>
                  <a:pt x="73" y="1093"/>
                  <a:pt x="45" y="1091"/>
                </a:cubicBezTo>
                <a:cubicBezTo>
                  <a:pt x="17" y="1089"/>
                  <a:pt x="24" y="1104"/>
                  <a:pt x="22" y="1089"/>
                </a:cubicBezTo>
                <a:close/>
              </a:path>
            </a:pathLst>
          </a:custGeom>
          <a:solidFill>
            <a:srgbClr val="808080">
              <a:alpha val="50000"/>
            </a:srgbClr>
          </a:solidFill>
          <a:ln>
            <a:noFill/>
          </a:ln>
          <a:effectLst/>
          <a:extLst>
            <a:ext uri="{91240B29-F687-4F45-9708-019B960494DF}">
              <a14:hiddenLine xmlns:a14="http://schemas.microsoft.com/office/drawing/2010/main" w="952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98" name="Freeform 6"/>
          <p:cNvSpPr>
            <a:spLocks/>
          </p:cNvSpPr>
          <p:nvPr/>
        </p:nvSpPr>
        <p:spPr bwMode="auto">
          <a:xfrm>
            <a:off x="66675" y="4337050"/>
            <a:ext cx="415925" cy="1828800"/>
          </a:xfrm>
          <a:custGeom>
            <a:avLst/>
            <a:gdLst>
              <a:gd name="T0" fmla="*/ 2 w 262"/>
              <a:gd name="T1" fmla="*/ 1152 h 1152"/>
              <a:gd name="T2" fmla="*/ 130 w 262"/>
              <a:gd name="T3" fmla="*/ 1100 h 1152"/>
              <a:gd name="T4" fmla="*/ 113 w 262"/>
              <a:gd name="T5" fmla="*/ 985 h 1152"/>
              <a:gd name="T6" fmla="*/ 147 w 262"/>
              <a:gd name="T7" fmla="*/ 930 h 1152"/>
              <a:gd name="T8" fmla="*/ 176 w 262"/>
              <a:gd name="T9" fmla="*/ 847 h 1152"/>
              <a:gd name="T10" fmla="*/ 210 w 262"/>
              <a:gd name="T11" fmla="*/ 798 h 1152"/>
              <a:gd name="T12" fmla="*/ 262 w 262"/>
              <a:gd name="T13" fmla="*/ 652 h 1152"/>
              <a:gd name="T14" fmla="*/ 237 w 262"/>
              <a:gd name="T15" fmla="*/ 541 h 1152"/>
              <a:gd name="T16" fmla="*/ 209 w 262"/>
              <a:gd name="T17" fmla="*/ 457 h 1152"/>
              <a:gd name="T18" fmla="*/ 183 w 262"/>
              <a:gd name="T19" fmla="*/ 345 h 1152"/>
              <a:gd name="T20" fmla="*/ 146 w 262"/>
              <a:gd name="T21" fmla="*/ 327 h 1152"/>
              <a:gd name="T22" fmla="*/ 179 w 262"/>
              <a:gd name="T23" fmla="*/ 6 h 1152"/>
              <a:gd name="T24" fmla="*/ 0 w 262"/>
              <a:gd name="T25" fmla="*/ 0 h 1152"/>
              <a:gd name="T26" fmla="*/ 2 w 262"/>
              <a:gd name="T27" fmla="*/ 1152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2" h="1152">
                <a:moveTo>
                  <a:pt x="2" y="1152"/>
                </a:moveTo>
                <a:lnTo>
                  <a:pt x="130" y="1100"/>
                </a:lnTo>
                <a:lnTo>
                  <a:pt x="113" y="985"/>
                </a:lnTo>
                <a:lnTo>
                  <a:pt x="147" y="930"/>
                </a:lnTo>
                <a:lnTo>
                  <a:pt x="176" y="847"/>
                </a:lnTo>
                <a:lnTo>
                  <a:pt x="210" y="798"/>
                </a:lnTo>
                <a:lnTo>
                  <a:pt x="262" y="652"/>
                </a:lnTo>
                <a:lnTo>
                  <a:pt x="237" y="541"/>
                </a:lnTo>
                <a:lnTo>
                  <a:pt x="209" y="457"/>
                </a:lnTo>
                <a:lnTo>
                  <a:pt x="183" y="345"/>
                </a:lnTo>
                <a:lnTo>
                  <a:pt x="146" y="327"/>
                </a:lnTo>
                <a:lnTo>
                  <a:pt x="179" y="6"/>
                </a:lnTo>
                <a:lnTo>
                  <a:pt x="0" y="0"/>
                </a:lnTo>
                <a:lnTo>
                  <a:pt x="2" y="1152"/>
                </a:lnTo>
                <a:close/>
              </a:path>
            </a:pathLst>
          </a:custGeom>
          <a:solidFill>
            <a:srgbClr val="808080">
              <a:alpha val="50000"/>
            </a:srgbClr>
          </a:solidFill>
          <a:ln>
            <a:noFill/>
          </a:ln>
          <a:effectLst/>
          <a:extLst>
            <a:ext uri="{91240B29-F687-4F45-9708-019B960494DF}">
              <a14:hiddenLine xmlns:a14="http://schemas.microsoft.com/office/drawing/2010/main" w="952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99" name="Freeform 7"/>
          <p:cNvSpPr>
            <a:spLocks/>
          </p:cNvSpPr>
          <p:nvPr/>
        </p:nvSpPr>
        <p:spPr bwMode="auto">
          <a:xfrm>
            <a:off x="2170113" y="2484438"/>
            <a:ext cx="3771900" cy="952500"/>
          </a:xfrm>
          <a:custGeom>
            <a:avLst/>
            <a:gdLst>
              <a:gd name="T0" fmla="*/ 0 w 2376"/>
              <a:gd name="T1" fmla="*/ 523 h 600"/>
              <a:gd name="T2" fmla="*/ 10 w 2376"/>
              <a:gd name="T3" fmla="*/ 496 h 600"/>
              <a:gd name="T4" fmla="*/ 37 w 2376"/>
              <a:gd name="T5" fmla="*/ 475 h 600"/>
              <a:gd name="T6" fmla="*/ 78 w 2376"/>
              <a:gd name="T7" fmla="*/ 415 h 600"/>
              <a:gd name="T8" fmla="*/ 133 w 2376"/>
              <a:gd name="T9" fmla="*/ 379 h 600"/>
              <a:gd name="T10" fmla="*/ 154 w 2376"/>
              <a:gd name="T11" fmla="*/ 345 h 600"/>
              <a:gd name="T12" fmla="*/ 166 w 2376"/>
              <a:gd name="T13" fmla="*/ 307 h 600"/>
              <a:gd name="T14" fmla="*/ 151 w 2376"/>
              <a:gd name="T15" fmla="*/ 294 h 600"/>
              <a:gd name="T16" fmla="*/ 159 w 2376"/>
              <a:gd name="T17" fmla="*/ 265 h 600"/>
              <a:gd name="T18" fmla="*/ 190 w 2376"/>
              <a:gd name="T19" fmla="*/ 213 h 600"/>
              <a:gd name="T20" fmla="*/ 189 w 2376"/>
              <a:gd name="T21" fmla="*/ 165 h 600"/>
              <a:gd name="T22" fmla="*/ 211 w 2376"/>
              <a:gd name="T23" fmla="*/ 124 h 600"/>
              <a:gd name="T24" fmla="*/ 202 w 2376"/>
              <a:gd name="T25" fmla="*/ 114 h 600"/>
              <a:gd name="T26" fmla="*/ 225 w 2376"/>
              <a:gd name="T27" fmla="*/ 106 h 600"/>
              <a:gd name="T28" fmla="*/ 228 w 2376"/>
              <a:gd name="T29" fmla="*/ 84 h 600"/>
              <a:gd name="T30" fmla="*/ 246 w 2376"/>
              <a:gd name="T31" fmla="*/ 61 h 600"/>
              <a:gd name="T32" fmla="*/ 253 w 2376"/>
              <a:gd name="T33" fmla="*/ 43 h 600"/>
              <a:gd name="T34" fmla="*/ 640 w 2376"/>
              <a:gd name="T35" fmla="*/ 49 h 600"/>
              <a:gd name="T36" fmla="*/ 636 w 2376"/>
              <a:gd name="T37" fmla="*/ 0 h 600"/>
              <a:gd name="T38" fmla="*/ 1582 w 2376"/>
              <a:gd name="T39" fmla="*/ 6 h 600"/>
              <a:gd name="T40" fmla="*/ 2376 w 2376"/>
              <a:gd name="T41" fmla="*/ 1 h 600"/>
              <a:gd name="T42" fmla="*/ 2373 w 2376"/>
              <a:gd name="T43" fmla="*/ 18 h 600"/>
              <a:gd name="T44" fmla="*/ 2343 w 2376"/>
              <a:gd name="T45" fmla="*/ 52 h 600"/>
              <a:gd name="T46" fmla="*/ 2319 w 2376"/>
              <a:gd name="T47" fmla="*/ 67 h 600"/>
              <a:gd name="T48" fmla="*/ 2299 w 2376"/>
              <a:gd name="T49" fmla="*/ 103 h 600"/>
              <a:gd name="T50" fmla="*/ 2233 w 2376"/>
              <a:gd name="T51" fmla="*/ 114 h 600"/>
              <a:gd name="T52" fmla="*/ 2209 w 2376"/>
              <a:gd name="T53" fmla="*/ 151 h 600"/>
              <a:gd name="T54" fmla="*/ 2181 w 2376"/>
              <a:gd name="T55" fmla="*/ 166 h 600"/>
              <a:gd name="T56" fmla="*/ 2151 w 2376"/>
              <a:gd name="T57" fmla="*/ 172 h 600"/>
              <a:gd name="T58" fmla="*/ 2121 w 2376"/>
              <a:gd name="T59" fmla="*/ 177 h 600"/>
              <a:gd name="T60" fmla="*/ 2076 w 2376"/>
              <a:gd name="T61" fmla="*/ 199 h 600"/>
              <a:gd name="T62" fmla="*/ 2026 w 2376"/>
              <a:gd name="T63" fmla="*/ 268 h 600"/>
              <a:gd name="T64" fmla="*/ 1942 w 2376"/>
              <a:gd name="T65" fmla="*/ 286 h 600"/>
              <a:gd name="T66" fmla="*/ 1893 w 2376"/>
              <a:gd name="T67" fmla="*/ 312 h 600"/>
              <a:gd name="T68" fmla="*/ 1815 w 2376"/>
              <a:gd name="T69" fmla="*/ 381 h 600"/>
              <a:gd name="T70" fmla="*/ 1773 w 2376"/>
              <a:gd name="T71" fmla="*/ 397 h 600"/>
              <a:gd name="T72" fmla="*/ 1716 w 2376"/>
              <a:gd name="T73" fmla="*/ 451 h 600"/>
              <a:gd name="T74" fmla="*/ 1710 w 2376"/>
              <a:gd name="T75" fmla="*/ 504 h 600"/>
              <a:gd name="T76" fmla="*/ 1650 w 2376"/>
              <a:gd name="T77" fmla="*/ 510 h 600"/>
              <a:gd name="T78" fmla="*/ 1641 w 2376"/>
              <a:gd name="T79" fmla="*/ 571 h 600"/>
              <a:gd name="T80" fmla="*/ 1633 w 2376"/>
              <a:gd name="T81" fmla="*/ 597 h 600"/>
              <a:gd name="T82" fmla="*/ 1314 w 2376"/>
              <a:gd name="T83" fmla="*/ 600 h 600"/>
              <a:gd name="T84" fmla="*/ 853 w 2376"/>
              <a:gd name="T85" fmla="*/ 579 h 600"/>
              <a:gd name="T86" fmla="*/ 0 w 2376"/>
              <a:gd name="T87" fmla="*/ 523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76" h="600">
                <a:moveTo>
                  <a:pt x="0" y="523"/>
                </a:moveTo>
                <a:lnTo>
                  <a:pt x="10" y="496"/>
                </a:lnTo>
                <a:cubicBezTo>
                  <a:pt x="16" y="488"/>
                  <a:pt x="26" y="488"/>
                  <a:pt x="37" y="475"/>
                </a:cubicBezTo>
                <a:cubicBezTo>
                  <a:pt x="48" y="462"/>
                  <a:pt x="62" y="431"/>
                  <a:pt x="78" y="415"/>
                </a:cubicBezTo>
                <a:cubicBezTo>
                  <a:pt x="94" y="399"/>
                  <a:pt x="120" y="391"/>
                  <a:pt x="133" y="379"/>
                </a:cubicBezTo>
                <a:cubicBezTo>
                  <a:pt x="146" y="367"/>
                  <a:pt x="148" y="357"/>
                  <a:pt x="154" y="345"/>
                </a:cubicBezTo>
                <a:cubicBezTo>
                  <a:pt x="160" y="333"/>
                  <a:pt x="166" y="315"/>
                  <a:pt x="166" y="307"/>
                </a:cubicBezTo>
                <a:cubicBezTo>
                  <a:pt x="166" y="299"/>
                  <a:pt x="152" y="301"/>
                  <a:pt x="151" y="294"/>
                </a:cubicBezTo>
                <a:cubicBezTo>
                  <a:pt x="150" y="287"/>
                  <a:pt x="153" y="278"/>
                  <a:pt x="159" y="265"/>
                </a:cubicBezTo>
                <a:cubicBezTo>
                  <a:pt x="165" y="252"/>
                  <a:pt x="185" y="230"/>
                  <a:pt x="190" y="213"/>
                </a:cubicBezTo>
                <a:cubicBezTo>
                  <a:pt x="195" y="196"/>
                  <a:pt x="186" y="180"/>
                  <a:pt x="189" y="165"/>
                </a:cubicBezTo>
                <a:cubicBezTo>
                  <a:pt x="192" y="150"/>
                  <a:pt x="209" y="132"/>
                  <a:pt x="211" y="124"/>
                </a:cubicBezTo>
                <a:cubicBezTo>
                  <a:pt x="213" y="116"/>
                  <a:pt x="200" y="117"/>
                  <a:pt x="202" y="114"/>
                </a:cubicBezTo>
                <a:cubicBezTo>
                  <a:pt x="204" y="111"/>
                  <a:pt x="221" y="111"/>
                  <a:pt x="225" y="106"/>
                </a:cubicBezTo>
                <a:cubicBezTo>
                  <a:pt x="229" y="101"/>
                  <a:pt x="225" y="91"/>
                  <a:pt x="228" y="84"/>
                </a:cubicBezTo>
                <a:cubicBezTo>
                  <a:pt x="231" y="77"/>
                  <a:pt x="242" y="68"/>
                  <a:pt x="246" y="61"/>
                </a:cubicBezTo>
                <a:lnTo>
                  <a:pt x="253" y="43"/>
                </a:lnTo>
                <a:lnTo>
                  <a:pt x="640" y="49"/>
                </a:lnTo>
                <a:lnTo>
                  <a:pt x="636" y="0"/>
                </a:lnTo>
                <a:lnTo>
                  <a:pt x="1582" y="6"/>
                </a:lnTo>
                <a:lnTo>
                  <a:pt x="2376" y="1"/>
                </a:lnTo>
                <a:lnTo>
                  <a:pt x="2373" y="18"/>
                </a:lnTo>
                <a:cubicBezTo>
                  <a:pt x="2367" y="27"/>
                  <a:pt x="2352" y="44"/>
                  <a:pt x="2343" y="52"/>
                </a:cubicBezTo>
                <a:cubicBezTo>
                  <a:pt x="2334" y="60"/>
                  <a:pt x="2326" y="59"/>
                  <a:pt x="2319" y="67"/>
                </a:cubicBezTo>
                <a:cubicBezTo>
                  <a:pt x="2312" y="75"/>
                  <a:pt x="2313" y="95"/>
                  <a:pt x="2299" y="103"/>
                </a:cubicBezTo>
                <a:cubicBezTo>
                  <a:pt x="2285" y="111"/>
                  <a:pt x="2248" y="106"/>
                  <a:pt x="2233" y="114"/>
                </a:cubicBezTo>
                <a:cubicBezTo>
                  <a:pt x="2218" y="122"/>
                  <a:pt x="2218" y="142"/>
                  <a:pt x="2209" y="151"/>
                </a:cubicBezTo>
                <a:cubicBezTo>
                  <a:pt x="2200" y="160"/>
                  <a:pt x="2191" y="163"/>
                  <a:pt x="2181" y="166"/>
                </a:cubicBezTo>
                <a:cubicBezTo>
                  <a:pt x="2171" y="169"/>
                  <a:pt x="2161" y="170"/>
                  <a:pt x="2151" y="172"/>
                </a:cubicBezTo>
                <a:cubicBezTo>
                  <a:pt x="2141" y="174"/>
                  <a:pt x="2133" y="173"/>
                  <a:pt x="2121" y="177"/>
                </a:cubicBezTo>
                <a:cubicBezTo>
                  <a:pt x="2109" y="181"/>
                  <a:pt x="2092" y="184"/>
                  <a:pt x="2076" y="199"/>
                </a:cubicBezTo>
                <a:cubicBezTo>
                  <a:pt x="2060" y="214"/>
                  <a:pt x="2048" y="254"/>
                  <a:pt x="2026" y="268"/>
                </a:cubicBezTo>
                <a:cubicBezTo>
                  <a:pt x="2004" y="282"/>
                  <a:pt x="1964" y="279"/>
                  <a:pt x="1942" y="286"/>
                </a:cubicBezTo>
                <a:cubicBezTo>
                  <a:pt x="1920" y="293"/>
                  <a:pt x="1914" y="296"/>
                  <a:pt x="1893" y="312"/>
                </a:cubicBezTo>
                <a:cubicBezTo>
                  <a:pt x="1872" y="328"/>
                  <a:pt x="1835" y="367"/>
                  <a:pt x="1815" y="381"/>
                </a:cubicBezTo>
                <a:cubicBezTo>
                  <a:pt x="1795" y="395"/>
                  <a:pt x="1790" y="385"/>
                  <a:pt x="1773" y="397"/>
                </a:cubicBezTo>
                <a:cubicBezTo>
                  <a:pt x="1756" y="409"/>
                  <a:pt x="1727" y="433"/>
                  <a:pt x="1716" y="451"/>
                </a:cubicBezTo>
                <a:cubicBezTo>
                  <a:pt x="1705" y="469"/>
                  <a:pt x="1721" y="494"/>
                  <a:pt x="1710" y="504"/>
                </a:cubicBezTo>
                <a:cubicBezTo>
                  <a:pt x="1699" y="514"/>
                  <a:pt x="1661" y="499"/>
                  <a:pt x="1650" y="510"/>
                </a:cubicBezTo>
                <a:cubicBezTo>
                  <a:pt x="1639" y="521"/>
                  <a:pt x="1644" y="557"/>
                  <a:pt x="1641" y="571"/>
                </a:cubicBezTo>
                <a:lnTo>
                  <a:pt x="1633" y="597"/>
                </a:lnTo>
                <a:lnTo>
                  <a:pt x="1314" y="600"/>
                </a:lnTo>
                <a:lnTo>
                  <a:pt x="853" y="579"/>
                </a:lnTo>
                <a:lnTo>
                  <a:pt x="0" y="523"/>
                </a:lnTo>
                <a:close/>
              </a:path>
            </a:pathLst>
          </a:custGeom>
          <a:solidFill>
            <a:srgbClr val="808080">
              <a:alpha val="50000"/>
            </a:srgbClr>
          </a:solidFill>
          <a:ln>
            <a:noFill/>
          </a:ln>
          <a:effectLst/>
          <a:extLst>
            <a:ext uri="{91240B29-F687-4F45-9708-019B960494DF}">
              <a14:hiddenLine xmlns:a14="http://schemas.microsoft.com/office/drawing/2010/main" w="952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00" name="Freeform 8"/>
          <p:cNvSpPr>
            <a:spLocks/>
          </p:cNvSpPr>
          <p:nvPr/>
        </p:nvSpPr>
        <p:spPr bwMode="auto">
          <a:xfrm>
            <a:off x="2857500" y="3384550"/>
            <a:ext cx="1622425" cy="2676525"/>
          </a:xfrm>
          <a:custGeom>
            <a:avLst/>
            <a:gdLst>
              <a:gd name="T0" fmla="*/ 296 w 1022"/>
              <a:gd name="T1" fmla="*/ 1629 h 1686"/>
              <a:gd name="T2" fmla="*/ 246 w 1022"/>
              <a:gd name="T3" fmla="*/ 1644 h 1686"/>
              <a:gd name="T4" fmla="*/ 132 w 1022"/>
              <a:gd name="T5" fmla="*/ 1653 h 1686"/>
              <a:gd name="T6" fmla="*/ 0 w 1022"/>
              <a:gd name="T7" fmla="*/ 1587 h 1686"/>
              <a:gd name="T8" fmla="*/ 8 w 1022"/>
              <a:gd name="T9" fmla="*/ 1060 h 1686"/>
              <a:gd name="T10" fmla="*/ 196 w 1022"/>
              <a:gd name="T11" fmla="*/ 0 h 1686"/>
              <a:gd name="T12" fmla="*/ 848 w 1022"/>
              <a:gd name="T13" fmla="*/ 32 h 1686"/>
              <a:gd name="T14" fmla="*/ 980 w 1022"/>
              <a:gd name="T15" fmla="*/ 816 h 1686"/>
              <a:gd name="T16" fmla="*/ 995 w 1022"/>
              <a:gd name="T17" fmla="*/ 847 h 1686"/>
              <a:gd name="T18" fmla="*/ 1013 w 1022"/>
              <a:gd name="T19" fmla="*/ 880 h 1686"/>
              <a:gd name="T20" fmla="*/ 993 w 1022"/>
              <a:gd name="T21" fmla="*/ 936 h 1686"/>
              <a:gd name="T22" fmla="*/ 1022 w 1022"/>
              <a:gd name="T23" fmla="*/ 973 h 1686"/>
              <a:gd name="T24" fmla="*/ 996 w 1022"/>
              <a:gd name="T25" fmla="*/ 1008 h 1686"/>
              <a:gd name="T26" fmla="*/ 998 w 1022"/>
              <a:gd name="T27" fmla="*/ 1062 h 1686"/>
              <a:gd name="T28" fmla="*/ 969 w 1022"/>
              <a:gd name="T29" fmla="*/ 1153 h 1686"/>
              <a:gd name="T30" fmla="*/ 986 w 1022"/>
              <a:gd name="T31" fmla="*/ 1224 h 1686"/>
              <a:gd name="T32" fmla="*/ 981 w 1022"/>
              <a:gd name="T33" fmla="*/ 1267 h 1686"/>
              <a:gd name="T34" fmla="*/ 986 w 1022"/>
              <a:gd name="T35" fmla="*/ 1305 h 1686"/>
              <a:gd name="T36" fmla="*/ 977 w 1022"/>
              <a:gd name="T37" fmla="*/ 1341 h 1686"/>
              <a:gd name="T38" fmla="*/ 988 w 1022"/>
              <a:gd name="T39" fmla="*/ 1388 h 1686"/>
              <a:gd name="T40" fmla="*/ 980 w 1022"/>
              <a:gd name="T41" fmla="*/ 1425 h 1686"/>
              <a:gd name="T42" fmla="*/ 249 w 1022"/>
              <a:gd name="T43" fmla="*/ 1414 h 1686"/>
              <a:gd name="T44" fmla="*/ 267 w 1022"/>
              <a:gd name="T45" fmla="*/ 1426 h 1686"/>
              <a:gd name="T46" fmla="*/ 308 w 1022"/>
              <a:gd name="T47" fmla="*/ 1492 h 1686"/>
              <a:gd name="T48" fmla="*/ 291 w 1022"/>
              <a:gd name="T49" fmla="*/ 1552 h 1686"/>
              <a:gd name="T50" fmla="*/ 280 w 1022"/>
              <a:gd name="T51" fmla="*/ 1600 h 1686"/>
              <a:gd name="T52" fmla="*/ 296 w 1022"/>
              <a:gd name="T53" fmla="*/ 1629 h 1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22" h="1686">
                <a:moveTo>
                  <a:pt x="296" y="1629"/>
                </a:moveTo>
                <a:cubicBezTo>
                  <a:pt x="291" y="1637"/>
                  <a:pt x="273" y="1640"/>
                  <a:pt x="246" y="1644"/>
                </a:cubicBezTo>
                <a:cubicBezTo>
                  <a:pt x="219" y="1648"/>
                  <a:pt x="173" y="1662"/>
                  <a:pt x="132" y="1653"/>
                </a:cubicBezTo>
                <a:cubicBezTo>
                  <a:pt x="91" y="1644"/>
                  <a:pt x="21" y="1686"/>
                  <a:pt x="0" y="1587"/>
                </a:cubicBezTo>
                <a:lnTo>
                  <a:pt x="8" y="1060"/>
                </a:lnTo>
                <a:lnTo>
                  <a:pt x="196" y="0"/>
                </a:lnTo>
                <a:lnTo>
                  <a:pt x="848" y="32"/>
                </a:lnTo>
                <a:lnTo>
                  <a:pt x="980" y="816"/>
                </a:lnTo>
                <a:lnTo>
                  <a:pt x="995" y="847"/>
                </a:lnTo>
                <a:cubicBezTo>
                  <a:pt x="1000" y="858"/>
                  <a:pt x="1013" y="865"/>
                  <a:pt x="1013" y="880"/>
                </a:cubicBezTo>
                <a:cubicBezTo>
                  <a:pt x="1013" y="895"/>
                  <a:pt x="992" y="921"/>
                  <a:pt x="993" y="936"/>
                </a:cubicBezTo>
                <a:cubicBezTo>
                  <a:pt x="994" y="951"/>
                  <a:pt x="1022" y="961"/>
                  <a:pt x="1022" y="973"/>
                </a:cubicBezTo>
                <a:cubicBezTo>
                  <a:pt x="1022" y="985"/>
                  <a:pt x="1000" y="993"/>
                  <a:pt x="996" y="1008"/>
                </a:cubicBezTo>
                <a:cubicBezTo>
                  <a:pt x="992" y="1023"/>
                  <a:pt x="1002" y="1038"/>
                  <a:pt x="998" y="1062"/>
                </a:cubicBezTo>
                <a:cubicBezTo>
                  <a:pt x="994" y="1086"/>
                  <a:pt x="971" y="1126"/>
                  <a:pt x="969" y="1153"/>
                </a:cubicBezTo>
                <a:cubicBezTo>
                  <a:pt x="967" y="1180"/>
                  <a:pt x="984" y="1205"/>
                  <a:pt x="986" y="1224"/>
                </a:cubicBezTo>
                <a:cubicBezTo>
                  <a:pt x="988" y="1243"/>
                  <a:pt x="981" y="1254"/>
                  <a:pt x="981" y="1267"/>
                </a:cubicBezTo>
                <a:cubicBezTo>
                  <a:pt x="981" y="1280"/>
                  <a:pt x="987" y="1293"/>
                  <a:pt x="986" y="1305"/>
                </a:cubicBezTo>
                <a:cubicBezTo>
                  <a:pt x="985" y="1317"/>
                  <a:pt x="977" y="1327"/>
                  <a:pt x="977" y="1341"/>
                </a:cubicBezTo>
                <a:cubicBezTo>
                  <a:pt x="977" y="1355"/>
                  <a:pt x="988" y="1374"/>
                  <a:pt x="988" y="1388"/>
                </a:cubicBezTo>
                <a:lnTo>
                  <a:pt x="980" y="1425"/>
                </a:lnTo>
                <a:lnTo>
                  <a:pt x="249" y="1414"/>
                </a:lnTo>
                <a:lnTo>
                  <a:pt x="267" y="1426"/>
                </a:lnTo>
                <a:cubicBezTo>
                  <a:pt x="277" y="1439"/>
                  <a:pt x="304" y="1471"/>
                  <a:pt x="308" y="1492"/>
                </a:cubicBezTo>
                <a:cubicBezTo>
                  <a:pt x="312" y="1513"/>
                  <a:pt x="296" y="1534"/>
                  <a:pt x="291" y="1552"/>
                </a:cubicBezTo>
                <a:cubicBezTo>
                  <a:pt x="286" y="1570"/>
                  <a:pt x="279" y="1587"/>
                  <a:pt x="280" y="1600"/>
                </a:cubicBezTo>
                <a:lnTo>
                  <a:pt x="296" y="1629"/>
                </a:lnTo>
                <a:close/>
              </a:path>
            </a:pathLst>
          </a:custGeom>
          <a:solidFill>
            <a:srgbClr val="808080">
              <a:alpha val="50000"/>
            </a:srgbClr>
          </a:solidFill>
          <a:ln>
            <a:noFill/>
          </a:ln>
          <a:effectLst/>
          <a:extLst>
            <a:ext uri="{91240B29-F687-4F45-9708-019B960494DF}">
              <a14:hiddenLine xmlns:a14="http://schemas.microsoft.com/office/drawing/2010/main" w="952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01" name="Freeform 9"/>
          <p:cNvSpPr>
            <a:spLocks/>
          </p:cNvSpPr>
          <p:nvPr/>
        </p:nvSpPr>
        <p:spPr bwMode="auto">
          <a:xfrm>
            <a:off x="3263900" y="5629275"/>
            <a:ext cx="3206750" cy="1228725"/>
          </a:xfrm>
          <a:custGeom>
            <a:avLst/>
            <a:gdLst>
              <a:gd name="T0" fmla="*/ 1396 w 2020"/>
              <a:gd name="T1" fmla="*/ 774 h 774"/>
              <a:gd name="T2" fmla="*/ 2020 w 2020"/>
              <a:gd name="T3" fmla="*/ 770 h 774"/>
              <a:gd name="T4" fmla="*/ 2012 w 2020"/>
              <a:gd name="T5" fmla="*/ 726 h 774"/>
              <a:gd name="T6" fmla="*/ 1974 w 2020"/>
              <a:gd name="T7" fmla="*/ 682 h 774"/>
              <a:gd name="T8" fmla="*/ 1894 w 2020"/>
              <a:gd name="T9" fmla="*/ 486 h 774"/>
              <a:gd name="T10" fmla="*/ 1828 w 2020"/>
              <a:gd name="T11" fmla="*/ 284 h 774"/>
              <a:gd name="T12" fmla="*/ 1806 w 2020"/>
              <a:gd name="T13" fmla="*/ 68 h 774"/>
              <a:gd name="T14" fmla="*/ 1784 w 2020"/>
              <a:gd name="T15" fmla="*/ 70 h 774"/>
              <a:gd name="T16" fmla="*/ 1738 w 2020"/>
              <a:gd name="T17" fmla="*/ 60 h 774"/>
              <a:gd name="T18" fmla="*/ 1704 w 2020"/>
              <a:gd name="T19" fmla="*/ 66 h 774"/>
              <a:gd name="T20" fmla="*/ 1650 w 2020"/>
              <a:gd name="T21" fmla="*/ 44 h 774"/>
              <a:gd name="T22" fmla="*/ 1626 w 2020"/>
              <a:gd name="T23" fmla="*/ 48 h 774"/>
              <a:gd name="T24" fmla="*/ 1616 w 2020"/>
              <a:gd name="T25" fmla="*/ 82 h 774"/>
              <a:gd name="T26" fmla="*/ 1626 w 2020"/>
              <a:gd name="T27" fmla="*/ 148 h 774"/>
              <a:gd name="T28" fmla="*/ 1618 w 2020"/>
              <a:gd name="T29" fmla="*/ 188 h 774"/>
              <a:gd name="T30" fmla="*/ 1606 w 2020"/>
              <a:gd name="T31" fmla="*/ 210 h 774"/>
              <a:gd name="T32" fmla="*/ 1572 w 2020"/>
              <a:gd name="T33" fmla="*/ 202 h 774"/>
              <a:gd name="T34" fmla="*/ 1562 w 2020"/>
              <a:gd name="T35" fmla="*/ 150 h 774"/>
              <a:gd name="T36" fmla="*/ 1540 w 2020"/>
              <a:gd name="T37" fmla="*/ 142 h 774"/>
              <a:gd name="T38" fmla="*/ 780 w 2020"/>
              <a:gd name="T39" fmla="*/ 88 h 774"/>
              <a:gd name="T40" fmla="*/ 720 w 2020"/>
              <a:gd name="T41" fmla="*/ 10 h 774"/>
              <a:gd name="T42" fmla="*/ 0 w 2020"/>
              <a:gd name="T43" fmla="*/ 0 h 774"/>
              <a:gd name="T44" fmla="*/ 17 w 2020"/>
              <a:gd name="T45" fmla="*/ 21 h 774"/>
              <a:gd name="T46" fmla="*/ 44 w 2020"/>
              <a:gd name="T47" fmla="*/ 69 h 774"/>
              <a:gd name="T48" fmla="*/ 52 w 2020"/>
              <a:gd name="T49" fmla="*/ 95 h 774"/>
              <a:gd name="T50" fmla="*/ 35 w 2020"/>
              <a:gd name="T51" fmla="*/ 134 h 774"/>
              <a:gd name="T52" fmla="*/ 23 w 2020"/>
              <a:gd name="T53" fmla="*/ 180 h 774"/>
              <a:gd name="T54" fmla="*/ 40 w 2020"/>
              <a:gd name="T55" fmla="*/ 213 h 774"/>
              <a:gd name="T56" fmla="*/ 58 w 2020"/>
              <a:gd name="T57" fmla="*/ 222 h 774"/>
              <a:gd name="T58" fmla="*/ 484 w 2020"/>
              <a:gd name="T59" fmla="*/ 240 h 774"/>
              <a:gd name="T60" fmla="*/ 658 w 2020"/>
              <a:gd name="T61" fmla="*/ 458 h 774"/>
              <a:gd name="T62" fmla="*/ 800 w 2020"/>
              <a:gd name="T63" fmla="*/ 501 h 774"/>
              <a:gd name="T64" fmla="*/ 1026 w 2020"/>
              <a:gd name="T65" fmla="*/ 334 h 774"/>
              <a:gd name="T66" fmla="*/ 1252 w 2020"/>
              <a:gd name="T67" fmla="*/ 538 h 774"/>
              <a:gd name="T68" fmla="*/ 1288 w 2020"/>
              <a:gd name="T69" fmla="*/ 584 h 774"/>
              <a:gd name="T70" fmla="*/ 1306 w 2020"/>
              <a:gd name="T71" fmla="*/ 632 h 774"/>
              <a:gd name="T72" fmla="*/ 1328 w 2020"/>
              <a:gd name="T73" fmla="*/ 634 h 774"/>
              <a:gd name="T74" fmla="*/ 1354 w 2020"/>
              <a:gd name="T75" fmla="*/ 620 h 774"/>
              <a:gd name="T76" fmla="*/ 1375 w 2020"/>
              <a:gd name="T77" fmla="*/ 672 h 774"/>
              <a:gd name="T78" fmla="*/ 1396 w 2020"/>
              <a:gd name="T79" fmla="*/ 774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20" h="774">
                <a:moveTo>
                  <a:pt x="1396" y="774"/>
                </a:moveTo>
                <a:lnTo>
                  <a:pt x="2020" y="770"/>
                </a:lnTo>
                <a:lnTo>
                  <a:pt x="2012" y="726"/>
                </a:lnTo>
                <a:cubicBezTo>
                  <a:pt x="2004" y="711"/>
                  <a:pt x="1994" y="722"/>
                  <a:pt x="1974" y="682"/>
                </a:cubicBezTo>
                <a:cubicBezTo>
                  <a:pt x="1954" y="642"/>
                  <a:pt x="1918" y="552"/>
                  <a:pt x="1894" y="486"/>
                </a:cubicBezTo>
                <a:cubicBezTo>
                  <a:pt x="1870" y="420"/>
                  <a:pt x="1843" y="354"/>
                  <a:pt x="1828" y="284"/>
                </a:cubicBezTo>
                <a:cubicBezTo>
                  <a:pt x="1813" y="214"/>
                  <a:pt x="1813" y="104"/>
                  <a:pt x="1806" y="68"/>
                </a:cubicBezTo>
                <a:lnTo>
                  <a:pt x="1784" y="70"/>
                </a:lnTo>
                <a:cubicBezTo>
                  <a:pt x="1773" y="69"/>
                  <a:pt x="1751" y="61"/>
                  <a:pt x="1738" y="60"/>
                </a:cubicBezTo>
                <a:cubicBezTo>
                  <a:pt x="1725" y="59"/>
                  <a:pt x="1719" y="69"/>
                  <a:pt x="1704" y="66"/>
                </a:cubicBezTo>
                <a:cubicBezTo>
                  <a:pt x="1689" y="63"/>
                  <a:pt x="1663" y="47"/>
                  <a:pt x="1650" y="44"/>
                </a:cubicBezTo>
                <a:cubicBezTo>
                  <a:pt x="1637" y="41"/>
                  <a:pt x="1632" y="42"/>
                  <a:pt x="1626" y="48"/>
                </a:cubicBezTo>
                <a:cubicBezTo>
                  <a:pt x="1620" y="54"/>
                  <a:pt x="1616" y="65"/>
                  <a:pt x="1616" y="82"/>
                </a:cubicBezTo>
                <a:cubicBezTo>
                  <a:pt x="1616" y="99"/>
                  <a:pt x="1626" y="130"/>
                  <a:pt x="1626" y="148"/>
                </a:cubicBezTo>
                <a:cubicBezTo>
                  <a:pt x="1626" y="166"/>
                  <a:pt x="1621" y="178"/>
                  <a:pt x="1618" y="188"/>
                </a:cubicBezTo>
                <a:cubicBezTo>
                  <a:pt x="1615" y="198"/>
                  <a:pt x="1614" y="208"/>
                  <a:pt x="1606" y="210"/>
                </a:cubicBezTo>
                <a:cubicBezTo>
                  <a:pt x="1598" y="212"/>
                  <a:pt x="1579" y="212"/>
                  <a:pt x="1572" y="202"/>
                </a:cubicBezTo>
                <a:cubicBezTo>
                  <a:pt x="1565" y="192"/>
                  <a:pt x="1567" y="160"/>
                  <a:pt x="1562" y="150"/>
                </a:cubicBezTo>
                <a:lnTo>
                  <a:pt x="1540" y="142"/>
                </a:lnTo>
                <a:lnTo>
                  <a:pt x="780" y="88"/>
                </a:lnTo>
                <a:lnTo>
                  <a:pt x="720" y="10"/>
                </a:lnTo>
                <a:lnTo>
                  <a:pt x="0" y="0"/>
                </a:lnTo>
                <a:lnTo>
                  <a:pt x="17" y="21"/>
                </a:lnTo>
                <a:cubicBezTo>
                  <a:pt x="24" y="33"/>
                  <a:pt x="38" y="57"/>
                  <a:pt x="44" y="69"/>
                </a:cubicBezTo>
                <a:cubicBezTo>
                  <a:pt x="50" y="81"/>
                  <a:pt x="53" y="84"/>
                  <a:pt x="52" y="95"/>
                </a:cubicBezTo>
                <a:cubicBezTo>
                  <a:pt x="51" y="106"/>
                  <a:pt x="40" y="120"/>
                  <a:pt x="35" y="134"/>
                </a:cubicBezTo>
                <a:cubicBezTo>
                  <a:pt x="30" y="148"/>
                  <a:pt x="22" y="167"/>
                  <a:pt x="23" y="180"/>
                </a:cubicBezTo>
                <a:cubicBezTo>
                  <a:pt x="24" y="193"/>
                  <a:pt x="34" y="206"/>
                  <a:pt x="40" y="213"/>
                </a:cubicBezTo>
                <a:lnTo>
                  <a:pt x="58" y="222"/>
                </a:lnTo>
                <a:cubicBezTo>
                  <a:pt x="132" y="226"/>
                  <a:pt x="384" y="201"/>
                  <a:pt x="484" y="240"/>
                </a:cubicBezTo>
                <a:cubicBezTo>
                  <a:pt x="584" y="279"/>
                  <a:pt x="605" y="414"/>
                  <a:pt x="658" y="458"/>
                </a:cubicBezTo>
                <a:cubicBezTo>
                  <a:pt x="711" y="502"/>
                  <a:pt x="739" y="522"/>
                  <a:pt x="800" y="501"/>
                </a:cubicBezTo>
                <a:cubicBezTo>
                  <a:pt x="861" y="480"/>
                  <a:pt x="951" y="328"/>
                  <a:pt x="1026" y="334"/>
                </a:cubicBezTo>
                <a:cubicBezTo>
                  <a:pt x="1101" y="340"/>
                  <a:pt x="1208" y="496"/>
                  <a:pt x="1252" y="538"/>
                </a:cubicBezTo>
                <a:cubicBezTo>
                  <a:pt x="1296" y="580"/>
                  <a:pt x="1279" y="568"/>
                  <a:pt x="1288" y="584"/>
                </a:cubicBezTo>
                <a:cubicBezTo>
                  <a:pt x="1297" y="600"/>
                  <a:pt x="1299" y="624"/>
                  <a:pt x="1306" y="632"/>
                </a:cubicBezTo>
                <a:cubicBezTo>
                  <a:pt x="1313" y="640"/>
                  <a:pt x="1320" y="636"/>
                  <a:pt x="1328" y="634"/>
                </a:cubicBezTo>
                <a:cubicBezTo>
                  <a:pt x="1336" y="632"/>
                  <a:pt x="1346" y="614"/>
                  <a:pt x="1354" y="620"/>
                </a:cubicBezTo>
                <a:cubicBezTo>
                  <a:pt x="1362" y="626"/>
                  <a:pt x="1368" y="646"/>
                  <a:pt x="1375" y="672"/>
                </a:cubicBezTo>
                <a:cubicBezTo>
                  <a:pt x="1382" y="698"/>
                  <a:pt x="1392" y="753"/>
                  <a:pt x="1396" y="774"/>
                </a:cubicBezTo>
                <a:close/>
              </a:path>
            </a:pathLst>
          </a:custGeom>
          <a:solidFill>
            <a:srgbClr val="808080">
              <a:alpha val="50000"/>
            </a:srgbClr>
          </a:solidFill>
          <a:ln>
            <a:noFill/>
          </a:ln>
          <a:effectLst/>
          <a:extLst>
            <a:ext uri="{91240B29-F687-4F45-9708-019B960494DF}">
              <a14:hiddenLine xmlns:a14="http://schemas.microsoft.com/office/drawing/2010/main" w="952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02" name="Freeform 10"/>
          <p:cNvSpPr>
            <a:spLocks/>
          </p:cNvSpPr>
          <p:nvPr/>
        </p:nvSpPr>
        <p:spPr bwMode="auto">
          <a:xfrm>
            <a:off x="4197350" y="3381375"/>
            <a:ext cx="2155825" cy="2586038"/>
          </a:xfrm>
          <a:custGeom>
            <a:avLst/>
            <a:gdLst>
              <a:gd name="T0" fmla="*/ 196 w 1358"/>
              <a:gd name="T1" fmla="*/ 1502 h 1629"/>
              <a:gd name="T2" fmla="*/ 964 w 1358"/>
              <a:gd name="T3" fmla="*/ 1562 h 1629"/>
              <a:gd name="T4" fmla="*/ 976 w 1358"/>
              <a:gd name="T5" fmla="*/ 1578 h 1629"/>
              <a:gd name="T6" fmla="*/ 988 w 1358"/>
              <a:gd name="T7" fmla="*/ 1626 h 1629"/>
              <a:gd name="T8" fmla="*/ 1034 w 1358"/>
              <a:gd name="T9" fmla="*/ 1596 h 1629"/>
              <a:gd name="T10" fmla="*/ 1025 w 1358"/>
              <a:gd name="T11" fmla="*/ 1482 h 1629"/>
              <a:gd name="T12" fmla="*/ 1046 w 1358"/>
              <a:gd name="T13" fmla="*/ 1454 h 1629"/>
              <a:gd name="T14" fmla="*/ 1106 w 1358"/>
              <a:gd name="T15" fmla="*/ 1479 h 1629"/>
              <a:gd name="T16" fmla="*/ 1156 w 1358"/>
              <a:gd name="T17" fmla="*/ 1476 h 1629"/>
              <a:gd name="T18" fmla="*/ 1193 w 1358"/>
              <a:gd name="T19" fmla="*/ 1485 h 1629"/>
              <a:gd name="T20" fmla="*/ 1220 w 1358"/>
              <a:gd name="T21" fmla="*/ 1478 h 1629"/>
              <a:gd name="T22" fmla="*/ 1253 w 1358"/>
              <a:gd name="T23" fmla="*/ 1323 h 1629"/>
              <a:gd name="T24" fmla="*/ 1283 w 1358"/>
              <a:gd name="T25" fmla="*/ 1188 h 1629"/>
              <a:gd name="T26" fmla="*/ 1358 w 1358"/>
              <a:gd name="T27" fmla="*/ 1037 h 1629"/>
              <a:gd name="T28" fmla="*/ 1313 w 1358"/>
              <a:gd name="T29" fmla="*/ 986 h 1629"/>
              <a:gd name="T30" fmla="*/ 1288 w 1358"/>
              <a:gd name="T31" fmla="*/ 926 h 1629"/>
              <a:gd name="T32" fmla="*/ 1244 w 1358"/>
              <a:gd name="T33" fmla="*/ 849 h 1629"/>
              <a:gd name="T34" fmla="*/ 1264 w 1358"/>
              <a:gd name="T35" fmla="*/ 770 h 1629"/>
              <a:gd name="T36" fmla="*/ 1217 w 1358"/>
              <a:gd name="T37" fmla="*/ 747 h 1629"/>
              <a:gd name="T38" fmla="*/ 1193 w 1358"/>
              <a:gd name="T39" fmla="*/ 707 h 1629"/>
              <a:gd name="T40" fmla="*/ 1133 w 1358"/>
              <a:gd name="T41" fmla="*/ 677 h 1629"/>
              <a:gd name="T42" fmla="*/ 1088 w 1358"/>
              <a:gd name="T43" fmla="*/ 639 h 1629"/>
              <a:gd name="T44" fmla="*/ 1016 w 1358"/>
              <a:gd name="T45" fmla="*/ 578 h 1629"/>
              <a:gd name="T46" fmla="*/ 956 w 1358"/>
              <a:gd name="T47" fmla="*/ 490 h 1629"/>
              <a:gd name="T48" fmla="*/ 880 w 1358"/>
              <a:gd name="T49" fmla="*/ 389 h 1629"/>
              <a:gd name="T50" fmla="*/ 829 w 1358"/>
              <a:gd name="T51" fmla="*/ 294 h 1629"/>
              <a:gd name="T52" fmla="*/ 779 w 1358"/>
              <a:gd name="T53" fmla="*/ 249 h 1629"/>
              <a:gd name="T54" fmla="*/ 749 w 1358"/>
              <a:gd name="T55" fmla="*/ 209 h 1629"/>
              <a:gd name="T56" fmla="*/ 695 w 1358"/>
              <a:gd name="T57" fmla="*/ 198 h 1629"/>
              <a:gd name="T58" fmla="*/ 656 w 1358"/>
              <a:gd name="T59" fmla="*/ 179 h 1629"/>
              <a:gd name="T60" fmla="*/ 616 w 1358"/>
              <a:gd name="T61" fmla="*/ 122 h 1629"/>
              <a:gd name="T62" fmla="*/ 644 w 1358"/>
              <a:gd name="T63" fmla="*/ 68 h 1629"/>
              <a:gd name="T64" fmla="*/ 698 w 1358"/>
              <a:gd name="T65" fmla="*/ 0 h 1629"/>
              <a:gd name="T66" fmla="*/ 548 w 1358"/>
              <a:gd name="T67" fmla="*/ 38 h 1629"/>
              <a:gd name="T68" fmla="*/ 0 w 1358"/>
              <a:gd name="T69" fmla="*/ 34 h 1629"/>
              <a:gd name="T70" fmla="*/ 140 w 1358"/>
              <a:gd name="T71" fmla="*/ 830 h 1629"/>
              <a:gd name="T72" fmla="*/ 170 w 1358"/>
              <a:gd name="T73" fmla="*/ 878 h 1629"/>
              <a:gd name="T74" fmla="*/ 154 w 1358"/>
              <a:gd name="T75" fmla="*/ 933 h 1629"/>
              <a:gd name="T76" fmla="*/ 167 w 1358"/>
              <a:gd name="T77" fmla="*/ 959 h 1629"/>
              <a:gd name="T78" fmla="*/ 182 w 1358"/>
              <a:gd name="T79" fmla="*/ 968 h 1629"/>
              <a:gd name="T80" fmla="*/ 155 w 1358"/>
              <a:gd name="T81" fmla="*/ 1010 h 1629"/>
              <a:gd name="T82" fmla="*/ 155 w 1358"/>
              <a:gd name="T83" fmla="*/ 1052 h 1629"/>
              <a:gd name="T84" fmla="*/ 127 w 1358"/>
              <a:gd name="T85" fmla="*/ 1143 h 1629"/>
              <a:gd name="T86" fmla="*/ 131 w 1358"/>
              <a:gd name="T87" fmla="*/ 1187 h 1629"/>
              <a:gd name="T88" fmla="*/ 146 w 1358"/>
              <a:gd name="T89" fmla="*/ 1232 h 1629"/>
              <a:gd name="T90" fmla="*/ 136 w 1358"/>
              <a:gd name="T91" fmla="*/ 1262 h 1629"/>
              <a:gd name="T92" fmla="*/ 145 w 1358"/>
              <a:gd name="T93" fmla="*/ 1307 h 1629"/>
              <a:gd name="T94" fmla="*/ 134 w 1358"/>
              <a:gd name="T95" fmla="*/ 1343 h 1629"/>
              <a:gd name="T96" fmla="*/ 143 w 1358"/>
              <a:gd name="T97" fmla="*/ 1380 h 1629"/>
              <a:gd name="T98" fmla="*/ 140 w 1358"/>
              <a:gd name="T99" fmla="*/ 1427 h 1629"/>
              <a:gd name="T100" fmla="*/ 196 w 1358"/>
              <a:gd name="T101" fmla="*/ 1502 h 1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8" h="1629">
                <a:moveTo>
                  <a:pt x="196" y="1502"/>
                </a:moveTo>
                <a:lnTo>
                  <a:pt x="964" y="1562"/>
                </a:lnTo>
                <a:lnTo>
                  <a:pt x="976" y="1578"/>
                </a:lnTo>
                <a:cubicBezTo>
                  <a:pt x="980" y="1589"/>
                  <a:pt x="978" y="1623"/>
                  <a:pt x="988" y="1626"/>
                </a:cubicBezTo>
                <a:cubicBezTo>
                  <a:pt x="998" y="1629"/>
                  <a:pt x="1028" y="1620"/>
                  <a:pt x="1034" y="1596"/>
                </a:cubicBezTo>
                <a:lnTo>
                  <a:pt x="1025" y="1482"/>
                </a:lnTo>
                <a:lnTo>
                  <a:pt x="1046" y="1454"/>
                </a:lnTo>
                <a:cubicBezTo>
                  <a:pt x="1059" y="1454"/>
                  <a:pt x="1088" y="1475"/>
                  <a:pt x="1106" y="1479"/>
                </a:cubicBezTo>
                <a:cubicBezTo>
                  <a:pt x="1124" y="1483"/>
                  <a:pt x="1142" y="1475"/>
                  <a:pt x="1156" y="1476"/>
                </a:cubicBezTo>
                <a:cubicBezTo>
                  <a:pt x="1170" y="1477"/>
                  <a:pt x="1182" y="1485"/>
                  <a:pt x="1193" y="1485"/>
                </a:cubicBezTo>
                <a:lnTo>
                  <a:pt x="1220" y="1478"/>
                </a:lnTo>
                <a:cubicBezTo>
                  <a:pt x="1230" y="1451"/>
                  <a:pt x="1243" y="1371"/>
                  <a:pt x="1253" y="1323"/>
                </a:cubicBezTo>
                <a:cubicBezTo>
                  <a:pt x="1263" y="1275"/>
                  <a:pt x="1266" y="1236"/>
                  <a:pt x="1283" y="1188"/>
                </a:cubicBezTo>
                <a:cubicBezTo>
                  <a:pt x="1300" y="1140"/>
                  <a:pt x="1353" y="1071"/>
                  <a:pt x="1358" y="1037"/>
                </a:cubicBezTo>
                <a:lnTo>
                  <a:pt x="1313" y="986"/>
                </a:lnTo>
                <a:cubicBezTo>
                  <a:pt x="1301" y="968"/>
                  <a:pt x="1299" y="949"/>
                  <a:pt x="1288" y="926"/>
                </a:cubicBezTo>
                <a:cubicBezTo>
                  <a:pt x="1277" y="903"/>
                  <a:pt x="1248" y="875"/>
                  <a:pt x="1244" y="849"/>
                </a:cubicBezTo>
                <a:cubicBezTo>
                  <a:pt x="1240" y="823"/>
                  <a:pt x="1268" y="787"/>
                  <a:pt x="1264" y="770"/>
                </a:cubicBezTo>
                <a:cubicBezTo>
                  <a:pt x="1260" y="753"/>
                  <a:pt x="1229" y="757"/>
                  <a:pt x="1217" y="747"/>
                </a:cubicBezTo>
                <a:cubicBezTo>
                  <a:pt x="1205" y="737"/>
                  <a:pt x="1207" y="719"/>
                  <a:pt x="1193" y="707"/>
                </a:cubicBezTo>
                <a:cubicBezTo>
                  <a:pt x="1179" y="695"/>
                  <a:pt x="1150" y="688"/>
                  <a:pt x="1133" y="677"/>
                </a:cubicBezTo>
                <a:cubicBezTo>
                  <a:pt x="1116" y="666"/>
                  <a:pt x="1108" y="656"/>
                  <a:pt x="1088" y="639"/>
                </a:cubicBezTo>
                <a:cubicBezTo>
                  <a:pt x="1068" y="622"/>
                  <a:pt x="1038" y="603"/>
                  <a:pt x="1016" y="578"/>
                </a:cubicBezTo>
                <a:cubicBezTo>
                  <a:pt x="994" y="553"/>
                  <a:pt x="979" y="521"/>
                  <a:pt x="956" y="490"/>
                </a:cubicBezTo>
                <a:cubicBezTo>
                  <a:pt x="933" y="459"/>
                  <a:pt x="901" y="422"/>
                  <a:pt x="880" y="389"/>
                </a:cubicBezTo>
                <a:cubicBezTo>
                  <a:pt x="859" y="356"/>
                  <a:pt x="846" y="317"/>
                  <a:pt x="829" y="294"/>
                </a:cubicBezTo>
                <a:cubicBezTo>
                  <a:pt x="812" y="271"/>
                  <a:pt x="792" y="263"/>
                  <a:pt x="779" y="249"/>
                </a:cubicBezTo>
                <a:cubicBezTo>
                  <a:pt x="766" y="235"/>
                  <a:pt x="763" y="217"/>
                  <a:pt x="749" y="209"/>
                </a:cubicBezTo>
                <a:cubicBezTo>
                  <a:pt x="735" y="201"/>
                  <a:pt x="710" y="203"/>
                  <a:pt x="695" y="198"/>
                </a:cubicBezTo>
                <a:cubicBezTo>
                  <a:pt x="680" y="193"/>
                  <a:pt x="669" y="192"/>
                  <a:pt x="656" y="179"/>
                </a:cubicBezTo>
                <a:cubicBezTo>
                  <a:pt x="643" y="166"/>
                  <a:pt x="618" y="140"/>
                  <a:pt x="616" y="122"/>
                </a:cubicBezTo>
                <a:lnTo>
                  <a:pt x="644" y="68"/>
                </a:lnTo>
                <a:lnTo>
                  <a:pt x="698" y="0"/>
                </a:lnTo>
                <a:lnTo>
                  <a:pt x="548" y="38"/>
                </a:lnTo>
                <a:lnTo>
                  <a:pt x="0" y="34"/>
                </a:lnTo>
                <a:lnTo>
                  <a:pt x="140" y="830"/>
                </a:lnTo>
                <a:lnTo>
                  <a:pt x="170" y="878"/>
                </a:lnTo>
                <a:cubicBezTo>
                  <a:pt x="172" y="895"/>
                  <a:pt x="154" y="920"/>
                  <a:pt x="154" y="933"/>
                </a:cubicBezTo>
                <a:cubicBezTo>
                  <a:pt x="154" y="946"/>
                  <a:pt x="162" y="953"/>
                  <a:pt x="167" y="959"/>
                </a:cubicBezTo>
                <a:cubicBezTo>
                  <a:pt x="172" y="965"/>
                  <a:pt x="184" y="960"/>
                  <a:pt x="182" y="968"/>
                </a:cubicBezTo>
                <a:cubicBezTo>
                  <a:pt x="180" y="976"/>
                  <a:pt x="160" y="996"/>
                  <a:pt x="155" y="1010"/>
                </a:cubicBezTo>
                <a:cubicBezTo>
                  <a:pt x="150" y="1024"/>
                  <a:pt x="160" y="1030"/>
                  <a:pt x="155" y="1052"/>
                </a:cubicBezTo>
                <a:cubicBezTo>
                  <a:pt x="150" y="1074"/>
                  <a:pt x="131" y="1121"/>
                  <a:pt x="127" y="1143"/>
                </a:cubicBezTo>
                <a:cubicBezTo>
                  <a:pt x="123" y="1165"/>
                  <a:pt x="128" y="1172"/>
                  <a:pt x="131" y="1187"/>
                </a:cubicBezTo>
                <a:cubicBezTo>
                  <a:pt x="134" y="1202"/>
                  <a:pt x="145" y="1220"/>
                  <a:pt x="146" y="1232"/>
                </a:cubicBezTo>
                <a:cubicBezTo>
                  <a:pt x="147" y="1244"/>
                  <a:pt x="136" y="1250"/>
                  <a:pt x="136" y="1262"/>
                </a:cubicBezTo>
                <a:cubicBezTo>
                  <a:pt x="136" y="1274"/>
                  <a:pt x="145" y="1294"/>
                  <a:pt x="145" y="1307"/>
                </a:cubicBezTo>
                <a:cubicBezTo>
                  <a:pt x="145" y="1320"/>
                  <a:pt x="134" y="1331"/>
                  <a:pt x="134" y="1343"/>
                </a:cubicBezTo>
                <a:cubicBezTo>
                  <a:pt x="134" y="1355"/>
                  <a:pt x="142" y="1366"/>
                  <a:pt x="143" y="1380"/>
                </a:cubicBezTo>
                <a:cubicBezTo>
                  <a:pt x="144" y="1394"/>
                  <a:pt x="131" y="1407"/>
                  <a:pt x="140" y="1427"/>
                </a:cubicBezTo>
                <a:lnTo>
                  <a:pt x="196" y="1502"/>
                </a:lnTo>
                <a:close/>
              </a:path>
            </a:pathLst>
          </a:custGeom>
          <a:solidFill>
            <a:srgbClr val="808080">
              <a:alpha val="50000"/>
            </a:srgbClr>
          </a:solidFill>
          <a:ln>
            <a:noFill/>
          </a:ln>
          <a:effectLst/>
          <a:extLst>
            <a:ext uri="{91240B29-F687-4F45-9708-019B960494DF}">
              <a14:hiddenLine xmlns:a14="http://schemas.microsoft.com/office/drawing/2010/main" w="952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03" name="Freeform 11"/>
          <p:cNvSpPr>
            <a:spLocks/>
          </p:cNvSpPr>
          <p:nvPr/>
        </p:nvSpPr>
        <p:spPr bwMode="auto">
          <a:xfrm>
            <a:off x="5175250" y="3265488"/>
            <a:ext cx="2244725" cy="1763712"/>
          </a:xfrm>
          <a:custGeom>
            <a:avLst/>
            <a:gdLst>
              <a:gd name="T0" fmla="*/ 733 w 1414"/>
              <a:gd name="T1" fmla="*/ 1111 h 1111"/>
              <a:gd name="T2" fmla="*/ 865 w 1414"/>
              <a:gd name="T3" fmla="*/ 1003 h 1111"/>
              <a:gd name="T4" fmla="*/ 1246 w 1414"/>
              <a:gd name="T5" fmla="*/ 700 h 1111"/>
              <a:gd name="T6" fmla="*/ 1297 w 1414"/>
              <a:gd name="T7" fmla="*/ 571 h 1111"/>
              <a:gd name="T8" fmla="*/ 1384 w 1414"/>
              <a:gd name="T9" fmla="*/ 460 h 1111"/>
              <a:gd name="T10" fmla="*/ 1414 w 1414"/>
              <a:gd name="T11" fmla="*/ 438 h 1111"/>
              <a:gd name="T12" fmla="*/ 1078 w 1414"/>
              <a:gd name="T13" fmla="*/ 120 h 1111"/>
              <a:gd name="T14" fmla="*/ 765 w 1414"/>
              <a:gd name="T15" fmla="*/ 114 h 1111"/>
              <a:gd name="T16" fmla="*/ 760 w 1414"/>
              <a:gd name="T17" fmla="*/ 88 h 1111"/>
              <a:gd name="T18" fmla="*/ 694 w 1414"/>
              <a:gd name="T19" fmla="*/ 7 h 1111"/>
              <a:gd name="T20" fmla="*/ 250 w 1414"/>
              <a:gd name="T21" fmla="*/ 0 h 1111"/>
              <a:gd name="T22" fmla="*/ 193 w 1414"/>
              <a:gd name="T23" fmla="*/ 31 h 1111"/>
              <a:gd name="T24" fmla="*/ 93 w 1414"/>
              <a:gd name="T25" fmla="*/ 72 h 1111"/>
              <a:gd name="T26" fmla="*/ 4 w 1414"/>
              <a:gd name="T27" fmla="*/ 196 h 1111"/>
              <a:gd name="T28" fmla="*/ 66 w 1414"/>
              <a:gd name="T29" fmla="*/ 265 h 1111"/>
              <a:gd name="T30" fmla="*/ 115 w 1414"/>
              <a:gd name="T31" fmla="*/ 273 h 1111"/>
              <a:gd name="T32" fmla="*/ 136 w 1414"/>
              <a:gd name="T33" fmla="*/ 286 h 1111"/>
              <a:gd name="T34" fmla="*/ 160 w 1414"/>
              <a:gd name="T35" fmla="*/ 319 h 1111"/>
              <a:gd name="T36" fmla="*/ 220 w 1414"/>
              <a:gd name="T37" fmla="*/ 375 h 1111"/>
              <a:gd name="T38" fmla="*/ 255 w 1414"/>
              <a:gd name="T39" fmla="*/ 448 h 1111"/>
              <a:gd name="T40" fmla="*/ 346 w 1414"/>
              <a:gd name="T41" fmla="*/ 567 h 1111"/>
              <a:gd name="T42" fmla="*/ 403 w 1414"/>
              <a:gd name="T43" fmla="*/ 657 h 1111"/>
              <a:gd name="T44" fmla="*/ 442 w 1414"/>
              <a:gd name="T45" fmla="*/ 687 h 1111"/>
              <a:gd name="T46" fmla="*/ 514 w 1414"/>
              <a:gd name="T47" fmla="*/ 745 h 1111"/>
              <a:gd name="T48" fmla="*/ 570 w 1414"/>
              <a:gd name="T49" fmla="*/ 766 h 1111"/>
              <a:gd name="T50" fmla="*/ 600 w 1414"/>
              <a:gd name="T51" fmla="*/ 813 h 1111"/>
              <a:gd name="T52" fmla="*/ 645 w 1414"/>
              <a:gd name="T53" fmla="*/ 837 h 1111"/>
              <a:gd name="T54" fmla="*/ 628 w 1414"/>
              <a:gd name="T55" fmla="*/ 921 h 1111"/>
              <a:gd name="T56" fmla="*/ 681 w 1414"/>
              <a:gd name="T57" fmla="*/ 1006 h 1111"/>
              <a:gd name="T58" fmla="*/ 693 w 1414"/>
              <a:gd name="T59" fmla="*/ 1048 h 1111"/>
              <a:gd name="T60" fmla="*/ 733 w 1414"/>
              <a:gd name="T61" fmla="*/ 1111 h 1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14" h="1111">
                <a:moveTo>
                  <a:pt x="733" y="1111"/>
                </a:moveTo>
                <a:lnTo>
                  <a:pt x="865" y="1003"/>
                </a:lnTo>
                <a:cubicBezTo>
                  <a:pt x="950" y="935"/>
                  <a:pt x="1174" y="772"/>
                  <a:pt x="1246" y="700"/>
                </a:cubicBezTo>
                <a:cubicBezTo>
                  <a:pt x="1318" y="628"/>
                  <a:pt x="1274" y="611"/>
                  <a:pt x="1297" y="571"/>
                </a:cubicBezTo>
                <a:cubicBezTo>
                  <a:pt x="1320" y="531"/>
                  <a:pt x="1365" y="482"/>
                  <a:pt x="1384" y="460"/>
                </a:cubicBezTo>
                <a:lnTo>
                  <a:pt x="1414" y="438"/>
                </a:lnTo>
                <a:lnTo>
                  <a:pt x="1078" y="120"/>
                </a:lnTo>
                <a:lnTo>
                  <a:pt x="765" y="114"/>
                </a:lnTo>
                <a:lnTo>
                  <a:pt x="760" y="88"/>
                </a:lnTo>
                <a:lnTo>
                  <a:pt x="694" y="7"/>
                </a:lnTo>
                <a:lnTo>
                  <a:pt x="250" y="0"/>
                </a:lnTo>
                <a:lnTo>
                  <a:pt x="193" y="31"/>
                </a:lnTo>
                <a:cubicBezTo>
                  <a:pt x="167" y="43"/>
                  <a:pt x="124" y="45"/>
                  <a:pt x="93" y="72"/>
                </a:cubicBezTo>
                <a:cubicBezTo>
                  <a:pt x="62" y="99"/>
                  <a:pt x="8" y="164"/>
                  <a:pt x="4" y="196"/>
                </a:cubicBezTo>
                <a:cubicBezTo>
                  <a:pt x="0" y="228"/>
                  <a:pt x="47" y="252"/>
                  <a:pt x="66" y="265"/>
                </a:cubicBezTo>
                <a:cubicBezTo>
                  <a:pt x="85" y="278"/>
                  <a:pt x="103" y="270"/>
                  <a:pt x="115" y="273"/>
                </a:cubicBezTo>
                <a:cubicBezTo>
                  <a:pt x="127" y="276"/>
                  <a:pt x="129" y="278"/>
                  <a:pt x="136" y="286"/>
                </a:cubicBezTo>
                <a:cubicBezTo>
                  <a:pt x="143" y="294"/>
                  <a:pt x="146" y="304"/>
                  <a:pt x="160" y="319"/>
                </a:cubicBezTo>
                <a:cubicBezTo>
                  <a:pt x="174" y="334"/>
                  <a:pt x="204" y="354"/>
                  <a:pt x="220" y="375"/>
                </a:cubicBezTo>
                <a:cubicBezTo>
                  <a:pt x="236" y="396"/>
                  <a:pt x="234" y="416"/>
                  <a:pt x="255" y="448"/>
                </a:cubicBezTo>
                <a:cubicBezTo>
                  <a:pt x="276" y="480"/>
                  <a:pt x="321" y="532"/>
                  <a:pt x="346" y="567"/>
                </a:cubicBezTo>
                <a:cubicBezTo>
                  <a:pt x="371" y="602"/>
                  <a:pt x="387" y="637"/>
                  <a:pt x="403" y="657"/>
                </a:cubicBezTo>
                <a:cubicBezTo>
                  <a:pt x="419" y="677"/>
                  <a:pt x="424" y="672"/>
                  <a:pt x="442" y="687"/>
                </a:cubicBezTo>
                <a:cubicBezTo>
                  <a:pt x="460" y="702"/>
                  <a:pt x="493" y="732"/>
                  <a:pt x="514" y="745"/>
                </a:cubicBezTo>
                <a:cubicBezTo>
                  <a:pt x="535" y="758"/>
                  <a:pt x="556" y="755"/>
                  <a:pt x="570" y="766"/>
                </a:cubicBezTo>
                <a:cubicBezTo>
                  <a:pt x="584" y="777"/>
                  <a:pt x="588" y="801"/>
                  <a:pt x="600" y="813"/>
                </a:cubicBezTo>
                <a:cubicBezTo>
                  <a:pt x="612" y="825"/>
                  <a:pt x="640" y="819"/>
                  <a:pt x="645" y="837"/>
                </a:cubicBezTo>
                <a:cubicBezTo>
                  <a:pt x="650" y="855"/>
                  <a:pt x="622" y="893"/>
                  <a:pt x="628" y="921"/>
                </a:cubicBezTo>
                <a:cubicBezTo>
                  <a:pt x="634" y="949"/>
                  <a:pt x="670" y="985"/>
                  <a:pt x="681" y="1006"/>
                </a:cubicBezTo>
                <a:cubicBezTo>
                  <a:pt x="692" y="1027"/>
                  <a:pt x="684" y="1031"/>
                  <a:pt x="693" y="1048"/>
                </a:cubicBezTo>
                <a:cubicBezTo>
                  <a:pt x="702" y="1065"/>
                  <a:pt x="725" y="1098"/>
                  <a:pt x="733" y="1111"/>
                </a:cubicBezTo>
                <a:close/>
              </a:path>
            </a:pathLst>
          </a:custGeom>
          <a:solidFill>
            <a:srgbClr val="808080">
              <a:alpha val="50000"/>
            </a:srgbClr>
          </a:solidFill>
          <a:ln>
            <a:noFill/>
          </a:ln>
          <a:effectLst/>
          <a:extLst>
            <a:ext uri="{91240B29-F687-4F45-9708-019B960494DF}">
              <a14:hiddenLine xmlns:a14="http://schemas.microsoft.com/office/drawing/2010/main" w="952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04" name="Freeform 12"/>
          <p:cNvSpPr>
            <a:spLocks/>
          </p:cNvSpPr>
          <p:nvPr/>
        </p:nvSpPr>
        <p:spPr bwMode="auto">
          <a:xfrm>
            <a:off x="4762500" y="2289175"/>
            <a:ext cx="4035425" cy="1663700"/>
          </a:xfrm>
          <a:custGeom>
            <a:avLst/>
            <a:gdLst>
              <a:gd name="T0" fmla="*/ 0 w 2542"/>
              <a:gd name="T1" fmla="*/ 726 h 1048"/>
              <a:gd name="T2" fmla="*/ 222 w 2542"/>
              <a:gd name="T3" fmla="*/ 720 h 1048"/>
              <a:gd name="T4" fmla="*/ 356 w 2542"/>
              <a:gd name="T5" fmla="*/ 678 h 1048"/>
              <a:gd name="T6" fmla="*/ 492 w 2542"/>
              <a:gd name="T7" fmla="*/ 616 h 1048"/>
              <a:gd name="T8" fmla="*/ 946 w 2542"/>
              <a:gd name="T9" fmla="*/ 618 h 1048"/>
              <a:gd name="T10" fmla="*/ 1024 w 2542"/>
              <a:gd name="T11" fmla="*/ 694 h 1048"/>
              <a:gd name="T12" fmla="*/ 1028 w 2542"/>
              <a:gd name="T13" fmla="*/ 722 h 1048"/>
              <a:gd name="T14" fmla="*/ 1060 w 2542"/>
              <a:gd name="T15" fmla="*/ 726 h 1048"/>
              <a:gd name="T16" fmla="*/ 1330 w 2542"/>
              <a:gd name="T17" fmla="*/ 730 h 1048"/>
              <a:gd name="T18" fmla="*/ 1674 w 2542"/>
              <a:gd name="T19" fmla="*/ 1048 h 1048"/>
              <a:gd name="T20" fmla="*/ 1700 w 2542"/>
              <a:gd name="T21" fmla="*/ 1042 h 1048"/>
              <a:gd name="T22" fmla="*/ 1822 w 2542"/>
              <a:gd name="T23" fmla="*/ 1036 h 1048"/>
              <a:gd name="T24" fmla="*/ 1866 w 2542"/>
              <a:gd name="T25" fmla="*/ 982 h 1048"/>
              <a:gd name="T26" fmla="*/ 1848 w 2542"/>
              <a:gd name="T27" fmla="*/ 928 h 1048"/>
              <a:gd name="T28" fmla="*/ 2000 w 2542"/>
              <a:gd name="T29" fmla="*/ 790 h 1048"/>
              <a:gd name="T30" fmla="*/ 2244 w 2542"/>
              <a:gd name="T31" fmla="*/ 700 h 1048"/>
              <a:gd name="T32" fmla="*/ 2422 w 2542"/>
              <a:gd name="T33" fmla="*/ 588 h 1048"/>
              <a:gd name="T34" fmla="*/ 2510 w 2542"/>
              <a:gd name="T35" fmla="*/ 524 h 1048"/>
              <a:gd name="T36" fmla="*/ 2522 w 2542"/>
              <a:gd name="T37" fmla="*/ 372 h 1048"/>
              <a:gd name="T38" fmla="*/ 2392 w 2542"/>
              <a:gd name="T39" fmla="*/ 60 h 1048"/>
              <a:gd name="T40" fmla="*/ 2342 w 2542"/>
              <a:gd name="T41" fmla="*/ 0 h 1048"/>
              <a:gd name="T42" fmla="*/ 2112 w 2542"/>
              <a:gd name="T43" fmla="*/ 16 h 1048"/>
              <a:gd name="T44" fmla="*/ 2050 w 2542"/>
              <a:gd name="T45" fmla="*/ 46 h 1048"/>
              <a:gd name="T46" fmla="*/ 748 w 2542"/>
              <a:gd name="T47" fmla="*/ 126 h 1048"/>
              <a:gd name="T48" fmla="*/ 710 w 2542"/>
              <a:gd name="T49" fmla="*/ 176 h 1048"/>
              <a:gd name="T50" fmla="*/ 678 w 2542"/>
              <a:gd name="T51" fmla="*/ 196 h 1048"/>
              <a:gd name="T52" fmla="*/ 666 w 2542"/>
              <a:gd name="T53" fmla="*/ 232 h 1048"/>
              <a:gd name="T54" fmla="*/ 598 w 2542"/>
              <a:gd name="T55" fmla="*/ 236 h 1048"/>
              <a:gd name="T56" fmla="*/ 554 w 2542"/>
              <a:gd name="T57" fmla="*/ 288 h 1048"/>
              <a:gd name="T58" fmla="*/ 468 w 2542"/>
              <a:gd name="T59" fmla="*/ 304 h 1048"/>
              <a:gd name="T60" fmla="*/ 418 w 2542"/>
              <a:gd name="T61" fmla="*/ 350 h 1048"/>
              <a:gd name="T62" fmla="*/ 374 w 2542"/>
              <a:gd name="T63" fmla="*/ 396 h 1048"/>
              <a:gd name="T64" fmla="*/ 274 w 2542"/>
              <a:gd name="T65" fmla="*/ 424 h 1048"/>
              <a:gd name="T66" fmla="*/ 182 w 2542"/>
              <a:gd name="T67" fmla="*/ 504 h 1048"/>
              <a:gd name="T68" fmla="*/ 138 w 2542"/>
              <a:gd name="T69" fmla="*/ 520 h 1048"/>
              <a:gd name="T70" fmla="*/ 84 w 2542"/>
              <a:gd name="T71" fmla="*/ 568 h 1048"/>
              <a:gd name="T72" fmla="*/ 78 w 2542"/>
              <a:gd name="T73" fmla="*/ 632 h 1048"/>
              <a:gd name="T74" fmla="*/ 20 w 2542"/>
              <a:gd name="T75" fmla="*/ 630 h 1048"/>
              <a:gd name="T76" fmla="*/ 6 w 2542"/>
              <a:gd name="T77" fmla="*/ 666 h 1048"/>
              <a:gd name="T78" fmla="*/ 0 w 2542"/>
              <a:gd name="T79" fmla="*/ 726 h 1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42" h="1048">
                <a:moveTo>
                  <a:pt x="0" y="726"/>
                </a:moveTo>
                <a:lnTo>
                  <a:pt x="222" y="720"/>
                </a:lnTo>
                <a:lnTo>
                  <a:pt x="356" y="678"/>
                </a:lnTo>
                <a:lnTo>
                  <a:pt x="492" y="616"/>
                </a:lnTo>
                <a:lnTo>
                  <a:pt x="946" y="618"/>
                </a:lnTo>
                <a:lnTo>
                  <a:pt x="1024" y="694"/>
                </a:lnTo>
                <a:lnTo>
                  <a:pt x="1028" y="722"/>
                </a:lnTo>
                <a:lnTo>
                  <a:pt x="1060" y="726"/>
                </a:lnTo>
                <a:lnTo>
                  <a:pt x="1330" y="730"/>
                </a:lnTo>
                <a:lnTo>
                  <a:pt x="1674" y="1048"/>
                </a:lnTo>
                <a:lnTo>
                  <a:pt x="1700" y="1042"/>
                </a:lnTo>
                <a:cubicBezTo>
                  <a:pt x="1725" y="1040"/>
                  <a:pt x="1794" y="1046"/>
                  <a:pt x="1822" y="1036"/>
                </a:cubicBezTo>
                <a:cubicBezTo>
                  <a:pt x="1850" y="1026"/>
                  <a:pt x="1862" y="1000"/>
                  <a:pt x="1866" y="982"/>
                </a:cubicBezTo>
                <a:cubicBezTo>
                  <a:pt x="1870" y="964"/>
                  <a:pt x="1826" y="960"/>
                  <a:pt x="1848" y="928"/>
                </a:cubicBezTo>
                <a:cubicBezTo>
                  <a:pt x="1870" y="896"/>
                  <a:pt x="1934" y="828"/>
                  <a:pt x="2000" y="790"/>
                </a:cubicBezTo>
                <a:cubicBezTo>
                  <a:pt x="2066" y="752"/>
                  <a:pt x="2174" y="734"/>
                  <a:pt x="2244" y="700"/>
                </a:cubicBezTo>
                <a:cubicBezTo>
                  <a:pt x="2314" y="666"/>
                  <a:pt x="2378" y="617"/>
                  <a:pt x="2422" y="588"/>
                </a:cubicBezTo>
                <a:cubicBezTo>
                  <a:pt x="2466" y="559"/>
                  <a:pt x="2493" y="560"/>
                  <a:pt x="2510" y="524"/>
                </a:cubicBezTo>
                <a:cubicBezTo>
                  <a:pt x="2527" y="488"/>
                  <a:pt x="2542" y="449"/>
                  <a:pt x="2522" y="372"/>
                </a:cubicBezTo>
                <a:cubicBezTo>
                  <a:pt x="2502" y="295"/>
                  <a:pt x="2422" y="122"/>
                  <a:pt x="2392" y="60"/>
                </a:cubicBezTo>
                <a:lnTo>
                  <a:pt x="2342" y="0"/>
                </a:lnTo>
                <a:lnTo>
                  <a:pt x="2112" y="16"/>
                </a:lnTo>
                <a:lnTo>
                  <a:pt x="2050" y="46"/>
                </a:lnTo>
                <a:lnTo>
                  <a:pt x="748" y="126"/>
                </a:lnTo>
                <a:lnTo>
                  <a:pt x="710" y="176"/>
                </a:lnTo>
                <a:cubicBezTo>
                  <a:pt x="698" y="188"/>
                  <a:pt x="685" y="187"/>
                  <a:pt x="678" y="196"/>
                </a:cubicBezTo>
                <a:cubicBezTo>
                  <a:pt x="671" y="205"/>
                  <a:pt x="679" y="225"/>
                  <a:pt x="666" y="232"/>
                </a:cubicBezTo>
                <a:cubicBezTo>
                  <a:pt x="653" y="239"/>
                  <a:pt x="617" y="227"/>
                  <a:pt x="598" y="236"/>
                </a:cubicBezTo>
                <a:cubicBezTo>
                  <a:pt x="579" y="245"/>
                  <a:pt x="576" y="277"/>
                  <a:pt x="554" y="288"/>
                </a:cubicBezTo>
                <a:cubicBezTo>
                  <a:pt x="532" y="299"/>
                  <a:pt x="491" y="294"/>
                  <a:pt x="468" y="304"/>
                </a:cubicBezTo>
                <a:cubicBezTo>
                  <a:pt x="445" y="314"/>
                  <a:pt x="434" y="335"/>
                  <a:pt x="418" y="350"/>
                </a:cubicBezTo>
                <a:cubicBezTo>
                  <a:pt x="402" y="365"/>
                  <a:pt x="398" y="384"/>
                  <a:pt x="374" y="396"/>
                </a:cubicBezTo>
                <a:cubicBezTo>
                  <a:pt x="350" y="408"/>
                  <a:pt x="306" y="406"/>
                  <a:pt x="274" y="424"/>
                </a:cubicBezTo>
                <a:cubicBezTo>
                  <a:pt x="242" y="442"/>
                  <a:pt x="205" y="488"/>
                  <a:pt x="182" y="504"/>
                </a:cubicBezTo>
                <a:cubicBezTo>
                  <a:pt x="159" y="520"/>
                  <a:pt x="154" y="509"/>
                  <a:pt x="138" y="520"/>
                </a:cubicBezTo>
                <a:cubicBezTo>
                  <a:pt x="122" y="531"/>
                  <a:pt x="94" y="549"/>
                  <a:pt x="84" y="568"/>
                </a:cubicBezTo>
                <a:cubicBezTo>
                  <a:pt x="74" y="587"/>
                  <a:pt x="89" y="622"/>
                  <a:pt x="78" y="632"/>
                </a:cubicBezTo>
                <a:cubicBezTo>
                  <a:pt x="67" y="642"/>
                  <a:pt x="32" y="624"/>
                  <a:pt x="20" y="630"/>
                </a:cubicBezTo>
                <a:cubicBezTo>
                  <a:pt x="8" y="636"/>
                  <a:pt x="9" y="650"/>
                  <a:pt x="6" y="666"/>
                </a:cubicBezTo>
                <a:lnTo>
                  <a:pt x="0" y="726"/>
                </a:lnTo>
                <a:close/>
              </a:path>
            </a:pathLst>
          </a:custGeom>
          <a:solidFill>
            <a:srgbClr val="808080">
              <a:alpha val="50000"/>
            </a:srgbClr>
          </a:solidFill>
          <a:ln>
            <a:noFill/>
          </a:ln>
          <a:effectLst/>
          <a:extLst>
            <a:ext uri="{91240B29-F687-4F45-9708-019B960494DF}">
              <a14:hiddenLine xmlns:a14="http://schemas.microsoft.com/office/drawing/2010/main" w="952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05" name="Freeform 13"/>
          <p:cNvSpPr>
            <a:spLocks/>
          </p:cNvSpPr>
          <p:nvPr/>
        </p:nvSpPr>
        <p:spPr bwMode="auto">
          <a:xfrm>
            <a:off x="5060950" y="754063"/>
            <a:ext cx="3454400" cy="1744662"/>
          </a:xfrm>
          <a:custGeom>
            <a:avLst/>
            <a:gdLst>
              <a:gd name="T0" fmla="*/ 0 w 2176"/>
              <a:gd name="T1" fmla="*/ 1099 h 1099"/>
              <a:gd name="T2" fmla="*/ 764 w 2176"/>
              <a:gd name="T3" fmla="*/ 1085 h 1099"/>
              <a:gd name="T4" fmla="*/ 1842 w 2176"/>
              <a:gd name="T5" fmla="*/ 1011 h 1099"/>
              <a:gd name="T6" fmla="*/ 1932 w 2176"/>
              <a:gd name="T7" fmla="*/ 981 h 1099"/>
              <a:gd name="T8" fmla="*/ 2154 w 2176"/>
              <a:gd name="T9" fmla="*/ 965 h 1099"/>
              <a:gd name="T10" fmla="*/ 2176 w 2176"/>
              <a:gd name="T11" fmla="*/ 921 h 1099"/>
              <a:gd name="T12" fmla="*/ 2176 w 2176"/>
              <a:gd name="T13" fmla="*/ 873 h 1099"/>
              <a:gd name="T14" fmla="*/ 2058 w 2176"/>
              <a:gd name="T15" fmla="*/ 823 h 1099"/>
              <a:gd name="T16" fmla="*/ 2066 w 2176"/>
              <a:gd name="T17" fmla="*/ 701 h 1099"/>
              <a:gd name="T18" fmla="*/ 2060 w 2176"/>
              <a:gd name="T19" fmla="*/ 527 h 1099"/>
              <a:gd name="T20" fmla="*/ 1944 w 2176"/>
              <a:gd name="T21" fmla="*/ 443 h 1099"/>
              <a:gd name="T22" fmla="*/ 1746 w 2176"/>
              <a:gd name="T23" fmla="*/ 371 h 1099"/>
              <a:gd name="T24" fmla="*/ 1774 w 2176"/>
              <a:gd name="T25" fmla="*/ 267 h 1099"/>
              <a:gd name="T26" fmla="*/ 1798 w 2176"/>
              <a:gd name="T27" fmla="*/ 221 h 1099"/>
              <a:gd name="T28" fmla="*/ 1794 w 2176"/>
              <a:gd name="T29" fmla="*/ 179 h 1099"/>
              <a:gd name="T30" fmla="*/ 1762 w 2176"/>
              <a:gd name="T31" fmla="*/ 163 h 1099"/>
              <a:gd name="T32" fmla="*/ 1760 w 2176"/>
              <a:gd name="T33" fmla="*/ 137 h 1099"/>
              <a:gd name="T34" fmla="*/ 1748 w 2176"/>
              <a:gd name="T35" fmla="*/ 135 h 1099"/>
              <a:gd name="T36" fmla="*/ 1694 w 2176"/>
              <a:gd name="T37" fmla="*/ 101 h 1099"/>
              <a:gd name="T38" fmla="*/ 1690 w 2176"/>
              <a:gd name="T39" fmla="*/ 75 h 1099"/>
              <a:gd name="T40" fmla="*/ 1652 w 2176"/>
              <a:gd name="T41" fmla="*/ 59 h 1099"/>
              <a:gd name="T42" fmla="*/ 1610 w 2176"/>
              <a:gd name="T43" fmla="*/ 69 h 1099"/>
              <a:gd name="T44" fmla="*/ 1574 w 2176"/>
              <a:gd name="T45" fmla="*/ 115 h 1099"/>
              <a:gd name="T46" fmla="*/ 1444 w 2176"/>
              <a:gd name="T47" fmla="*/ 13 h 1099"/>
              <a:gd name="T48" fmla="*/ 1396 w 2176"/>
              <a:gd name="T49" fmla="*/ 35 h 1099"/>
              <a:gd name="T50" fmla="*/ 1376 w 2176"/>
              <a:gd name="T51" fmla="*/ 117 h 1099"/>
              <a:gd name="T52" fmla="*/ 1316 w 2176"/>
              <a:gd name="T53" fmla="*/ 205 h 1099"/>
              <a:gd name="T54" fmla="*/ 1224 w 2176"/>
              <a:gd name="T55" fmla="*/ 275 h 1099"/>
              <a:gd name="T56" fmla="*/ 1192 w 2176"/>
              <a:gd name="T57" fmla="*/ 331 h 1099"/>
              <a:gd name="T58" fmla="*/ 1136 w 2176"/>
              <a:gd name="T59" fmla="*/ 365 h 1099"/>
              <a:gd name="T60" fmla="*/ 1052 w 2176"/>
              <a:gd name="T61" fmla="*/ 333 h 1099"/>
              <a:gd name="T62" fmla="*/ 992 w 2176"/>
              <a:gd name="T63" fmla="*/ 539 h 1099"/>
              <a:gd name="T64" fmla="*/ 924 w 2176"/>
              <a:gd name="T65" fmla="*/ 645 h 1099"/>
              <a:gd name="T66" fmla="*/ 916 w 2176"/>
              <a:gd name="T67" fmla="*/ 673 h 1099"/>
              <a:gd name="T68" fmla="*/ 930 w 2176"/>
              <a:gd name="T69" fmla="*/ 691 h 1099"/>
              <a:gd name="T70" fmla="*/ 892 w 2176"/>
              <a:gd name="T71" fmla="*/ 751 h 1099"/>
              <a:gd name="T72" fmla="*/ 846 w 2176"/>
              <a:gd name="T73" fmla="*/ 769 h 1099"/>
              <a:gd name="T74" fmla="*/ 764 w 2176"/>
              <a:gd name="T75" fmla="*/ 781 h 1099"/>
              <a:gd name="T76" fmla="*/ 712 w 2176"/>
              <a:gd name="T77" fmla="*/ 825 h 1099"/>
              <a:gd name="T78" fmla="*/ 640 w 2176"/>
              <a:gd name="T79" fmla="*/ 815 h 1099"/>
              <a:gd name="T80" fmla="*/ 578 w 2176"/>
              <a:gd name="T81" fmla="*/ 859 h 1099"/>
              <a:gd name="T82" fmla="*/ 538 w 2176"/>
              <a:gd name="T83" fmla="*/ 867 h 1099"/>
              <a:gd name="T84" fmla="*/ 474 w 2176"/>
              <a:gd name="T85" fmla="*/ 833 h 1099"/>
              <a:gd name="T86" fmla="*/ 445 w 2176"/>
              <a:gd name="T87" fmla="*/ 760 h 1099"/>
              <a:gd name="T88" fmla="*/ 432 w 2176"/>
              <a:gd name="T89" fmla="*/ 751 h 1099"/>
              <a:gd name="T90" fmla="*/ 388 w 2176"/>
              <a:gd name="T91" fmla="*/ 765 h 1099"/>
              <a:gd name="T92" fmla="*/ 262 w 2176"/>
              <a:gd name="T93" fmla="*/ 891 h 1099"/>
              <a:gd name="T94" fmla="*/ 242 w 2176"/>
              <a:gd name="T95" fmla="*/ 979 h 1099"/>
              <a:gd name="T96" fmla="*/ 146 w 2176"/>
              <a:gd name="T97" fmla="*/ 1009 h 1099"/>
              <a:gd name="T98" fmla="*/ 90 w 2176"/>
              <a:gd name="T99" fmla="*/ 1067 h 1099"/>
              <a:gd name="T100" fmla="*/ 0 w 2176"/>
              <a:gd name="T101" fmla="*/ 1099 h 1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176" h="1099">
                <a:moveTo>
                  <a:pt x="0" y="1099"/>
                </a:moveTo>
                <a:lnTo>
                  <a:pt x="764" y="1085"/>
                </a:lnTo>
                <a:lnTo>
                  <a:pt x="1842" y="1011"/>
                </a:lnTo>
                <a:lnTo>
                  <a:pt x="1932" y="981"/>
                </a:lnTo>
                <a:lnTo>
                  <a:pt x="2154" y="965"/>
                </a:lnTo>
                <a:lnTo>
                  <a:pt x="2176" y="921"/>
                </a:lnTo>
                <a:lnTo>
                  <a:pt x="2176" y="873"/>
                </a:lnTo>
                <a:lnTo>
                  <a:pt x="2058" y="823"/>
                </a:lnTo>
                <a:lnTo>
                  <a:pt x="2066" y="701"/>
                </a:lnTo>
                <a:lnTo>
                  <a:pt x="2060" y="527"/>
                </a:lnTo>
                <a:lnTo>
                  <a:pt x="1944" y="443"/>
                </a:lnTo>
                <a:lnTo>
                  <a:pt x="1746" y="371"/>
                </a:lnTo>
                <a:cubicBezTo>
                  <a:pt x="1718" y="342"/>
                  <a:pt x="1765" y="292"/>
                  <a:pt x="1774" y="267"/>
                </a:cubicBezTo>
                <a:cubicBezTo>
                  <a:pt x="1783" y="242"/>
                  <a:pt x="1795" y="236"/>
                  <a:pt x="1798" y="221"/>
                </a:cubicBezTo>
                <a:cubicBezTo>
                  <a:pt x="1801" y="206"/>
                  <a:pt x="1800" y="188"/>
                  <a:pt x="1794" y="179"/>
                </a:cubicBezTo>
                <a:cubicBezTo>
                  <a:pt x="1788" y="170"/>
                  <a:pt x="1768" y="170"/>
                  <a:pt x="1762" y="163"/>
                </a:cubicBezTo>
                <a:cubicBezTo>
                  <a:pt x="1756" y="156"/>
                  <a:pt x="1762" y="142"/>
                  <a:pt x="1760" y="137"/>
                </a:cubicBezTo>
                <a:cubicBezTo>
                  <a:pt x="1758" y="132"/>
                  <a:pt x="1759" y="141"/>
                  <a:pt x="1748" y="135"/>
                </a:cubicBezTo>
                <a:cubicBezTo>
                  <a:pt x="1737" y="129"/>
                  <a:pt x="1704" y="111"/>
                  <a:pt x="1694" y="101"/>
                </a:cubicBezTo>
                <a:cubicBezTo>
                  <a:pt x="1684" y="91"/>
                  <a:pt x="1697" y="82"/>
                  <a:pt x="1690" y="75"/>
                </a:cubicBezTo>
                <a:cubicBezTo>
                  <a:pt x="1683" y="68"/>
                  <a:pt x="1665" y="60"/>
                  <a:pt x="1652" y="59"/>
                </a:cubicBezTo>
                <a:lnTo>
                  <a:pt x="1610" y="69"/>
                </a:lnTo>
                <a:lnTo>
                  <a:pt x="1574" y="115"/>
                </a:lnTo>
                <a:lnTo>
                  <a:pt x="1444" y="13"/>
                </a:lnTo>
                <a:cubicBezTo>
                  <a:pt x="1414" y="0"/>
                  <a:pt x="1407" y="18"/>
                  <a:pt x="1396" y="35"/>
                </a:cubicBezTo>
                <a:cubicBezTo>
                  <a:pt x="1385" y="52"/>
                  <a:pt x="1389" y="89"/>
                  <a:pt x="1376" y="117"/>
                </a:cubicBezTo>
                <a:cubicBezTo>
                  <a:pt x="1363" y="145"/>
                  <a:pt x="1341" y="179"/>
                  <a:pt x="1316" y="205"/>
                </a:cubicBezTo>
                <a:cubicBezTo>
                  <a:pt x="1291" y="231"/>
                  <a:pt x="1245" y="254"/>
                  <a:pt x="1224" y="275"/>
                </a:cubicBezTo>
                <a:cubicBezTo>
                  <a:pt x="1203" y="296"/>
                  <a:pt x="1207" y="316"/>
                  <a:pt x="1192" y="331"/>
                </a:cubicBezTo>
                <a:cubicBezTo>
                  <a:pt x="1177" y="346"/>
                  <a:pt x="1159" y="365"/>
                  <a:pt x="1136" y="365"/>
                </a:cubicBezTo>
                <a:cubicBezTo>
                  <a:pt x="1113" y="365"/>
                  <a:pt x="1076" y="304"/>
                  <a:pt x="1052" y="333"/>
                </a:cubicBezTo>
                <a:cubicBezTo>
                  <a:pt x="1028" y="362"/>
                  <a:pt x="1013" y="487"/>
                  <a:pt x="992" y="539"/>
                </a:cubicBezTo>
                <a:cubicBezTo>
                  <a:pt x="971" y="591"/>
                  <a:pt x="937" y="623"/>
                  <a:pt x="924" y="645"/>
                </a:cubicBezTo>
                <a:cubicBezTo>
                  <a:pt x="911" y="667"/>
                  <a:pt x="915" y="665"/>
                  <a:pt x="916" y="673"/>
                </a:cubicBezTo>
                <a:cubicBezTo>
                  <a:pt x="917" y="681"/>
                  <a:pt x="934" y="678"/>
                  <a:pt x="930" y="691"/>
                </a:cubicBezTo>
                <a:cubicBezTo>
                  <a:pt x="926" y="704"/>
                  <a:pt x="906" y="738"/>
                  <a:pt x="892" y="751"/>
                </a:cubicBezTo>
                <a:cubicBezTo>
                  <a:pt x="878" y="764"/>
                  <a:pt x="867" y="764"/>
                  <a:pt x="846" y="769"/>
                </a:cubicBezTo>
                <a:cubicBezTo>
                  <a:pt x="825" y="774"/>
                  <a:pt x="786" y="772"/>
                  <a:pt x="764" y="781"/>
                </a:cubicBezTo>
                <a:cubicBezTo>
                  <a:pt x="742" y="790"/>
                  <a:pt x="733" y="819"/>
                  <a:pt x="712" y="825"/>
                </a:cubicBezTo>
                <a:cubicBezTo>
                  <a:pt x="691" y="831"/>
                  <a:pt x="662" y="809"/>
                  <a:pt x="640" y="815"/>
                </a:cubicBezTo>
                <a:cubicBezTo>
                  <a:pt x="618" y="821"/>
                  <a:pt x="595" y="850"/>
                  <a:pt x="578" y="859"/>
                </a:cubicBezTo>
                <a:cubicBezTo>
                  <a:pt x="561" y="868"/>
                  <a:pt x="555" y="871"/>
                  <a:pt x="538" y="867"/>
                </a:cubicBezTo>
                <a:cubicBezTo>
                  <a:pt x="521" y="863"/>
                  <a:pt x="490" y="851"/>
                  <a:pt x="474" y="833"/>
                </a:cubicBezTo>
                <a:cubicBezTo>
                  <a:pt x="458" y="815"/>
                  <a:pt x="452" y="774"/>
                  <a:pt x="445" y="760"/>
                </a:cubicBezTo>
                <a:cubicBezTo>
                  <a:pt x="438" y="746"/>
                  <a:pt x="441" y="750"/>
                  <a:pt x="432" y="751"/>
                </a:cubicBezTo>
                <a:lnTo>
                  <a:pt x="388" y="765"/>
                </a:lnTo>
                <a:cubicBezTo>
                  <a:pt x="360" y="788"/>
                  <a:pt x="286" y="855"/>
                  <a:pt x="262" y="891"/>
                </a:cubicBezTo>
                <a:cubicBezTo>
                  <a:pt x="238" y="927"/>
                  <a:pt x="261" y="959"/>
                  <a:pt x="242" y="979"/>
                </a:cubicBezTo>
                <a:cubicBezTo>
                  <a:pt x="223" y="999"/>
                  <a:pt x="171" y="994"/>
                  <a:pt x="146" y="1009"/>
                </a:cubicBezTo>
                <a:cubicBezTo>
                  <a:pt x="121" y="1024"/>
                  <a:pt x="114" y="1052"/>
                  <a:pt x="90" y="1067"/>
                </a:cubicBezTo>
                <a:cubicBezTo>
                  <a:pt x="66" y="1082"/>
                  <a:pt x="0" y="1099"/>
                  <a:pt x="0" y="1099"/>
                </a:cubicBezTo>
                <a:close/>
              </a:path>
            </a:pathLst>
          </a:custGeom>
          <a:solidFill>
            <a:srgbClr val="808080">
              <a:alpha val="50000"/>
            </a:srgbClr>
          </a:solidFill>
          <a:ln>
            <a:noFill/>
          </a:ln>
          <a:effectLst/>
          <a:extLst>
            <a:ext uri="{91240B29-F687-4F45-9708-019B960494DF}">
              <a14:hiddenLine xmlns:a14="http://schemas.microsoft.com/office/drawing/2010/main" w="952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8206" name="Picture 14" descr="The Civil War 35 Star Fla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8788" y="371475"/>
            <a:ext cx="296862" cy="180975"/>
          </a:xfrm>
          <a:prstGeom prst="rect">
            <a:avLst/>
          </a:prstGeom>
          <a:noFill/>
          <a:extLst>
            <a:ext uri="{909E8E84-426E-40DD-AFC4-6F175D3DCCD1}">
              <a14:hiddenFill xmlns:a14="http://schemas.microsoft.com/office/drawing/2010/main">
                <a:solidFill>
                  <a:srgbClr val="FFFFFF"/>
                </a:solidFill>
              </a14:hiddenFill>
            </a:ext>
          </a:extLst>
        </p:spPr>
      </p:pic>
      <p:pic>
        <p:nvPicPr>
          <p:cNvPr id="8207" name="Picture 15" descr="The Civil War 35 Star Fla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01088" y="244475"/>
            <a:ext cx="296862" cy="180975"/>
          </a:xfrm>
          <a:prstGeom prst="rect">
            <a:avLst/>
          </a:prstGeom>
          <a:noFill/>
          <a:extLst>
            <a:ext uri="{909E8E84-426E-40DD-AFC4-6F175D3DCCD1}">
              <a14:hiddenFill xmlns:a14="http://schemas.microsoft.com/office/drawing/2010/main">
                <a:solidFill>
                  <a:srgbClr val="FFFFFF"/>
                </a:solidFill>
              </a14:hiddenFill>
            </a:ext>
          </a:extLst>
        </p:spPr>
      </p:pic>
      <p:pic>
        <p:nvPicPr>
          <p:cNvPr id="8208" name="Picture 16" descr="The Civil War 35 Star Fla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1888" y="396875"/>
            <a:ext cx="296862" cy="180975"/>
          </a:xfrm>
          <a:prstGeom prst="rect">
            <a:avLst/>
          </a:prstGeom>
          <a:noFill/>
          <a:extLst>
            <a:ext uri="{909E8E84-426E-40DD-AFC4-6F175D3DCCD1}">
              <a14:hiddenFill xmlns:a14="http://schemas.microsoft.com/office/drawing/2010/main">
                <a:solidFill>
                  <a:srgbClr val="FFFFFF"/>
                </a:solidFill>
              </a14:hiddenFill>
            </a:ext>
          </a:extLst>
        </p:spPr>
      </p:pic>
      <p:pic>
        <p:nvPicPr>
          <p:cNvPr id="8209" name="Picture 17" descr="The Civil War 35 Star Fla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3488" y="498475"/>
            <a:ext cx="296862" cy="180975"/>
          </a:xfrm>
          <a:prstGeom prst="rect">
            <a:avLst/>
          </a:prstGeom>
          <a:noFill/>
          <a:extLst>
            <a:ext uri="{909E8E84-426E-40DD-AFC4-6F175D3DCCD1}">
              <a14:hiddenFill xmlns:a14="http://schemas.microsoft.com/office/drawing/2010/main">
                <a:solidFill>
                  <a:srgbClr val="FFFFFF"/>
                </a:solidFill>
              </a14:hiddenFill>
            </a:ext>
          </a:extLst>
        </p:spPr>
      </p:pic>
      <p:pic>
        <p:nvPicPr>
          <p:cNvPr id="8210" name="Picture 18" descr="The Civil War 35 Star Fla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1588" y="460375"/>
            <a:ext cx="296862" cy="180975"/>
          </a:xfrm>
          <a:prstGeom prst="rect">
            <a:avLst/>
          </a:prstGeom>
          <a:noFill/>
          <a:extLst>
            <a:ext uri="{909E8E84-426E-40DD-AFC4-6F175D3DCCD1}">
              <a14:hiddenFill xmlns:a14="http://schemas.microsoft.com/office/drawing/2010/main">
                <a:solidFill>
                  <a:srgbClr val="FFFFFF"/>
                </a:solidFill>
              </a14:hiddenFill>
            </a:ext>
          </a:extLst>
        </p:spPr>
      </p:pic>
      <p:pic>
        <p:nvPicPr>
          <p:cNvPr id="8211" name="Picture 19" descr="The Civil War 35 Star Fla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7438" y="2889250"/>
            <a:ext cx="296862" cy="180975"/>
          </a:xfrm>
          <a:prstGeom prst="rect">
            <a:avLst/>
          </a:prstGeom>
          <a:noFill/>
          <a:extLst>
            <a:ext uri="{909E8E84-426E-40DD-AFC4-6F175D3DCCD1}">
              <a14:hiddenFill xmlns:a14="http://schemas.microsoft.com/office/drawing/2010/main">
                <a:solidFill>
                  <a:srgbClr val="FFFFFF"/>
                </a:solidFill>
              </a14:hiddenFill>
            </a:ext>
          </a:extLst>
        </p:spPr>
      </p:pic>
      <p:pic>
        <p:nvPicPr>
          <p:cNvPr id="8212" name="Picture 20" descr="The Civil War 35 Star Fla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6763" y="3762375"/>
            <a:ext cx="296862" cy="180975"/>
          </a:xfrm>
          <a:prstGeom prst="rect">
            <a:avLst/>
          </a:prstGeom>
          <a:noFill/>
          <a:extLst>
            <a:ext uri="{909E8E84-426E-40DD-AFC4-6F175D3DCCD1}">
              <a14:hiddenFill xmlns:a14="http://schemas.microsoft.com/office/drawing/2010/main">
                <a:solidFill>
                  <a:srgbClr val="FFFFFF"/>
                </a:solidFill>
              </a14:hiddenFill>
            </a:ext>
          </a:extLst>
        </p:spPr>
      </p:pic>
      <p:pic>
        <p:nvPicPr>
          <p:cNvPr id="8213" name="Picture 21" descr="The Civil War 35 Star Fla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7113" y="4886325"/>
            <a:ext cx="296862" cy="180975"/>
          </a:xfrm>
          <a:prstGeom prst="rect">
            <a:avLst/>
          </a:prstGeom>
          <a:noFill/>
          <a:extLst>
            <a:ext uri="{909E8E84-426E-40DD-AFC4-6F175D3DCCD1}">
              <a14:hiddenFill xmlns:a14="http://schemas.microsoft.com/office/drawing/2010/main">
                <a:solidFill>
                  <a:srgbClr val="FFFFFF"/>
                </a:solidFill>
              </a14:hiddenFill>
            </a:ext>
          </a:extLst>
        </p:spPr>
      </p:pic>
      <p:pic>
        <p:nvPicPr>
          <p:cNvPr id="8214" name="Picture 22" descr="The Civil War 35 Star Fla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93938" y="4867275"/>
            <a:ext cx="296862" cy="180975"/>
          </a:xfrm>
          <a:prstGeom prst="rect">
            <a:avLst/>
          </a:prstGeom>
          <a:noFill/>
          <a:extLst>
            <a:ext uri="{909E8E84-426E-40DD-AFC4-6F175D3DCCD1}">
              <a14:hiddenFill xmlns:a14="http://schemas.microsoft.com/office/drawing/2010/main">
                <a:solidFill>
                  <a:srgbClr val="FFFFFF"/>
                </a:solidFill>
              </a14:hiddenFill>
            </a:ext>
          </a:extLst>
        </p:spPr>
      </p:pic>
      <p:pic>
        <p:nvPicPr>
          <p:cNvPr id="8215" name="Picture 23" descr="The Civil War 35 Star Fla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913" y="6032500"/>
            <a:ext cx="296862" cy="180975"/>
          </a:xfrm>
          <a:prstGeom prst="rect">
            <a:avLst/>
          </a:prstGeom>
          <a:noFill/>
          <a:extLst>
            <a:ext uri="{909E8E84-426E-40DD-AFC4-6F175D3DCCD1}">
              <a14:hiddenFill xmlns:a14="http://schemas.microsoft.com/office/drawing/2010/main">
                <a:solidFill>
                  <a:srgbClr val="FFFFFF"/>
                </a:solidFill>
              </a14:hiddenFill>
            </a:ext>
          </a:extLst>
        </p:spPr>
      </p:pic>
      <p:pic>
        <p:nvPicPr>
          <p:cNvPr id="8216" name="Picture 24" descr="The Civil War 35 Star Fla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2963" y="5238750"/>
            <a:ext cx="296862" cy="180975"/>
          </a:xfrm>
          <a:prstGeom prst="rect">
            <a:avLst/>
          </a:prstGeom>
          <a:noFill/>
          <a:extLst>
            <a:ext uri="{909E8E84-426E-40DD-AFC4-6F175D3DCCD1}">
              <a14:hiddenFill xmlns:a14="http://schemas.microsoft.com/office/drawing/2010/main">
                <a:solidFill>
                  <a:srgbClr val="FFFFFF"/>
                </a:solidFill>
              </a14:hiddenFill>
            </a:ext>
          </a:extLst>
        </p:spPr>
      </p:pic>
      <p:pic>
        <p:nvPicPr>
          <p:cNvPr id="8217" name="Picture 25" descr="The Civil War 35 Star Fla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325" y="5268913"/>
            <a:ext cx="296863" cy="180975"/>
          </a:xfrm>
          <a:prstGeom prst="rect">
            <a:avLst/>
          </a:prstGeom>
          <a:noFill/>
          <a:extLst>
            <a:ext uri="{909E8E84-426E-40DD-AFC4-6F175D3DCCD1}">
              <a14:hiddenFill xmlns:a14="http://schemas.microsoft.com/office/drawing/2010/main">
                <a:solidFill>
                  <a:srgbClr val="FFFFFF"/>
                </a:solidFill>
              </a14:hiddenFill>
            </a:ext>
          </a:extLst>
        </p:spPr>
      </p:pic>
      <p:pic>
        <p:nvPicPr>
          <p:cNvPr id="8218" name="Picture 26" descr="The Civil War 35 Star Fla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7888" y="3311525"/>
            <a:ext cx="296862" cy="180975"/>
          </a:xfrm>
          <a:prstGeom prst="rect">
            <a:avLst/>
          </a:prstGeom>
          <a:noFill/>
          <a:extLst>
            <a:ext uri="{909E8E84-426E-40DD-AFC4-6F175D3DCCD1}">
              <a14:hiddenFill xmlns:a14="http://schemas.microsoft.com/office/drawing/2010/main">
                <a:solidFill>
                  <a:srgbClr val="FFFFFF"/>
                </a:solidFill>
              </a14:hiddenFill>
            </a:ext>
          </a:extLst>
        </p:spPr>
      </p:pic>
      <p:pic>
        <p:nvPicPr>
          <p:cNvPr id="8219" name="Picture 27" descr="The Civil War 35 Star Fla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3288" y="2994025"/>
            <a:ext cx="296862" cy="180975"/>
          </a:xfrm>
          <a:prstGeom prst="rect">
            <a:avLst/>
          </a:prstGeom>
          <a:noFill/>
          <a:extLst>
            <a:ext uri="{909E8E84-426E-40DD-AFC4-6F175D3DCCD1}">
              <a14:hiddenFill xmlns:a14="http://schemas.microsoft.com/office/drawing/2010/main">
                <a:solidFill>
                  <a:srgbClr val="FFFFFF"/>
                </a:solidFill>
              </a14:hiddenFill>
            </a:ext>
          </a:extLst>
        </p:spPr>
      </p:pic>
      <p:pic>
        <p:nvPicPr>
          <p:cNvPr id="8220" name="Picture 28" descr="Confederate Battle Flag Gallery includes the following:Confederate Battle Flags in various sizes, Parade Style Confederate Battle Flag, Aint Comin Down Confederate Flag, The South Will Rise Again Confederate Flag, Battle Flag with Hank Williams, Jr. Rebel Skull Skeleton Flag, Rebel Deer Flag, Rebel Bass Fish Flag, Rebel Bike Flag, Rebel Flag with Eagle, Rebel Flag with Native American Indian, Heritage not Hate Flag, and Rebel Flag with Cross Bones. Click on link to view this category">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45175" y="3756025"/>
            <a:ext cx="295275" cy="195263"/>
          </a:xfrm>
          <a:prstGeom prst="rect">
            <a:avLst/>
          </a:prstGeom>
          <a:noFill/>
          <a:extLst>
            <a:ext uri="{909E8E84-426E-40DD-AFC4-6F175D3DCCD1}">
              <a14:hiddenFill xmlns:a14="http://schemas.microsoft.com/office/drawing/2010/main">
                <a:solidFill>
                  <a:srgbClr val="FFFFFF"/>
                </a:solidFill>
              </a14:hiddenFill>
            </a:ext>
          </a:extLst>
        </p:spPr>
      </p:pic>
      <p:pic>
        <p:nvPicPr>
          <p:cNvPr id="8221" name="Picture 29" descr="Confederate Battle Flag Gallery includes the following:Confederate Battle Flags in various sizes, Parade Style Confederate Battle Flag, Aint Comin Down Confederate Flag, The South Will Rise Again Confederate Flag, Battle Flag with Hank Williams, Jr. Rebel Skull Skeleton Flag, Rebel Deer Flag, Rebel Bass Fish Flag, Rebel Bike Flag, Rebel Flag with Eagle, Rebel Flag with Native American Indian, Heritage not Hate Flag, and Rebel Flag with Cross Bones. Click on link to view this category">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43450" y="4324350"/>
            <a:ext cx="295275" cy="195263"/>
          </a:xfrm>
          <a:prstGeom prst="rect">
            <a:avLst/>
          </a:prstGeom>
          <a:noFill/>
          <a:extLst>
            <a:ext uri="{909E8E84-426E-40DD-AFC4-6F175D3DCCD1}">
              <a14:hiddenFill xmlns:a14="http://schemas.microsoft.com/office/drawing/2010/main">
                <a:solidFill>
                  <a:srgbClr val="FFFFFF"/>
                </a:solidFill>
              </a14:hiddenFill>
            </a:ext>
          </a:extLst>
        </p:spPr>
      </p:pic>
      <p:pic>
        <p:nvPicPr>
          <p:cNvPr id="8222" name="Picture 30" descr="Confederate Battle Flag Gallery includes the following:Confederate Battle Flags in various sizes, Parade Style Confederate Battle Flag, Aint Comin Down Confederate Flag, The South Will Rise Again Confederate Flag, Battle Flag with Hank Williams, Jr. Rebel Skull Skeleton Flag, Rebel Deer Flag, Rebel Bass Fish Flag, Rebel Bike Flag, Rebel Flag with Eagle, Rebel Flag with Native American Indian, Heritage not Hate Flag, and Rebel Flag with Cross Bones. Click on link to view this category">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68700" y="4876800"/>
            <a:ext cx="295275" cy="195263"/>
          </a:xfrm>
          <a:prstGeom prst="rect">
            <a:avLst/>
          </a:prstGeom>
          <a:noFill/>
          <a:extLst>
            <a:ext uri="{909E8E84-426E-40DD-AFC4-6F175D3DCCD1}">
              <a14:hiddenFill xmlns:a14="http://schemas.microsoft.com/office/drawing/2010/main">
                <a:solidFill>
                  <a:srgbClr val="FFFFFF"/>
                </a:solidFill>
              </a14:hiddenFill>
            </a:ext>
          </a:extLst>
        </p:spPr>
      </p:pic>
      <p:pic>
        <p:nvPicPr>
          <p:cNvPr id="8223" name="Picture 31" descr="Confederate Battle Flag Gallery includes the following:Confederate Battle Flags in various sizes, Parade Style Confederate Battle Flag, Aint Comin Down Confederate Flag, The South Will Rise Again Confederate Flag, Battle Flag with Hank Williams, Jr. Rebel Skull Skeleton Flag, Rebel Deer Flag, Rebel Bass Fish Flag, Rebel Bike Flag, Rebel Flag with Eagle, Rebel Flag with Native American Indian, Heritage not Hate Flag, and Rebel Flag with Cross Bones. Click on link to view this category">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7500" y="6019800"/>
            <a:ext cx="295275" cy="195263"/>
          </a:xfrm>
          <a:prstGeom prst="rect">
            <a:avLst/>
          </a:prstGeom>
          <a:noFill/>
          <a:extLst>
            <a:ext uri="{909E8E84-426E-40DD-AFC4-6F175D3DCCD1}">
              <a14:hiddenFill xmlns:a14="http://schemas.microsoft.com/office/drawing/2010/main">
                <a:solidFill>
                  <a:srgbClr val="FFFFFF"/>
                </a:solidFill>
              </a14:hiddenFill>
            </a:ext>
          </a:extLst>
        </p:spPr>
      </p:pic>
      <p:pic>
        <p:nvPicPr>
          <p:cNvPr id="8224" name="Picture 32" descr="Confederate Battle Flag Gallery includes the following:Confederate Battle Flags in various sizes, Parade Style Confederate Battle Flag, Aint Comin Down Confederate Flag, The South Will Rise Again Confederate Flag, Battle Flag with Hank Williams, Jr. Rebel Skull Skeleton Flag, Rebel Deer Flag, Rebel Bass Fish Flag, Rebel Bike Flag, Rebel Flag with Eagle, Rebel Flag with Native American Indian, Heritage not Hate Flag, and Rebel Flag with Cross Bones. Click on link to view this category">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92350" y="4860925"/>
            <a:ext cx="295275" cy="195263"/>
          </a:xfrm>
          <a:prstGeom prst="rect">
            <a:avLst/>
          </a:prstGeom>
          <a:noFill/>
          <a:extLst>
            <a:ext uri="{909E8E84-426E-40DD-AFC4-6F175D3DCCD1}">
              <a14:hiddenFill xmlns:a14="http://schemas.microsoft.com/office/drawing/2010/main">
                <a:solidFill>
                  <a:srgbClr val="FFFFFF"/>
                </a:solidFill>
              </a14:hiddenFill>
            </a:ext>
          </a:extLst>
        </p:spPr>
      </p:pic>
      <p:pic>
        <p:nvPicPr>
          <p:cNvPr id="8225" name="Picture 33" descr="Confederate Battle Flag Gallery includes the following:Confederate Battle Flags in various sizes, Parade Style Confederate Battle Flag, Aint Comin Down Confederate Flag, The South Will Rise Again Confederate Flag, Battle Flag with Hank Williams, Jr. Rebel Skull Skeleton Flag, Rebel Deer Flag, Rebel Bass Fish Flag, Rebel Bike Flag, Rebel Flag with Eagle, Rebel Flag with Native American Indian, Heritage not Hate Flag, and Rebel Flag with Cross Bones. Click on link to view this category">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34225" y="1649413"/>
            <a:ext cx="295275" cy="195262"/>
          </a:xfrm>
          <a:prstGeom prst="rect">
            <a:avLst/>
          </a:prstGeom>
          <a:noFill/>
          <a:extLst>
            <a:ext uri="{909E8E84-426E-40DD-AFC4-6F175D3DCCD1}">
              <a14:hiddenFill xmlns:a14="http://schemas.microsoft.com/office/drawing/2010/main">
                <a:solidFill>
                  <a:srgbClr val="FFFFFF"/>
                </a:solidFill>
              </a14:hiddenFill>
            </a:ext>
          </a:extLst>
        </p:spPr>
      </p:pic>
      <p:pic>
        <p:nvPicPr>
          <p:cNvPr id="8226" name="Picture 34" descr="Confederate Battle Flag Gallery includes the following:Confederate Battle Flags in various sizes, Parade Style Confederate Battle Flag, Aint Comin Down Confederate Flag, The South Will Rise Again Confederate Flag, Battle Flag with Hank Williams, Jr. Rebel Skull Skeleton Flag, Rebel Deer Flag, Rebel Bass Fish Flag, Rebel Bike Flag, Rebel Flag with Eagle, Rebel Flag with Native American Indian, Heritage not Hate Flag, and Rebel Flag with Cross Bones. Click on link to view this category">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7325" y="5264150"/>
            <a:ext cx="295275" cy="195263"/>
          </a:xfrm>
          <a:prstGeom prst="rect">
            <a:avLst/>
          </a:prstGeom>
          <a:noFill/>
          <a:extLst>
            <a:ext uri="{909E8E84-426E-40DD-AFC4-6F175D3DCCD1}">
              <a14:hiddenFill xmlns:a14="http://schemas.microsoft.com/office/drawing/2010/main">
                <a:solidFill>
                  <a:srgbClr val="FFFFFF"/>
                </a:solidFill>
              </a14:hiddenFill>
            </a:ext>
          </a:extLst>
        </p:spPr>
      </p:pic>
      <p:pic>
        <p:nvPicPr>
          <p:cNvPr id="8227" name="Picture 35" descr="Confederate Battle Flag Gallery includes the following:Confederate Battle Flags in various sizes, Parade Style Confederate Battle Flag, Aint Comin Down Confederate Flag, The South Will Rise Again Confederate Flag, Battle Flag with Hank Williams, Jr. Rebel Skull Skeleton Flag, Rebel Deer Flag, Rebel Bass Fish Flag, Rebel Bike Flag, Rebel Flag with Eagle, Rebel Flag with Native American Indian, Heritage not Hate Flag, and Rebel Flag with Cross Bones. Click on link to view this category">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7725" y="5235575"/>
            <a:ext cx="295275" cy="195263"/>
          </a:xfrm>
          <a:prstGeom prst="rect">
            <a:avLst/>
          </a:prstGeom>
          <a:noFill/>
          <a:extLst>
            <a:ext uri="{909E8E84-426E-40DD-AFC4-6F175D3DCCD1}">
              <a14:hiddenFill xmlns:a14="http://schemas.microsoft.com/office/drawing/2010/main">
                <a:solidFill>
                  <a:srgbClr val="FFFFFF"/>
                </a:solidFill>
              </a14:hiddenFill>
            </a:ext>
          </a:extLst>
        </p:spPr>
      </p:pic>
      <p:pic>
        <p:nvPicPr>
          <p:cNvPr id="8228" name="Picture 36" descr="Confederate Battle Flag Gallery includes the following:Confederate Battle Flags in various sizes, Parade Style Confederate Battle Flag, Aint Comin Down Confederate Flag, The South Will Rise Again Confederate Flag, Battle Flag with Hank Williams, Jr. Rebel Skull Skeleton Flag, Rebel Deer Flag, Rebel Bass Fish Flag, Rebel Bike Flag, Rebel Flag with Eagle, Rebel Flag with Native American Indian, Heritage not Hate Flag, and Rebel Flag with Cross Bones. Click on link to view this category">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67438" y="2879725"/>
            <a:ext cx="295275" cy="195263"/>
          </a:xfrm>
          <a:prstGeom prst="rect">
            <a:avLst/>
          </a:prstGeom>
          <a:noFill/>
          <a:extLst>
            <a:ext uri="{909E8E84-426E-40DD-AFC4-6F175D3DCCD1}">
              <a14:hiddenFill xmlns:a14="http://schemas.microsoft.com/office/drawing/2010/main">
                <a:solidFill>
                  <a:srgbClr val="FFFFFF"/>
                </a:solidFill>
              </a14:hiddenFill>
            </a:ext>
          </a:extLst>
        </p:spPr>
      </p:pic>
      <p:pic>
        <p:nvPicPr>
          <p:cNvPr id="8229" name="Picture 37" descr="Confederate Battle Flag Gallery includes the following:Confederate Battle Flags in various sizes, Parade Style Confederate Battle Flag, Aint Comin Down Confederate Flag, The South Will Rise Again Confederate Flag, Battle Flag with Hank Williams, Jr. Rebel Skull Skeleton Flag, Rebel Deer Flag, Rebel Bass Fish Flag, Rebel Bike Flag, Rebel Flag with Eagle, Rebel Flag with Native American Indian, Heritage not Hate Flag, and Rebel Flag with Cross Bones. Click on link to view this category">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9475" y="3305175"/>
            <a:ext cx="295275" cy="195263"/>
          </a:xfrm>
          <a:prstGeom prst="rect">
            <a:avLst/>
          </a:prstGeom>
          <a:noFill/>
          <a:extLst>
            <a:ext uri="{909E8E84-426E-40DD-AFC4-6F175D3DCCD1}">
              <a14:hiddenFill xmlns:a14="http://schemas.microsoft.com/office/drawing/2010/main">
                <a:solidFill>
                  <a:srgbClr val="FFFFFF"/>
                </a:solidFill>
              </a14:hiddenFill>
            </a:ext>
          </a:extLst>
        </p:spPr>
      </p:pic>
      <p:pic>
        <p:nvPicPr>
          <p:cNvPr id="8230" name="Picture 38" descr="Confederate Battle Flag Gallery includes the following:Confederate Battle Flags in various sizes, Parade Style Confederate Battle Flag, Aint Comin Down Confederate Flag, The South Will Rise Again Confederate Flag, Battle Flag with Hank Williams, Jr. Rebel Skull Skeleton Flag, Rebel Deer Flag, Rebel Bass Fish Flag, Rebel Bike Flag, Rebel Flag with Eagle, Rebel Flag with Native American Indian, Heritage not Hate Flag, and Rebel Flag with Cross Bones. Click on link to view this category">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44875" y="2987675"/>
            <a:ext cx="295275" cy="195263"/>
          </a:xfrm>
          <a:prstGeom prst="rect">
            <a:avLst/>
          </a:prstGeom>
          <a:noFill/>
          <a:extLst>
            <a:ext uri="{909E8E84-426E-40DD-AFC4-6F175D3DCCD1}">
              <a14:hiddenFill xmlns:a14="http://schemas.microsoft.com/office/drawing/2010/main">
                <a:solidFill>
                  <a:srgbClr val="FFFFFF"/>
                </a:solidFill>
              </a14:hiddenFill>
            </a:ext>
          </a:extLst>
        </p:spPr>
      </p:pic>
      <p:sp>
        <p:nvSpPr>
          <p:cNvPr id="8231" name="Text Box 39"/>
          <p:cNvSpPr txBox="1">
            <a:spLocks noChangeArrowheads="1"/>
          </p:cNvSpPr>
          <p:nvPr/>
        </p:nvSpPr>
        <p:spPr bwMode="auto">
          <a:xfrm>
            <a:off x="6757988" y="5875338"/>
            <a:ext cx="1708150" cy="3667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u="sng"/>
              <a:t>COA’s - South </a:t>
            </a:r>
          </a:p>
        </p:txBody>
      </p:sp>
      <p:sp>
        <p:nvSpPr>
          <p:cNvPr id="8232" name="Freeform 40"/>
          <p:cNvSpPr>
            <a:spLocks/>
          </p:cNvSpPr>
          <p:nvPr/>
        </p:nvSpPr>
        <p:spPr bwMode="auto">
          <a:xfrm>
            <a:off x="8332788" y="425450"/>
            <a:ext cx="449262" cy="790575"/>
          </a:xfrm>
          <a:custGeom>
            <a:avLst/>
            <a:gdLst>
              <a:gd name="T0" fmla="*/ 276 w 283"/>
              <a:gd name="T1" fmla="*/ 490 h 498"/>
              <a:gd name="T2" fmla="*/ 111 w 283"/>
              <a:gd name="T3" fmla="*/ 498 h 498"/>
              <a:gd name="T4" fmla="*/ 0 w 283"/>
              <a:gd name="T5" fmla="*/ 52 h 498"/>
              <a:gd name="T6" fmla="*/ 7 w 283"/>
              <a:gd name="T7" fmla="*/ 34 h 498"/>
              <a:gd name="T8" fmla="*/ 52 w 283"/>
              <a:gd name="T9" fmla="*/ 4 h 498"/>
              <a:gd name="T10" fmla="*/ 120 w 283"/>
              <a:gd name="T11" fmla="*/ 10 h 498"/>
              <a:gd name="T12" fmla="*/ 135 w 283"/>
              <a:gd name="T13" fmla="*/ 27 h 498"/>
              <a:gd name="T14" fmla="*/ 117 w 283"/>
              <a:gd name="T15" fmla="*/ 60 h 498"/>
              <a:gd name="T16" fmla="*/ 108 w 283"/>
              <a:gd name="T17" fmla="*/ 120 h 498"/>
              <a:gd name="T18" fmla="*/ 159 w 283"/>
              <a:gd name="T19" fmla="*/ 189 h 498"/>
              <a:gd name="T20" fmla="*/ 175 w 283"/>
              <a:gd name="T21" fmla="*/ 294 h 498"/>
              <a:gd name="T22" fmla="*/ 216 w 283"/>
              <a:gd name="T23" fmla="*/ 337 h 498"/>
              <a:gd name="T24" fmla="*/ 267 w 283"/>
              <a:gd name="T25" fmla="*/ 372 h 498"/>
              <a:gd name="T26" fmla="*/ 283 w 283"/>
              <a:gd name="T27" fmla="*/ 459 h 498"/>
              <a:gd name="T28" fmla="*/ 276 w 283"/>
              <a:gd name="T29" fmla="*/ 490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3" h="498">
                <a:moveTo>
                  <a:pt x="276" y="490"/>
                </a:moveTo>
                <a:lnTo>
                  <a:pt x="111" y="498"/>
                </a:lnTo>
                <a:lnTo>
                  <a:pt x="0" y="52"/>
                </a:lnTo>
                <a:lnTo>
                  <a:pt x="7" y="34"/>
                </a:lnTo>
                <a:cubicBezTo>
                  <a:pt x="16" y="26"/>
                  <a:pt x="33" y="8"/>
                  <a:pt x="52" y="4"/>
                </a:cubicBezTo>
                <a:cubicBezTo>
                  <a:pt x="71" y="0"/>
                  <a:pt x="106" y="6"/>
                  <a:pt x="120" y="10"/>
                </a:cubicBezTo>
                <a:lnTo>
                  <a:pt x="135" y="27"/>
                </a:lnTo>
                <a:cubicBezTo>
                  <a:pt x="135" y="35"/>
                  <a:pt x="121" y="45"/>
                  <a:pt x="117" y="60"/>
                </a:cubicBezTo>
                <a:cubicBezTo>
                  <a:pt x="113" y="75"/>
                  <a:pt x="101" y="99"/>
                  <a:pt x="108" y="120"/>
                </a:cubicBezTo>
                <a:cubicBezTo>
                  <a:pt x="115" y="141"/>
                  <a:pt x="148" y="160"/>
                  <a:pt x="159" y="189"/>
                </a:cubicBezTo>
                <a:cubicBezTo>
                  <a:pt x="170" y="218"/>
                  <a:pt x="166" y="269"/>
                  <a:pt x="175" y="294"/>
                </a:cubicBezTo>
                <a:cubicBezTo>
                  <a:pt x="184" y="319"/>
                  <a:pt x="201" y="324"/>
                  <a:pt x="216" y="337"/>
                </a:cubicBezTo>
                <a:cubicBezTo>
                  <a:pt x="231" y="350"/>
                  <a:pt x="256" y="352"/>
                  <a:pt x="267" y="372"/>
                </a:cubicBezTo>
                <a:cubicBezTo>
                  <a:pt x="278" y="392"/>
                  <a:pt x="281" y="439"/>
                  <a:pt x="283" y="459"/>
                </a:cubicBezTo>
                <a:lnTo>
                  <a:pt x="276" y="490"/>
                </a:lnTo>
                <a:close/>
              </a:path>
            </a:pathLst>
          </a:custGeom>
          <a:solidFill>
            <a:srgbClr val="3333FF">
              <a:alpha val="50000"/>
            </a:srgbClr>
          </a:solidFill>
          <a:ln>
            <a:noFill/>
          </a:ln>
          <a:effectLst/>
          <a:extLst>
            <a:ext uri="{91240B29-F687-4F45-9708-019B960494DF}">
              <a14:hiddenLine xmlns:a14="http://schemas.microsoft.com/office/drawing/2010/main" w="952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33" name="Freeform 41"/>
          <p:cNvSpPr>
            <a:spLocks/>
          </p:cNvSpPr>
          <p:nvPr/>
        </p:nvSpPr>
        <p:spPr bwMode="auto">
          <a:xfrm>
            <a:off x="6788150" y="514350"/>
            <a:ext cx="1982788" cy="1592263"/>
          </a:xfrm>
          <a:custGeom>
            <a:avLst/>
            <a:gdLst>
              <a:gd name="T0" fmla="*/ 0 w 1249"/>
              <a:gd name="T1" fmla="*/ 81 h 1003"/>
              <a:gd name="T2" fmla="*/ 972 w 1249"/>
              <a:gd name="T3" fmla="*/ 0 h 1003"/>
              <a:gd name="T4" fmla="*/ 1083 w 1249"/>
              <a:gd name="T5" fmla="*/ 447 h 1003"/>
              <a:gd name="T6" fmla="*/ 1248 w 1249"/>
              <a:gd name="T7" fmla="*/ 432 h 1003"/>
              <a:gd name="T8" fmla="*/ 1091 w 1249"/>
              <a:gd name="T9" fmla="*/ 965 h 1003"/>
              <a:gd name="T10" fmla="*/ 969 w 1249"/>
              <a:gd name="T11" fmla="*/ 663 h 1003"/>
              <a:gd name="T12" fmla="*/ 849 w 1249"/>
              <a:gd name="T13" fmla="*/ 588 h 1003"/>
              <a:gd name="T14" fmla="*/ 830 w 1249"/>
              <a:gd name="T15" fmla="*/ 587 h 1003"/>
              <a:gd name="T16" fmla="*/ 807 w 1249"/>
              <a:gd name="T17" fmla="*/ 579 h 1003"/>
              <a:gd name="T18" fmla="*/ 735 w 1249"/>
              <a:gd name="T19" fmla="*/ 554 h 1003"/>
              <a:gd name="T20" fmla="*/ 711 w 1249"/>
              <a:gd name="T21" fmla="*/ 546 h 1003"/>
              <a:gd name="T22" fmla="*/ 666 w 1249"/>
              <a:gd name="T23" fmla="*/ 513 h 1003"/>
              <a:gd name="T24" fmla="*/ 677 w 1249"/>
              <a:gd name="T25" fmla="*/ 453 h 1003"/>
              <a:gd name="T26" fmla="*/ 705 w 1249"/>
              <a:gd name="T27" fmla="*/ 408 h 1003"/>
              <a:gd name="T28" fmla="*/ 708 w 1249"/>
              <a:gd name="T29" fmla="*/ 383 h 1003"/>
              <a:gd name="T30" fmla="*/ 711 w 1249"/>
              <a:gd name="T31" fmla="*/ 353 h 1003"/>
              <a:gd name="T32" fmla="*/ 678 w 1249"/>
              <a:gd name="T33" fmla="*/ 308 h 1003"/>
              <a:gd name="T34" fmla="*/ 671 w 1249"/>
              <a:gd name="T35" fmla="*/ 285 h 1003"/>
              <a:gd name="T36" fmla="*/ 623 w 1249"/>
              <a:gd name="T37" fmla="*/ 269 h 1003"/>
              <a:gd name="T38" fmla="*/ 603 w 1249"/>
              <a:gd name="T39" fmla="*/ 254 h 1003"/>
              <a:gd name="T40" fmla="*/ 597 w 1249"/>
              <a:gd name="T41" fmla="*/ 221 h 1003"/>
              <a:gd name="T42" fmla="*/ 540 w 1249"/>
              <a:gd name="T43" fmla="*/ 212 h 1003"/>
              <a:gd name="T44" fmla="*/ 477 w 1249"/>
              <a:gd name="T45" fmla="*/ 264 h 1003"/>
              <a:gd name="T46" fmla="*/ 491 w 1249"/>
              <a:gd name="T47" fmla="*/ 153 h 1003"/>
              <a:gd name="T48" fmla="*/ 461 w 1249"/>
              <a:gd name="T49" fmla="*/ 120 h 1003"/>
              <a:gd name="T50" fmla="*/ 429 w 1249"/>
              <a:gd name="T51" fmla="*/ 108 h 1003"/>
              <a:gd name="T52" fmla="*/ 410 w 1249"/>
              <a:gd name="T53" fmla="*/ 104 h 1003"/>
              <a:gd name="T54" fmla="*/ 348 w 1249"/>
              <a:gd name="T55" fmla="*/ 92 h 1003"/>
              <a:gd name="T56" fmla="*/ 282 w 1249"/>
              <a:gd name="T57" fmla="*/ 135 h 1003"/>
              <a:gd name="T58" fmla="*/ 216 w 1249"/>
              <a:gd name="T59" fmla="*/ 99 h 1003"/>
              <a:gd name="T60" fmla="*/ 164 w 1249"/>
              <a:gd name="T61" fmla="*/ 158 h 1003"/>
              <a:gd name="T62" fmla="*/ 81 w 1249"/>
              <a:gd name="T63" fmla="*/ 201 h 1003"/>
              <a:gd name="T64" fmla="*/ 66 w 1249"/>
              <a:gd name="T65" fmla="*/ 227 h 1003"/>
              <a:gd name="T66" fmla="*/ 44 w 1249"/>
              <a:gd name="T67" fmla="*/ 252 h 1003"/>
              <a:gd name="T68" fmla="*/ 6 w 1249"/>
              <a:gd name="T69" fmla="*/ 252 h 1003"/>
              <a:gd name="T70" fmla="*/ 0 w 1249"/>
              <a:gd name="T71" fmla="*/ 81 h 10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49" h="1003">
                <a:moveTo>
                  <a:pt x="0" y="81"/>
                </a:moveTo>
                <a:lnTo>
                  <a:pt x="972" y="0"/>
                </a:lnTo>
                <a:lnTo>
                  <a:pt x="1083" y="447"/>
                </a:lnTo>
                <a:lnTo>
                  <a:pt x="1248" y="432"/>
                </a:lnTo>
                <a:cubicBezTo>
                  <a:pt x="1249" y="518"/>
                  <a:pt x="1137" y="927"/>
                  <a:pt x="1091" y="965"/>
                </a:cubicBezTo>
                <a:cubicBezTo>
                  <a:pt x="1045" y="1003"/>
                  <a:pt x="1009" y="726"/>
                  <a:pt x="969" y="663"/>
                </a:cubicBezTo>
                <a:lnTo>
                  <a:pt x="849" y="588"/>
                </a:lnTo>
                <a:cubicBezTo>
                  <a:pt x="826" y="575"/>
                  <a:pt x="837" y="588"/>
                  <a:pt x="830" y="587"/>
                </a:cubicBezTo>
                <a:cubicBezTo>
                  <a:pt x="823" y="586"/>
                  <a:pt x="823" y="584"/>
                  <a:pt x="807" y="579"/>
                </a:cubicBezTo>
                <a:cubicBezTo>
                  <a:pt x="791" y="574"/>
                  <a:pt x="751" y="559"/>
                  <a:pt x="735" y="554"/>
                </a:cubicBezTo>
                <a:cubicBezTo>
                  <a:pt x="719" y="549"/>
                  <a:pt x="722" y="553"/>
                  <a:pt x="711" y="546"/>
                </a:cubicBezTo>
                <a:cubicBezTo>
                  <a:pt x="700" y="539"/>
                  <a:pt x="672" y="528"/>
                  <a:pt x="666" y="513"/>
                </a:cubicBezTo>
                <a:cubicBezTo>
                  <a:pt x="660" y="498"/>
                  <a:pt x="671" y="470"/>
                  <a:pt x="677" y="453"/>
                </a:cubicBezTo>
                <a:cubicBezTo>
                  <a:pt x="683" y="436"/>
                  <a:pt x="700" y="420"/>
                  <a:pt x="705" y="408"/>
                </a:cubicBezTo>
                <a:cubicBezTo>
                  <a:pt x="710" y="396"/>
                  <a:pt x="707" y="392"/>
                  <a:pt x="708" y="383"/>
                </a:cubicBezTo>
                <a:cubicBezTo>
                  <a:pt x="709" y="374"/>
                  <a:pt x="716" y="365"/>
                  <a:pt x="711" y="353"/>
                </a:cubicBezTo>
                <a:cubicBezTo>
                  <a:pt x="706" y="341"/>
                  <a:pt x="685" y="319"/>
                  <a:pt x="678" y="308"/>
                </a:cubicBezTo>
                <a:cubicBezTo>
                  <a:pt x="671" y="297"/>
                  <a:pt x="680" y="291"/>
                  <a:pt x="671" y="285"/>
                </a:cubicBezTo>
                <a:cubicBezTo>
                  <a:pt x="662" y="279"/>
                  <a:pt x="634" y="274"/>
                  <a:pt x="623" y="269"/>
                </a:cubicBezTo>
                <a:cubicBezTo>
                  <a:pt x="612" y="264"/>
                  <a:pt x="607" y="262"/>
                  <a:pt x="603" y="254"/>
                </a:cubicBezTo>
                <a:cubicBezTo>
                  <a:pt x="599" y="246"/>
                  <a:pt x="607" y="228"/>
                  <a:pt x="597" y="221"/>
                </a:cubicBezTo>
                <a:cubicBezTo>
                  <a:pt x="587" y="214"/>
                  <a:pt x="560" y="205"/>
                  <a:pt x="540" y="212"/>
                </a:cubicBezTo>
                <a:cubicBezTo>
                  <a:pt x="520" y="219"/>
                  <a:pt x="485" y="274"/>
                  <a:pt x="477" y="264"/>
                </a:cubicBezTo>
                <a:lnTo>
                  <a:pt x="491" y="153"/>
                </a:lnTo>
                <a:lnTo>
                  <a:pt x="461" y="120"/>
                </a:lnTo>
                <a:cubicBezTo>
                  <a:pt x="451" y="113"/>
                  <a:pt x="437" y="111"/>
                  <a:pt x="429" y="108"/>
                </a:cubicBezTo>
                <a:cubicBezTo>
                  <a:pt x="421" y="105"/>
                  <a:pt x="423" y="107"/>
                  <a:pt x="410" y="104"/>
                </a:cubicBezTo>
                <a:cubicBezTo>
                  <a:pt x="397" y="101"/>
                  <a:pt x="369" y="87"/>
                  <a:pt x="348" y="92"/>
                </a:cubicBezTo>
                <a:cubicBezTo>
                  <a:pt x="327" y="97"/>
                  <a:pt x="304" y="134"/>
                  <a:pt x="282" y="135"/>
                </a:cubicBezTo>
                <a:cubicBezTo>
                  <a:pt x="260" y="136"/>
                  <a:pt x="236" y="95"/>
                  <a:pt x="216" y="99"/>
                </a:cubicBezTo>
                <a:cubicBezTo>
                  <a:pt x="196" y="103"/>
                  <a:pt x="186" y="141"/>
                  <a:pt x="164" y="158"/>
                </a:cubicBezTo>
                <a:cubicBezTo>
                  <a:pt x="142" y="175"/>
                  <a:pt x="97" y="190"/>
                  <a:pt x="81" y="201"/>
                </a:cubicBezTo>
                <a:cubicBezTo>
                  <a:pt x="65" y="212"/>
                  <a:pt x="72" y="219"/>
                  <a:pt x="66" y="227"/>
                </a:cubicBezTo>
                <a:cubicBezTo>
                  <a:pt x="60" y="235"/>
                  <a:pt x="54" y="248"/>
                  <a:pt x="44" y="252"/>
                </a:cubicBezTo>
                <a:cubicBezTo>
                  <a:pt x="34" y="256"/>
                  <a:pt x="13" y="280"/>
                  <a:pt x="6" y="252"/>
                </a:cubicBezTo>
                <a:lnTo>
                  <a:pt x="0" y="81"/>
                </a:lnTo>
                <a:close/>
              </a:path>
            </a:pathLst>
          </a:custGeom>
          <a:solidFill>
            <a:srgbClr val="3333FF">
              <a:alpha val="50000"/>
            </a:srgbClr>
          </a:solidFill>
          <a:ln>
            <a:noFill/>
          </a:ln>
          <a:effectLst/>
          <a:extLst>
            <a:ext uri="{91240B29-F687-4F45-9708-019B960494DF}">
              <a14:hiddenLine xmlns:a14="http://schemas.microsoft.com/office/drawing/2010/main" w="952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8234" name="Picture 42" descr="The Civil War 35 Star Fla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78838" y="806450"/>
            <a:ext cx="296862" cy="180975"/>
          </a:xfrm>
          <a:prstGeom prst="rect">
            <a:avLst/>
          </a:prstGeom>
          <a:noFill/>
          <a:extLst>
            <a:ext uri="{909E8E84-426E-40DD-AFC4-6F175D3DCCD1}">
              <a14:hiddenFill xmlns:a14="http://schemas.microsoft.com/office/drawing/2010/main">
                <a:solidFill>
                  <a:srgbClr val="FFFFFF"/>
                </a:solidFill>
              </a14:hiddenFill>
            </a:ext>
          </a:extLst>
        </p:spPr>
      </p:pic>
      <p:pic>
        <p:nvPicPr>
          <p:cNvPr id="8236" name="Picture 44" descr="The Civil War 35 Star Fla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16825" y="684213"/>
            <a:ext cx="296863" cy="180975"/>
          </a:xfrm>
          <a:prstGeom prst="rect">
            <a:avLst/>
          </a:prstGeom>
          <a:noFill/>
          <a:extLst>
            <a:ext uri="{909E8E84-426E-40DD-AFC4-6F175D3DCCD1}">
              <a14:hiddenFill xmlns:a14="http://schemas.microsoft.com/office/drawing/2010/main">
                <a:solidFill>
                  <a:srgbClr val="FFFFFF"/>
                </a:solidFill>
              </a14:hiddenFill>
            </a:ext>
          </a:extLst>
        </p:spPr>
      </p:pic>
      <p:sp>
        <p:nvSpPr>
          <p:cNvPr id="8237" name="Freeform 45"/>
          <p:cNvSpPr>
            <a:spLocks/>
          </p:cNvSpPr>
          <p:nvPr/>
        </p:nvSpPr>
        <p:spPr bwMode="auto">
          <a:xfrm>
            <a:off x="2563813" y="1149350"/>
            <a:ext cx="3181350" cy="1409700"/>
          </a:xfrm>
          <a:custGeom>
            <a:avLst/>
            <a:gdLst>
              <a:gd name="T0" fmla="*/ 1176 w 2004"/>
              <a:gd name="T1" fmla="*/ 846 h 888"/>
              <a:gd name="T2" fmla="*/ 390 w 2004"/>
              <a:gd name="T3" fmla="*/ 888 h 888"/>
              <a:gd name="T4" fmla="*/ 24 w 2004"/>
              <a:gd name="T5" fmla="*/ 866 h 888"/>
              <a:gd name="T6" fmla="*/ 82 w 2004"/>
              <a:gd name="T7" fmla="*/ 810 h 888"/>
              <a:gd name="T8" fmla="*/ 108 w 2004"/>
              <a:gd name="T9" fmla="*/ 654 h 888"/>
              <a:gd name="T10" fmla="*/ 238 w 2004"/>
              <a:gd name="T11" fmla="*/ 660 h 888"/>
              <a:gd name="T12" fmla="*/ 324 w 2004"/>
              <a:gd name="T13" fmla="*/ 548 h 888"/>
              <a:gd name="T14" fmla="*/ 400 w 2004"/>
              <a:gd name="T15" fmla="*/ 516 h 888"/>
              <a:gd name="T16" fmla="*/ 392 w 2004"/>
              <a:gd name="T17" fmla="*/ 466 h 888"/>
              <a:gd name="T18" fmla="*/ 434 w 2004"/>
              <a:gd name="T19" fmla="*/ 412 h 888"/>
              <a:gd name="T20" fmla="*/ 434 w 2004"/>
              <a:gd name="T21" fmla="*/ 346 h 888"/>
              <a:gd name="T22" fmla="*/ 468 w 2004"/>
              <a:gd name="T23" fmla="*/ 368 h 888"/>
              <a:gd name="T24" fmla="*/ 516 w 2004"/>
              <a:gd name="T25" fmla="*/ 356 h 888"/>
              <a:gd name="T26" fmla="*/ 548 w 2004"/>
              <a:gd name="T27" fmla="*/ 352 h 888"/>
              <a:gd name="T28" fmla="*/ 586 w 2004"/>
              <a:gd name="T29" fmla="*/ 354 h 888"/>
              <a:gd name="T30" fmla="*/ 722 w 2004"/>
              <a:gd name="T31" fmla="*/ 336 h 888"/>
              <a:gd name="T32" fmla="*/ 768 w 2004"/>
              <a:gd name="T33" fmla="*/ 342 h 888"/>
              <a:gd name="T34" fmla="*/ 812 w 2004"/>
              <a:gd name="T35" fmla="*/ 352 h 888"/>
              <a:gd name="T36" fmla="*/ 846 w 2004"/>
              <a:gd name="T37" fmla="*/ 316 h 888"/>
              <a:gd name="T38" fmla="*/ 868 w 2004"/>
              <a:gd name="T39" fmla="*/ 300 h 888"/>
              <a:gd name="T40" fmla="*/ 902 w 2004"/>
              <a:gd name="T41" fmla="*/ 290 h 888"/>
              <a:gd name="T42" fmla="*/ 968 w 2004"/>
              <a:gd name="T43" fmla="*/ 350 h 888"/>
              <a:gd name="T44" fmla="*/ 1000 w 2004"/>
              <a:gd name="T45" fmla="*/ 264 h 888"/>
              <a:gd name="T46" fmla="*/ 1054 w 2004"/>
              <a:gd name="T47" fmla="*/ 242 h 888"/>
              <a:gd name="T48" fmla="*/ 1114 w 2004"/>
              <a:gd name="T49" fmla="*/ 174 h 888"/>
              <a:gd name="T50" fmla="*/ 1148 w 2004"/>
              <a:gd name="T51" fmla="*/ 100 h 888"/>
              <a:gd name="T52" fmla="*/ 1212 w 2004"/>
              <a:gd name="T53" fmla="*/ 96 h 888"/>
              <a:gd name="T54" fmla="*/ 1282 w 2004"/>
              <a:gd name="T55" fmla="*/ 12 h 888"/>
              <a:gd name="T56" fmla="*/ 1374 w 2004"/>
              <a:gd name="T57" fmla="*/ 0 h 888"/>
              <a:gd name="T58" fmla="*/ 1440 w 2004"/>
              <a:gd name="T59" fmla="*/ 40 h 888"/>
              <a:gd name="T60" fmla="*/ 1490 w 2004"/>
              <a:gd name="T61" fmla="*/ 84 h 888"/>
              <a:gd name="T62" fmla="*/ 1530 w 2004"/>
              <a:gd name="T63" fmla="*/ 94 h 888"/>
              <a:gd name="T64" fmla="*/ 1582 w 2004"/>
              <a:gd name="T65" fmla="*/ 104 h 888"/>
              <a:gd name="T66" fmla="*/ 1652 w 2004"/>
              <a:gd name="T67" fmla="*/ 102 h 888"/>
              <a:gd name="T68" fmla="*/ 1770 w 2004"/>
              <a:gd name="T69" fmla="*/ 72 h 888"/>
              <a:gd name="T70" fmla="*/ 1826 w 2004"/>
              <a:gd name="T71" fmla="*/ 132 h 888"/>
              <a:gd name="T72" fmla="*/ 1850 w 2004"/>
              <a:gd name="T73" fmla="*/ 182 h 888"/>
              <a:gd name="T74" fmla="*/ 1878 w 2004"/>
              <a:gd name="T75" fmla="*/ 314 h 888"/>
              <a:gd name="T76" fmla="*/ 1908 w 2004"/>
              <a:gd name="T77" fmla="*/ 378 h 888"/>
              <a:gd name="T78" fmla="*/ 1952 w 2004"/>
              <a:gd name="T79" fmla="*/ 472 h 888"/>
              <a:gd name="T80" fmla="*/ 1936 w 2004"/>
              <a:gd name="T81" fmla="*/ 526 h 888"/>
              <a:gd name="T82" fmla="*/ 1810 w 2004"/>
              <a:gd name="T83" fmla="*/ 718 h 888"/>
              <a:gd name="T84" fmla="*/ 1672 w 2004"/>
              <a:gd name="T85" fmla="*/ 806 h 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004" h="888">
                <a:moveTo>
                  <a:pt x="1576" y="840"/>
                </a:moveTo>
                <a:lnTo>
                  <a:pt x="1176" y="846"/>
                </a:lnTo>
                <a:lnTo>
                  <a:pt x="384" y="836"/>
                </a:lnTo>
                <a:lnTo>
                  <a:pt x="390" y="888"/>
                </a:lnTo>
                <a:lnTo>
                  <a:pt x="0" y="888"/>
                </a:lnTo>
                <a:lnTo>
                  <a:pt x="24" y="866"/>
                </a:lnTo>
                <a:cubicBezTo>
                  <a:pt x="31" y="856"/>
                  <a:pt x="30" y="837"/>
                  <a:pt x="40" y="828"/>
                </a:cubicBezTo>
                <a:cubicBezTo>
                  <a:pt x="50" y="819"/>
                  <a:pt x="71" y="828"/>
                  <a:pt x="82" y="810"/>
                </a:cubicBezTo>
                <a:cubicBezTo>
                  <a:pt x="93" y="792"/>
                  <a:pt x="104" y="746"/>
                  <a:pt x="108" y="720"/>
                </a:cubicBezTo>
                <a:cubicBezTo>
                  <a:pt x="112" y="694"/>
                  <a:pt x="101" y="673"/>
                  <a:pt x="108" y="654"/>
                </a:cubicBezTo>
                <a:cubicBezTo>
                  <a:pt x="115" y="635"/>
                  <a:pt x="130" y="607"/>
                  <a:pt x="152" y="608"/>
                </a:cubicBezTo>
                <a:cubicBezTo>
                  <a:pt x="174" y="609"/>
                  <a:pt x="211" y="656"/>
                  <a:pt x="238" y="660"/>
                </a:cubicBezTo>
                <a:cubicBezTo>
                  <a:pt x="265" y="664"/>
                  <a:pt x="302" y="649"/>
                  <a:pt x="316" y="630"/>
                </a:cubicBezTo>
                <a:cubicBezTo>
                  <a:pt x="330" y="611"/>
                  <a:pt x="316" y="563"/>
                  <a:pt x="324" y="548"/>
                </a:cubicBezTo>
                <a:cubicBezTo>
                  <a:pt x="332" y="533"/>
                  <a:pt x="351" y="545"/>
                  <a:pt x="364" y="540"/>
                </a:cubicBezTo>
                <a:cubicBezTo>
                  <a:pt x="377" y="535"/>
                  <a:pt x="390" y="521"/>
                  <a:pt x="400" y="516"/>
                </a:cubicBezTo>
                <a:cubicBezTo>
                  <a:pt x="410" y="511"/>
                  <a:pt x="427" y="518"/>
                  <a:pt x="426" y="510"/>
                </a:cubicBezTo>
                <a:cubicBezTo>
                  <a:pt x="425" y="502"/>
                  <a:pt x="394" y="481"/>
                  <a:pt x="392" y="466"/>
                </a:cubicBezTo>
                <a:cubicBezTo>
                  <a:pt x="390" y="451"/>
                  <a:pt x="405" y="429"/>
                  <a:pt x="412" y="420"/>
                </a:cubicBezTo>
                <a:cubicBezTo>
                  <a:pt x="419" y="411"/>
                  <a:pt x="432" y="422"/>
                  <a:pt x="434" y="412"/>
                </a:cubicBezTo>
                <a:cubicBezTo>
                  <a:pt x="436" y="402"/>
                  <a:pt x="426" y="373"/>
                  <a:pt x="426" y="362"/>
                </a:cubicBezTo>
                <a:cubicBezTo>
                  <a:pt x="426" y="351"/>
                  <a:pt x="430" y="349"/>
                  <a:pt x="434" y="346"/>
                </a:cubicBezTo>
                <a:cubicBezTo>
                  <a:pt x="438" y="343"/>
                  <a:pt x="442" y="342"/>
                  <a:pt x="448" y="346"/>
                </a:cubicBezTo>
                <a:cubicBezTo>
                  <a:pt x="454" y="350"/>
                  <a:pt x="460" y="364"/>
                  <a:pt x="468" y="368"/>
                </a:cubicBezTo>
                <a:cubicBezTo>
                  <a:pt x="476" y="372"/>
                  <a:pt x="490" y="370"/>
                  <a:pt x="498" y="368"/>
                </a:cubicBezTo>
                <a:cubicBezTo>
                  <a:pt x="506" y="366"/>
                  <a:pt x="512" y="360"/>
                  <a:pt x="516" y="356"/>
                </a:cubicBezTo>
                <a:cubicBezTo>
                  <a:pt x="520" y="352"/>
                  <a:pt x="515" y="343"/>
                  <a:pt x="520" y="342"/>
                </a:cubicBezTo>
                <a:cubicBezTo>
                  <a:pt x="525" y="341"/>
                  <a:pt x="539" y="352"/>
                  <a:pt x="548" y="352"/>
                </a:cubicBezTo>
                <a:cubicBezTo>
                  <a:pt x="557" y="352"/>
                  <a:pt x="568" y="340"/>
                  <a:pt x="574" y="340"/>
                </a:cubicBezTo>
                <a:cubicBezTo>
                  <a:pt x="580" y="340"/>
                  <a:pt x="575" y="347"/>
                  <a:pt x="586" y="354"/>
                </a:cubicBezTo>
                <a:cubicBezTo>
                  <a:pt x="597" y="361"/>
                  <a:pt x="619" y="385"/>
                  <a:pt x="642" y="382"/>
                </a:cubicBezTo>
                <a:cubicBezTo>
                  <a:pt x="665" y="379"/>
                  <a:pt x="704" y="342"/>
                  <a:pt x="722" y="336"/>
                </a:cubicBezTo>
                <a:cubicBezTo>
                  <a:pt x="740" y="330"/>
                  <a:pt x="740" y="347"/>
                  <a:pt x="748" y="348"/>
                </a:cubicBezTo>
                <a:cubicBezTo>
                  <a:pt x="756" y="349"/>
                  <a:pt x="762" y="339"/>
                  <a:pt x="768" y="342"/>
                </a:cubicBezTo>
                <a:cubicBezTo>
                  <a:pt x="774" y="345"/>
                  <a:pt x="779" y="364"/>
                  <a:pt x="786" y="366"/>
                </a:cubicBezTo>
                <a:cubicBezTo>
                  <a:pt x="793" y="368"/>
                  <a:pt x="806" y="359"/>
                  <a:pt x="812" y="352"/>
                </a:cubicBezTo>
                <a:cubicBezTo>
                  <a:pt x="818" y="345"/>
                  <a:pt x="818" y="330"/>
                  <a:pt x="824" y="324"/>
                </a:cubicBezTo>
                <a:cubicBezTo>
                  <a:pt x="830" y="318"/>
                  <a:pt x="842" y="321"/>
                  <a:pt x="846" y="316"/>
                </a:cubicBezTo>
                <a:cubicBezTo>
                  <a:pt x="850" y="311"/>
                  <a:pt x="844" y="299"/>
                  <a:pt x="848" y="296"/>
                </a:cubicBezTo>
                <a:cubicBezTo>
                  <a:pt x="852" y="293"/>
                  <a:pt x="862" y="303"/>
                  <a:pt x="868" y="300"/>
                </a:cubicBezTo>
                <a:cubicBezTo>
                  <a:pt x="874" y="297"/>
                  <a:pt x="880" y="280"/>
                  <a:pt x="886" y="278"/>
                </a:cubicBezTo>
                <a:cubicBezTo>
                  <a:pt x="892" y="276"/>
                  <a:pt x="899" y="285"/>
                  <a:pt x="902" y="290"/>
                </a:cubicBezTo>
                <a:cubicBezTo>
                  <a:pt x="905" y="295"/>
                  <a:pt x="891" y="296"/>
                  <a:pt x="902" y="306"/>
                </a:cubicBezTo>
                <a:lnTo>
                  <a:pt x="968" y="350"/>
                </a:lnTo>
                <a:cubicBezTo>
                  <a:pt x="984" y="348"/>
                  <a:pt x="995" y="310"/>
                  <a:pt x="1000" y="296"/>
                </a:cubicBezTo>
                <a:cubicBezTo>
                  <a:pt x="1005" y="282"/>
                  <a:pt x="991" y="271"/>
                  <a:pt x="1000" y="264"/>
                </a:cubicBezTo>
                <a:cubicBezTo>
                  <a:pt x="1009" y="257"/>
                  <a:pt x="1043" y="260"/>
                  <a:pt x="1052" y="256"/>
                </a:cubicBezTo>
                <a:cubicBezTo>
                  <a:pt x="1061" y="252"/>
                  <a:pt x="1051" y="249"/>
                  <a:pt x="1054" y="242"/>
                </a:cubicBezTo>
                <a:cubicBezTo>
                  <a:pt x="1057" y="235"/>
                  <a:pt x="1058" y="227"/>
                  <a:pt x="1068" y="216"/>
                </a:cubicBezTo>
                <a:cubicBezTo>
                  <a:pt x="1078" y="205"/>
                  <a:pt x="1106" y="193"/>
                  <a:pt x="1114" y="174"/>
                </a:cubicBezTo>
                <a:lnTo>
                  <a:pt x="1118" y="104"/>
                </a:lnTo>
                <a:cubicBezTo>
                  <a:pt x="1124" y="92"/>
                  <a:pt x="1138" y="99"/>
                  <a:pt x="1148" y="100"/>
                </a:cubicBezTo>
                <a:cubicBezTo>
                  <a:pt x="1158" y="101"/>
                  <a:pt x="1167" y="113"/>
                  <a:pt x="1178" y="112"/>
                </a:cubicBezTo>
                <a:cubicBezTo>
                  <a:pt x="1189" y="111"/>
                  <a:pt x="1195" y="102"/>
                  <a:pt x="1212" y="96"/>
                </a:cubicBezTo>
                <a:cubicBezTo>
                  <a:pt x="1229" y="90"/>
                  <a:pt x="1270" y="88"/>
                  <a:pt x="1282" y="74"/>
                </a:cubicBezTo>
                <a:cubicBezTo>
                  <a:pt x="1294" y="60"/>
                  <a:pt x="1274" y="23"/>
                  <a:pt x="1282" y="12"/>
                </a:cubicBezTo>
                <a:cubicBezTo>
                  <a:pt x="1290" y="1"/>
                  <a:pt x="1317" y="12"/>
                  <a:pt x="1332" y="10"/>
                </a:cubicBezTo>
                <a:lnTo>
                  <a:pt x="1374" y="0"/>
                </a:lnTo>
                <a:cubicBezTo>
                  <a:pt x="1383" y="0"/>
                  <a:pt x="1373" y="5"/>
                  <a:pt x="1384" y="12"/>
                </a:cubicBezTo>
                <a:cubicBezTo>
                  <a:pt x="1395" y="19"/>
                  <a:pt x="1428" y="29"/>
                  <a:pt x="1440" y="40"/>
                </a:cubicBezTo>
                <a:cubicBezTo>
                  <a:pt x="1452" y="51"/>
                  <a:pt x="1450" y="73"/>
                  <a:pt x="1458" y="80"/>
                </a:cubicBezTo>
                <a:cubicBezTo>
                  <a:pt x="1466" y="87"/>
                  <a:pt x="1481" y="80"/>
                  <a:pt x="1490" y="84"/>
                </a:cubicBezTo>
                <a:cubicBezTo>
                  <a:pt x="1499" y="88"/>
                  <a:pt x="1507" y="104"/>
                  <a:pt x="1514" y="106"/>
                </a:cubicBezTo>
                <a:cubicBezTo>
                  <a:pt x="1521" y="108"/>
                  <a:pt x="1523" y="94"/>
                  <a:pt x="1530" y="94"/>
                </a:cubicBezTo>
                <a:cubicBezTo>
                  <a:pt x="1537" y="94"/>
                  <a:pt x="1549" y="102"/>
                  <a:pt x="1558" y="104"/>
                </a:cubicBezTo>
                <a:cubicBezTo>
                  <a:pt x="1567" y="106"/>
                  <a:pt x="1572" y="100"/>
                  <a:pt x="1582" y="104"/>
                </a:cubicBezTo>
                <a:cubicBezTo>
                  <a:pt x="1592" y="108"/>
                  <a:pt x="1606" y="126"/>
                  <a:pt x="1618" y="126"/>
                </a:cubicBezTo>
                <a:cubicBezTo>
                  <a:pt x="1630" y="126"/>
                  <a:pt x="1638" y="105"/>
                  <a:pt x="1652" y="102"/>
                </a:cubicBezTo>
                <a:cubicBezTo>
                  <a:pt x="1666" y="99"/>
                  <a:pt x="1684" y="113"/>
                  <a:pt x="1704" y="108"/>
                </a:cubicBezTo>
                <a:cubicBezTo>
                  <a:pt x="1724" y="103"/>
                  <a:pt x="1754" y="71"/>
                  <a:pt x="1770" y="72"/>
                </a:cubicBezTo>
                <a:cubicBezTo>
                  <a:pt x="1786" y="73"/>
                  <a:pt x="1793" y="102"/>
                  <a:pt x="1802" y="112"/>
                </a:cubicBezTo>
                <a:cubicBezTo>
                  <a:pt x="1811" y="122"/>
                  <a:pt x="1822" y="124"/>
                  <a:pt x="1826" y="132"/>
                </a:cubicBezTo>
                <a:cubicBezTo>
                  <a:pt x="1830" y="140"/>
                  <a:pt x="1824" y="154"/>
                  <a:pt x="1828" y="162"/>
                </a:cubicBezTo>
                <a:cubicBezTo>
                  <a:pt x="1832" y="170"/>
                  <a:pt x="1847" y="164"/>
                  <a:pt x="1850" y="182"/>
                </a:cubicBezTo>
                <a:cubicBezTo>
                  <a:pt x="1853" y="200"/>
                  <a:pt x="1841" y="246"/>
                  <a:pt x="1846" y="268"/>
                </a:cubicBezTo>
                <a:cubicBezTo>
                  <a:pt x="1851" y="290"/>
                  <a:pt x="1872" y="300"/>
                  <a:pt x="1878" y="314"/>
                </a:cubicBezTo>
                <a:cubicBezTo>
                  <a:pt x="1884" y="328"/>
                  <a:pt x="1877" y="341"/>
                  <a:pt x="1882" y="352"/>
                </a:cubicBezTo>
                <a:cubicBezTo>
                  <a:pt x="1887" y="363"/>
                  <a:pt x="1903" y="369"/>
                  <a:pt x="1908" y="378"/>
                </a:cubicBezTo>
                <a:cubicBezTo>
                  <a:pt x="1913" y="387"/>
                  <a:pt x="1905" y="392"/>
                  <a:pt x="1912" y="408"/>
                </a:cubicBezTo>
                <a:cubicBezTo>
                  <a:pt x="1919" y="424"/>
                  <a:pt x="1937" y="458"/>
                  <a:pt x="1952" y="472"/>
                </a:cubicBezTo>
                <a:lnTo>
                  <a:pt x="2004" y="494"/>
                </a:lnTo>
                <a:cubicBezTo>
                  <a:pt x="2001" y="503"/>
                  <a:pt x="1964" y="503"/>
                  <a:pt x="1936" y="526"/>
                </a:cubicBezTo>
                <a:cubicBezTo>
                  <a:pt x="1908" y="549"/>
                  <a:pt x="1855" y="602"/>
                  <a:pt x="1834" y="634"/>
                </a:cubicBezTo>
                <a:cubicBezTo>
                  <a:pt x="1813" y="666"/>
                  <a:pt x="1831" y="697"/>
                  <a:pt x="1810" y="718"/>
                </a:cubicBezTo>
                <a:cubicBezTo>
                  <a:pt x="1789" y="739"/>
                  <a:pt x="1731" y="745"/>
                  <a:pt x="1708" y="760"/>
                </a:cubicBezTo>
                <a:cubicBezTo>
                  <a:pt x="1685" y="775"/>
                  <a:pt x="1694" y="793"/>
                  <a:pt x="1672" y="806"/>
                </a:cubicBezTo>
                <a:cubicBezTo>
                  <a:pt x="1650" y="819"/>
                  <a:pt x="1596" y="833"/>
                  <a:pt x="1576" y="840"/>
                </a:cubicBezTo>
                <a:close/>
              </a:path>
            </a:pathLst>
          </a:custGeom>
          <a:solidFill>
            <a:srgbClr val="3333FF">
              <a:alpha val="50000"/>
            </a:srgbClr>
          </a:solidFill>
          <a:ln>
            <a:noFill/>
          </a:ln>
          <a:effectLst/>
          <a:extLst>
            <a:ext uri="{91240B29-F687-4F45-9708-019B960494DF}">
              <a14:hiddenLine xmlns:a14="http://schemas.microsoft.com/office/drawing/2010/main" w="952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8238" name="Picture 46" descr="The Civil War 35 Star Fla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4788" y="2111375"/>
            <a:ext cx="296862" cy="180975"/>
          </a:xfrm>
          <a:prstGeom prst="rect">
            <a:avLst/>
          </a:prstGeom>
          <a:noFill/>
          <a:extLst>
            <a:ext uri="{909E8E84-426E-40DD-AFC4-6F175D3DCCD1}">
              <a14:hiddenFill xmlns:a14="http://schemas.microsoft.com/office/drawing/2010/main">
                <a:solidFill>
                  <a:srgbClr val="FFFFFF"/>
                </a:solidFill>
              </a14:hiddenFill>
            </a:ext>
          </a:extLst>
        </p:spPr>
      </p:pic>
      <p:sp>
        <p:nvSpPr>
          <p:cNvPr id="8240" name="Freeform 48"/>
          <p:cNvSpPr>
            <a:spLocks/>
          </p:cNvSpPr>
          <p:nvPr/>
        </p:nvSpPr>
        <p:spPr bwMode="auto">
          <a:xfrm>
            <a:off x="74613" y="19050"/>
            <a:ext cx="2674937" cy="2774950"/>
          </a:xfrm>
          <a:custGeom>
            <a:avLst/>
            <a:gdLst>
              <a:gd name="T0" fmla="*/ 0 w 1685"/>
              <a:gd name="T1" fmla="*/ 230 h 1748"/>
              <a:gd name="T2" fmla="*/ 75 w 1685"/>
              <a:gd name="T3" fmla="*/ 286 h 1748"/>
              <a:gd name="T4" fmla="*/ 159 w 1685"/>
              <a:gd name="T5" fmla="*/ 272 h 1748"/>
              <a:gd name="T6" fmla="*/ 200 w 1685"/>
              <a:gd name="T7" fmla="*/ 302 h 1748"/>
              <a:gd name="T8" fmla="*/ 167 w 1685"/>
              <a:gd name="T9" fmla="*/ 370 h 1748"/>
              <a:gd name="T10" fmla="*/ 162 w 1685"/>
              <a:gd name="T11" fmla="*/ 469 h 1748"/>
              <a:gd name="T12" fmla="*/ 236 w 1685"/>
              <a:gd name="T13" fmla="*/ 568 h 1748"/>
              <a:gd name="T14" fmla="*/ 140 w 1685"/>
              <a:gd name="T15" fmla="*/ 1477 h 1748"/>
              <a:gd name="T16" fmla="*/ 1394 w 1685"/>
              <a:gd name="T17" fmla="*/ 1633 h 1748"/>
              <a:gd name="T18" fmla="*/ 1308 w 1685"/>
              <a:gd name="T19" fmla="*/ 1745 h 1748"/>
              <a:gd name="T20" fmla="*/ 1500 w 1685"/>
              <a:gd name="T21" fmla="*/ 1714 h 1748"/>
              <a:gd name="T22" fmla="*/ 1517 w 1685"/>
              <a:gd name="T23" fmla="*/ 1657 h 1748"/>
              <a:gd name="T24" fmla="*/ 1542 w 1685"/>
              <a:gd name="T25" fmla="*/ 1637 h 1748"/>
              <a:gd name="T26" fmla="*/ 1566 w 1685"/>
              <a:gd name="T27" fmla="*/ 1598 h 1748"/>
              <a:gd name="T28" fmla="*/ 1595 w 1685"/>
              <a:gd name="T29" fmla="*/ 1579 h 1748"/>
              <a:gd name="T30" fmla="*/ 1643 w 1685"/>
              <a:gd name="T31" fmla="*/ 1532 h 1748"/>
              <a:gd name="T32" fmla="*/ 1655 w 1685"/>
              <a:gd name="T33" fmla="*/ 1499 h 1748"/>
              <a:gd name="T34" fmla="*/ 1670 w 1685"/>
              <a:gd name="T35" fmla="*/ 1468 h 1748"/>
              <a:gd name="T36" fmla="*/ 1676 w 1685"/>
              <a:gd name="T37" fmla="*/ 1390 h 1748"/>
              <a:gd name="T38" fmla="*/ 1581 w 1685"/>
              <a:gd name="T39" fmla="*/ 1408 h 1748"/>
              <a:gd name="T40" fmla="*/ 1562 w 1685"/>
              <a:gd name="T41" fmla="*/ 1354 h 1748"/>
              <a:gd name="T42" fmla="*/ 1577 w 1685"/>
              <a:gd name="T43" fmla="*/ 1265 h 1748"/>
              <a:gd name="T44" fmla="*/ 1554 w 1685"/>
              <a:gd name="T45" fmla="*/ 1162 h 1748"/>
              <a:gd name="T46" fmla="*/ 1478 w 1685"/>
              <a:gd name="T47" fmla="*/ 1090 h 1748"/>
              <a:gd name="T48" fmla="*/ 1425 w 1685"/>
              <a:gd name="T49" fmla="*/ 1039 h 1748"/>
              <a:gd name="T50" fmla="*/ 1374 w 1685"/>
              <a:gd name="T51" fmla="*/ 952 h 1748"/>
              <a:gd name="T52" fmla="*/ 1419 w 1685"/>
              <a:gd name="T53" fmla="*/ 805 h 1748"/>
              <a:gd name="T54" fmla="*/ 1373 w 1685"/>
              <a:gd name="T55" fmla="*/ 724 h 1748"/>
              <a:gd name="T56" fmla="*/ 1289 w 1685"/>
              <a:gd name="T57" fmla="*/ 653 h 1748"/>
              <a:gd name="T58" fmla="*/ 1295 w 1685"/>
              <a:gd name="T59" fmla="*/ 593 h 1748"/>
              <a:gd name="T60" fmla="*/ 1254 w 1685"/>
              <a:gd name="T61" fmla="*/ 556 h 1748"/>
              <a:gd name="T62" fmla="*/ 1208 w 1685"/>
              <a:gd name="T63" fmla="*/ 494 h 1748"/>
              <a:gd name="T64" fmla="*/ 1157 w 1685"/>
              <a:gd name="T65" fmla="*/ 412 h 1748"/>
              <a:gd name="T66" fmla="*/ 1118 w 1685"/>
              <a:gd name="T67" fmla="*/ 334 h 1748"/>
              <a:gd name="T68" fmla="*/ 1179 w 1685"/>
              <a:gd name="T69" fmla="*/ 155 h 1748"/>
              <a:gd name="T70" fmla="*/ 1208 w 1685"/>
              <a:gd name="T71" fmla="*/ 86 h 1748"/>
              <a:gd name="T72" fmla="*/ 1251 w 1685"/>
              <a:gd name="T73" fmla="*/ 67 h 1748"/>
              <a:gd name="T74" fmla="*/ 1269 w 1685"/>
              <a:gd name="T75" fmla="*/ 4 h 1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85" h="1748">
                <a:moveTo>
                  <a:pt x="5" y="0"/>
                </a:moveTo>
                <a:lnTo>
                  <a:pt x="0" y="230"/>
                </a:lnTo>
                <a:lnTo>
                  <a:pt x="18" y="239"/>
                </a:lnTo>
                <a:cubicBezTo>
                  <a:pt x="30" y="248"/>
                  <a:pt x="58" y="277"/>
                  <a:pt x="75" y="286"/>
                </a:cubicBezTo>
                <a:cubicBezTo>
                  <a:pt x="92" y="295"/>
                  <a:pt x="108" y="294"/>
                  <a:pt x="122" y="292"/>
                </a:cubicBezTo>
                <a:cubicBezTo>
                  <a:pt x="136" y="290"/>
                  <a:pt x="149" y="276"/>
                  <a:pt x="159" y="272"/>
                </a:cubicBezTo>
                <a:cubicBezTo>
                  <a:pt x="169" y="268"/>
                  <a:pt x="173" y="264"/>
                  <a:pt x="180" y="269"/>
                </a:cubicBezTo>
                <a:cubicBezTo>
                  <a:pt x="187" y="274"/>
                  <a:pt x="199" y="294"/>
                  <a:pt x="200" y="302"/>
                </a:cubicBezTo>
                <a:cubicBezTo>
                  <a:pt x="201" y="310"/>
                  <a:pt x="190" y="309"/>
                  <a:pt x="185" y="320"/>
                </a:cubicBezTo>
                <a:cubicBezTo>
                  <a:pt x="180" y="331"/>
                  <a:pt x="180" y="353"/>
                  <a:pt x="167" y="370"/>
                </a:cubicBezTo>
                <a:cubicBezTo>
                  <a:pt x="154" y="387"/>
                  <a:pt x="106" y="404"/>
                  <a:pt x="105" y="420"/>
                </a:cubicBezTo>
                <a:cubicBezTo>
                  <a:pt x="104" y="436"/>
                  <a:pt x="150" y="450"/>
                  <a:pt x="162" y="469"/>
                </a:cubicBezTo>
                <a:cubicBezTo>
                  <a:pt x="174" y="488"/>
                  <a:pt x="167" y="516"/>
                  <a:pt x="179" y="532"/>
                </a:cubicBezTo>
                <a:lnTo>
                  <a:pt x="236" y="568"/>
                </a:lnTo>
                <a:lnTo>
                  <a:pt x="153" y="1303"/>
                </a:lnTo>
                <a:lnTo>
                  <a:pt x="140" y="1477"/>
                </a:lnTo>
                <a:lnTo>
                  <a:pt x="1361" y="1572"/>
                </a:lnTo>
                <a:lnTo>
                  <a:pt x="1394" y="1633"/>
                </a:lnTo>
                <a:lnTo>
                  <a:pt x="1353" y="1666"/>
                </a:lnTo>
                <a:lnTo>
                  <a:pt x="1308" y="1745"/>
                </a:lnTo>
                <a:lnTo>
                  <a:pt x="1502" y="1748"/>
                </a:lnTo>
                <a:lnTo>
                  <a:pt x="1500" y="1714"/>
                </a:lnTo>
                <a:cubicBezTo>
                  <a:pt x="1504" y="1702"/>
                  <a:pt x="1523" y="1684"/>
                  <a:pt x="1526" y="1675"/>
                </a:cubicBezTo>
                <a:cubicBezTo>
                  <a:pt x="1529" y="1666"/>
                  <a:pt x="1518" y="1662"/>
                  <a:pt x="1517" y="1657"/>
                </a:cubicBezTo>
                <a:cubicBezTo>
                  <a:pt x="1516" y="1652"/>
                  <a:pt x="1517" y="1649"/>
                  <a:pt x="1521" y="1646"/>
                </a:cubicBezTo>
                <a:cubicBezTo>
                  <a:pt x="1525" y="1643"/>
                  <a:pt x="1537" y="1642"/>
                  <a:pt x="1542" y="1637"/>
                </a:cubicBezTo>
                <a:cubicBezTo>
                  <a:pt x="1547" y="1632"/>
                  <a:pt x="1546" y="1624"/>
                  <a:pt x="1550" y="1618"/>
                </a:cubicBezTo>
                <a:cubicBezTo>
                  <a:pt x="1554" y="1612"/>
                  <a:pt x="1564" y="1609"/>
                  <a:pt x="1566" y="1598"/>
                </a:cubicBezTo>
                <a:cubicBezTo>
                  <a:pt x="1568" y="1587"/>
                  <a:pt x="1558" y="1552"/>
                  <a:pt x="1563" y="1549"/>
                </a:cubicBezTo>
                <a:cubicBezTo>
                  <a:pt x="1568" y="1546"/>
                  <a:pt x="1586" y="1581"/>
                  <a:pt x="1595" y="1579"/>
                </a:cubicBezTo>
                <a:cubicBezTo>
                  <a:pt x="1604" y="1577"/>
                  <a:pt x="1609" y="1546"/>
                  <a:pt x="1617" y="1538"/>
                </a:cubicBezTo>
                <a:cubicBezTo>
                  <a:pt x="1625" y="1530"/>
                  <a:pt x="1638" y="1536"/>
                  <a:pt x="1643" y="1532"/>
                </a:cubicBezTo>
                <a:cubicBezTo>
                  <a:pt x="1648" y="1528"/>
                  <a:pt x="1644" y="1518"/>
                  <a:pt x="1646" y="1513"/>
                </a:cubicBezTo>
                <a:cubicBezTo>
                  <a:pt x="1648" y="1508"/>
                  <a:pt x="1653" y="1504"/>
                  <a:pt x="1655" y="1499"/>
                </a:cubicBezTo>
                <a:cubicBezTo>
                  <a:pt x="1657" y="1494"/>
                  <a:pt x="1657" y="1489"/>
                  <a:pt x="1659" y="1484"/>
                </a:cubicBezTo>
                <a:cubicBezTo>
                  <a:pt x="1661" y="1479"/>
                  <a:pt x="1668" y="1474"/>
                  <a:pt x="1670" y="1468"/>
                </a:cubicBezTo>
                <a:cubicBezTo>
                  <a:pt x="1672" y="1462"/>
                  <a:pt x="1670" y="1460"/>
                  <a:pt x="1671" y="1447"/>
                </a:cubicBezTo>
                <a:cubicBezTo>
                  <a:pt x="1672" y="1434"/>
                  <a:pt x="1685" y="1396"/>
                  <a:pt x="1676" y="1390"/>
                </a:cubicBezTo>
                <a:cubicBezTo>
                  <a:pt x="1667" y="1384"/>
                  <a:pt x="1632" y="1406"/>
                  <a:pt x="1616" y="1409"/>
                </a:cubicBezTo>
                <a:cubicBezTo>
                  <a:pt x="1600" y="1412"/>
                  <a:pt x="1587" y="1413"/>
                  <a:pt x="1581" y="1408"/>
                </a:cubicBezTo>
                <a:lnTo>
                  <a:pt x="1578" y="1378"/>
                </a:lnTo>
                <a:lnTo>
                  <a:pt x="1562" y="1354"/>
                </a:lnTo>
                <a:lnTo>
                  <a:pt x="1562" y="1322"/>
                </a:lnTo>
                <a:lnTo>
                  <a:pt x="1577" y="1265"/>
                </a:lnTo>
                <a:lnTo>
                  <a:pt x="1568" y="1186"/>
                </a:lnTo>
                <a:cubicBezTo>
                  <a:pt x="1564" y="1169"/>
                  <a:pt x="1565" y="1176"/>
                  <a:pt x="1554" y="1162"/>
                </a:cubicBezTo>
                <a:cubicBezTo>
                  <a:pt x="1543" y="1148"/>
                  <a:pt x="1515" y="1114"/>
                  <a:pt x="1502" y="1102"/>
                </a:cubicBezTo>
                <a:cubicBezTo>
                  <a:pt x="1489" y="1090"/>
                  <a:pt x="1486" y="1097"/>
                  <a:pt x="1478" y="1090"/>
                </a:cubicBezTo>
                <a:cubicBezTo>
                  <a:pt x="1470" y="1083"/>
                  <a:pt x="1463" y="1072"/>
                  <a:pt x="1454" y="1063"/>
                </a:cubicBezTo>
                <a:cubicBezTo>
                  <a:pt x="1445" y="1054"/>
                  <a:pt x="1437" y="1049"/>
                  <a:pt x="1425" y="1039"/>
                </a:cubicBezTo>
                <a:cubicBezTo>
                  <a:pt x="1413" y="1029"/>
                  <a:pt x="1387" y="1017"/>
                  <a:pt x="1379" y="1003"/>
                </a:cubicBezTo>
                <a:cubicBezTo>
                  <a:pt x="1371" y="989"/>
                  <a:pt x="1367" y="975"/>
                  <a:pt x="1374" y="952"/>
                </a:cubicBezTo>
                <a:cubicBezTo>
                  <a:pt x="1381" y="929"/>
                  <a:pt x="1415" y="886"/>
                  <a:pt x="1422" y="862"/>
                </a:cubicBezTo>
                <a:cubicBezTo>
                  <a:pt x="1429" y="838"/>
                  <a:pt x="1419" y="823"/>
                  <a:pt x="1419" y="805"/>
                </a:cubicBezTo>
                <a:cubicBezTo>
                  <a:pt x="1419" y="787"/>
                  <a:pt x="1433" y="764"/>
                  <a:pt x="1425" y="751"/>
                </a:cubicBezTo>
                <a:cubicBezTo>
                  <a:pt x="1417" y="738"/>
                  <a:pt x="1389" y="728"/>
                  <a:pt x="1373" y="724"/>
                </a:cubicBezTo>
                <a:cubicBezTo>
                  <a:pt x="1357" y="720"/>
                  <a:pt x="1343" y="740"/>
                  <a:pt x="1329" y="728"/>
                </a:cubicBezTo>
                <a:cubicBezTo>
                  <a:pt x="1315" y="716"/>
                  <a:pt x="1293" y="669"/>
                  <a:pt x="1289" y="653"/>
                </a:cubicBezTo>
                <a:cubicBezTo>
                  <a:pt x="1285" y="637"/>
                  <a:pt x="1301" y="639"/>
                  <a:pt x="1302" y="629"/>
                </a:cubicBezTo>
                <a:cubicBezTo>
                  <a:pt x="1303" y="619"/>
                  <a:pt x="1297" y="601"/>
                  <a:pt x="1295" y="593"/>
                </a:cubicBezTo>
                <a:cubicBezTo>
                  <a:pt x="1293" y="585"/>
                  <a:pt x="1294" y="587"/>
                  <a:pt x="1287" y="581"/>
                </a:cubicBezTo>
                <a:cubicBezTo>
                  <a:pt x="1280" y="575"/>
                  <a:pt x="1262" y="561"/>
                  <a:pt x="1254" y="556"/>
                </a:cubicBezTo>
                <a:cubicBezTo>
                  <a:pt x="1246" y="551"/>
                  <a:pt x="1249" y="560"/>
                  <a:pt x="1241" y="550"/>
                </a:cubicBezTo>
                <a:cubicBezTo>
                  <a:pt x="1233" y="540"/>
                  <a:pt x="1216" y="505"/>
                  <a:pt x="1208" y="494"/>
                </a:cubicBezTo>
                <a:cubicBezTo>
                  <a:pt x="1200" y="483"/>
                  <a:pt x="1199" y="499"/>
                  <a:pt x="1191" y="485"/>
                </a:cubicBezTo>
                <a:cubicBezTo>
                  <a:pt x="1183" y="471"/>
                  <a:pt x="1167" y="432"/>
                  <a:pt x="1157" y="412"/>
                </a:cubicBezTo>
                <a:cubicBezTo>
                  <a:pt x="1147" y="392"/>
                  <a:pt x="1136" y="381"/>
                  <a:pt x="1130" y="368"/>
                </a:cubicBezTo>
                <a:cubicBezTo>
                  <a:pt x="1124" y="355"/>
                  <a:pt x="1115" y="362"/>
                  <a:pt x="1118" y="334"/>
                </a:cubicBezTo>
                <a:cubicBezTo>
                  <a:pt x="1121" y="306"/>
                  <a:pt x="1141" y="229"/>
                  <a:pt x="1151" y="199"/>
                </a:cubicBezTo>
                <a:cubicBezTo>
                  <a:pt x="1161" y="169"/>
                  <a:pt x="1172" y="169"/>
                  <a:pt x="1179" y="155"/>
                </a:cubicBezTo>
                <a:cubicBezTo>
                  <a:pt x="1186" y="141"/>
                  <a:pt x="1186" y="123"/>
                  <a:pt x="1191" y="112"/>
                </a:cubicBezTo>
                <a:cubicBezTo>
                  <a:pt x="1196" y="101"/>
                  <a:pt x="1202" y="92"/>
                  <a:pt x="1208" y="86"/>
                </a:cubicBezTo>
                <a:cubicBezTo>
                  <a:pt x="1214" y="80"/>
                  <a:pt x="1223" y="80"/>
                  <a:pt x="1230" y="77"/>
                </a:cubicBezTo>
                <a:cubicBezTo>
                  <a:pt x="1237" y="74"/>
                  <a:pt x="1245" y="77"/>
                  <a:pt x="1251" y="67"/>
                </a:cubicBezTo>
                <a:cubicBezTo>
                  <a:pt x="1257" y="57"/>
                  <a:pt x="1265" y="29"/>
                  <a:pt x="1268" y="19"/>
                </a:cubicBezTo>
                <a:lnTo>
                  <a:pt x="1269" y="4"/>
                </a:lnTo>
                <a:lnTo>
                  <a:pt x="5" y="0"/>
                </a:lnTo>
                <a:close/>
              </a:path>
            </a:pathLst>
          </a:custGeom>
          <a:solidFill>
            <a:srgbClr val="3333FF">
              <a:alpha val="50000"/>
            </a:srgbClr>
          </a:solidFill>
          <a:ln>
            <a:noFill/>
          </a:ln>
          <a:effectLst/>
          <a:extLst>
            <a:ext uri="{91240B29-F687-4F45-9708-019B960494DF}">
              <a14:hiddenLine xmlns:a14="http://schemas.microsoft.com/office/drawing/2010/main" w="952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8241" name="Picture 49" descr="The Civil War 35 Star Fla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6488" y="1844675"/>
            <a:ext cx="296862" cy="180975"/>
          </a:xfrm>
          <a:prstGeom prst="rect">
            <a:avLst/>
          </a:prstGeom>
          <a:noFill/>
          <a:extLst>
            <a:ext uri="{909E8E84-426E-40DD-AFC4-6F175D3DCCD1}">
              <a14:hiddenFill xmlns:a14="http://schemas.microsoft.com/office/drawing/2010/main">
                <a:solidFill>
                  <a:srgbClr val="FFFFFF"/>
                </a:solidFill>
              </a14:hiddenFill>
            </a:ext>
          </a:extLst>
        </p:spPr>
      </p:pic>
      <p:sp>
        <p:nvSpPr>
          <p:cNvPr id="8242" name="Freeform 50"/>
          <p:cNvSpPr>
            <a:spLocks/>
          </p:cNvSpPr>
          <p:nvPr/>
        </p:nvSpPr>
        <p:spPr bwMode="auto">
          <a:xfrm>
            <a:off x="5487988" y="439738"/>
            <a:ext cx="2079625" cy="1693862"/>
          </a:xfrm>
          <a:custGeom>
            <a:avLst/>
            <a:gdLst>
              <a:gd name="T0" fmla="*/ 37 w 1310"/>
              <a:gd name="T1" fmla="*/ 634 h 1067"/>
              <a:gd name="T2" fmla="*/ 67 w 1310"/>
              <a:gd name="T3" fmla="*/ 615 h 1067"/>
              <a:gd name="T4" fmla="*/ 167 w 1310"/>
              <a:gd name="T5" fmla="*/ 487 h 1067"/>
              <a:gd name="T6" fmla="*/ 197 w 1310"/>
              <a:gd name="T7" fmla="*/ 448 h 1067"/>
              <a:gd name="T8" fmla="*/ 236 w 1310"/>
              <a:gd name="T9" fmla="*/ 465 h 1067"/>
              <a:gd name="T10" fmla="*/ 254 w 1310"/>
              <a:gd name="T11" fmla="*/ 423 h 1067"/>
              <a:gd name="T12" fmla="*/ 281 w 1310"/>
              <a:gd name="T13" fmla="*/ 354 h 1067"/>
              <a:gd name="T14" fmla="*/ 310 w 1310"/>
              <a:gd name="T15" fmla="*/ 328 h 1067"/>
              <a:gd name="T16" fmla="*/ 365 w 1310"/>
              <a:gd name="T17" fmla="*/ 309 h 1067"/>
              <a:gd name="T18" fmla="*/ 445 w 1310"/>
              <a:gd name="T19" fmla="*/ 190 h 1067"/>
              <a:gd name="T20" fmla="*/ 469 w 1310"/>
              <a:gd name="T21" fmla="*/ 118 h 1067"/>
              <a:gd name="T22" fmla="*/ 529 w 1310"/>
              <a:gd name="T23" fmla="*/ 27 h 1067"/>
              <a:gd name="T24" fmla="*/ 551 w 1310"/>
              <a:gd name="T25" fmla="*/ 146 h 1067"/>
              <a:gd name="T26" fmla="*/ 830 w 1310"/>
              <a:gd name="T27" fmla="*/ 220 h 1067"/>
              <a:gd name="T28" fmla="*/ 836 w 1310"/>
              <a:gd name="T29" fmla="*/ 307 h 1067"/>
              <a:gd name="T30" fmla="*/ 902 w 1310"/>
              <a:gd name="T31" fmla="*/ 250 h 1067"/>
              <a:gd name="T32" fmla="*/ 1006 w 1310"/>
              <a:gd name="T33" fmla="*/ 168 h 1067"/>
              <a:gd name="T34" fmla="*/ 1106 w 1310"/>
              <a:gd name="T35" fmla="*/ 178 h 1067"/>
              <a:gd name="T36" fmla="*/ 1291 w 1310"/>
              <a:gd name="T37" fmla="*/ 166 h 1067"/>
              <a:gd name="T38" fmla="*/ 1299 w 1310"/>
              <a:gd name="T39" fmla="*/ 306 h 1067"/>
              <a:gd name="T40" fmla="*/ 1126 w 1310"/>
              <a:gd name="T41" fmla="*/ 219 h 1067"/>
              <a:gd name="T42" fmla="*/ 1107 w 1310"/>
              <a:gd name="T43" fmla="*/ 314 h 1067"/>
              <a:gd name="T44" fmla="*/ 976 w 1310"/>
              <a:gd name="T45" fmla="*/ 454 h 1067"/>
              <a:gd name="T46" fmla="*/ 892 w 1310"/>
              <a:gd name="T47" fmla="*/ 553 h 1067"/>
              <a:gd name="T48" fmla="*/ 829 w 1310"/>
              <a:gd name="T49" fmla="*/ 537 h 1067"/>
              <a:gd name="T50" fmla="*/ 721 w 1310"/>
              <a:gd name="T51" fmla="*/ 742 h 1067"/>
              <a:gd name="T52" fmla="*/ 643 w 1310"/>
              <a:gd name="T53" fmla="*/ 876 h 1067"/>
              <a:gd name="T54" fmla="*/ 640 w 1310"/>
              <a:gd name="T55" fmla="*/ 922 h 1067"/>
              <a:gd name="T56" fmla="*/ 529 w 1310"/>
              <a:gd name="T57" fmla="*/ 973 h 1067"/>
              <a:gd name="T58" fmla="*/ 473 w 1310"/>
              <a:gd name="T59" fmla="*/ 997 h 1067"/>
              <a:gd name="T60" fmla="*/ 377 w 1310"/>
              <a:gd name="T61" fmla="*/ 1009 h 1067"/>
              <a:gd name="T62" fmla="*/ 205 w 1310"/>
              <a:gd name="T63" fmla="*/ 1032 h 1067"/>
              <a:gd name="T64" fmla="*/ 107 w 1310"/>
              <a:gd name="T65" fmla="*/ 916 h 1067"/>
              <a:gd name="T66" fmla="*/ 67 w 1310"/>
              <a:gd name="T67" fmla="*/ 823 h 1067"/>
              <a:gd name="T68" fmla="*/ 37 w 1310"/>
              <a:gd name="T69" fmla="*/ 766 h 1067"/>
              <a:gd name="T70" fmla="*/ 13 w 1310"/>
              <a:gd name="T71" fmla="*/ 642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10" h="1067">
                <a:moveTo>
                  <a:pt x="13" y="642"/>
                </a:moveTo>
                <a:cubicBezTo>
                  <a:pt x="17" y="623"/>
                  <a:pt x="30" y="636"/>
                  <a:pt x="37" y="634"/>
                </a:cubicBezTo>
                <a:cubicBezTo>
                  <a:pt x="44" y="632"/>
                  <a:pt x="50" y="633"/>
                  <a:pt x="55" y="630"/>
                </a:cubicBezTo>
                <a:cubicBezTo>
                  <a:pt x="60" y="627"/>
                  <a:pt x="58" y="620"/>
                  <a:pt x="67" y="615"/>
                </a:cubicBezTo>
                <a:cubicBezTo>
                  <a:pt x="76" y="610"/>
                  <a:pt x="93" y="618"/>
                  <a:pt x="110" y="597"/>
                </a:cubicBezTo>
                <a:cubicBezTo>
                  <a:pt x="127" y="576"/>
                  <a:pt x="155" y="507"/>
                  <a:pt x="167" y="487"/>
                </a:cubicBezTo>
                <a:cubicBezTo>
                  <a:pt x="179" y="467"/>
                  <a:pt x="177" y="481"/>
                  <a:pt x="182" y="475"/>
                </a:cubicBezTo>
                <a:cubicBezTo>
                  <a:pt x="187" y="469"/>
                  <a:pt x="190" y="452"/>
                  <a:pt x="197" y="448"/>
                </a:cubicBezTo>
                <a:cubicBezTo>
                  <a:pt x="204" y="444"/>
                  <a:pt x="218" y="450"/>
                  <a:pt x="224" y="453"/>
                </a:cubicBezTo>
                <a:cubicBezTo>
                  <a:pt x="230" y="456"/>
                  <a:pt x="230" y="464"/>
                  <a:pt x="236" y="465"/>
                </a:cubicBezTo>
                <a:cubicBezTo>
                  <a:pt x="242" y="466"/>
                  <a:pt x="257" y="467"/>
                  <a:pt x="260" y="460"/>
                </a:cubicBezTo>
                <a:cubicBezTo>
                  <a:pt x="263" y="453"/>
                  <a:pt x="254" y="437"/>
                  <a:pt x="254" y="423"/>
                </a:cubicBezTo>
                <a:cubicBezTo>
                  <a:pt x="254" y="409"/>
                  <a:pt x="253" y="384"/>
                  <a:pt x="257" y="373"/>
                </a:cubicBezTo>
                <a:cubicBezTo>
                  <a:pt x="261" y="362"/>
                  <a:pt x="275" y="361"/>
                  <a:pt x="281" y="354"/>
                </a:cubicBezTo>
                <a:cubicBezTo>
                  <a:pt x="287" y="347"/>
                  <a:pt x="287" y="335"/>
                  <a:pt x="292" y="331"/>
                </a:cubicBezTo>
                <a:cubicBezTo>
                  <a:pt x="297" y="327"/>
                  <a:pt x="304" y="333"/>
                  <a:pt x="310" y="328"/>
                </a:cubicBezTo>
                <a:cubicBezTo>
                  <a:pt x="316" y="323"/>
                  <a:pt x="320" y="306"/>
                  <a:pt x="329" y="303"/>
                </a:cubicBezTo>
                <a:cubicBezTo>
                  <a:pt x="338" y="300"/>
                  <a:pt x="350" y="320"/>
                  <a:pt x="365" y="309"/>
                </a:cubicBezTo>
                <a:cubicBezTo>
                  <a:pt x="380" y="298"/>
                  <a:pt x="405" y="257"/>
                  <a:pt x="418" y="237"/>
                </a:cubicBezTo>
                <a:cubicBezTo>
                  <a:pt x="431" y="217"/>
                  <a:pt x="441" y="203"/>
                  <a:pt x="445" y="190"/>
                </a:cubicBezTo>
                <a:cubicBezTo>
                  <a:pt x="449" y="177"/>
                  <a:pt x="441" y="168"/>
                  <a:pt x="445" y="156"/>
                </a:cubicBezTo>
                <a:cubicBezTo>
                  <a:pt x="449" y="144"/>
                  <a:pt x="458" y="131"/>
                  <a:pt x="469" y="118"/>
                </a:cubicBezTo>
                <a:cubicBezTo>
                  <a:pt x="480" y="105"/>
                  <a:pt x="502" y="90"/>
                  <a:pt x="512" y="75"/>
                </a:cubicBezTo>
                <a:cubicBezTo>
                  <a:pt x="522" y="60"/>
                  <a:pt x="524" y="39"/>
                  <a:pt x="529" y="27"/>
                </a:cubicBezTo>
                <a:lnTo>
                  <a:pt x="542" y="0"/>
                </a:lnTo>
                <a:lnTo>
                  <a:pt x="551" y="146"/>
                </a:lnTo>
                <a:lnTo>
                  <a:pt x="819" y="126"/>
                </a:lnTo>
                <a:lnTo>
                  <a:pt x="830" y="220"/>
                </a:lnTo>
                <a:lnTo>
                  <a:pt x="827" y="290"/>
                </a:lnTo>
                <a:lnTo>
                  <a:pt x="836" y="307"/>
                </a:lnTo>
                <a:cubicBezTo>
                  <a:pt x="843" y="308"/>
                  <a:pt x="857" y="306"/>
                  <a:pt x="868" y="297"/>
                </a:cubicBezTo>
                <a:cubicBezTo>
                  <a:pt x="879" y="288"/>
                  <a:pt x="883" y="266"/>
                  <a:pt x="902" y="250"/>
                </a:cubicBezTo>
                <a:cubicBezTo>
                  <a:pt x="921" y="234"/>
                  <a:pt x="968" y="215"/>
                  <a:pt x="985" y="201"/>
                </a:cubicBezTo>
                <a:cubicBezTo>
                  <a:pt x="1002" y="187"/>
                  <a:pt x="995" y="177"/>
                  <a:pt x="1006" y="168"/>
                </a:cubicBezTo>
                <a:cubicBezTo>
                  <a:pt x="1017" y="159"/>
                  <a:pt x="1034" y="145"/>
                  <a:pt x="1051" y="147"/>
                </a:cubicBezTo>
                <a:cubicBezTo>
                  <a:pt x="1068" y="149"/>
                  <a:pt x="1085" y="179"/>
                  <a:pt x="1106" y="178"/>
                </a:cubicBezTo>
                <a:cubicBezTo>
                  <a:pt x="1127" y="177"/>
                  <a:pt x="1149" y="140"/>
                  <a:pt x="1180" y="138"/>
                </a:cubicBezTo>
                <a:cubicBezTo>
                  <a:pt x="1211" y="136"/>
                  <a:pt x="1269" y="154"/>
                  <a:pt x="1291" y="166"/>
                </a:cubicBezTo>
                <a:lnTo>
                  <a:pt x="1310" y="207"/>
                </a:lnTo>
                <a:lnTo>
                  <a:pt x="1299" y="306"/>
                </a:lnTo>
                <a:cubicBezTo>
                  <a:pt x="1276" y="306"/>
                  <a:pt x="1198" y="222"/>
                  <a:pt x="1169" y="208"/>
                </a:cubicBezTo>
                <a:cubicBezTo>
                  <a:pt x="1140" y="194"/>
                  <a:pt x="1133" y="217"/>
                  <a:pt x="1126" y="219"/>
                </a:cubicBezTo>
                <a:cubicBezTo>
                  <a:pt x="1119" y="221"/>
                  <a:pt x="1129" y="203"/>
                  <a:pt x="1126" y="219"/>
                </a:cubicBezTo>
                <a:cubicBezTo>
                  <a:pt x="1123" y="235"/>
                  <a:pt x="1121" y="282"/>
                  <a:pt x="1107" y="314"/>
                </a:cubicBezTo>
                <a:cubicBezTo>
                  <a:pt x="1093" y="346"/>
                  <a:pt x="1062" y="386"/>
                  <a:pt x="1040" y="409"/>
                </a:cubicBezTo>
                <a:cubicBezTo>
                  <a:pt x="1018" y="432"/>
                  <a:pt x="997" y="434"/>
                  <a:pt x="976" y="454"/>
                </a:cubicBezTo>
                <a:cubicBezTo>
                  <a:pt x="955" y="474"/>
                  <a:pt x="928" y="515"/>
                  <a:pt x="914" y="531"/>
                </a:cubicBezTo>
                <a:cubicBezTo>
                  <a:pt x="900" y="547"/>
                  <a:pt x="902" y="548"/>
                  <a:pt x="892" y="553"/>
                </a:cubicBezTo>
                <a:cubicBezTo>
                  <a:pt x="882" y="558"/>
                  <a:pt x="863" y="562"/>
                  <a:pt x="853" y="559"/>
                </a:cubicBezTo>
                <a:cubicBezTo>
                  <a:pt x="843" y="556"/>
                  <a:pt x="841" y="540"/>
                  <a:pt x="829" y="537"/>
                </a:cubicBezTo>
                <a:cubicBezTo>
                  <a:pt x="817" y="534"/>
                  <a:pt x="800" y="507"/>
                  <a:pt x="782" y="541"/>
                </a:cubicBezTo>
                <a:cubicBezTo>
                  <a:pt x="764" y="575"/>
                  <a:pt x="744" y="690"/>
                  <a:pt x="721" y="742"/>
                </a:cubicBezTo>
                <a:cubicBezTo>
                  <a:pt x="698" y="794"/>
                  <a:pt x="659" y="828"/>
                  <a:pt x="646" y="850"/>
                </a:cubicBezTo>
                <a:cubicBezTo>
                  <a:pt x="633" y="872"/>
                  <a:pt x="641" y="869"/>
                  <a:pt x="643" y="876"/>
                </a:cubicBezTo>
                <a:cubicBezTo>
                  <a:pt x="645" y="883"/>
                  <a:pt x="661" y="884"/>
                  <a:pt x="661" y="892"/>
                </a:cubicBezTo>
                <a:cubicBezTo>
                  <a:pt x="661" y="900"/>
                  <a:pt x="650" y="911"/>
                  <a:pt x="640" y="922"/>
                </a:cubicBezTo>
                <a:cubicBezTo>
                  <a:pt x="630" y="933"/>
                  <a:pt x="619" y="950"/>
                  <a:pt x="601" y="958"/>
                </a:cubicBezTo>
                <a:cubicBezTo>
                  <a:pt x="583" y="966"/>
                  <a:pt x="544" y="971"/>
                  <a:pt x="529" y="973"/>
                </a:cubicBezTo>
                <a:cubicBezTo>
                  <a:pt x="514" y="975"/>
                  <a:pt x="518" y="966"/>
                  <a:pt x="509" y="970"/>
                </a:cubicBezTo>
                <a:cubicBezTo>
                  <a:pt x="500" y="974"/>
                  <a:pt x="487" y="989"/>
                  <a:pt x="473" y="997"/>
                </a:cubicBezTo>
                <a:cubicBezTo>
                  <a:pt x="459" y="1005"/>
                  <a:pt x="441" y="1019"/>
                  <a:pt x="425" y="1021"/>
                </a:cubicBezTo>
                <a:cubicBezTo>
                  <a:pt x="409" y="1023"/>
                  <a:pt x="400" y="1002"/>
                  <a:pt x="377" y="1009"/>
                </a:cubicBezTo>
                <a:cubicBezTo>
                  <a:pt x="354" y="1016"/>
                  <a:pt x="315" y="1059"/>
                  <a:pt x="286" y="1063"/>
                </a:cubicBezTo>
                <a:cubicBezTo>
                  <a:pt x="257" y="1067"/>
                  <a:pt x="225" y="1051"/>
                  <a:pt x="205" y="1032"/>
                </a:cubicBezTo>
                <a:cubicBezTo>
                  <a:pt x="185" y="1013"/>
                  <a:pt x="183" y="970"/>
                  <a:pt x="167" y="951"/>
                </a:cubicBezTo>
                <a:cubicBezTo>
                  <a:pt x="151" y="932"/>
                  <a:pt x="123" y="932"/>
                  <a:pt x="107" y="916"/>
                </a:cubicBezTo>
                <a:cubicBezTo>
                  <a:pt x="91" y="900"/>
                  <a:pt x="77" y="872"/>
                  <a:pt x="70" y="856"/>
                </a:cubicBezTo>
                <a:cubicBezTo>
                  <a:pt x="63" y="840"/>
                  <a:pt x="71" y="830"/>
                  <a:pt x="67" y="823"/>
                </a:cubicBezTo>
                <a:cubicBezTo>
                  <a:pt x="63" y="816"/>
                  <a:pt x="48" y="822"/>
                  <a:pt x="43" y="813"/>
                </a:cubicBezTo>
                <a:cubicBezTo>
                  <a:pt x="38" y="804"/>
                  <a:pt x="43" y="783"/>
                  <a:pt x="37" y="766"/>
                </a:cubicBezTo>
                <a:cubicBezTo>
                  <a:pt x="31" y="749"/>
                  <a:pt x="8" y="733"/>
                  <a:pt x="4" y="712"/>
                </a:cubicBezTo>
                <a:cubicBezTo>
                  <a:pt x="0" y="691"/>
                  <a:pt x="11" y="657"/>
                  <a:pt x="13" y="642"/>
                </a:cubicBezTo>
                <a:close/>
              </a:path>
            </a:pathLst>
          </a:custGeom>
          <a:solidFill>
            <a:srgbClr val="3333FF">
              <a:alpha val="50000"/>
            </a:srgbClr>
          </a:solidFill>
          <a:ln>
            <a:noFill/>
          </a:ln>
          <a:effectLst/>
          <a:extLst>
            <a:ext uri="{91240B29-F687-4F45-9708-019B960494DF}">
              <a14:hiddenLine xmlns:a14="http://schemas.microsoft.com/office/drawing/2010/main" w="952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8243" name="Picture 51" descr="The Civil War 35 Star Fla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2013" y="1282700"/>
            <a:ext cx="296862" cy="180975"/>
          </a:xfrm>
          <a:prstGeom prst="rect">
            <a:avLst/>
          </a:prstGeom>
          <a:noFill/>
          <a:extLst>
            <a:ext uri="{909E8E84-426E-40DD-AFC4-6F175D3DCCD1}">
              <a14:hiddenFill xmlns:a14="http://schemas.microsoft.com/office/drawing/2010/main">
                <a:solidFill>
                  <a:srgbClr val="FFFFFF"/>
                </a:solidFill>
              </a14:hiddenFill>
            </a:ext>
          </a:extLst>
        </p:spPr>
      </p:pic>
      <p:sp>
        <p:nvSpPr>
          <p:cNvPr id="8293" name="Text Box 101"/>
          <p:cNvSpPr txBox="1">
            <a:spLocks noChangeArrowheads="1"/>
          </p:cNvSpPr>
          <p:nvPr/>
        </p:nvSpPr>
        <p:spPr bwMode="auto">
          <a:xfrm>
            <a:off x="7167563" y="6259513"/>
            <a:ext cx="889000" cy="3968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t>Attack</a:t>
            </a:r>
          </a:p>
        </p:txBody>
      </p:sp>
      <p:sp>
        <p:nvSpPr>
          <p:cNvPr id="8294" name="Freeform 102"/>
          <p:cNvSpPr>
            <a:spLocks/>
          </p:cNvSpPr>
          <p:nvPr/>
        </p:nvSpPr>
        <p:spPr bwMode="auto">
          <a:xfrm>
            <a:off x="3049588" y="1625600"/>
            <a:ext cx="173037" cy="1538288"/>
          </a:xfrm>
          <a:custGeom>
            <a:avLst/>
            <a:gdLst>
              <a:gd name="T0" fmla="*/ 109 w 109"/>
              <a:gd name="T1" fmla="*/ 969 h 969"/>
              <a:gd name="T2" fmla="*/ 8 w 109"/>
              <a:gd name="T3" fmla="*/ 640 h 969"/>
              <a:gd name="T4" fmla="*/ 63 w 109"/>
              <a:gd name="T5" fmla="*/ 0 h 969"/>
            </a:gdLst>
            <a:ahLst/>
            <a:cxnLst>
              <a:cxn ang="0">
                <a:pos x="T0" y="T1"/>
              </a:cxn>
              <a:cxn ang="0">
                <a:pos x="T2" y="T3"/>
              </a:cxn>
              <a:cxn ang="0">
                <a:pos x="T4" y="T5"/>
              </a:cxn>
            </a:cxnLst>
            <a:rect l="0" t="0" r="r" b="b"/>
            <a:pathLst>
              <a:path w="109" h="969">
                <a:moveTo>
                  <a:pt x="109" y="969"/>
                </a:moveTo>
                <a:cubicBezTo>
                  <a:pt x="92" y="914"/>
                  <a:pt x="16" y="801"/>
                  <a:pt x="8" y="640"/>
                </a:cubicBezTo>
                <a:cubicBezTo>
                  <a:pt x="0" y="479"/>
                  <a:pt x="52" y="133"/>
                  <a:pt x="63" y="0"/>
                </a:cubicBezTo>
              </a:path>
            </a:pathLst>
          </a:custGeom>
          <a:noFill/>
          <a:ln w="127000" cmpd="tri">
            <a:solidFill>
              <a:srgbClr val="333333"/>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95" name="Freeform 103"/>
          <p:cNvSpPr>
            <a:spLocks/>
          </p:cNvSpPr>
          <p:nvPr/>
        </p:nvSpPr>
        <p:spPr bwMode="auto">
          <a:xfrm>
            <a:off x="7532688" y="812800"/>
            <a:ext cx="536575" cy="885825"/>
          </a:xfrm>
          <a:custGeom>
            <a:avLst/>
            <a:gdLst>
              <a:gd name="T0" fmla="*/ 0 w 338"/>
              <a:gd name="T1" fmla="*/ 558 h 558"/>
              <a:gd name="T2" fmla="*/ 82 w 338"/>
              <a:gd name="T3" fmla="*/ 311 h 558"/>
              <a:gd name="T4" fmla="*/ 338 w 338"/>
              <a:gd name="T5" fmla="*/ 0 h 558"/>
            </a:gdLst>
            <a:ahLst/>
            <a:cxnLst>
              <a:cxn ang="0">
                <a:pos x="T0" y="T1"/>
              </a:cxn>
              <a:cxn ang="0">
                <a:pos x="T2" y="T3"/>
              </a:cxn>
              <a:cxn ang="0">
                <a:pos x="T4" y="T5"/>
              </a:cxn>
            </a:cxnLst>
            <a:rect l="0" t="0" r="r" b="b"/>
            <a:pathLst>
              <a:path w="338" h="558">
                <a:moveTo>
                  <a:pt x="0" y="558"/>
                </a:moveTo>
                <a:cubicBezTo>
                  <a:pt x="14" y="515"/>
                  <a:pt x="26" y="404"/>
                  <a:pt x="82" y="311"/>
                </a:cubicBezTo>
                <a:cubicBezTo>
                  <a:pt x="138" y="218"/>
                  <a:pt x="285" y="65"/>
                  <a:pt x="338" y="0"/>
                </a:cubicBezTo>
              </a:path>
            </a:pathLst>
          </a:custGeom>
          <a:noFill/>
          <a:ln w="127000" cmpd="tri">
            <a:solidFill>
              <a:srgbClr val="333333"/>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96" name="Freeform 104"/>
          <p:cNvSpPr>
            <a:spLocks/>
          </p:cNvSpPr>
          <p:nvPr/>
        </p:nvSpPr>
        <p:spPr bwMode="auto">
          <a:xfrm>
            <a:off x="2997200" y="2108200"/>
            <a:ext cx="1892300" cy="2082800"/>
          </a:xfrm>
          <a:custGeom>
            <a:avLst/>
            <a:gdLst>
              <a:gd name="T0" fmla="*/ 0 w 1192"/>
              <a:gd name="T1" fmla="*/ 0 h 1312"/>
              <a:gd name="T2" fmla="*/ 432 w 1192"/>
              <a:gd name="T3" fmla="*/ 384 h 1312"/>
              <a:gd name="T4" fmla="*/ 856 w 1192"/>
              <a:gd name="T5" fmla="*/ 832 h 1312"/>
              <a:gd name="T6" fmla="*/ 1192 w 1192"/>
              <a:gd name="T7" fmla="*/ 1312 h 1312"/>
            </a:gdLst>
            <a:ahLst/>
            <a:cxnLst>
              <a:cxn ang="0">
                <a:pos x="T0" y="T1"/>
              </a:cxn>
              <a:cxn ang="0">
                <a:pos x="T2" y="T3"/>
              </a:cxn>
              <a:cxn ang="0">
                <a:pos x="T4" y="T5"/>
              </a:cxn>
              <a:cxn ang="0">
                <a:pos x="T6" y="T7"/>
              </a:cxn>
            </a:cxnLst>
            <a:rect l="0" t="0" r="r" b="b"/>
            <a:pathLst>
              <a:path w="1192" h="1312">
                <a:moveTo>
                  <a:pt x="0" y="0"/>
                </a:moveTo>
                <a:cubicBezTo>
                  <a:pt x="72" y="64"/>
                  <a:pt x="289" y="245"/>
                  <a:pt x="432" y="384"/>
                </a:cubicBezTo>
                <a:cubicBezTo>
                  <a:pt x="575" y="523"/>
                  <a:pt x="729" y="677"/>
                  <a:pt x="856" y="832"/>
                </a:cubicBezTo>
                <a:cubicBezTo>
                  <a:pt x="983" y="987"/>
                  <a:pt x="1122" y="1212"/>
                  <a:pt x="1192" y="1312"/>
                </a:cubicBezTo>
              </a:path>
            </a:pathLst>
          </a:custGeom>
          <a:noFill/>
          <a:ln w="127000" cmpd="tri">
            <a:solidFill>
              <a:srgbClr val="000080"/>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97" name="Freeform 105"/>
          <p:cNvSpPr>
            <a:spLocks/>
          </p:cNvSpPr>
          <p:nvPr/>
        </p:nvSpPr>
        <p:spPr bwMode="auto">
          <a:xfrm>
            <a:off x="7680325" y="871538"/>
            <a:ext cx="433388" cy="1131887"/>
          </a:xfrm>
          <a:custGeom>
            <a:avLst/>
            <a:gdLst>
              <a:gd name="T0" fmla="*/ 273 w 273"/>
              <a:gd name="T1" fmla="*/ 0 h 713"/>
              <a:gd name="T2" fmla="*/ 44 w 273"/>
              <a:gd name="T3" fmla="*/ 292 h 713"/>
              <a:gd name="T4" fmla="*/ 8 w 273"/>
              <a:gd name="T5" fmla="*/ 713 h 713"/>
            </a:gdLst>
            <a:ahLst/>
            <a:cxnLst>
              <a:cxn ang="0">
                <a:pos x="T0" y="T1"/>
              </a:cxn>
              <a:cxn ang="0">
                <a:pos x="T2" y="T3"/>
              </a:cxn>
              <a:cxn ang="0">
                <a:pos x="T4" y="T5"/>
              </a:cxn>
            </a:cxnLst>
            <a:rect l="0" t="0" r="r" b="b"/>
            <a:pathLst>
              <a:path w="273" h="713">
                <a:moveTo>
                  <a:pt x="273" y="0"/>
                </a:moveTo>
                <a:cubicBezTo>
                  <a:pt x="235" y="49"/>
                  <a:pt x="88" y="173"/>
                  <a:pt x="44" y="292"/>
                </a:cubicBezTo>
                <a:cubicBezTo>
                  <a:pt x="0" y="411"/>
                  <a:pt x="16" y="625"/>
                  <a:pt x="8" y="713"/>
                </a:cubicBezTo>
              </a:path>
            </a:pathLst>
          </a:custGeom>
          <a:noFill/>
          <a:ln w="127000" cmpd="tri">
            <a:solidFill>
              <a:srgbClr val="000080"/>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98" name="Freeform 106"/>
          <p:cNvSpPr>
            <a:spLocks/>
          </p:cNvSpPr>
          <p:nvPr/>
        </p:nvSpPr>
        <p:spPr bwMode="auto">
          <a:xfrm>
            <a:off x="3106738" y="2960688"/>
            <a:ext cx="477837" cy="552450"/>
          </a:xfrm>
          <a:custGeom>
            <a:avLst/>
            <a:gdLst>
              <a:gd name="T0" fmla="*/ 0 w 301"/>
              <a:gd name="T1" fmla="*/ 348 h 348"/>
              <a:gd name="T2" fmla="*/ 54 w 301"/>
              <a:gd name="T3" fmla="*/ 183 h 348"/>
              <a:gd name="T4" fmla="*/ 301 w 301"/>
              <a:gd name="T5" fmla="*/ 0 h 348"/>
            </a:gdLst>
            <a:ahLst/>
            <a:cxnLst>
              <a:cxn ang="0">
                <a:pos x="T0" y="T1"/>
              </a:cxn>
              <a:cxn ang="0">
                <a:pos x="T2" y="T3"/>
              </a:cxn>
              <a:cxn ang="0">
                <a:pos x="T4" y="T5"/>
              </a:cxn>
            </a:cxnLst>
            <a:rect l="0" t="0" r="r" b="b"/>
            <a:pathLst>
              <a:path w="301" h="348">
                <a:moveTo>
                  <a:pt x="0" y="348"/>
                </a:moveTo>
                <a:cubicBezTo>
                  <a:pt x="9" y="319"/>
                  <a:pt x="4" y="241"/>
                  <a:pt x="54" y="183"/>
                </a:cubicBezTo>
                <a:cubicBezTo>
                  <a:pt x="104" y="125"/>
                  <a:pt x="250" y="38"/>
                  <a:pt x="301" y="0"/>
                </a:cubicBezTo>
              </a:path>
            </a:pathLst>
          </a:custGeom>
          <a:noFill/>
          <a:ln w="127000" cmpd="tri">
            <a:solidFill>
              <a:srgbClr val="333333"/>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99" name="Freeform 107"/>
          <p:cNvSpPr>
            <a:spLocks/>
          </p:cNvSpPr>
          <p:nvPr/>
        </p:nvSpPr>
        <p:spPr bwMode="auto">
          <a:xfrm>
            <a:off x="3911600" y="3694113"/>
            <a:ext cx="477838" cy="552450"/>
          </a:xfrm>
          <a:custGeom>
            <a:avLst/>
            <a:gdLst>
              <a:gd name="T0" fmla="*/ 0 w 301"/>
              <a:gd name="T1" fmla="*/ 348 h 348"/>
              <a:gd name="T2" fmla="*/ 54 w 301"/>
              <a:gd name="T3" fmla="*/ 183 h 348"/>
              <a:gd name="T4" fmla="*/ 123 w 301"/>
              <a:gd name="T5" fmla="*/ 114 h 348"/>
              <a:gd name="T6" fmla="*/ 301 w 301"/>
              <a:gd name="T7" fmla="*/ 0 h 348"/>
            </a:gdLst>
            <a:ahLst/>
            <a:cxnLst>
              <a:cxn ang="0">
                <a:pos x="T0" y="T1"/>
              </a:cxn>
              <a:cxn ang="0">
                <a:pos x="T2" y="T3"/>
              </a:cxn>
              <a:cxn ang="0">
                <a:pos x="T4" y="T5"/>
              </a:cxn>
              <a:cxn ang="0">
                <a:pos x="T6" y="T7"/>
              </a:cxn>
            </a:cxnLst>
            <a:rect l="0" t="0" r="r" b="b"/>
            <a:pathLst>
              <a:path w="301" h="348">
                <a:moveTo>
                  <a:pt x="0" y="348"/>
                </a:moveTo>
                <a:cubicBezTo>
                  <a:pt x="9" y="319"/>
                  <a:pt x="34" y="222"/>
                  <a:pt x="54" y="183"/>
                </a:cubicBezTo>
                <a:cubicBezTo>
                  <a:pt x="74" y="144"/>
                  <a:pt x="82" y="145"/>
                  <a:pt x="123" y="114"/>
                </a:cubicBezTo>
                <a:cubicBezTo>
                  <a:pt x="164" y="83"/>
                  <a:pt x="264" y="24"/>
                  <a:pt x="301" y="0"/>
                </a:cubicBezTo>
              </a:path>
            </a:pathLst>
          </a:custGeom>
          <a:noFill/>
          <a:ln w="127000" cmpd="tri">
            <a:solidFill>
              <a:srgbClr val="333333"/>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00" name="Freeform 108"/>
          <p:cNvSpPr>
            <a:spLocks/>
          </p:cNvSpPr>
          <p:nvPr/>
        </p:nvSpPr>
        <p:spPr bwMode="auto">
          <a:xfrm>
            <a:off x="3990975" y="2700338"/>
            <a:ext cx="711200" cy="85725"/>
          </a:xfrm>
          <a:custGeom>
            <a:avLst/>
            <a:gdLst>
              <a:gd name="T0" fmla="*/ 448 w 448"/>
              <a:gd name="T1" fmla="*/ 54 h 54"/>
              <a:gd name="T2" fmla="*/ 310 w 448"/>
              <a:gd name="T3" fmla="*/ 18 h 54"/>
              <a:gd name="T4" fmla="*/ 0 w 448"/>
              <a:gd name="T5" fmla="*/ 0 h 54"/>
            </a:gdLst>
            <a:ahLst/>
            <a:cxnLst>
              <a:cxn ang="0">
                <a:pos x="T0" y="T1"/>
              </a:cxn>
              <a:cxn ang="0">
                <a:pos x="T2" y="T3"/>
              </a:cxn>
              <a:cxn ang="0">
                <a:pos x="T4" y="T5"/>
              </a:cxn>
            </a:cxnLst>
            <a:rect l="0" t="0" r="r" b="b"/>
            <a:pathLst>
              <a:path w="448" h="54">
                <a:moveTo>
                  <a:pt x="448" y="54"/>
                </a:moveTo>
                <a:cubicBezTo>
                  <a:pt x="425" y="46"/>
                  <a:pt x="385" y="27"/>
                  <a:pt x="310" y="18"/>
                </a:cubicBezTo>
                <a:cubicBezTo>
                  <a:pt x="235" y="9"/>
                  <a:pt x="52" y="3"/>
                  <a:pt x="0" y="0"/>
                </a:cubicBezTo>
              </a:path>
            </a:pathLst>
          </a:custGeom>
          <a:noFill/>
          <a:ln w="127000" cmpd="tri">
            <a:solidFill>
              <a:srgbClr val="333333"/>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01" name="Freeform 109"/>
          <p:cNvSpPr>
            <a:spLocks/>
          </p:cNvSpPr>
          <p:nvPr/>
        </p:nvSpPr>
        <p:spPr bwMode="auto">
          <a:xfrm>
            <a:off x="4592638" y="3432175"/>
            <a:ext cx="711200" cy="85725"/>
          </a:xfrm>
          <a:custGeom>
            <a:avLst/>
            <a:gdLst>
              <a:gd name="T0" fmla="*/ 448 w 448"/>
              <a:gd name="T1" fmla="*/ 54 h 54"/>
              <a:gd name="T2" fmla="*/ 310 w 448"/>
              <a:gd name="T3" fmla="*/ 18 h 54"/>
              <a:gd name="T4" fmla="*/ 0 w 448"/>
              <a:gd name="T5" fmla="*/ 0 h 54"/>
            </a:gdLst>
            <a:ahLst/>
            <a:cxnLst>
              <a:cxn ang="0">
                <a:pos x="T0" y="T1"/>
              </a:cxn>
              <a:cxn ang="0">
                <a:pos x="T2" y="T3"/>
              </a:cxn>
              <a:cxn ang="0">
                <a:pos x="T4" y="T5"/>
              </a:cxn>
            </a:cxnLst>
            <a:rect l="0" t="0" r="r" b="b"/>
            <a:pathLst>
              <a:path w="448" h="54">
                <a:moveTo>
                  <a:pt x="448" y="54"/>
                </a:moveTo>
                <a:cubicBezTo>
                  <a:pt x="425" y="46"/>
                  <a:pt x="385" y="27"/>
                  <a:pt x="310" y="18"/>
                </a:cubicBezTo>
                <a:cubicBezTo>
                  <a:pt x="235" y="9"/>
                  <a:pt x="52" y="3"/>
                  <a:pt x="0" y="0"/>
                </a:cubicBezTo>
              </a:path>
            </a:pathLst>
          </a:custGeom>
          <a:noFill/>
          <a:ln w="127000" cmpd="tri">
            <a:solidFill>
              <a:srgbClr val="333333"/>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02" name="Freeform 110"/>
          <p:cNvSpPr>
            <a:spLocks/>
          </p:cNvSpPr>
          <p:nvPr/>
        </p:nvSpPr>
        <p:spPr bwMode="auto">
          <a:xfrm>
            <a:off x="7764463" y="1509713"/>
            <a:ext cx="347662" cy="479425"/>
          </a:xfrm>
          <a:custGeom>
            <a:avLst/>
            <a:gdLst>
              <a:gd name="T0" fmla="*/ 165 w 219"/>
              <a:gd name="T1" fmla="*/ 302 h 302"/>
              <a:gd name="T2" fmla="*/ 192 w 219"/>
              <a:gd name="T3" fmla="*/ 100 h 302"/>
              <a:gd name="T4" fmla="*/ 0 w 219"/>
              <a:gd name="T5" fmla="*/ 0 h 302"/>
            </a:gdLst>
            <a:ahLst/>
            <a:cxnLst>
              <a:cxn ang="0">
                <a:pos x="T0" y="T1"/>
              </a:cxn>
              <a:cxn ang="0">
                <a:pos x="T2" y="T3"/>
              </a:cxn>
              <a:cxn ang="0">
                <a:pos x="T4" y="T5"/>
              </a:cxn>
            </a:cxnLst>
            <a:rect l="0" t="0" r="r" b="b"/>
            <a:pathLst>
              <a:path w="219" h="302">
                <a:moveTo>
                  <a:pt x="165" y="302"/>
                </a:moveTo>
                <a:cubicBezTo>
                  <a:pt x="168" y="268"/>
                  <a:pt x="219" y="150"/>
                  <a:pt x="192" y="100"/>
                </a:cubicBezTo>
                <a:cubicBezTo>
                  <a:pt x="165" y="50"/>
                  <a:pt x="40" y="21"/>
                  <a:pt x="0" y="0"/>
                </a:cubicBezTo>
              </a:path>
            </a:pathLst>
          </a:custGeom>
          <a:noFill/>
          <a:ln w="127000" cmpd="tri">
            <a:solidFill>
              <a:srgbClr val="333333"/>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03" name="Freeform 111"/>
          <p:cNvSpPr>
            <a:spLocks/>
          </p:cNvSpPr>
          <p:nvPr/>
        </p:nvSpPr>
        <p:spPr bwMode="auto">
          <a:xfrm>
            <a:off x="6748463" y="1471613"/>
            <a:ext cx="741362" cy="241300"/>
          </a:xfrm>
          <a:custGeom>
            <a:avLst/>
            <a:gdLst>
              <a:gd name="T0" fmla="*/ 0 w 467"/>
              <a:gd name="T1" fmla="*/ 152 h 152"/>
              <a:gd name="T2" fmla="*/ 183 w 467"/>
              <a:gd name="T3" fmla="*/ 24 h 152"/>
              <a:gd name="T4" fmla="*/ 467 w 467"/>
              <a:gd name="T5" fmla="*/ 6 h 152"/>
            </a:gdLst>
            <a:ahLst/>
            <a:cxnLst>
              <a:cxn ang="0">
                <a:pos x="T0" y="T1"/>
              </a:cxn>
              <a:cxn ang="0">
                <a:pos x="T2" y="T3"/>
              </a:cxn>
              <a:cxn ang="0">
                <a:pos x="T4" y="T5"/>
              </a:cxn>
            </a:cxnLst>
            <a:rect l="0" t="0" r="r" b="b"/>
            <a:pathLst>
              <a:path w="467" h="152">
                <a:moveTo>
                  <a:pt x="0" y="152"/>
                </a:moveTo>
                <a:cubicBezTo>
                  <a:pt x="31" y="131"/>
                  <a:pt x="105" y="48"/>
                  <a:pt x="183" y="24"/>
                </a:cubicBezTo>
                <a:cubicBezTo>
                  <a:pt x="261" y="0"/>
                  <a:pt x="408" y="10"/>
                  <a:pt x="467" y="6"/>
                </a:cubicBezTo>
              </a:path>
            </a:pathLst>
          </a:custGeom>
          <a:noFill/>
          <a:ln w="127000" cmpd="tri">
            <a:solidFill>
              <a:srgbClr val="333333"/>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04" name="Text Box 112"/>
          <p:cNvSpPr txBox="1">
            <a:spLocks noChangeArrowheads="1"/>
          </p:cNvSpPr>
          <p:nvPr/>
        </p:nvSpPr>
        <p:spPr bwMode="auto">
          <a:xfrm>
            <a:off x="6708775" y="6297613"/>
            <a:ext cx="2090738" cy="3968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t>Passive Defense</a:t>
            </a:r>
          </a:p>
        </p:txBody>
      </p:sp>
      <p:sp>
        <p:nvSpPr>
          <p:cNvPr id="8305" name="Freeform 113"/>
          <p:cNvSpPr>
            <a:spLocks/>
          </p:cNvSpPr>
          <p:nvPr/>
        </p:nvSpPr>
        <p:spPr bwMode="auto">
          <a:xfrm>
            <a:off x="3541713" y="1665288"/>
            <a:ext cx="319087" cy="1208087"/>
          </a:xfrm>
          <a:custGeom>
            <a:avLst/>
            <a:gdLst>
              <a:gd name="T0" fmla="*/ 0 w 201"/>
              <a:gd name="T1" fmla="*/ 0 h 761"/>
              <a:gd name="T2" fmla="*/ 119 w 201"/>
              <a:gd name="T3" fmla="*/ 533 h 761"/>
              <a:gd name="T4" fmla="*/ 201 w 201"/>
              <a:gd name="T5" fmla="*/ 761 h 761"/>
            </a:gdLst>
            <a:ahLst/>
            <a:cxnLst>
              <a:cxn ang="0">
                <a:pos x="T0" y="T1"/>
              </a:cxn>
              <a:cxn ang="0">
                <a:pos x="T2" y="T3"/>
              </a:cxn>
              <a:cxn ang="0">
                <a:pos x="T4" y="T5"/>
              </a:cxn>
            </a:cxnLst>
            <a:rect l="0" t="0" r="r" b="b"/>
            <a:pathLst>
              <a:path w="201" h="761">
                <a:moveTo>
                  <a:pt x="0" y="0"/>
                </a:moveTo>
                <a:cubicBezTo>
                  <a:pt x="20" y="89"/>
                  <a:pt x="86" y="406"/>
                  <a:pt x="119" y="533"/>
                </a:cubicBezTo>
                <a:cubicBezTo>
                  <a:pt x="152" y="660"/>
                  <a:pt x="184" y="714"/>
                  <a:pt x="201" y="761"/>
                </a:cubicBezTo>
              </a:path>
            </a:pathLst>
          </a:custGeom>
          <a:noFill/>
          <a:ln w="127000" cmpd="tri">
            <a:solidFill>
              <a:srgbClr val="000080"/>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06" name="Freeform 114"/>
          <p:cNvSpPr>
            <a:spLocks/>
          </p:cNvSpPr>
          <p:nvPr/>
        </p:nvSpPr>
        <p:spPr bwMode="auto">
          <a:xfrm>
            <a:off x="3730625" y="3005138"/>
            <a:ext cx="147638" cy="711200"/>
          </a:xfrm>
          <a:custGeom>
            <a:avLst/>
            <a:gdLst>
              <a:gd name="T0" fmla="*/ 0 w 93"/>
              <a:gd name="T1" fmla="*/ 448 h 448"/>
              <a:gd name="T2" fmla="*/ 82 w 93"/>
              <a:gd name="T3" fmla="*/ 256 h 448"/>
              <a:gd name="T4" fmla="*/ 64 w 93"/>
              <a:gd name="T5" fmla="*/ 0 h 448"/>
            </a:gdLst>
            <a:ahLst/>
            <a:cxnLst>
              <a:cxn ang="0">
                <a:pos x="T0" y="T1"/>
              </a:cxn>
              <a:cxn ang="0">
                <a:pos x="T2" y="T3"/>
              </a:cxn>
              <a:cxn ang="0">
                <a:pos x="T4" y="T5"/>
              </a:cxn>
            </a:cxnLst>
            <a:rect l="0" t="0" r="r" b="b"/>
            <a:pathLst>
              <a:path w="93" h="448">
                <a:moveTo>
                  <a:pt x="0" y="448"/>
                </a:moveTo>
                <a:cubicBezTo>
                  <a:pt x="14" y="416"/>
                  <a:pt x="71" y="331"/>
                  <a:pt x="82" y="256"/>
                </a:cubicBezTo>
                <a:cubicBezTo>
                  <a:pt x="93" y="181"/>
                  <a:pt x="68" y="53"/>
                  <a:pt x="64" y="0"/>
                </a:cubicBezTo>
              </a:path>
            </a:pathLst>
          </a:custGeom>
          <a:noFill/>
          <a:ln w="127000" cmpd="tri">
            <a:solidFill>
              <a:srgbClr val="333333"/>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07" name="Freeform 115"/>
          <p:cNvSpPr>
            <a:spLocks/>
          </p:cNvSpPr>
          <p:nvPr/>
        </p:nvSpPr>
        <p:spPr bwMode="auto">
          <a:xfrm>
            <a:off x="7794625" y="942975"/>
            <a:ext cx="274638" cy="552450"/>
          </a:xfrm>
          <a:custGeom>
            <a:avLst/>
            <a:gdLst>
              <a:gd name="T0" fmla="*/ 173 w 173"/>
              <a:gd name="T1" fmla="*/ 0 h 348"/>
              <a:gd name="T2" fmla="*/ 55 w 173"/>
              <a:gd name="T3" fmla="*/ 174 h 348"/>
              <a:gd name="T4" fmla="*/ 0 w 173"/>
              <a:gd name="T5" fmla="*/ 348 h 348"/>
            </a:gdLst>
            <a:ahLst/>
            <a:cxnLst>
              <a:cxn ang="0">
                <a:pos x="T0" y="T1"/>
              </a:cxn>
              <a:cxn ang="0">
                <a:pos x="T2" y="T3"/>
              </a:cxn>
              <a:cxn ang="0">
                <a:pos x="T4" y="T5"/>
              </a:cxn>
            </a:cxnLst>
            <a:rect l="0" t="0" r="r" b="b"/>
            <a:pathLst>
              <a:path w="173" h="348">
                <a:moveTo>
                  <a:pt x="173" y="0"/>
                </a:moveTo>
                <a:cubicBezTo>
                  <a:pt x="153" y="29"/>
                  <a:pt x="84" y="116"/>
                  <a:pt x="55" y="174"/>
                </a:cubicBezTo>
                <a:cubicBezTo>
                  <a:pt x="26" y="232"/>
                  <a:pt x="11" y="312"/>
                  <a:pt x="0" y="348"/>
                </a:cubicBezTo>
              </a:path>
            </a:pathLst>
          </a:custGeom>
          <a:noFill/>
          <a:ln w="127000" cmpd="tri">
            <a:solidFill>
              <a:srgbClr val="000080"/>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08" name="Freeform 116"/>
          <p:cNvSpPr>
            <a:spLocks/>
          </p:cNvSpPr>
          <p:nvPr/>
        </p:nvSpPr>
        <p:spPr bwMode="auto">
          <a:xfrm>
            <a:off x="7407275" y="1533525"/>
            <a:ext cx="365125" cy="457200"/>
          </a:xfrm>
          <a:custGeom>
            <a:avLst/>
            <a:gdLst>
              <a:gd name="T0" fmla="*/ 0 w 230"/>
              <a:gd name="T1" fmla="*/ 288 h 288"/>
              <a:gd name="T2" fmla="*/ 116 w 230"/>
              <a:gd name="T3" fmla="*/ 190 h 288"/>
              <a:gd name="T4" fmla="*/ 230 w 230"/>
              <a:gd name="T5" fmla="*/ 0 h 288"/>
            </a:gdLst>
            <a:ahLst/>
            <a:cxnLst>
              <a:cxn ang="0">
                <a:pos x="T0" y="T1"/>
              </a:cxn>
              <a:cxn ang="0">
                <a:pos x="T2" y="T3"/>
              </a:cxn>
              <a:cxn ang="0">
                <a:pos x="T4" y="T5"/>
              </a:cxn>
            </a:cxnLst>
            <a:rect l="0" t="0" r="r" b="b"/>
            <a:pathLst>
              <a:path w="230" h="288">
                <a:moveTo>
                  <a:pt x="0" y="288"/>
                </a:moveTo>
                <a:cubicBezTo>
                  <a:pt x="20" y="272"/>
                  <a:pt x="78" y="238"/>
                  <a:pt x="116" y="190"/>
                </a:cubicBezTo>
                <a:cubicBezTo>
                  <a:pt x="154" y="142"/>
                  <a:pt x="206" y="40"/>
                  <a:pt x="230" y="0"/>
                </a:cubicBezTo>
              </a:path>
            </a:pathLst>
          </a:custGeom>
          <a:noFill/>
          <a:ln w="127000" cmpd="tri">
            <a:solidFill>
              <a:srgbClr val="333333"/>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09" name="Text Box 117"/>
          <p:cNvSpPr txBox="1">
            <a:spLocks noChangeArrowheads="1"/>
          </p:cNvSpPr>
          <p:nvPr/>
        </p:nvSpPr>
        <p:spPr bwMode="auto">
          <a:xfrm>
            <a:off x="6894513" y="6297613"/>
            <a:ext cx="1892300" cy="3968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t>Active Defense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8231"/>
                                        </p:tgtEl>
                                        <p:attrNameLst>
                                          <p:attrName>style.visibility</p:attrName>
                                        </p:attrNameLst>
                                      </p:cBhvr>
                                      <p:to>
                                        <p:strVal val="visible"/>
                                      </p:to>
                                    </p:set>
                                    <p:animEffect transition="in" filter="slide(fromLeft)">
                                      <p:cBhvr>
                                        <p:cTn id="7" dur="500"/>
                                        <p:tgtEl>
                                          <p:spTgt spid="823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8293"/>
                                        </p:tgtEl>
                                        <p:attrNameLst>
                                          <p:attrName>style.visibility</p:attrName>
                                        </p:attrNameLst>
                                      </p:cBhvr>
                                      <p:to>
                                        <p:strVal val="visible"/>
                                      </p:to>
                                    </p:set>
                                    <p:animEffect transition="in" filter="slide(fromLeft)">
                                      <p:cBhvr>
                                        <p:cTn id="12" dur="500"/>
                                        <p:tgtEl>
                                          <p:spTgt spid="8293"/>
                                        </p:tgtEl>
                                      </p:cBhvr>
                                    </p:animEffect>
                                  </p:childTnLst>
                                </p:cTn>
                              </p:par>
                            </p:childTnLst>
                          </p:cTn>
                        </p:par>
                        <p:par>
                          <p:cTn id="13" fill="hold" nodeType="afterGroup">
                            <p:stCondLst>
                              <p:cond delay="500"/>
                            </p:stCondLst>
                            <p:childTnLst>
                              <p:par>
                                <p:cTn id="14" presetID="22" presetClass="entr" presetSubtype="4" fill="hold" grpId="0" nodeType="afterEffect">
                                  <p:stCondLst>
                                    <p:cond delay="0"/>
                                  </p:stCondLst>
                                  <p:childTnLst>
                                    <p:set>
                                      <p:cBhvr>
                                        <p:cTn id="15" dur="1" fill="hold">
                                          <p:stCondLst>
                                            <p:cond delay="0"/>
                                          </p:stCondLst>
                                        </p:cTn>
                                        <p:tgtEl>
                                          <p:spTgt spid="8294"/>
                                        </p:tgtEl>
                                        <p:attrNameLst>
                                          <p:attrName>style.visibility</p:attrName>
                                        </p:attrNameLst>
                                      </p:cBhvr>
                                      <p:to>
                                        <p:strVal val="visible"/>
                                      </p:to>
                                    </p:set>
                                    <p:animEffect transition="in" filter="wipe(down)">
                                      <p:cBhvr>
                                        <p:cTn id="16" dur="2000"/>
                                        <p:tgtEl>
                                          <p:spTgt spid="8294"/>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8295"/>
                                        </p:tgtEl>
                                        <p:attrNameLst>
                                          <p:attrName>style.visibility</p:attrName>
                                        </p:attrNameLst>
                                      </p:cBhvr>
                                      <p:to>
                                        <p:strVal val="visible"/>
                                      </p:to>
                                    </p:set>
                                    <p:animEffect transition="in" filter="wipe(down)">
                                      <p:cBhvr>
                                        <p:cTn id="19" dur="2000"/>
                                        <p:tgtEl>
                                          <p:spTgt spid="8295"/>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9" presetClass="exit" presetSubtype="0" fill="hold" grpId="1" nodeType="clickEffect">
                                  <p:stCondLst>
                                    <p:cond delay="0"/>
                                  </p:stCondLst>
                                  <p:childTnLst>
                                    <p:animEffect transition="out" filter="dissolve">
                                      <p:cBhvr>
                                        <p:cTn id="23" dur="500"/>
                                        <p:tgtEl>
                                          <p:spTgt spid="8294"/>
                                        </p:tgtEl>
                                      </p:cBhvr>
                                    </p:animEffect>
                                    <p:set>
                                      <p:cBhvr>
                                        <p:cTn id="24" dur="1" fill="hold">
                                          <p:stCondLst>
                                            <p:cond delay="499"/>
                                          </p:stCondLst>
                                        </p:cTn>
                                        <p:tgtEl>
                                          <p:spTgt spid="8294"/>
                                        </p:tgtEl>
                                        <p:attrNameLst>
                                          <p:attrName>style.visibility</p:attrName>
                                        </p:attrNameLst>
                                      </p:cBhvr>
                                      <p:to>
                                        <p:strVal val="hidden"/>
                                      </p:to>
                                    </p:set>
                                  </p:childTnLst>
                                </p:cTn>
                              </p:par>
                              <p:par>
                                <p:cTn id="25" presetID="9" presetClass="exit" presetSubtype="0" fill="hold" grpId="1" nodeType="withEffect">
                                  <p:stCondLst>
                                    <p:cond delay="0"/>
                                  </p:stCondLst>
                                  <p:childTnLst>
                                    <p:animEffect transition="out" filter="dissolve">
                                      <p:cBhvr>
                                        <p:cTn id="26" dur="500"/>
                                        <p:tgtEl>
                                          <p:spTgt spid="8295"/>
                                        </p:tgtEl>
                                      </p:cBhvr>
                                    </p:animEffect>
                                    <p:set>
                                      <p:cBhvr>
                                        <p:cTn id="27" dur="1" fill="hold">
                                          <p:stCondLst>
                                            <p:cond delay="499"/>
                                          </p:stCondLst>
                                        </p:cTn>
                                        <p:tgtEl>
                                          <p:spTgt spid="8295"/>
                                        </p:tgtEl>
                                        <p:attrNameLst>
                                          <p:attrName>style.visibility</p:attrName>
                                        </p:attrNameLst>
                                      </p:cBhvr>
                                      <p:to>
                                        <p:strVal val="hidden"/>
                                      </p:to>
                                    </p:set>
                                  </p:childTnLst>
                                </p:cTn>
                              </p:par>
                              <p:par>
                                <p:cTn id="28" presetID="12" presetClass="exit" presetSubtype="4" fill="hold" grpId="1" nodeType="withEffect">
                                  <p:stCondLst>
                                    <p:cond delay="0"/>
                                  </p:stCondLst>
                                  <p:childTnLst>
                                    <p:animEffect transition="out" filter="slide(fromBottom)">
                                      <p:cBhvr>
                                        <p:cTn id="29" dur="500"/>
                                        <p:tgtEl>
                                          <p:spTgt spid="8293"/>
                                        </p:tgtEl>
                                      </p:cBhvr>
                                    </p:animEffect>
                                    <p:set>
                                      <p:cBhvr>
                                        <p:cTn id="30" dur="1" fill="hold">
                                          <p:stCondLst>
                                            <p:cond delay="499"/>
                                          </p:stCondLst>
                                        </p:cTn>
                                        <p:tgtEl>
                                          <p:spTgt spid="8293"/>
                                        </p:tgtEl>
                                        <p:attrNameLst>
                                          <p:attrName>style.visibility</p:attrName>
                                        </p:attrNameLst>
                                      </p:cBhvr>
                                      <p:to>
                                        <p:strVal val="hidden"/>
                                      </p:to>
                                    </p:set>
                                  </p:childTnLst>
                                </p:cTn>
                              </p:par>
                            </p:childTnLst>
                          </p:cTn>
                        </p:par>
                        <p:par>
                          <p:cTn id="31" fill="hold" nodeType="afterGroup">
                            <p:stCondLst>
                              <p:cond delay="500"/>
                            </p:stCondLst>
                            <p:childTnLst>
                              <p:par>
                                <p:cTn id="32" presetID="12" presetClass="entr" presetSubtype="8" fill="hold" grpId="0" nodeType="afterEffect">
                                  <p:stCondLst>
                                    <p:cond delay="0"/>
                                  </p:stCondLst>
                                  <p:childTnLst>
                                    <p:set>
                                      <p:cBhvr>
                                        <p:cTn id="33" dur="1" fill="hold">
                                          <p:stCondLst>
                                            <p:cond delay="0"/>
                                          </p:stCondLst>
                                        </p:cTn>
                                        <p:tgtEl>
                                          <p:spTgt spid="8304"/>
                                        </p:tgtEl>
                                        <p:attrNameLst>
                                          <p:attrName>style.visibility</p:attrName>
                                        </p:attrNameLst>
                                      </p:cBhvr>
                                      <p:to>
                                        <p:strVal val="visible"/>
                                      </p:to>
                                    </p:set>
                                    <p:animEffect transition="in" filter="slide(fromLeft)">
                                      <p:cBhvr>
                                        <p:cTn id="34" dur="500"/>
                                        <p:tgtEl>
                                          <p:spTgt spid="8304"/>
                                        </p:tgtEl>
                                      </p:cBhvr>
                                    </p:animEffect>
                                  </p:childTnLst>
                                </p:cTn>
                              </p:par>
                            </p:childTnLst>
                          </p:cTn>
                        </p:par>
                        <p:par>
                          <p:cTn id="35" fill="hold" nodeType="afterGroup">
                            <p:stCondLst>
                              <p:cond delay="1000"/>
                            </p:stCondLst>
                            <p:childTnLst>
                              <p:par>
                                <p:cTn id="36" presetID="22" presetClass="entr" presetSubtype="1" fill="hold" grpId="0" nodeType="afterEffect">
                                  <p:stCondLst>
                                    <p:cond delay="0"/>
                                  </p:stCondLst>
                                  <p:childTnLst>
                                    <p:set>
                                      <p:cBhvr>
                                        <p:cTn id="37" dur="1" fill="hold">
                                          <p:stCondLst>
                                            <p:cond delay="0"/>
                                          </p:stCondLst>
                                        </p:cTn>
                                        <p:tgtEl>
                                          <p:spTgt spid="8296"/>
                                        </p:tgtEl>
                                        <p:attrNameLst>
                                          <p:attrName>style.visibility</p:attrName>
                                        </p:attrNameLst>
                                      </p:cBhvr>
                                      <p:to>
                                        <p:strVal val="visible"/>
                                      </p:to>
                                    </p:set>
                                    <p:animEffect transition="in" filter="wipe(up)">
                                      <p:cBhvr>
                                        <p:cTn id="38" dur="2000"/>
                                        <p:tgtEl>
                                          <p:spTgt spid="8296"/>
                                        </p:tgtEl>
                                      </p:cBhvr>
                                    </p:animEffect>
                                  </p:childTnLst>
                                </p:cTn>
                              </p:par>
                              <p:par>
                                <p:cTn id="39" presetID="22" presetClass="entr" presetSubtype="1" fill="hold" grpId="0" nodeType="withEffect">
                                  <p:stCondLst>
                                    <p:cond delay="0"/>
                                  </p:stCondLst>
                                  <p:childTnLst>
                                    <p:set>
                                      <p:cBhvr>
                                        <p:cTn id="40" dur="1" fill="hold">
                                          <p:stCondLst>
                                            <p:cond delay="0"/>
                                          </p:stCondLst>
                                        </p:cTn>
                                        <p:tgtEl>
                                          <p:spTgt spid="8297"/>
                                        </p:tgtEl>
                                        <p:attrNameLst>
                                          <p:attrName>style.visibility</p:attrName>
                                        </p:attrNameLst>
                                      </p:cBhvr>
                                      <p:to>
                                        <p:strVal val="visible"/>
                                      </p:to>
                                    </p:set>
                                    <p:animEffect transition="in" filter="wipe(up)">
                                      <p:cBhvr>
                                        <p:cTn id="41" dur="2000"/>
                                        <p:tgtEl>
                                          <p:spTgt spid="8297"/>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8298"/>
                                        </p:tgtEl>
                                        <p:attrNameLst>
                                          <p:attrName>style.visibility</p:attrName>
                                        </p:attrNameLst>
                                      </p:cBhvr>
                                      <p:to>
                                        <p:strVal val="visible"/>
                                      </p:to>
                                    </p:set>
                                    <p:animEffect transition="in" filter="wipe(down)">
                                      <p:cBhvr>
                                        <p:cTn id="46" dur="2000"/>
                                        <p:tgtEl>
                                          <p:spTgt spid="8298"/>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8299"/>
                                        </p:tgtEl>
                                        <p:attrNameLst>
                                          <p:attrName>style.visibility</p:attrName>
                                        </p:attrNameLst>
                                      </p:cBhvr>
                                      <p:to>
                                        <p:strVal val="visible"/>
                                      </p:to>
                                    </p:set>
                                    <p:animEffect transition="in" filter="wipe(down)">
                                      <p:cBhvr>
                                        <p:cTn id="49" dur="2000"/>
                                        <p:tgtEl>
                                          <p:spTgt spid="8299"/>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8300"/>
                                        </p:tgtEl>
                                        <p:attrNameLst>
                                          <p:attrName>style.visibility</p:attrName>
                                        </p:attrNameLst>
                                      </p:cBhvr>
                                      <p:to>
                                        <p:strVal val="visible"/>
                                      </p:to>
                                    </p:set>
                                    <p:animEffect transition="in" filter="wipe(right)">
                                      <p:cBhvr>
                                        <p:cTn id="52" dur="2000"/>
                                        <p:tgtEl>
                                          <p:spTgt spid="8300"/>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8301"/>
                                        </p:tgtEl>
                                        <p:attrNameLst>
                                          <p:attrName>style.visibility</p:attrName>
                                        </p:attrNameLst>
                                      </p:cBhvr>
                                      <p:to>
                                        <p:strVal val="visible"/>
                                      </p:to>
                                    </p:set>
                                    <p:animEffect transition="in" filter="wipe(right)">
                                      <p:cBhvr>
                                        <p:cTn id="55" dur="2000"/>
                                        <p:tgtEl>
                                          <p:spTgt spid="8301"/>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8302"/>
                                        </p:tgtEl>
                                        <p:attrNameLst>
                                          <p:attrName>style.visibility</p:attrName>
                                        </p:attrNameLst>
                                      </p:cBhvr>
                                      <p:to>
                                        <p:strVal val="visible"/>
                                      </p:to>
                                    </p:set>
                                    <p:animEffect transition="in" filter="wipe(down)">
                                      <p:cBhvr>
                                        <p:cTn id="58" dur="2000"/>
                                        <p:tgtEl>
                                          <p:spTgt spid="8302"/>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8303"/>
                                        </p:tgtEl>
                                        <p:attrNameLst>
                                          <p:attrName>style.visibility</p:attrName>
                                        </p:attrNameLst>
                                      </p:cBhvr>
                                      <p:to>
                                        <p:strVal val="visible"/>
                                      </p:to>
                                    </p:set>
                                    <p:animEffect transition="in" filter="wipe(left)">
                                      <p:cBhvr>
                                        <p:cTn id="61" dur="2000"/>
                                        <p:tgtEl>
                                          <p:spTgt spid="8303"/>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12" presetClass="exit" presetSubtype="4" fill="hold" grpId="1" nodeType="clickEffect">
                                  <p:stCondLst>
                                    <p:cond delay="0"/>
                                  </p:stCondLst>
                                  <p:childTnLst>
                                    <p:animEffect transition="out" filter="slide(fromBottom)">
                                      <p:cBhvr>
                                        <p:cTn id="65" dur="500"/>
                                        <p:tgtEl>
                                          <p:spTgt spid="8304"/>
                                        </p:tgtEl>
                                      </p:cBhvr>
                                    </p:animEffect>
                                    <p:set>
                                      <p:cBhvr>
                                        <p:cTn id="66" dur="1" fill="hold">
                                          <p:stCondLst>
                                            <p:cond delay="499"/>
                                          </p:stCondLst>
                                        </p:cTn>
                                        <p:tgtEl>
                                          <p:spTgt spid="8304"/>
                                        </p:tgtEl>
                                        <p:attrNameLst>
                                          <p:attrName>style.visibility</p:attrName>
                                        </p:attrNameLst>
                                      </p:cBhvr>
                                      <p:to>
                                        <p:strVal val="hidden"/>
                                      </p:to>
                                    </p:set>
                                  </p:childTnLst>
                                </p:cTn>
                              </p:par>
                              <p:par>
                                <p:cTn id="67" presetID="9" presetClass="exit" presetSubtype="0" fill="hold" grpId="1" nodeType="withEffect">
                                  <p:stCondLst>
                                    <p:cond delay="0"/>
                                  </p:stCondLst>
                                  <p:childTnLst>
                                    <p:animEffect transition="out" filter="dissolve">
                                      <p:cBhvr>
                                        <p:cTn id="68" dur="500"/>
                                        <p:tgtEl>
                                          <p:spTgt spid="8299"/>
                                        </p:tgtEl>
                                      </p:cBhvr>
                                    </p:animEffect>
                                    <p:set>
                                      <p:cBhvr>
                                        <p:cTn id="69" dur="1" fill="hold">
                                          <p:stCondLst>
                                            <p:cond delay="499"/>
                                          </p:stCondLst>
                                        </p:cTn>
                                        <p:tgtEl>
                                          <p:spTgt spid="8299"/>
                                        </p:tgtEl>
                                        <p:attrNameLst>
                                          <p:attrName>style.visibility</p:attrName>
                                        </p:attrNameLst>
                                      </p:cBhvr>
                                      <p:to>
                                        <p:strVal val="hidden"/>
                                      </p:to>
                                    </p:set>
                                  </p:childTnLst>
                                </p:cTn>
                              </p:par>
                              <p:par>
                                <p:cTn id="70" presetID="9" presetClass="exit" presetSubtype="0" fill="hold" grpId="1" nodeType="withEffect">
                                  <p:stCondLst>
                                    <p:cond delay="0"/>
                                  </p:stCondLst>
                                  <p:childTnLst>
                                    <p:animEffect transition="out" filter="dissolve">
                                      <p:cBhvr>
                                        <p:cTn id="71" dur="500"/>
                                        <p:tgtEl>
                                          <p:spTgt spid="8298"/>
                                        </p:tgtEl>
                                      </p:cBhvr>
                                    </p:animEffect>
                                    <p:set>
                                      <p:cBhvr>
                                        <p:cTn id="72" dur="1" fill="hold">
                                          <p:stCondLst>
                                            <p:cond delay="499"/>
                                          </p:stCondLst>
                                        </p:cTn>
                                        <p:tgtEl>
                                          <p:spTgt spid="8298"/>
                                        </p:tgtEl>
                                        <p:attrNameLst>
                                          <p:attrName>style.visibility</p:attrName>
                                        </p:attrNameLst>
                                      </p:cBhvr>
                                      <p:to>
                                        <p:strVal val="hidden"/>
                                      </p:to>
                                    </p:set>
                                  </p:childTnLst>
                                </p:cTn>
                              </p:par>
                              <p:par>
                                <p:cTn id="73" presetID="9" presetClass="exit" presetSubtype="0" fill="hold" grpId="1" nodeType="withEffect">
                                  <p:stCondLst>
                                    <p:cond delay="0"/>
                                  </p:stCondLst>
                                  <p:childTnLst>
                                    <p:animEffect transition="out" filter="dissolve">
                                      <p:cBhvr>
                                        <p:cTn id="74" dur="500"/>
                                        <p:tgtEl>
                                          <p:spTgt spid="8296"/>
                                        </p:tgtEl>
                                      </p:cBhvr>
                                    </p:animEffect>
                                    <p:set>
                                      <p:cBhvr>
                                        <p:cTn id="75" dur="1" fill="hold">
                                          <p:stCondLst>
                                            <p:cond delay="499"/>
                                          </p:stCondLst>
                                        </p:cTn>
                                        <p:tgtEl>
                                          <p:spTgt spid="8296"/>
                                        </p:tgtEl>
                                        <p:attrNameLst>
                                          <p:attrName>style.visibility</p:attrName>
                                        </p:attrNameLst>
                                      </p:cBhvr>
                                      <p:to>
                                        <p:strVal val="hidden"/>
                                      </p:to>
                                    </p:set>
                                  </p:childTnLst>
                                </p:cTn>
                              </p:par>
                              <p:par>
                                <p:cTn id="76" presetID="9" presetClass="exit" presetSubtype="0" fill="hold" grpId="1" nodeType="withEffect">
                                  <p:stCondLst>
                                    <p:cond delay="0"/>
                                  </p:stCondLst>
                                  <p:childTnLst>
                                    <p:animEffect transition="out" filter="dissolve">
                                      <p:cBhvr>
                                        <p:cTn id="77" dur="500"/>
                                        <p:tgtEl>
                                          <p:spTgt spid="8300"/>
                                        </p:tgtEl>
                                      </p:cBhvr>
                                    </p:animEffect>
                                    <p:set>
                                      <p:cBhvr>
                                        <p:cTn id="78" dur="1" fill="hold">
                                          <p:stCondLst>
                                            <p:cond delay="499"/>
                                          </p:stCondLst>
                                        </p:cTn>
                                        <p:tgtEl>
                                          <p:spTgt spid="8300"/>
                                        </p:tgtEl>
                                        <p:attrNameLst>
                                          <p:attrName>style.visibility</p:attrName>
                                        </p:attrNameLst>
                                      </p:cBhvr>
                                      <p:to>
                                        <p:strVal val="hidden"/>
                                      </p:to>
                                    </p:set>
                                  </p:childTnLst>
                                </p:cTn>
                              </p:par>
                              <p:par>
                                <p:cTn id="79" presetID="9" presetClass="exit" presetSubtype="0" fill="hold" grpId="1" nodeType="withEffect">
                                  <p:stCondLst>
                                    <p:cond delay="0"/>
                                  </p:stCondLst>
                                  <p:childTnLst>
                                    <p:animEffect transition="out" filter="dissolve">
                                      <p:cBhvr>
                                        <p:cTn id="80" dur="500"/>
                                        <p:tgtEl>
                                          <p:spTgt spid="8301"/>
                                        </p:tgtEl>
                                      </p:cBhvr>
                                    </p:animEffect>
                                    <p:set>
                                      <p:cBhvr>
                                        <p:cTn id="81" dur="1" fill="hold">
                                          <p:stCondLst>
                                            <p:cond delay="499"/>
                                          </p:stCondLst>
                                        </p:cTn>
                                        <p:tgtEl>
                                          <p:spTgt spid="8301"/>
                                        </p:tgtEl>
                                        <p:attrNameLst>
                                          <p:attrName>style.visibility</p:attrName>
                                        </p:attrNameLst>
                                      </p:cBhvr>
                                      <p:to>
                                        <p:strVal val="hidden"/>
                                      </p:to>
                                    </p:set>
                                  </p:childTnLst>
                                </p:cTn>
                              </p:par>
                              <p:par>
                                <p:cTn id="82" presetID="9" presetClass="exit" presetSubtype="0" fill="hold" grpId="1" nodeType="withEffect">
                                  <p:stCondLst>
                                    <p:cond delay="0"/>
                                  </p:stCondLst>
                                  <p:childTnLst>
                                    <p:animEffect transition="out" filter="dissolve">
                                      <p:cBhvr>
                                        <p:cTn id="83" dur="500"/>
                                        <p:tgtEl>
                                          <p:spTgt spid="8303"/>
                                        </p:tgtEl>
                                      </p:cBhvr>
                                    </p:animEffect>
                                    <p:set>
                                      <p:cBhvr>
                                        <p:cTn id="84" dur="1" fill="hold">
                                          <p:stCondLst>
                                            <p:cond delay="499"/>
                                          </p:stCondLst>
                                        </p:cTn>
                                        <p:tgtEl>
                                          <p:spTgt spid="8303"/>
                                        </p:tgtEl>
                                        <p:attrNameLst>
                                          <p:attrName>style.visibility</p:attrName>
                                        </p:attrNameLst>
                                      </p:cBhvr>
                                      <p:to>
                                        <p:strVal val="hidden"/>
                                      </p:to>
                                    </p:set>
                                  </p:childTnLst>
                                </p:cTn>
                              </p:par>
                              <p:par>
                                <p:cTn id="85" presetID="9" presetClass="exit" presetSubtype="0" fill="hold" grpId="1" nodeType="withEffect">
                                  <p:stCondLst>
                                    <p:cond delay="0"/>
                                  </p:stCondLst>
                                  <p:childTnLst>
                                    <p:animEffect transition="out" filter="dissolve">
                                      <p:cBhvr>
                                        <p:cTn id="86" dur="500"/>
                                        <p:tgtEl>
                                          <p:spTgt spid="8297"/>
                                        </p:tgtEl>
                                      </p:cBhvr>
                                    </p:animEffect>
                                    <p:set>
                                      <p:cBhvr>
                                        <p:cTn id="87" dur="1" fill="hold">
                                          <p:stCondLst>
                                            <p:cond delay="499"/>
                                          </p:stCondLst>
                                        </p:cTn>
                                        <p:tgtEl>
                                          <p:spTgt spid="8297"/>
                                        </p:tgtEl>
                                        <p:attrNameLst>
                                          <p:attrName>style.visibility</p:attrName>
                                        </p:attrNameLst>
                                      </p:cBhvr>
                                      <p:to>
                                        <p:strVal val="hidden"/>
                                      </p:to>
                                    </p:set>
                                  </p:childTnLst>
                                </p:cTn>
                              </p:par>
                              <p:par>
                                <p:cTn id="88" presetID="9" presetClass="exit" presetSubtype="0" fill="hold" grpId="1" nodeType="withEffect">
                                  <p:stCondLst>
                                    <p:cond delay="0"/>
                                  </p:stCondLst>
                                  <p:childTnLst>
                                    <p:animEffect transition="out" filter="dissolve">
                                      <p:cBhvr>
                                        <p:cTn id="89" dur="500"/>
                                        <p:tgtEl>
                                          <p:spTgt spid="8302"/>
                                        </p:tgtEl>
                                      </p:cBhvr>
                                    </p:animEffect>
                                    <p:set>
                                      <p:cBhvr>
                                        <p:cTn id="90" dur="1" fill="hold">
                                          <p:stCondLst>
                                            <p:cond delay="499"/>
                                          </p:stCondLst>
                                        </p:cTn>
                                        <p:tgtEl>
                                          <p:spTgt spid="8302"/>
                                        </p:tgtEl>
                                        <p:attrNameLst>
                                          <p:attrName>style.visibility</p:attrName>
                                        </p:attrNameLst>
                                      </p:cBhvr>
                                      <p:to>
                                        <p:strVal val="hidden"/>
                                      </p:to>
                                    </p:set>
                                  </p:childTnLst>
                                </p:cTn>
                              </p:par>
                            </p:childTnLst>
                          </p:cTn>
                        </p:par>
                        <p:par>
                          <p:cTn id="91" fill="hold" nodeType="afterGroup">
                            <p:stCondLst>
                              <p:cond delay="500"/>
                            </p:stCondLst>
                            <p:childTnLst>
                              <p:par>
                                <p:cTn id="92" presetID="12" presetClass="entr" presetSubtype="8" fill="hold" grpId="0" nodeType="afterEffect">
                                  <p:stCondLst>
                                    <p:cond delay="0"/>
                                  </p:stCondLst>
                                  <p:childTnLst>
                                    <p:set>
                                      <p:cBhvr>
                                        <p:cTn id="93" dur="1" fill="hold">
                                          <p:stCondLst>
                                            <p:cond delay="0"/>
                                          </p:stCondLst>
                                        </p:cTn>
                                        <p:tgtEl>
                                          <p:spTgt spid="8309"/>
                                        </p:tgtEl>
                                        <p:attrNameLst>
                                          <p:attrName>style.visibility</p:attrName>
                                        </p:attrNameLst>
                                      </p:cBhvr>
                                      <p:to>
                                        <p:strVal val="visible"/>
                                      </p:to>
                                    </p:set>
                                    <p:animEffect transition="in" filter="slide(fromLeft)">
                                      <p:cBhvr>
                                        <p:cTn id="94" dur="500"/>
                                        <p:tgtEl>
                                          <p:spTgt spid="8309"/>
                                        </p:tgtEl>
                                      </p:cBhvr>
                                    </p:animEffect>
                                  </p:childTnLst>
                                </p:cTn>
                              </p:par>
                            </p:childTnLst>
                          </p:cTn>
                        </p:par>
                        <p:par>
                          <p:cTn id="95" fill="hold" nodeType="afterGroup">
                            <p:stCondLst>
                              <p:cond delay="1000"/>
                            </p:stCondLst>
                            <p:childTnLst>
                              <p:par>
                                <p:cTn id="96" presetID="22" presetClass="entr" presetSubtype="1" fill="hold" grpId="0" nodeType="afterEffect">
                                  <p:stCondLst>
                                    <p:cond delay="0"/>
                                  </p:stCondLst>
                                  <p:childTnLst>
                                    <p:set>
                                      <p:cBhvr>
                                        <p:cTn id="97" dur="1" fill="hold">
                                          <p:stCondLst>
                                            <p:cond delay="0"/>
                                          </p:stCondLst>
                                        </p:cTn>
                                        <p:tgtEl>
                                          <p:spTgt spid="8305"/>
                                        </p:tgtEl>
                                        <p:attrNameLst>
                                          <p:attrName>style.visibility</p:attrName>
                                        </p:attrNameLst>
                                      </p:cBhvr>
                                      <p:to>
                                        <p:strVal val="visible"/>
                                      </p:to>
                                    </p:set>
                                    <p:animEffect transition="in" filter="wipe(up)">
                                      <p:cBhvr>
                                        <p:cTn id="98" dur="2000"/>
                                        <p:tgtEl>
                                          <p:spTgt spid="8305"/>
                                        </p:tgtEl>
                                      </p:cBhvr>
                                    </p:animEffect>
                                  </p:childTnLst>
                                </p:cTn>
                              </p:par>
                              <p:par>
                                <p:cTn id="99" presetID="22" presetClass="entr" presetSubtype="1" fill="hold" grpId="0" nodeType="withEffect">
                                  <p:stCondLst>
                                    <p:cond delay="0"/>
                                  </p:stCondLst>
                                  <p:childTnLst>
                                    <p:set>
                                      <p:cBhvr>
                                        <p:cTn id="100" dur="1" fill="hold">
                                          <p:stCondLst>
                                            <p:cond delay="0"/>
                                          </p:stCondLst>
                                        </p:cTn>
                                        <p:tgtEl>
                                          <p:spTgt spid="8307"/>
                                        </p:tgtEl>
                                        <p:attrNameLst>
                                          <p:attrName>style.visibility</p:attrName>
                                        </p:attrNameLst>
                                      </p:cBhvr>
                                      <p:to>
                                        <p:strVal val="visible"/>
                                      </p:to>
                                    </p:set>
                                    <p:animEffect transition="in" filter="wipe(up)">
                                      <p:cBhvr>
                                        <p:cTn id="101" dur="2000"/>
                                        <p:tgtEl>
                                          <p:spTgt spid="8307"/>
                                        </p:tgtEl>
                                      </p:cBhvr>
                                    </p:animEffect>
                                  </p:childTnLst>
                                </p:cTn>
                              </p:par>
                            </p:childTnLst>
                          </p:cTn>
                        </p:par>
                      </p:childTnLst>
                    </p:cTn>
                  </p:par>
                  <p:par>
                    <p:cTn id="102" fill="hold" nodeType="clickPar">
                      <p:stCondLst>
                        <p:cond delay="indefinite"/>
                      </p:stCondLst>
                      <p:childTnLst>
                        <p:par>
                          <p:cTn id="103" fill="hold" nodeType="withGroup">
                            <p:stCondLst>
                              <p:cond delay="0"/>
                            </p:stCondLst>
                            <p:childTnLst>
                              <p:par>
                                <p:cTn id="104" presetID="22" presetClass="entr" presetSubtype="4" fill="hold" grpId="0" nodeType="clickEffect">
                                  <p:stCondLst>
                                    <p:cond delay="0"/>
                                  </p:stCondLst>
                                  <p:childTnLst>
                                    <p:set>
                                      <p:cBhvr>
                                        <p:cTn id="105" dur="1" fill="hold">
                                          <p:stCondLst>
                                            <p:cond delay="0"/>
                                          </p:stCondLst>
                                        </p:cTn>
                                        <p:tgtEl>
                                          <p:spTgt spid="8306"/>
                                        </p:tgtEl>
                                        <p:attrNameLst>
                                          <p:attrName>style.visibility</p:attrName>
                                        </p:attrNameLst>
                                      </p:cBhvr>
                                      <p:to>
                                        <p:strVal val="visible"/>
                                      </p:to>
                                    </p:set>
                                    <p:animEffect transition="in" filter="wipe(down)">
                                      <p:cBhvr>
                                        <p:cTn id="106" dur="2000"/>
                                        <p:tgtEl>
                                          <p:spTgt spid="8306"/>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8308"/>
                                        </p:tgtEl>
                                        <p:attrNameLst>
                                          <p:attrName>style.visibility</p:attrName>
                                        </p:attrNameLst>
                                      </p:cBhvr>
                                      <p:to>
                                        <p:strVal val="visible"/>
                                      </p:to>
                                    </p:set>
                                    <p:animEffect transition="in" filter="wipe(down)">
                                      <p:cBhvr>
                                        <p:cTn id="109" dur="2000"/>
                                        <p:tgtEl>
                                          <p:spTgt spid="83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31" grpId="0" animBg="1"/>
      <p:bldP spid="8293" grpId="0" animBg="1"/>
      <p:bldP spid="8293" grpId="1" animBg="1"/>
      <p:bldP spid="8294" grpId="0" animBg="1"/>
      <p:bldP spid="8294" grpId="1" animBg="1"/>
      <p:bldP spid="8295" grpId="0" animBg="1"/>
      <p:bldP spid="8295" grpId="1" animBg="1"/>
      <p:bldP spid="8296" grpId="0" animBg="1"/>
      <p:bldP spid="8296" grpId="1" animBg="1"/>
      <p:bldP spid="8297" grpId="0" animBg="1"/>
      <p:bldP spid="8297" grpId="1" animBg="1"/>
      <p:bldP spid="8298" grpId="0" animBg="1"/>
      <p:bldP spid="8298" grpId="1" animBg="1"/>
      <p:bldP spid="8299" grpId="0" animBg="1"/>
      <p:bldP spid="8299" grpId="1" animBg="1"/>
      <p:bldP spid="8300" grpId="0" animBg="1"/>
      <p:bldP spid="8300" grpId="1" animBg="1"/>
      <p:bldP spid="8301" grpId="0" animBg="1"/>
      <p:bldP spid="8301" grpId="1" animBg="1"/>
      <p:bldP spid="8302" grpId="0" animBg="1"/>
      <p:bldP spid="8302" grpId="1" animBg="1"/>
      <p:bldP spid="8303" grpId="0" animBg="1"/>
      <p:bldP spid="8303" grpId="1" animBg="1"/>
      <p:bldP spid="8304" grpId="0" animBg="1"/>
      <p:bldP spid="8304" grpId="1" animBg="1"/>
      <p:bldP spid="8305" grpId="0" animBg="1"/>
      <p:bldP spid="8306" grpId="0" animBg="1"/>
      <p:bldP spid="8307" grpId="0" animBg="1"/>
      <p:bldP spid="8308" grpId="0" animBg="1"/>
      <p:bldP spid="830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reeform 2"/>
          <p:cNvSpPr>
            <a:spLocks/>
          </p:cNvSpPr>
          <p:nvPr/>
        </p:nvSpPr>
        <p:spPr bwMode="auto">
          <a:xfrm>
            <a:off x="1862138" y="25400"/>
            <a:ext cx="7200900" cy="2222500"/>
          </a:xfrm>
          <a:custGeom>
            <a:avLst/>
            <a:gdLst>
              <a:gd name="T0" fmla="*/ 134 w 4536"/>
              <a:gd name="T1" fmla="*/ 61 h 1400"/>
              <a:gd name="T2" fmla="*/ 53 w 4536"/>
              <a:gd name="T3" fmla="*/ 158 h 1400"/>
              <a:gd name="T4" fmla="*/ 8 w 4536"/>
              <a:gd name="T5" fmla="*/ 368 h 1400"/>
              <a:gd name="T6" fmla="*/ 90 w 4536"/>
              <a:gd name="T7" fmla="*/ 487 h 1400"/>
              <a:gd name="T8" fmla="*/ 179 w 4536"/>
              <a:gd name="T9" fmla="*/ 635 h 1400"/>
              <a:gd name="T10" fmla="*/ 206 w 4536"/>
              <a:gd name="T11" fmla="*/ 719 h 1400"/>
              <a:gd name="T12" fmla="*/ 315 w 4536"/>
              <a:gd name="T13" fmla="*/ 772 h 1400"/>
              <a:gd name="T14" fmla="*/ 258 w 4536"/>
              <a:gd name="T15" fmla="*/ 941 h 1400"/>
              <a:gd name="T16" fmla="*/ 318 w 4536"/>
              <a:gd name="T17" fmla="*/ 1039 h 1400"/>
              <a:gd name="T18" fmla="*/ 444 w 4536"/>
              <a:gd name="T19" fmla="*/ 1172 h 1400"/>
              <a:gd name="T20" fmla="*/ 440 w 4536"/>
              <a:gd name="T21" fmla="*/ 1316 h 1400"/>
              <a:gd name="T22" fmla="*/ 464 w 4536"/>
              <a:gd name="T23" fmla="*/ 1400 h 1400"/>
              <a:gd name="T24" fmla="*/ 675 w 4536"/>
              <a:gd name="T25" fmla="*/ 1370 h 1400"/>
              <a:gd name="T26" fmla="*/ 764 w 4536"/>
              <a:gd name="T27" fmla="*/ 1249 h 1400"/>
              <a:gd name="T28" fmla="*/ 848 w 4536"/>
              <a:gd name="T29" fmla="*/ 1228 h 1400"/>
              <a:gd name="T30" fmla="*/ 834 w 4536"/>
              <a:gd name="T31" fmla="*/ 1166 h 1400"/>
              <a:gd name="T32" fmla="*/ 872 w 4536"/>
              <a:gd name="T33" fmla="*/ 1072 h 1400"/>
              <a:gd name="T34" fmla="*/ 936 w 4536"/>
              <a:gd name="T35" fmla="*/ 1081 h 1400"/>
              <a:gd name="T36" fmla="*/ 990 w 4536"/>
              <a:gd name="T37" fmla="*/ 1061 h 1400"/>
              <a:gd name="T38" fmla="*/ 1080 w 4536"/>
              <a:gd name="T39" fmla="*/ 1096 h 1400"/>
              <a:gd name="T40" fmla="*/ 1188 w 4536"/>
              <a:gd name="T41" fmla="*/ 1055 h 1400"/>
              <a:gd name="T42" fmla="*/ 1253 w 4536"/>
              <a:gd name="T43" fmla="*/ 1058 h 1400"/>
              <a:gd name="T44" fmla="*/ 1286 w 4536"/>
              <a:gd name="T45" fmla="*/ 1024 h 1400"/>
              <a:gd name="T46" fmla="*/ 1332 w 4536"/>
              <a:gd name="T47" fmla="*/ 989 h 1400"/>
              <a:gd name="T48" fmla="*/ 1409 w 4536"/>
              <a:gd name="T49" fmla="*/ 1061 h 1400"/>
              <a:gd name="T50" fmla="*/ 1455 w 4536"/>
              <a:gd name="T51" fmla="*/ 971 h 1400"/>
              <a:gd name="T52" fmla="*/ 1556 w 4536"/>
              <a:gd name="T53" fmla="*/ 892 h 1400"/>
              <a:gd name="T54" fmla="*/ 1620 w 4536"/>
              <a:gd name="T55" fmla="*/ 823 h 1400"/>
              <a:gd name="T56" fmla="*/ 1724 w 4536"/>
              <a:gd name="T57" fmla="*/ 724 h 1400"/>
              <a:gd name="T58" fmla="*/ 1838 w 4536"/>
              <a:gd name="T59" fmla="*/ 733 h 1400"/>
              <a:gd name="T60" fmla="*/ 1935 w 4536"/>
              <a:gd name="T61" fmla="*/ 799 h 1400"/>
              <a:gd name="T62" fmla="*/ 1992 w 4536"/>
              <a:gd name="T63" fmla="*/ 814 h 1400"/>
              <a:gd name="T64" fmla="*/ 2073 w 4536"/>
              <a:gd name="T65" fmla="*/ 830 h 1400"/>
              <a:gd name="T66" fmla="*/ 2159 w 4536"/>
              <a:gd name="T67" fmla="*/ 821 h 1400"/>
              <a:gd name="T68" fmla="*/ 2268 w 4536"/>
              <a:gd name="T69" fmla="*/ 841 h 1400"/>
              <a:gd name="T70" fmla="*/ 2321 w 4536"/>
              <a:gd name="T71" fmla="*/ 895 h 1400"/>
              <a:gd name="T72" fmla="*/ 2411 w 4536"/>
              <a:gd name="T73" fmla="*/ 830 h 1400"/>
              <a:gd name="T74" fmla="*/ 2484 w 4536"/>
              <a:gd name="T75" fmla="*/ 712 h 1400"/>
              <a:gd name="T76" fmla="*/ 2538 w 4536"/>
              <a:gd name="T77" fmla="*/ 685 h 1400"/>
              <a:gd name="T78" fmla="*/ 2574 w 4536"/>
              <a:gd name="T79" fmla="*/ 595 h 1400"/>
              <a:gd name="T80" fmla="*/ 2648 w 4536"/>
              <a:gd name="T81" fmla="*/ 574 h 1400"/>
              <a:gd name="T82" fmla="*/ 2724 w 4536"/>
              <a:gd name="T83" fmla="*/ 463 h 1400"/>
              <a:gd name="T84" fmla="*/ 2802 w 4536"/>
              <a:gd name="T85" fmla="*/ 329 h 1400"/>
              <a:gd name="T86" fmla="*/ 4077 w 4536"/>
              <a:gd name="T87" fmla="*/ 304 h 1400"/>
              <a:gd name="T88" fmla="*/ 4211 w 4536"/>
              <a:gd name="T89" fmla="*/ 277 h 1400"/>
              <a:gd name="T90" fmla="*/ 4217 w 4536"/>
              <a:gd name="T91" fmla="*/ 376 h 1400"/>
              <a:gd name="T92" fmla="*/ 4319 w 4536"/>
              <a:gd name="T93" fmla="*/ 479 h 1400"/>
              <a:gd name="T94" fmla="*/ 4413 w 4536"/>
              <a:gd name="T95" fmla="*/ 556 h 1400"/>
              <a:gd name="T96" fmla="*/ 4518 w 4536"/>
              <a:gd name="T97" fmla="*/ 196 h 1400"/>
              <a:gd name="T98" fmla="*/ 4536 w 4536"/>
              <a:gd name="T99" fmla="*/ 2 h 1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536" h="1400">
                <a:moveTo>
                  <a:pt x="155" y="0"/>
                </a:moveTo>
                <a:lnTo>
                  <a:pt x="146" y="16"/>
                </a:lnTo>
                <a:cubicBezTo>
                  <a:pt x="143" y="26"/>
                  <a:pt x="141" y="48"/>
                  <a:pt x="134" y="61"/>
                </a:cubicBezTo>
                <a:cubicBezTo>
                  <a:pt x="127" y="74"/>
                  <a:pt x="110" y="90"/>
                  <a:pt x="101" y="97"/>
                </a:cubicBezTo>
                <a:cubicBezTo>
                  <a:pt x="92" y="104"/>
                  <a:pt x="86" y="94"/>
                  <a:pt x="78" y="104"/>
                </a:cubicBezTo>
                <a:cubicBezTo>
                  <a:pt x="70" y="114"/>
                  <a:pt x="65" y="133"/>
                  <a:pt x="53" y="158"/>
                </a:cubicBezTo>
                <a:cubicBezTo>
                  <a:pt x="41" y="183"/>
                  <a:pt x="16" y="223"/>
                  <a:pt x="8" y="253"/>
                </a:cubicBezTo>
                <a:cubicBezTo>
                  <a:pt x="0" y="283"/>
                  <a:pt x="5" y="319"/>
                  <a:pt x="5" y="338"/>
                </a:cubicBezTo>
                <a:cubicBezTo>
                  <a:pt x="5" y="357"/>
                  <a:pt x="1" y="356"/>
                  <a:pt x="8" y="368"/>
                </a:cubicBezTo>
                <a:cubicBezTo>
                  <a:pt x="15" y="380"/>
                  <a:pt x="35" y="395"/>
                  <a:pt x="45" y="412"/>
                </a:cubicBezTo>
                <a:cubicBezTo>
                  <a:pt x="55" y="429"/>
                  <a:pt x="58" y="458"/>
                  <a:pt x="65" y="470"/>
                </a:cubicBezTo>
                <a:cubicBezTo>
                  <a:pt x="72" y="482"/>
                  <a:pt x="81" y="475"/>
                  <a:pt x="90" y="487"/>
                </a:cubicBezTo>
                <a:cubicBezTo>
                  <a:pt x="99" y="499"/>
                  <a:pt x="106" y="528"/>
                  <a:pt x="119" y="544"/>
                </a:cubicBezTo>
                <a:cubicBezTo>
                  <a:pt x="132" y="560"/>
                  <a:pt x="161" y="571"/>
                  <a:pt x="171" y="586"/>
                </a:cubicBezTo>
                <a:cubicBezTo>
                  <a:pt x="181" y="601"/>
                  <a:pt x="179" y="623"/>
                  <a:pt x="179" y="635"/>
                </a:cubicBezTo>
                <a:cubicBezTo>
                  <a:pt x="179" y="647"/>
                  <a:pt x="169" y="651"/>
                  <a:pt x="170" y="661"/>
                </a:cubicBezTo>
                <a:cubicBezTo>
                  <a:pt x="171" y="671"/>
                  <a:pt x="182" y="686"/>
                  <a:pt x="188" y="695"/>
                </a:cubicBezTo>
                <a:cubicBezTo>
                  <a:pt x="194" y="704"/>
                  <a:pt x="198" y="716"/>
                  <a:pt x="206" y="719"/>
                </a:cubicBezTo>
                <a:cubicBezTo>
                  <a:pt x="214" y="722"/>
                  <a:pt x="224" y="711"/>
                  <a:pt x="236" y="712"/>
                </a:cubicBezTo>
                <a:cubicBezTo>
                  <a:pt x="248" y="713"/>
                  <a:pt x="263" y="715"/>
                  <a:pt x="276" y="725"/>
                </a:cubicBezTo>
                <a:cubicBezTo>
                  <a:pt x="289" y="735"/>
                  <a:pt x="311" y="759"/>
                  <a:pt x="315" y="772"/>
                </a:cubicBezTo>
                <a:cubicBezTo>
                  <a:pt x="319" y="785"/>
                  <a:pt x="302" y="790"/>
                  <a:pt x="300" y="803"/>
                </a:cubicBezTo>
                <a:cubicBezTo>
                  <a:pt x="298" y="816"/>
                  <a:pt x="312" y="830"/>
                  <a:pt x="305" y="853"/>
                </a:cubicBezTo>
                <a:cubicBezTo>
                  <a:pt x="298" y="876"/>
                  <a:pt x="267" y="918"/>
                  <a:pt x="258" y="941"/>
                </a:cubicBezTo>
                <a:cubicBezTo>
                  <a:pt x="249" y="964"/>
                  <a:pt x="243" y="975"/>
                  <a:pt x="252" y="991"/>
                </a:cubicBezTo>
                <a:cubicBezTo>
                  <a:pt x="261" y="1007"/>
                  <a:pt x="301" y="1028"/>
                  <a:pt x="312" y="1036"/>
                </a:cubicBezTo>
                <a:cubicBezTo>
                  <a:pt x="323" y="1044"/>
                  <a:pt x="312" y="1032"/>
                  <a:pt x="318" y="1039"/>
                </a:cubicBezTo>
                <a:cubicBezTo>
                  <a:pt x="324" y="1046"/>
                  <a:pt x="342" y="1068"/>
                  <a:pt x="351" y="1076"/>
                </a:cubicBezTo>
                <a:cubicBezTo>
                  <a:pt x="360" y="1084"/>
                  <a:pt x="359" y="1074"/>
                  <a:pt x="374" y="1090"/>
                </a:cubicBezTo>
                <a:cubicBezTo>
                  <a:pt x="389" y="1106"/>
                  <a:pt x="432" y="1154"/>
                  <a:pt x="444" y="1172"/>
                </a:cubicBezTo>
                <a:lnTo>
                  <a:pt x="444" y="1196"/>
                </a:lnTo>
                <a:cubicBezTo>
                  <a:pt x="446" y="1212"/>
                  <a:pt x="459" y="1251"/>
                  <a:pt x="458" y="1271"/>
                </a:cubicBezTo>
                <a:cubicBezTo>
                  <a:pt x="457" y="1291"/>
                  <a:pt x="443" y="1304"/>
                  <a:pt x="440" y="1316"/>
                </a:cubicBezTo>
                <a:cubicBezTo>
                  <a:pt x="437" y="1328"/>
                  <a:pt x="438" y="1335"/>
                  <a:pt x="441" y="1345"/>
                </a:cubicBezTo>
                <a:cubicBezTo>
                  <a:pt x="444" y="1355"/>
                  <a:pt x="455" y="1367"/>
                  <a:pt x="459" y="1376"/>
                </a:cubicBezTo>
                <a:cubicBezTo>
                  <a:pt x="463" y="1385"/>
                  <a:pt x="451" y="1400"/>
                  <a:pt x="464" y="1400"/>
                </a:cubicBezTo>
                <a:cubicBezTo>
                  <a:pt x="477" y="1400"/>
                  <a:pt x="514" y="1389"/>
                  <a:pt x="536" y="1375"/>
                </a:cubicBezTo>
                <a:cubicBezTo>
                  <a:pt x="558" y="1361"/>
                  <a:pt x="571" y="1317"/>
                  <a:pt x="594" y="1316"/>
                </a:cubicBezTo>
                <a:cubicBezTo>
                  <a:pt x="617" y="1315"/>
                  <a:pt x="654" y="1362"/>
                  <a:pt x="675" y="1370"/>
                </a:cubicBezTo>
                <a:cubicBezTo>
                  <a:pt x="696" y="1378"/>
                  <a:pt x="706" y="1372"/>
                  <a:pt x="720" y="1367"/>
                </a:cubicBezTo>
                <a:cubicBezTo>
                  <a:pt x="734" y="1362"/>
                  <a:pt x="752" y="1360"/>
                  <a:pt x="759" y="1340"/>
                </a:cubicBezTo>
                <a:cubicBezTo>
                  <a:pt x="766" y="1320"/>
                  <a:pt x="760" y="1263"/>
                  <a:pt x="764" y="1249"/>
                </a:cubicBezTo>
                <a:lnTo>
                  <a:pt x="786" y="1255"/>
                </a:lnTo>
                <a:cubicBezTo>
                  <a:pt x="794" y="1255"/>
                  <a:pt x="805" y="1256"/>
                  <a:pt x="815" y="1252"/>
                </a:cubicBezTo>
                <a:cubicBezTo>
                  <a:pt x="825" y="1248"/>
                  <a:pt x="838" y="1233"/>
                  <a:pt x="848" y="1228"/>
                </a:cubicBezTo>
                <a:cubicBezTo>
                  <a:pt x="858" y="1223"/>
                  <a:pt x="874" y="1228"/>
                  <a:pt x="873" y="1222"/>
                </a:cubicBezTo>
                <a:cubicBezTo>
                  <a:pt x="872" y="1216"/>
                  <a:pt x="846" y="1202"/>
                  <a:pt x="840" y="1193"/>
                </a:cubicBezTo>
                <a:cubicBezTo>
                  <a:pt x="834" y="1184"/>
                  <a:pt x="832" y="1176"/>
                  <a:pt x="834" y="1166"/>
                </a:cubicBezTo>
                <a:cubicBezTo>
                  <a:pt x="836" y="1156"/>
                  <a:pt x="848" y="1140"/>
                  <a:pt x="854" y="1133"/>
                </a:cubicBezTo>
                <a:cubicBezTo>
                  <a:pt x="860" y="1126"/>
                  <a:pt x="870" y="1136"/>
                  <a:pt x="873" y="1126"/>
                </a:cubicBezTo>
                <a:cubicBezTo>
                  <a:pt x="876" y="1116"/>
                  <a:pt x="871" y="1083"/>
                  <a:pt x="872" y="1072"/>
                </a:cubicBezTo>
                <a:lnTo>
                  <a:pt x="881" y="1058"/>
                </a:lnTo>
                <a:cubicBezTo>
                  <a:pt x="888" y="1059"/>
                  <a:pt x="905" y="1077"/>
                  <a:pt x="914" y="1081"/>
                </a:cubicBezTo>
                <a:cubicBezTo>
                  <a:pt x="923" y="1085"/>
                  <a:pt x="929" y="1082"/>
                  <a:pt x="936" y="1081"/>
                </a:cubicBezTo>
                <a:cubicBezTo>
                  <a:pt x="943" y="1080"/>
                  <a:pt x="952" y="1081"/>
                  <a:pt x="956" y="1076"/>
                </a:cubicBezTo>
                <a:cubicBezTo>
                  <a:pt x="960" y="1071"/>
                  <a:pt x="953" y="1054"/>
                  <a:pt x="959" y="1052"/>
                </a:cubicBezTo>
                <a:cubicBezTo>
                  <a:pt x="965" y="1050"/>
                  <a:pt x="981" y="1061"/>
                  <a:pt x="990" y="1061"/>
                </a:cubicBezTo>
                <a:cubicBezTo>
                  <a:pt x="999" y="1061"/>
                  <a:pt x="1004" y="1051"/>
                  <a:pt x="1013" y="1054"/>
                </a:cubicBezTo>
                <a:cubicBezTo>
                  <a:pt x="1022" y="1057"/>
                  <a:pt x="1036" y="1071"/>
                  <a:pt x="1047" y="1078"/>
                </a:cubicBezTo>
                <a:cubicBezTo>
                  <a:pt x="1058" y="1085"/>
                  <a:pt x="1067" y="1097"/>
                  <a:pt x="1080" y="1096"/>
                </a:cubicBezTo>
                <a:cubicBezTo>
                  <a:pt x="1093" y="1095"/>
                  <a:pt x="1109" y="1081"/>
                  <a:pt x="1124" y="1073"/>
                </a:cubicBezTo>
                <a:cubicBezTo>
                  <a:pt x="1139" y="1065"/>
                  <a:pt x="1161" y="1049"/>
                  <a:pt x="1172" y="1046"/>
                </a:cubicBezTo>
                <a:cubicBezTo>
                  <a:pt x="1183" y="1043"/>
                  <a:pt x="1182" y="1054"/>
                  <a:pt x="1188" y="1055"/>
                </a:cubicBezTo>
                <a:cubicBezTo>
                  <a:pt x="1194" y="1056"/>
                  <a:pt x="1202" y="1051"/>
                  <a:pt x="1209" y="1055"/>
                </a:cubicBezTo>
                <a:cubicBezTo>
                  <a:pt x="1216" y="1059"/>
                  <a:pt x="1220" y="1078"/>
                  <a:pt x="1227" y="1078"/>
                </a:cubicBezTo>
                <a:cubicBezTo>
                  <a:pt x="1234" y="1078"/>
                  <a:pt x="1247" y="1065"/>
                  <a:pt x="1253" y="1058"/>
                </a:cubicBezTo>
                <a:cubicBezTo>
                  <a:pt x="1259" y="1051"/>
                  <a:pt x="1259" y="1038"/>
                  <a:pt x="1263" y="1034"/>
                </a:cubicBezTo>
                <a:cubicBezTo>
                  <a:pt x="1267" y="1030"/>
                  <a:pt x="1274" y="1035"/>
                  <a:pt x="1278" y="1033"/>
                </a:cubicBezTo>
                <a:cubicBezTo>
                  <a:pt x="1282" y="1031"/>
                  <a:pt x="1284" y="1028"/>
                  <a:pt x="1286" y="1024"/>
                </a:cubicBezTo>
                <a:cubicBezTo>
                  <a:pt x="1288" y="1020"/>
                  <a:pt x="1288" y="1009"/>
                  <a:pt x="1292" y="1007"/>
                </a:cubicBezTo>
                <a:cubicBezTo>
                  <a:pt x="1296" y="1005"/>
                  <a:pt x="1306" y="1013"/>
                  <a:pt x="1313" y="1010"/>
                </a:cubicBezTo>
                <a:cubicBezTo>
                  <a:pt x="1320" y="1007"/>
                  <a:pt x="1326" y="990"/>
                  <a:pt x="1332" y="989"/>
                </a:cubicBezTo>
                <a:cubicBezTo>
                  <a:pt x="1338" y="988"/>
                  <a:pt x="1345" y="999"/>
                  <a:pt x="1347" y="1003"/>
                </a:cubicBezTo>
                <a:cubicBezTo>
                  <a:pt x="1349" y="1007"/>
                  <a:pt x="1336" y="1006"/>
                  <a:pt x="1346" y="1016"/>
                </a:cubicBezTo>
                <a:cubicBezTo>
                  <a:pt x="1356" y="1026"/>
                  <a:pt x="1393" y="1063"/>
                  <a:pt x="1409" y="1061"/>
                </a:cubicBezTo>
                <a:cubicBezTo>
                  <a:pt x="1425" y="1059"/>
                  <a:pt x="1439" y="1018"/>
                  <a:pt x="1445" y="1004"/>
                </a:cubicBezTo>
                <a:cubicBezTo>
                  <a:pt x="1451" y="990"/>
                  <a:pt x="1443" y="985"/>
                  <a:pt x="1445" y="980"/>
                </a:cubicBezTo>
                <a:cubicBezTo>
                  <a:pt x="1447" y="975"/>
                  <a:pt x="1447" y="974"/>
                  <a:pt x="1455" y="971"/>
                </a:cubicBezTo>
                <a:cubicBezTo>
                  <a:pt x="1463" y="968"/>
                  <a:pt x="1481" y="975"/>
                  <a:pt x="1493" y="965"/>
                </a:cubicBezTo>
                <a:cubicBezTo>
                  <a:pt x="1505" y="955"/>
                  <a:pt x="1517" y="923"/>
                  <a:pt x="1527" y="911"/>
                </a:cubicBezTo>
                <a:cubicBezTo>
                  <a:pt x="1537" y="899"/>
                  <a:pt x="1551" y="906"/>
                  <a:pt x="1556" y="892"/>
                </a:cubicBezTo>
                <a:cubicBezTo>
                  <a:pt x="1561" y="878"/>
                  <a:pt x="1557" y="838"/>
                  <a:pt x="1560" y="824"/>
                </a:cubicBezTo>
                <a:cubicBezTo>
                  <a:pt x="1563" y="810"/>
                  <a:pt x="1567" y="809"/>
                  <a:pt x="1577" y="809"/>
                </a:cubicBezTo>
                <a:cubicBezTo>
                  <a:pt x="1587" y="809"/>
                  <a:pt x="1608" y="823"/>
                  <a:pt x="1620" y="823"/>
                </a:cubicBezTo>
                <a:cubicBezTo>
                  <a:pt x="1632" y="823"/>
                  <a:pt x="1633" y="815"/>
                  <a:pt x="1650" y="808"/>
                </a:cubicBezTo>
                <a:cubicBezTo>
                  <a:pt x="1667" y="801"/>
                  <a:pt x="1713" y="796"/>
                  <a:pt x="1725" y="782"/>
                </a:cubicBezTo>
                <a:cubicBezTo>
                  <a:pt x="1737" y="768"/>
                  <a:pt x="1716" y="734"/>
                  <a:pt x="1724" y="724"/>
                </a:cubicBezTo>
                <a:cubicBezTo>
                  <a:pt x="1732" y="714"/>
                  <a:pt x="1760" y="726"/>
                  <a:pt x="1775" y="724"/>
                </a:cubicBezTo>
                <a:cubicBezTo>
                  <a:pt x="1790" y="722"/>
                  <a:pt x="1804" y="714"/>
                  <a:pt x="1814" y="715"/>
                </a:cubicBezTo>
                <a:cubicBezTo>
                  <a:pt x="1824" y="716"/>
                  <a:pt x="1827" y="727"/>
                  <a:pt x="1838" y="733"/>
                </a:cubicBezTo>
                <a:cubicBezTo>
                  <a:pt x="1849" y="739"/>
                  <a:pt x="1872" y="743"/>
                  <a:pt x="1883" y="752"/>
                </a:cubicBezTo>
                <a:cubicBezTo>
                  <a:pt x="1894" y="761"/>
                  <a:pt x="1893" y="780"/>
                  <a:pt x="1902" y="788"/>
                </a:cubicBezTo>
                <a:cubicBezTo>
                  <a:pt x="1911" y="796"/>
                  <a:pt x="1926" y="795"/>
                  <a:pt x="1935" y="799"/>
                </a:cubicBezTo>
                <a:cubicBezTo>
                  <a:pt x="1944" y="803"/>
                  <a:pt x="1951" y="813"/>
                  <a:pt x="1958" y="814"/>
                </a:cubicBezTo>
                <a:cubicBezTo>
                  <a:pt x="1965" y="815"/>
                  <a:pt x="1971" y="806"/>
                  <a:pt x="1977" y="806"/>
                </a:cubicBezTo>
                <a:cubicBezTo>
                  <a:pt x="1983" y="806"/>
                  <a:pt x="1985" y="813"/>
                  <a:pt x="1992" y="814"/>
                </a:cubicBezTo>
                <a:cubicBezTo>
                  <a:pt x="1999" y="815"/>
                  <a:pt x="2007" y="812"/>
                  <a:pt x="2018" y="815"/>
                </a:cubicBezTo>
                <a:cubicBezTo>
                  <a:pt x="2029" y="818"/>
                  <a:pt x="2049" y="833"/>
                  <a:pt x="2058" y="835"/>
                </a:cubicBezTo>
                <a:cubicBezTo>
                  <a:pt x="2067" y="837"/>
                  <a:pt x="2066" y="834"/>
                  <a:pt x="2073" y="830"/>
                </a:cubicBezTo>
                <a:cubicBezTo>
                  <a:pt x="2080" y="826"/>
                  <a:pt x="2094" y="813"/>
                  <a:pt x="2102" y="811"/>
                </a:cubicBezTo>
                <a:cubicBezTo>
                  <a:pt x="2110" y="809"/>
                  <a:pt x="2115" y="818"/>
                  <a:pt x="2124" y="820"/>
                </a:cubicBezTo>
                <a:cubicBezTo>
                  <a:pt x="2133" y="822"/>
                  <a:pt x="2144" y="827"/>
                  <a:pt x="2159" y="821"/>
                </a:cubicBezTo>
                <a:cubicBezTo>
                  <a:pt x="2174" y="815"/>
                  <a:pt x="2203" y="785"/>
                  <a:pt x="2217" y="785"/>
                </a:cubicBezTo>
                <a:cubicBezTo>
                  <a:pt x="2231" y="785"/>
                  <a:pt x="2235" y="812"/>
                  <a:pt x="2243" y="821"/>
                </a:cubicBezTo>
                <a:cubicBezTo>
                  <a:pt x="2251" y="830"/>
                  <a:pt x="2264" y="833"/>
                  <a:pt x="2268" y="841"/>
                </a:cubicBezTo>
                <a:cubicBezTo>
                  <a:pt x="2272" y="849"/>
                  <a:pt x="2265" y="861"/>
                  <a:pt x="2270" y="869"/>
                </a:cubicBezTo>
                <a:cubicBezTo>
                  <a:pt x="2275" y="877"/>
                  <a:pt x="2289" y="886"/>
                  <a:pt x="2298" y="890"/>
                </a:cubicBezTo>
                <a:cubicBezTo>
                  <a:pt x="2307" y="894"/>
                  <a:pt x="2311" y="898"/>
                  <a:pt x="2321" y="895"/>
                </a:cubicBezTo>
                <a:cubicBezTo>
                  <a:pt x="2331" y="892"/>
                  <a:pt x="2348" y="879"/>
                  <a:pt x="2358" y="875"/>
                </a:cubicBezTo>
                <a:cubicBezTo>
                  <a:pt x="2368" y="871"/>
                  <a:pt x="2372" y="876"/>
                  <a:pt x="2381" y="869"/>
                </a:cubicBezTo>
                <a:cubicBezTo>
                  <a:pt x="2390" y="862"/>
                  <a:pt x="2402" y="843"/>
                  <a:pt x="2411" y="830"/>
                </a:cubicBezTo>
                <a:cubicBezTo>
                  <a:pt x="2420" y="817"/>
                  <a:pt x="2423" y="806"/>
                  <a:pt x="2433" y="790"/>
                </a:cubicBezTo>
                <a:cubicBezTo>
                  <a:pt x="2443" y="774"/>
                  <a:pt x="2460" y="747"/>
                  <a:pt x="2469" y="734"/>
                </a:cubicBezTo>
                <a:cubicBezTo>
                  <a:pt x="2478" y="721"/>
                  <a:pt x="2474" y="713"/>
                  <a:pt x="2484" y="712"/>
                </a:cubicBezTo>
                <a:cubicBezTo>
                  <a:pt x="2494" y="711"/>
                  <a:pt x="2518" y="728"/>
                  <a:pt x="2528" y="727"/>
                </a:cubicBezTo>
                <a:cubicBezTo>
                  <a:pt x="2538" y="726"/>
                  <a:pt x="2542" y="716"/>
                  <a:pt x="2544" y="709"/>
                </a:cubicBezTo>
                <a:cubicBezTo>
                  <a:pt x="2546" y="702"/>
                  <a:pt x="2537" y="698"/>
                  <a:pt x="2538" y="685"/>
                </a:cubicBezTo>
                <a:cubicBezTo>
                  <a:pt x="2539" y="672"/>
                  <a:pt x="2543" y="641"/>
                  <a:pt x="2547" y="629"/>
                </a:cubicBezTo>
                <a:cubicBezTo>
                  <a:pt x="2551" y="617"/>
                  <a:pt x="2557" y="617"/>
                  <a:pt x="2561" y="611"/>
                </a:cubicBezTo>
                <a:cubicBezTo>
                  <a:pt x="2565" y="605"/>
                  <a:pt x="2569" y="599"/>
                  <a:pt x="2574" y="595"/>
                </a:cubicBezTo>
                <a:cubicBezTo>
                  <a:pt x="2579" y="591"/>
                  <a:pt x="2586" y="594"/>
                  <a:pt x="2592" y="589"/>
                </a:cubicBezTo>
                <a:cubicBezTo>
                  <a:pt x="2598" y="584"/>
                  <a:pt x="2603" y="568"/>
                  <a:pt x="2612" y="566"/>
                </a:cubicBezTo>
                <a:cubicBezTo>
                  <a:pt x="2621" y="564"/>
                  <a:pt x="2637" y="577"/>
                  <a:pt x="2648" y="574"/>
                </a:cubicBezTo>
                <a:cubicBezTo>
                  <a:pt x="2659" y="571"/>
                  <a:pt x="2669" y="559"/>
                  <a:pt x="2679" y="545"/>
                </a:cubicBezTo>
                <a:cubicBezTo>
                  <a:pt x="2689" y="531"/>
                  <a:pt x="2697" y="505"/>
                  <a:pt x="2705" y="491"/>
                </a:cubicBezTo>
                <a:cubicBezTo>
                  <a:pt x="2713" y="477"/>
                  <a:pt x="2720" y="473"/>
                  <a:pt x="2724" y="463"/>
                </a:cubicBezTo>
                <a:cubicBezTo>
                  <a:pt x="2728" y="453"/>
                  <a:pt x="2727" y="440"/>
                  <a:pt x="2730" y="430"/>
                </a:cubicBezTo>
                <a:cubicBezTo>
                  <a:pt x="2733" y="420"/>
                  <a:pt x="2730" y="417"/>
                  <a:pt x="2742" y="400"/>
                </a:cubicBezTo>
                <a:cubicBezTo>
                  <a:pt x="2754" y="383"/>
                  <a:pt x="2788" y="353"/>
                  <a:pt x="2802" y="329"/>
                </a:cubicBezTo>
                <a:cubicBezTo>
                  <a:pt x="2816" y="305"/>
                  <a:pt x="2821" y="241"/>
                  <a:pt x="2826" y="254"/>
                </a:cubicBezTo>
                <a:lnTo>
                  <a:pt x="2834" y="410"/>
                </a:lnTo>
                <a:lnTo>
                  <a:pt x="4077" y="304"/>
                </a:lnTo>
                <a:lnTo>
                  <a:pt x="4086" y="281"/>
                </a:lnTo>
                <a:cubicBezTo>
                  <a:pt x="4095" y="273"/>
                  <a:pt x="4113" y="258"/>
                  <a:pt x="4134" y="257"/>
                </a:cubicBezTo>
                <a:cubicBezTo>
                  <a:pt x="4155" y="256"/>
                  <a:pt x="4200" y="265"/>
                  <a:pt x="4211" y="277"/>
                </a:cubicBezTo>
                <a:cubicBezTo>
                  <a:pt x="4222" y="289"/>
                  <a:pt x="4203" y="315"/>
                  <a:pt x="4203" y="329"/>
                </a:cubicBezTo>
                <a:cubicBezTo>
                  <a:pt x="4203" y="343"/>
                  <a:pt x="4206" y="356"/>
                  <a:pt x="4208" y="364"/>
                </a:cubicBezTo>
                <a:cubicBezTo>
                  <a:pt x="4210" y="372"/>
                  <a:pt x="4211" y="366"/>
                  <a:pt x="4217" y="376"/>
                </a:cubicBezTo>
                <a:cubicBezTo>
                  <a:pt x="4223" y="386"/>
                  <a:pt x="4232" y="411"/>
                  <a:pt x="4242" y="422"/>
                </a:cubicBezTo>
                <a:cubicBezTo>
                  <a:pt x="4252" y="433"/>
                  <a:pt x="4264" y="431"/>
                  <a:pt x="4277" y="440"/>
                </a:cubicBezTo>
                <a:cubicBezTo>
                  <a:pt x="4290" y="449"/>
                  <a:pt x="4303" y="471"/>
                  <a:pt x="4319" y="479"/>
                </a:cubicBezTo>
                <a:cubicBezTo>
                  <a:pt x="4335" y="487"/>
                  <a:pt x="4367" y="475"/>
                  <a:pt x="4376" y="490"/>
                </a:cubicBezTo>
                <a:cubicBezTo>
                  <a:pt x="4385" y="505"/>
                  <a:pt x="4365" y="560"/>
                  <a:pt x="4371" y="571"/>
                </a:cubicBezTo>
                <a:cubicBezTo>
                  <a:pt x="4377" y="582"/>
                  <a:pt x="4402" y="579"/>
                  <a:pt x="4413" y="556"/>
                </a:cubicBezTo>
                <a:cubicBezTo>
                  <a:pt x="4424" y="533"/>
                  <a:pt x="4419" y="473"/>
                  <a:pt x="4436" y="431"/>
                </a:cubicBezTo>
                <a:cubicBezTo>
                  <a:pt x="4453" y="389"/>
                  <a:pt x="4501" y="344"/>
                  <a:pt x="4515" y="305"/>
                </a:cubicBezTo>
                <a:cubicBezTo>
                  <a:pt x="4529" y="266"/>
                  <a:pt x="4515" y="228"/>
                  <a:pt x="4518" y="196"/>
                </a:cubicBezTo>
                <a:cubicBezTo>
                  <a:pt x="4521" y="164"/>
                  <a:pt x="4530" y="142"/>
                  <a:pt x="4530" y="115"/>
                </a:cubicBezTo>
                <a:cubicBezTo>
                  <a:pt x="4530" y="88"/>
                  <a:pt x="4519" y="53"/>
                  <a:pt x="4520" y="34"/>
                </a:cubicBezTo>
                <a:lnTo>
                  <a:pt x="4536" y="2"/>
                </a:lnTo>
                <a:lnTo>
                  <a:pt x="155" y="0"/>
                </a:lnTo>
                <a:close/>
              </a:path>
            </a:pathLst>
          </a:custGeom>
          <a:solidFill>
            <a:srgbClr val="3333FF">
              <a:alpha val="50000"/>
            </a:srgbClr>
          </a:solidFill>
          <a:ln>
            <a:noFill/>
          </a:ln>
          <a:effectLst/>
          <a:extLst>
            <a:ext uri="{91240B29-F687-4F45-9708-019B960494DF}">
              <a14:hiddenLine xmlns:a14="http://schemas.microsoft.com/office/drawing/2010/main" w="952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19" name="Freeform 3"/>
          <p:cNvSpPr>
            <a:spLocks/>
          </p:cNvSpPr>
          <p:nvPr/>
        </p:nvSpPr>
        <p:spPr bwMode="auto">
          <a:xfrm>
            <a:off x="1414463" y="3313113"/>
            <a:ext cx="1757362" cy="2714625"/>
          </a:xfrm>
          <a:custGeom>
            <a:avLst/>
            <a:gdLst>
              <a:gd name="T0" fmla="*/ 915 w 1107"/>
              <a:gd name="T1" fmla="*/ 1087 h 1710"/>
              <a:gd name="T2" fmla="*/ 483 w 1107"/>
              <a:gd name="T3" fmla="*/ 0 h 1710"/>
              <a:gd name="T4" fmla="*/ 465 w 1107"/>
              <a:gd name="T5" fmla="*/ 24 h 1710"/>
              <a:gd name="T6" fmla="*/ 443 w 1107"/>
              <a:gd name="T7" fmla="*/ 78 h 1710"/>
              <a:gd name="T8" fmla="*/ 389 w 1107"/>
              <a:gd name="T9" fmla="*/ 85 h 1710"/>
              <a:gd name="T10" fmla="*/ 396 w 1107"/>
              <a:gd name="T11" fmla="*/ 144 h 1710"/>
              <a:gd name="T12" fmla="*/ 344 w 1107"/>
              <a:gd name="T13" fmla="*/ 223 h 1710"/>
              <a:gd name="T14" fmla="*/ 317 w 1107"/>
              <a:gd name="T15" fmla="*/ 268 h 1710"/>
              <a:gd name="T16" fmla="*/ 273 w 1107"/>
              <a:gd name="T17" fmla="*/ 303 h 1710"/>
              <a:gd name="T18" fmla="*/ 221 w 1107"/>
              <a:gd name="T19" fmla="*/ 351 h 1710"/>
              <a:gd name="T20" fmla="*/ 228 w 1107"/>
              <a:gd name="T21" fmla="*/ 424 h 1710"/>
              <a:gd name="T22" fmla="*/ 231 w 1107"/>
              <a:gd name="T23" fmla="*/ 460 h 1710"/>
              <a:gd name="T24" fmla="*/ 206 w 1107"/>
              <a:gd name="T25" fmla="*/ 493 h 1710"/>
              <a:gd name="T26" fmla="*/ 197 w 1107"/>
              <a:gd name="T27" fmla="*/ 534 h 1710"/>
              <a:gd name="T28" fmla="*/ 209 w 1107"/>
              <a:gd name="T29" fmla="*/ 567 h 1710"/>
              <a:gd name="T30" fmla="*/ 203 w 1107"/>
              <a:gd name="T31" fmla="*/ 603 h 1710"/>
              <a:gd name="T32" fmla="*/ 218 w 1107"/>
              <a:gd name="T33" fmla="*/ 657 h 1710"/>
              <a:gd name="T34" fmla="*/ 188 w 1107"/>
              <a:gd name="T35" fmla="*/ 706 h 1710"/>
              <a:gd name="T36" fmla="*/ 180 w 1107"/>
              <a:gd name="T37" fmla="*/ 751 h 1710"/>
              <a:gd name="T38" fmla="*/ 189 w 1107"/>
              <a:gd name="T39" fmla="*/ 784 h 1710"/>
              <a:gd name="T40" fmla="*/ 203 w 1107"/>
              <a:gd name="T41" fmla="*/ 823 h 1710"/>
              <a:gd name="T42" fmla="*/ 198 w 1107"/>
              <a:gd name="T43" fmla="*/ 870 h 1710"/>
              <a:gd name="T44" fmla="*/ 207 w 1107"/>
              <a:gd name="T45" fmla="*/ 894 h 1710"/>
              <a:gd name="T46" fmla="*/ 204 w 1107"/>
              <a:gd name="T47" fmla="*/ 957 h 1710"/>
              <a:gd name="T48" fmla="*/ 185 w 1107"/>
              <a:gd name="T49" fmla="*/ 976 h 1710"/>
              <a:gd name="T50" fmla="*/ 116 w 1107"/>
              <a:gd name="T51" fmla="*/ 1060 h 1710"/>
              <a:gd name="T52" fmla="*/ 77 w 1107"/>
              <a:gd name="T53" fmla="*/ 1099 h 1710"/>
              <a:gd name="T54" fmla="*/ 30 w 1107"/>
              <a:gd name="T55" fmla="*/ 1161 h 1710"/>
              <a:gd name="T56" fmla="*/ 21 w 1107"/>
              <a:gd name="T57" fmla="*/ 1215 h 1710"/>
              <a:gd name="T58" fmla="*/ 2 w 1107"/>
              <a:gd name="T59" fmla="*/ 1279 h 1710"/>
              <a:gd name="T60" fmla="*/ 0 w 1107"/>
              <a:gd name="T61" fmla="*/ 1377 h 1710"/>
              <a:gd name="T62" fmla="*/ 519 w 1107"/>
              <a:gd name="T63" fmla="*/ 1440 h 1710"/>
              <a:gd name="T64" fmla="*/ 516 w 1107"/>
              <a:gd name="T65" fmla="*/ 1596 h 1710"/>
              <a:gd name="T66" fmla="*/ 531 w 1107"/>
              <a:gd name="T67" fmla="*/ 1699 h 1710"/>
              <a:gd name="T68" fmla="*/ 662 w 1107"/>
              <a:gd name="T69" fmla="*/ 1668 h 1710"/>
              <a:gd name="T70" fmla="*/ 909 w 1107"/>
              <a:gd name="T71" fmla="*/ 1627 h 1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07" h="1710">
                <a:moveTo>
                  <a:pt x="909" y="1627"/>
                </a:moveTo>
                <a:lnTo>
                  <a:pt x="915" y="1087"/>
                </a:lnTo>
                <a:lnTo>
                  <a:pt x="1107" y="43"/>
                </a:lnTo>
                <a:lnTo>
                  <a:pt x="483" y="0"/>
                </a:lnTo>
                <a:lnTo>
                  <a:pt x="471" y="6"/>
                </a:lnTo>
                <a:cubicBezTo>
                  <a:pt x="468" y="10"/>
                  <a:pt x="464" y="18"/>
                  <a:pt x="465" y="24"/>
                </a:cubicBezTo>
                <a:cubicBezTo>
                  <a:pt x="466" y="30"/>
                  <a:pt x="480" y="36"/>
                  <a:pt x="476" y="45"/>
                </a:cubicBezTo>
                <a:cubicBezTo>
                  <a:pt x="472" y="54"/>
                  <a:pt x="453" y="70"/>
                  <a:pt x="443" y="78"/>
                </a:cubicBezTo>
                <a:cubicBezTo>
                  <a:pt x="433" y="86"/>
                  <a:pt x="423" y="95"/>
                  <a:pt x="414" y="96"/>
                </a:cubicBezTo>
                <a:cubicBezTo>
                  <a:pt x="405" y="97"/>
                  <a:pt x="394" y="83"/>
                  <a:pt x="389" y="85"/>
                </a:cubicBezTo>
                <a:cubicBezTo>
                  <a:pt x="384" y="87"/>
                  <a:pt x="385" y="96"/>
                  <a:pt x="386" y="106"/>
                </a:cubicBezTo>
                <a:cubicBezTo>
                  <a:pt x="387" y="116"/>
                  <a:pt x="400" y="131"/>
                  <a:pt x="396" y="144"/>
                </a:cubicBezTo>
                <a:cubicBezTo>
                  <a:pt x="392" y="157"/>
                  <a:pt x="371" y="168"/>
                  <a:pt x="362" y="181"/>
                </a:cubicBezTo>
                <a:cubicBezTo>
                  <a:pt x="353" y="194"/>
                  <a:pt x="350" y="212"/>
                  <a:pt x="344" y="223"/>
                </a:cubicBezTo>
                <a:cubicBezTo>
                  <a:pt x="338" y="234"/>
                  <a:pt x="327" y="242"/>
                  <a:pt x="323" y="249"/>
                </a:cubicBezTo>
                <a:cubicBezTo>
                  <a:pt x="319" y="256"/>
                  <a:pt x="322" y="263"/>
                  <a:pt x="317" y="268"/>
                </a:cubicBezTo>
                <a:cubicBezTo>
                  <a:pt x="312" y="273"/>
                  <a:pt x="298" y="276"/>
                  <a:pt x="291" y="282"/>
                </a:cubicBezTo>
                <a:cubicBezTo>
                  <a:pt x="284" y="288"/>
                  <a:pt x="280" y="299"/>
                  <a:pt x="273" y="303"/>
                </a:cubicBezTo>
                <a:cubicBezTo>
                  <a:pt x="266" y="307"/>
                  <a:pt x="258" y="299"/>
                  <a:pt x="249" y="307"/>
                </a:cubicBezTo>
                <a:cubicBezTo>
                  <a:pt x="240" y="315"/>
                  <a:pt x="223" y="338"/>
                  <a:pt x="221" y="351"/>
                </a:cubicBezTo>
                <a:cubicBezTo>
                  <a:pt x="219" y="364"/>
                  <a:pt x="238" y="376"/>
                  <a:pt x="239" y="388"/>
                </a:cubicBezTo>
                <a:cubicBezTo>
                  <a:pt x="240" y="400"/>
                  <a:pt x="230" y="415"/>
                  <a:pt x="228" y="424"/>
                </a:cubicBezTo>
                <a:cubicBezTo>
                  <a:pt x="226" y="433"/>
                  <a:pt x="227" y="435"/>
                  <a:pt x="227" y="441"/>
                </a:cubicBezTo>
                <a:cubicBezTo>
                  <a:pt x="227" y="447"/>
                  <a:pt x="233" y="455"/>
                  <a:pt x="231" y="460"/>
                </a:cubicBezTo>
                <a:cubicBezTo>
                  <a:pt x="229" y="465"/>
                  <a:pt x="217" y="469"/>
                  <a:pt x="213" y="474"/>
                </a:cubicBezTo>
                <a:cubicBezTo>
                  <a:pt x="209" y="479"/>
                  <a:pt x="209" y="486"/>
                  <a:pt x="206" y="493"/>
                </a:cubicBezTo>
                <a:lnTo>
                  <a:pt x="194" y="517"/>
                </a:lnTo>
                <a:cubicBezTo>
                  <a:pt x="193" y="524"/>
                  <a:pt x="193" y="530"/>
                  <a:pt x="197" y="534"/>
                </a:cubicBezTo>
                <a:cubicBezTo>
                  <a:pt x="201" y="538"/>
                  <a:pt x="217" y="538"/>
                  <a:pt x="219" y="543"/>
                </a:cubicBezTo>
                <a:cubicBezTo>
                  <a:pt x="221" y="548"/>
                  <a:pt x="208" y="561"/>
                  <a:pt x="209" y="567"/>
                </a:cubicBezTo>
                <a:cubicBezTo>
                  <a:pt x="210" y="573"/>
                  <a:pt x="225" y="576"/>
                  <a:pt x="224" y="582"/>
                </a:cubicBezTo>
                <a:cubicBezTo>
                  <a:pt x="223" y="588"/>
                  <a:pt x="207" y="596"/>
                  <a:pt x="203" y="603"/>
                </a:cubicBezTo>
                <a:cubicBezTo>
                  <a:pt x="199" y="610"/>
                  <a:pt x="197" y="616"/>
                  <a:pt x="200" y="625"/>
                </a:cubicBezTo>
                <a:cubicBezTo>
                  <a:pt x="203" y="634"/>
                  <a:pt x="218" y="646"/>
                  <a:pt x="218" y="657"/>
                </a:cubicBezTo>
                <a:cubicBezTo>
                  <a:pt x="218" y="668"/>
                  <a:pt x="206" y="682"/>
                  <a:pt x="201" y="690"/>
                </a:cubicBezTo>
                <a:cubicBezTo>
                  <a:pt x="196" y="698"/>
                  <a:pt x="187" y="701"/>
                  <a:pt x="188" y="706"/>
                </a:cubicBezTo>
                <a:lnTo>
                  <a:pt x="204" y="720"/>
                </a:lnTo>
                <a:cubicBezTo>
                  <a:pt x="203" y="727"/>
                  <a:pt x="185" y="742"/>
                  <a:pt x="180" y="751"/>
                </a:cubicBezTo>
                <a:cubicBezTo>
                  <a:pt x="175" y="760"/>
                  <a:pt x="172" y="770"/>
                  <a:pt x="173" y="775"/>
                </a:cubicBezTo>
                <a:cubicBezTo>
                  <a:pt x="174" y="780"/>
                  <a:pt x="187" y="778"/>
                  <a:pt x="189" y="784"/>
                </a:cubicBezTo>
                <a:cubicBezTo>
                  <a:pt x="191" y="790"/>
                  <a:pt x="186" y="807"/>
                  <a:pt x="188" y="813"/>
                </a:cubicBezTo>
                <a:cubicBezTo>
                  <a:pt x="190" y="819"/>
                  <a:pt x="202" y="817"/>
                  <a:pt x="203" y="823"/>
                </a:cubicBezTo>
                <a:cubicBezTo>
                  <a:pt x="204" y="829"/>
                  <a:pt x="195" y="842"/>
                  <a:pt x="194" y="850"/>
                </a:cubicBezTo>
                <a:cubicBezTo>
                  <a:pt x="193" y="858"/>
                  <a:pt x="199" y="863"/>
                  <a:pt x="198" y="870"/>
                </a:cubicBezTo>
                <a:cubicBezTo>
                  <a:pt x="197" y="877"/>
                  <a:pt x="185" y="885"/>
                  <a:pt x="186" y="889"/>
                </a:cubicBezTo>
                <a:cubicBezTo>
                  <a:pt x="187" y="893"/>
                  <a:pt x="202" y="888"/>
                  <a:pt x="207" y="894"/>
                </a:cubicBezTo>
                <a:cubicBezTo>
                  <a:pt x="212" y="900"/>
                  <a:pt x="218" y="914"/>
                  <a:pt x="218" y="924"/>
                </a:cubicBezTo>
                <a:cubicBezTo>
                  <a:pt x="218" y="934"/>
                  <a:pt x="208" y="952"/>
                  <a:pt x="204" y="957"/>
                </a:cubicBezTo>
                <a:lnTo>
                  <a:pt x="191" y="957"/>
                </a:lnTo>
                <a:lnTo>
                  <a:pt x="185" y="976"/>
                </a:lnTo>
                <a:cubicBezTo>
                  <a:pt x="177" y="987"/>
                  <a:pt x="154" y="1012"/>
                  <a:pt x="143" y="1026"/>
                </a:cubicBezTo>
                <a:cubicBezTo>
                  <a:pt x="132" y="1040"/>
                  <a:pt x="125" y="1051"/>
                  <a:pt x="116" y="1060"/>
                </a:cubicBezTo>
                <a:cubicBezTo>
                  <a:pt x="107" y="1069"/>
                  <a:pt x="95" y="1074"/>
                  <a:pt x="89" y="1080"/>
                </a:cubicBezTo>
                <a:cubicBezTo>
                  <a:pt x="83" y="1086"/>
                  <a:pt x="79" y="1094"/>
                  <a:pt x="77" y="1099"/>
                </a:cubicBezTo>
                <a:cubicBezTo>
                  <a:pt x="75" y="1104"/>
                  <a:pt x="83" y="1104"/>
                  <a:pt x="75" y="1114"/>
                </a:cubicBezTo>
                <a:cubicBezTo>
                  <a:pt x="67" y="1124"/>
                  <a:pt x="40" y="1148"/>
                  <a:pt x="30" y="1161"/>
                </a:cubicBezTo>
                <a:cubicBezTo>
                  <a:pt x="20" y="1174"/>
                  <a:pt x="13" y="1183"/>
                  <a:pt x="12" y="1192"/>
                </a:cubicBezTo>
                <a:cubicBezTo>
                  <a:pt x="11" y="1201"/>
                  <a:pt x="22" y="1209"/>
                  <a:pt x="21" y="1215"/>
                </a:cubicBezTo>
                <a:cubicBezTo>
                  <a:pt x="20" y="1221"/>
                  <a:pt x="8" y="1219"/>
                  <a:pt x="5" y="1230"/>
                </a:cubicBezTo>
                <a:cubicBezTo>
                  <a:pt x="2" y="1241"/>
                  <a:pt x="2" y="1259"/>
                  <a:pt x="2" y="1279"/>
                </a:cubicBezTo>
                <a:cubicBezTo>
                  <a:pt x="2" y="1299"/>
                  <a:pt x="5" y="1332"/>
                  <a:pt x="5" y="1348"/>
                </a:cubicBezTo>
                <a:lnTo>
                  <a:pt x="0" y="1377"/>
                </a:lnTo>
                <a:lnTo>
                  <a:pt x="519" y="1417"/>
                </a:lnTo>
                <a:lnTo>
                  <a:pt x="519" y="1440"/>
                </a:lnTo>
                <a:cubicBezTo>
                  <a:pt x="514" y="1455"/>
                  <a:pt x="493" y="1483"/>
                  <a:pt x="492" y="1509"/>
                </a:cubicBezTo>
                <a:cubicBezTo>
                  <a:pt x="491" y="1535"/>
                  <a:pt x="514" y="1575"/>
                  <a:pt x="516" y="1596"/>
                </a:cubicBezTo>
                <a:cubicBezTo>
                  <a:pt x="518" y="1617"/>
                  <a:pt x="504" y="1615"/>
                  <a:pt x="506" y="1632"/>
                </a:cubicBezTo>
                <a:cubicBezTo>
                  <a:pt x="508" y="1649"/>
                  <a:pt x="511" y="1688"/>
                  <a:pt x="531" y="1699"/>
                </a:cubicBezTo>
                <a:cubicBezTo>
                  <a:pt x="551" y="1710"/>
                  <a:pt x="605" y="1706"/>
                  <a:pt x="627" y="1701"/>
                </a:cubicBezTo>
                <a:cubicBezTo>
                  <a:pt x="649" y="1696"/>
                  <a:pt x="644" y="1677"/>
                  <a:pt x="662" y="1668"/>
                </a:cubicBezTo>
                <a:cubicBezTo>
                  <a:pt x="680" y="1659"/>
                  <a:pt x="694" y="1657"/>
                  <a:pt x="735" y="1650"/>
                </a:cubicBezTo>
                <a:cubicBezTo>
                  <a:pt x="776" y="1643"/>
                  <a:pt x="873" y="1632"/>
                  <a:pt x="909" y="1627"/>
                </a:cubicBezTo>
                <a:close/>
              </a:path>
            </a:pathLst>
          </a:custGeom>
          <a:solidFill>
            <a:srgbClr val="808080">
              <a:alpha val="50000"/>
            </a:srgbClr>
          </a:solidFill>
          <a:ln>
            <a:noFill/>
          </a:ln>
          <a:effectLst/>
          <a:extLst>
            <a:ext uri="{91240B29-F687-4F45-9708-019B960494DF}">
              <a14:hiddenLine xmlns:a14="http://schemas.microsoft.com/office/drawing/2010/main" w="952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20" name="Freeform 4"/>
          <p:cNvSpPr>
            <a:spLocks/>
          </p:cNvSpPr>
          <p:nvPr/>
        </p:nvSpPr>
        <p:spPr bwMode="auto">
          <a:xfrm>
            <a:off x="203200" y="2370138"/>
            <a:ext cx="2241550" cy="2068512"/>
          </a:xfrm>
          <a:custGeom>
            <a:avLst/>
            <a:gdLst>
              <a:gd name="T0" fmla="*/ 92 w 1412"/>
              <a:gd name="T1" fmla="*/ 1239 h 1303"/>
              <a:gd name="T2" fmla="*/ 109 w 1412"/>
              <a:gd name="T3" fmla="*/ 1021 h 1303"/>
              <a:gd name="T4" fmla="*/ 0 w 1412"/>
              <a:gd name="T5" fmla="*/ 979 h 1303"/>
              <a:gd name="T6" fmla="*/ 72 w 1412"/>
              <a:gd name="T7" fmla="*/ 411 h 1303"/>
              <a:gd name="T8" fmla="*/ 51 w 1412"/>
              <a:gd name="T9" fmla="*/ 0 h 1303"/>
              <a:gd name="T10" fmla="*/ 1270 w 1412"/>
              <a:gd name="T11" fmla="*/ 90 h 1303"/>
              <a:gd name="T12" fmla="*/ 1306 w 1412"/>
              <a:gd name="T13" fmla="*/ 147 h 1303"/>
              <a:gd name="T14" fmla="*/ 1279 w 1412"/>
              <a:gd name="T15" fmla="*/ 181 h 1303"/>
              <a:gd name="T16" fmla="*/ 1227 w 1412"/>
              <a:gd name="T17" fmla="*/ 249 h 1303"/>
              <a:gd name="T18" fmla="*/ 1215 w 1412"/>
              <a:gd name="T19" fmla="*/ 264 h 1303"/>
              <a:gd name="T20" fmla="*/ 1412 w 1412"/>
              <a:gd name="T21" fmla="*/ 275 h 1303"/>
              <a:gd name="T22" fmla="*/ 1407 w 1412"/>
              <a:gd name="T23" fmla="*/ 297 h 1303"/>
              <a:gd name="T24" fmla="*/ 1375 w 1412"/>
              <a:gd name="T25" fmla="*/ 346 h 1303"/>
              <a:gd name="T26" fmla="*/ 1377 w 1412"/>
              <a:gd name="T27" fmla="*/ 372 h 1303"/>
              <a:gd name="T28" fmla="*/ 1393 w 1412"/>
              <a:gd name="T29" fmla="*/ 388 h 1303"/>
              <a:gd name="T30" fmla="*/ 1369 w 1412"/>
              <a:gd name="T31" fmla="*/ 438 h 1303"/>
              <a:gd name="T32" fmla="*/ 1299 w 1412"/>
              <a:gd name="T33" fmla="*/ 481 h 1303"/>
              <a:gd name="T34" fmla="*/ 1279 w 1412"/>
              <a:gd name="T35" fmla="*/ 520 h 1303"/>
              <a:gd name="T36" fmla="*/ 1260 w 1412"/>
              <a:gd name="T37" fmla="*/ 547 h 1303"/>
              <a:gd name="T38" fmla="*/ 1245 w 1412"/>
              <a:gd name="T39" fmla="*/ 555 h 1303"/>
              <a:gd name="T40" fmla="*/ 1212 w 1412"/>
              <a:gd name="T41" fmla="*/ 607 h 1303"/>
              <a:gd name="T42" fmla="*/ 1219 w 1412"/>
              <a:gd name="T43" fmla="*/ 624 h 1303"/>
              <a:gd name="T44" fmla="*/ 1216 w 1412"/>
              <a:gd name="T45" fmla="*/ 640 h 1303"/>
              <a:gd name="T46" fmla="*/ 1177 w 1412"/>
              <a:gd name="T47" fmla="*/ 666 h 1303"/>
              <a:gd name="T48" fmla="*/ 1146 w 1412"/>
              <a:gd name="T49" fmla="*/ 661 h 1303"/>
              <a:gd name="T50" fmla="*/ 1134 w 1412"/>
              <a:gd name="T51" fmla="*/ 702 h 1303"/>
              <a:gd name="T52" fmla="*/ 1147 w 1412"/>
              <a:gd name="T53" fmla="*/ 732 h 1303"/>
              <a:gd name="T54" fmla="*/ 1114 w 1412"/>
              <a:gd name="T55" fmla="*/ 766 h 1303"/>
              <a:gd name="T56" fmla="*/ 1084 w 1412"/>
              <a:gd name="T57" fmla="*/ 822 h 1303"/>
              <a:gd name="T58" fmla="*/ 1048 w 1412"/>
              <a:gd name="T59" fmla="*/ 861 h 1303"/>
              <a:gd name="T60" fmla="*/ 1032 w 1412"/>
              <a:gd name="T61" fmla="*/ 882 h 1303"/>
              <a:gd name="T62" fmla="*/ 1009 w 1412"/>
              <a:gd name="T63" fmla="*/ 886 h 1303"/>
              <a:gd name="T64" fmla="*/ 982 w 1412"/>
              <a:gd name="T65" fmla="*/ 925 h 1303"/>
              <a:gd name="T66" fmla="*/ 985 w 1412"/>
              <a:gd name="T67" fmla="*/ 978 h 1303"/>
              <a:gd name="T68" fmla="*/ 972 w 1412"/>
              <a:gd name="T69" fmla="*/ 1029 h 1303"/>
              <a:gd name="T70" fmla="*/ 976 w 1412"/>
              <a:gd name="T71" fmla="*/ 1044 h 1303"/>
              <a:gd name="T72" fmla="*/ 961 w 1412"/>
              <a:gd name="T73" fmla="*/ 1041 h 1303"/>
              <a:gd name="T74" fmla="*/ 948 w 1412"/>
              <a:gd name="T75" fmla="*/ 1047 h 1303"/>
              <a:gd name="T76" fmla="*/ 963 w 1412"/>
              <a:gd name="T77" fmla="*/ 1068 h 1303"/>
              <a:gd name="T78" fmla="*/ 942 w 1412"/>
              <a:gd name="T79" fmla="*/ 1084 h 1303"/>
              <a:gd name="T80" fmla="*/ 943 w 1412"/>
              <a:gd name="T81" fmla="*/ 1110 h 1303"/>
              <a:gd name="T82" fmla="*/ 940 w 1412"/>
              <a:gd name="T83" fmla="*/ 1137 h 1303"/>
              <a:gd name="T84" fmla="*/ 964 w 1412"/>
              <a:gd name="T85" fmla="*/ 1143 h 1303"/>
              <a:gd name="T86" fmla="*/ 939 w 1412"/>
              <a:gd name="T87" fmla="*/ 1156 h 1303"/>
              <a:gd name="T88" fmla="*/ 946 w 1412"/>
              <a:gd name="T89" fmla="*/ 1168 h 1303"/>
              <a:gd name="T90" fmla="*/ 969 w 1412"/>
              <a:gd name="T91" fmla="*/ 1173 h 1303"/>
              <a:gd name="T92" fmla="*/ 948 w 1412"/>
              <a:gd name="T93" fmla="*/ 1189 h 1303"/>
              <a:gd name="T94" fmla="*/ 951 w 1412"/>
              <a:gd name="T95" fmla="*/ 1236 h 1303"/>
              <a:gd name="T96" fmla="*/ 963 w 1412"/>
              <a:gd name="T97" fmla="*/ 1258 h 1303"/>
              <a:gd name="T98" fmla="*/ 943 w 1412"/>
              <a:gd name="T99" fmla="*/ 1276 h 1303"/>
              <a:gd name="T100" fmla="*/ 928 w 1412"/>
              <a:gd name="T101" fmla="*/ 1303 h 1303"/>
              <a:gd name="T102" fmla="*/ 92 w 1412"/>
              <a:gd name="T103" fmla="*/ 1239 h 1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12" h="1303">
                <a:moveTo>
                  <a:pt x="92" y="1239"/>
                </a:moveTo>
                <a:lnTo>
                  <a:pt x="109" y="1021"/>
                </a:lnTo>
                <a:lnTo>
                  <a:pt x="0" y="979"/>
                </a:lnTo>
                <a:lnTo>
                  <a:pt x="72" y="411"/>
                </a:lnTo>
                <a:lnTo>
                  <a:pt x="51" y="0"/>
                </a:lnTo>
                <a:lnTo>
                  <a:pt x="1270" y="90"/>
                </a:lnTo>
                <a:lnTo>
                  <a:pt x="1306" y="147"/>
                </a:lnTo>
                <a:cubicBezTo>
                  <a:pt x="1307" y="162"/>
                  <a:pt x="1292" y="164"/>
                  <a:pt x="1279" y="181"/>
                </a:cubicBezTo>
                <a:cubicBezTo>
                  <a:pt x="1266" y="198"/>
                  <a:pt x="1238" y="235"/>
                  <a:pt x="1227" y="249"/>
                </a:cubicBezTo>
                <a:lnTo>
                  <a:pt x="1215" y="264"/>
                </a:lnTo>
                <a:lnTo>
                  <a:pt x="1412" y="275"/>
                </a:lnTo>
                <a:lnTo>
                  <a:pt x="1407" y="297"/>
                </a:lnTo>
                <a:cubicBezTo>
                  <a:pt x="1401" y="309"/>
                  <a:pt x="1380" y="334"/>
                  <a:pt x="1375" y="346"/>
                </a:cubicBezTo>
                <a:cubicBezTo>
                  <a:pt x="1370" y="358"/>
                  <a:pt x="1374" y="365"/>
                  <a:pt x="1377" y="372"/>
                </a:cubicBezTo>
                <a:cubicBezTo>
                  <a:pt x="1380" y="379"/>
                  <a:pt x="1394" y="377"/>
                  <a:pt x="1393" y="388"/>
                </a:cubicBezTo>
                <a:cubicBezTo>
                  <a:pt x="1392" y="399"/>
                  <a:pt x="1385" y="423"/>
                  <a:pt x="1369" y="438"/>
                </a:cubicBezTo>
                <a:cubicBezTo>
                  <a:pt x="1353" y="453"/>
                  <a:pt x="1314" y="467"/>
                  <a:pt x="1299" y="481"/>
                </a:cubicBezTo>
                <a:cubicBezTo>
                  <a:pt x="1284" y="495"/>
                  <a:pt x="1286" y="509"/>
                  <a:pt x="1279" y="520"/>
                </a:cubicBezTo>
                <a:cubicBezTo>
                  <a:pt x="1272" y="531"/>
                  <a:pt x="1266" y="541"/>
                  <a:pt x="1260" y="547"/>
                </a:cubicBezTo>
                <a:cubicBezTo>
                  <a:pt x="1254" y="553"/>
                  <a:pt x="1253" y="545"/>
                  <a:pt x="1245" y="555"/>
                </a:cubicBezTo>
                <a:cubicBezTo>
                  <a:pt x="1237" y="565"/>
                  <a:pt x="1216" y="596"/>
                  <a:pt x="1212" y="607"/>
                </a:cubicBezTo>
                <a:cubicBezTo>
                  <a:pt x="1208" y="618"/>
                  <a:pt x="1218" y="619"/>
                  <a:pt x="1219" y="624"/>
                </a:cubicBezTo>
                <a:cubicBezTo>
                  <a:pt x="1220" y="629"/>
                  <a:pt x="1223" y="633"/>
                  <a:pt x="1216" y="640"/>
                </a:cubicBezTo>
                <a:cubicBezTo>
                  <a:pt x="1209" y="647"/>
                  <a:pt x="1189" y="663"/>
                  <a:pt x="1177" y="666"/>
                </a:cubicBezTo>
                <a:cubicBezTo>
                  <a:pt x="1165" y="669"/>
                  <a:pt x="1153" y="655"/>
                  <a:pt x="1146" y="661"/>
                </a:cubicBezTo>
                <a:cubicBezTo>
                  <a:pt x="1139" y="667"/>
                  <a:pt x="1134" y="690"/>
                  <a:pt x="1134" y="702"/>
                </a:cubicBezTo>
                <a:cubicBezTo>
                  <a:pt x="1134" y="714"/>
                  <a:pt x="1150" y="721"/>
                  <a:pt x="1147" y="732"/>
                </a:cubicBezTo>
                <a:cubicBezTo>
                  <a:pt x="1144" y="743"/>
                  <a:pt x="1124" y="751"/>
                  <a:pt x="1114" y="766"/>
                </a:cubicBezTo>
                <a:cubicBezTo>
                  <a:pt x="1104" y="781"/>
                  <a:pt x="1095" y="806"/>
                  <a:pt x="1084" y="822"/>
                </a:cubicBezTo>
                <a:cubicBezTo>
                  <a:pt x="1073" y="838"/>
                  <a:pt x="1057" y="851"/>
                  <a:pt x="1048" y="861"/>
                </a:cubicBezTo>
                <a:cubicBezTo>
                  <a:pt x="1039" y="871"/>
                  <a:pt x="1038" y="878"/>
                  <a:pt x="1032" y="882"/>
                </a:cubicBezTo>
                <a:cubicBezTo>
                  <a:pt x="1026" y="886"/>
                  <a:pt x="1017" y="879"/>
                  <a:pt x="1009" y="886"/>
                </a:cubicBezTo>
                <a:cubicBezTo>
                  <a:pt x="1001" y="893"/>
                  <a:pt x="986" y="910"/>
                  <a:pt x="982" y="925"/>
                </a:cubicBezTo>
                <a:cubicBezTo>
                  <a:pt x="978" y="940"/>
                  <a:pt x="987" y="961"/>
                  <a:pt x="985" y="978"/>
                </a:cubicBezTo>
                <a:cubicBezTo>
                  <a:pt x="983" y="995"/>
                  <a:pt x="974" y="1018"/>
                  <a:pt x="972" y="1029"/>
                </a:cubicBezTo>
                <a:cubicBezTo>
                  <a:pt x="970" y="1040"/>
                  <a:pt x="978" y="1042"/>
                  <a:pt x="976" y="1044"/>
                </a:cubicBezTo>
                <a:cubicBezTo>
                  <a:pt x="974" y="1046"/>
                  <a:pt x="966" y="1041"/>
                  <a:pt x="961" y="1041"/>
                </a:cubicBezTo>
                <a:cubicBezTo>
                  <a:pt x="956" y="1041"/>
                  <a:pt x="948" y="1043"/>
                  <a:pt x="948" y="1047"/>
                </a:cubicBezTo>
                <a:cubicBezTo>
                  <a:pt x="948" y="1051"/>
                  <a:pt x="964" y="1062"/>
                  <a:pt x="963" y="1068"/>
                </a:cubicBezTo>
                <a:cubicBezTo>
                  <a:pt x="962" y="1074"/>
                  <a:pt x="945" y="1077"/>
                  <a:pt x="942" y="1084"/>
                </a:cubicBezTo>
                <a:cubicBezTo>
                  <a:pt x="939" y="1091"/>
                  <a:pt x="943" y="1101"/>
                  <a:pt x="943" y="1110"/>
                </a:cubicBezTo>
                <a:cubicBezTo>
                  <a:pt x="943" y="1119"/>
                  <a:pt x="937" y="1132"/>
                  <a:pt x="940" y="1137"/>
                </a:cubicBezTo>
                <a:cubicBezTo>
                  <a:pt x="943" y="1142"/>
                  <a:pt x="964" y="1140"/>
                  <a:pt x="964" y="1143"/>
                </a:cubicBezTo>
                <a:cubicBezTo>
                  <a:pt x="964" y="1146"/>
                  <a:pt x="942" y="1152"/>
                  <a:pt x="939" y="1156"/>
                </a:cubicBezTo>
                <a:cubicBezTo>
                  <a:pt x="936" y="1160"/>
                  <a:pt x="941" y="1165"/>
                  <a:pt x="946" y="1168"/>
                </a:cubicBezTo>
                <a:cubicBezTo>
                  <a:pt x="951" y="1171"/>
                  <a:pt x="969" y="1170"/>
                  <a:pt x="969" y="1173"/>
                </a:cubicBezTo>
                <a:cubicBezTo>
                  <a:pt x="969" y="1176"/>
                  <a:pt x="951" y="1179"/>
                  <a:pt x="948" y="1189"/>
                </a:cubicBezTo>
                <a:cubicBezTo>
                  <a:pt x="945" y="1199"/>
                  <a:pt x="949" y="1225"/>
                  <a:pt x="951" y="1236"/>
                </a:cubicBezTo>
                <a:cubicBezTo>
                  <a:pt x="953" y="1247"/>
                  <a:pt x="964" y="1251"/>
                  <a:pt x="963" y="1258"/>
                </a:cubicBezTo>
                <a:cubicBezTo>
                  <a:pt x="962" y="1265"/>
                  <a:pt x="949" y="1269"/>
                  <a:pt x="943" y="1276"/>
                </a:cubicBezTo>
                <a:lnTo>
                  <a:pt x="928" y="1303"/>
                </a:lnTo>
                <a:lnTo>
                  <a:pt x="92" y="1239"/>
                </a:lnTo>
                <a:close/>
              </a:path>
            </a:pathLst>
          </a:custGeom>
          <a:solidFill>
            <a:srgbClr val="808080">
              <a:alpha val="50000"/>
            </a:srgbClr>
          </a:solidFill>
          <a:ln>
            <a:noFill/>
          </a:ln>
          <a:effectLst/>
          <a:extLst>
            <a:ext uri="{91240B29-F687-4F45-9708-019B960494DF}">
              <a14:hiddenLine xmlns:a14="http://schemas.microsoft.com/office/drawing/2010/main" w="952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21" name="Freeform 5"/>
          <p:cNvSpPr>
            <a:spLocks/>
          </p:cNvSpPr>
          <p:nvPr/>
        </p:nvSpPr>
        <p:spPr bwMode="auto">
          <a:xfrm>
            <a:off x="236538" y="4343400"/>
            <a:ext cx="2309812" cy="2336800"/>
          </a:xfrm>
          <a:custGeom>
            <a:avLst/>
            <a:gdLst>
              <a:gd name="T0" fmla="*/ 3 w 1455"/>
              <a:gd name="T1" fmla="*/ 986 h 1472"/>
              <a:gd name="T2" fmla="*/ 63 w 1455"/>
              <a:gd name="T3" fmla="*/ 860 h 1472"/>
              <a:gd name="T4" fmla="*/ 123 w 1455"/>
              <a:gd name="T5" fmla="*/ 725 h 1472"/>
              <a:gd name="T6" fmla="*/ 139 w 1455"/>
              <a:gd name="T7" fmla="*/ 599 h 1472"/>
              <a:gd name="T8" fmla="*/ 81 w 1455"/>
              <a:gd name="T9" fmla="*/ 359 h 1472"/>
              <a:gd name="T10" fmla="*/ 39 w 1455"/>
              <a:gd name="T11" fmla="*/ 327 h 1472"/>
              <a:gd name="T12" fmla="*/ 568 w 1455"/>
              <a:gd name="T13" fmla="*/ 38 h 1472"/>
              <a:gd name="T14" fmla="*/ 922 w 1455"/>
              <a:gd name="T15" fmla="*/ 74 h 1472"/>
              <a:gd name="T16" fmla="*/ 898 w 1455"/>
              <a:gd name="T17" fmla="*/ 131 h 1472"/>
              <a:gd name="T18" fmla="*/ 909 w 1455"/>
              <a:gd name="T19" fmla="*/ 168 h 1472"/>
              <a:gd name="T20" fmla="*/ 924 w 1455"/>
              <a:gd name="T21" fmla="*/ 215 h 1472"/>
              <a:gd name="T22" fmla="*/ 942 w 1455"/>
              <a:gd name="T23" fmla="*/ 263 h 1472"/>
              <a:gd name="T24" fmla="*/ 918 w 1455"/>
              <a:gd name="T25" fmla="*/ 300 h 1472"/>
              <a:gd name="T26" fmla="*/ 877 w 1455"/>
              <a:gd name="T27" fmla="*/ 366 h 1472"/>
              <a:gd name="T28" fmla="*/ 829 w 1455"/>
              <a:gd name="T29" fmla="*/ 407 h 1472"/>
              <a:gd name="T30" fmla="*/ 798 w 1455"/>
              <a:gd name="T31" fmla="*/ 459 h 1472"/>
              <a:gd name="T32" fmla="*/ 777 w 1455"/>
              <a:gd name="T33" fmla="*/ 488 h 1472"/>
              <a:gd name="T34" fmla="*/ 751 w 1455"/>
              <a:gd name="T35" fmla="*/ 485 h 1472"/>
              <a:gd name="T36" fmla="*/ 759 w 1455"/>
              <a:gd name="T37" fmla="*/ 513 h 1472"/>
              <a:gd name="T38" fmla="*/ 750 w 1455"/>
              <a:gd name="T39" fmla="*/ 561 h 1472"/>
              <a:gd name="T40" fmla="*/ 736 w 1455"/>
              <a:gd name="T41" fmla="*/ 597 h 1472"/>
              <a:gd name="T42" fmla="*/ 726 w 1455"/>
              <a:gd name="T43" fmla="*/ 707 h 1472"/>
              <a:gd name="T44" fmla="*/ 1263 w 1455"/>
              <a:gd name="T45" fmla="*/ 770 h 1472"/>
              <a:gd name="T46" fmla="*/ 1233 w 1455"/>
              <a:gd name="T47" fmla="*/ 869 h 1472"/>
              <a:gd name="T48" fmla="*/ 1249 w 1455"/>
              <a:gd name="T49" fmla="*/ 1008 h 1472"/>
              <a:gd name="T50" fmla="*/ 1417 w 1455"/>
              <a:gd name="T51" fmla="*/ 1134 h 1472"/>
              <a:gd name="T52" fmla="*/ 1302 w 1455"/>
              <a:gd name="T53" fmla="*/ 1223 h 1472"/>
              <a:gd name="T54" fmla="*/ 1450 w 1455"/>
              <a:gd name="T55" fmla="*/ 1421 h 1472"/>
              <a:gd name="T56" fmla="*/ 1195 w 1455"/>
              <a:gd name="T57" fmla="*/ 1352 h 1472"/>
              <a:gd name="T58" fmla="*/ 865 w 1455"/>
              <a:gd name="T59" fmla="*/ 1406 h 1472"/>
              <a:gd name="T60" fmla="*/ 625 w 1455"/>
              <a:gd name="T61" fmla="*/ 1232 h 1472"/>
              <a:gd name="T62" fmla="*/ 193 w 1455"/>
              <a:gd name="T63" fmla="*/ 1101 h 1472"/>
              <a:gd name="T64" fmla="*/ 22 w 1455"/>
              <a:gd name="T65" fmla="*/ 1089 h 1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55" h="1472">
                <a:moveTo>
                  <a:pt x="22" y="1089"/>
                </a:moveTo>
                <a:cubicBezTo>
                  <a:pt x="15" y="1071"/>
                  <a:pt x="0" y="1013"/>
                  <a:pt x="3" y="986"/>
                </a:cubicBezTo>
                <a:cubicBezTo>
                  <a:pt x="6" y="959"/>
                  <a:pt x="32" y="947"/>
                  <a:pt x="42" y="926"/>
                </a:cubicBezTo>
                <a:cubicBezTo>
                  <a:pt x="52" y="905"/>
                  <a:pt x="54" y="882"/>
                  <a:pt x="63" y="860"/>
                </a:cubicBezTo>
                <a:cubicBezTo>
                  <a:pt x="72" y="838"/>
                  <a:pt x="89" y="814"/>
                  <a:pt x="99" y="792"/>
                </a:cubicBezTo>
                <a:cubicBezTo>
                  <a:pt x="109" y="770"/>
                  <a:pt x="115" y="745"/>
                  <a:pt x="123" y="725"/>
                </a:cubicBezTo>
                <a:cubicBezTo>
                  <a:pt x="131" y="705"/>
                  <a:pt x="142" y="692"/>
                  <a:pt x="145" y="671"/>
                </a:cubicBezTo>
                <a:cubicBezTo>
                  <a:pt x="148" y="650"/>
                  <a:pt x="145" y="633"/>
                  <a:pt x="139" y="599"/>
                </a:cubicBezTo>
                <a:cubicBezTo>
                  <a:pt x="133" y="565"/>
                  <a:pt x="116" y="507"/>
                  <a:pt x="106" y="467"/>
                </a:cubicBezTo>
                <a:cubicBezTo>
                  <a:pt x="96" y="427"/>
                  <a:pt x="88" y="381"/>
                  <a:pt x="81" y="359"/>
                </a:cubicBezTo>
                <a:cubicBezTo>
                  <a:pt x="74" y="337"/>
                  <a:pt x="68" y="338"/>
                  <a:pt x="61" y="333"/>
                </a:cubicBezTo>
                <a:lnTo>
                  <a:pt x="39" y="327"/>
                </a:lnTo>
                <a:lnTo>
                  <a:pt x="69" y="0"/>
                </a:lnTo>
                <a:lnTo>
                  <a:pt x="568" y="38"/>
                </a:lnTo>
                <a:lnTo>
                  <a:pt x="911" y="56"/>
                </a:lnTo>
                <a:lnTo>
                  <a:pt x="922" y="74"/>
                </a:lnTo>
                <a:cubicBezTo>
                  <a:pt x="921" y="82"/>
                  <a:pt x="907" y="93"/>
                  <a:pt x="903" y="102"/>
                </a:cubicBezTo>
                <a:cubicBezTo>
                  <a:pt x="899" y="111"/>
                  <a:pt x="895" y="124"/>
                  <a:pt x="898" y="131"/>
                </a:cubicBezTo>
                <a:cubicBezTo>
                  <a:pt x="901" y="138"/>
                  <a:pt x="919" y="137"/>
                  <a:pt x="921" y="143"/>
                </a:cubicBezTo>
                <a:cubicBezTo>
                  <a:pt x="923" y="149"/>
                  <a:pt x="908" y="162"/>
                  <a:pt x="909" y="168"/>
                </a:cubicBezTo>
                <a:cubicBezTo>
                  <a:pt x="910" y="174"/>
                  <a:pt x="926" y="174"/>
                  <a:pt x="928" y="182"/>
                </a:cubicBezTo>
                <a:cubicBezTo>
                  <a:pt x="930" y="190"/>
                  <a:pt x="927" y="204"/>
                  <a:pt x="924" y="215"/>
                </a:cubicBezTo>
                <a:cubicBezTo>
                  <a:pt x="921" y="226"/>
                  <a:pt x="904" y="238"/>
                  <a:pt x="907" y="246"/>
                </a:cubicBezTo>
                <a:cubicBezTo>
                  <a:pt x="910" y="254"/>
                  <a:pt x="936" y="255"/>
                  <a:pt x="942" y="263"/>
                </a:cubicBezTo>
                <a:cubicBezTo>
                  <a:pt x="948" y="271"/>
                  <a:pt x="946" y="287"/>
                  <a:pt x="942" y="293"/>
                </a:cubicBezTo>
                <a:cubicBezTo>
                  <a:pt x="938" y="299"/>
                  <a:pt x="925" y="293"/>
                  <a:pt x="918" y="300"/>
                </a:cubicBezTo>
                <a:cubicBezTo>
                  <a:pt x="911" y="307"/>
                  <a:pt x="908" y="324"/>
                  <a:pt x="901" y="335"/>
                </a:cubicBezTo>
                <a:cubicBezTo>
                  <a:pt x="894" y="346"/>
                  <a:pt x="885" y="355"/>
                  <a:pt x="877" y="366"/>
                </a:cubicBezTo>
                <a:cubicBezTo>
                  <a:pt x="869" y="377"/>
                  <a:pt x="861" y="395"/>
                  <a:pt x="853" y="402"/>
                </a:cubicBezTo>
                <a:cubicBezTo>
                  <a:pt x="845" y="409"/>
                  <a:pt x="838" y="399"/>
                  <a:pt x="829" y="407"/>
                </a:cubicBezTo>
                <a:cubicBezTo>
                  <a:pt x="820" y="415"/>
                  <a:pt x="803" y="438"/>
                  <a:pt x="798" y="447"/>
                </a:cubicBezTo>
                <a:cubicBezTo>
                  <a:pt x="793" y="456"/>
                  <a:pt x="799" y="455"/>
                  <a:pt x="798" y="459"/>
                </a:cubicBezTo>
                <a:cubicBezTo>
                  <a:pt x="797" y="463"/>
                  <a:pt x="792" y="469"/>
                  <a:pt x="789" y="474"/>
                </a:cubicBezTo>
                <a:cubicBezTo>
                  <a:pt x="786" y="479"/>
                  <a:pt x="781" y="487"/>
                  <a:pt x="777" y="488"/>
                </a:cubicBezTo>
                <a:cubicBezTo>
                  <a:pt x="773" y="489"/>
                  <a:pt x="767" y="480"/>
                  <a:pt x="763" y="479"/>
                </a:cubicBezTo>
                <a:cubicBezTo>
                  <a:pt x="759" y="478"/>
                  <a:pt x="753" y="482"/>
                  <a:pt x="751" y="485"/>
                </a:cubicBezTo>
                <a:cubicBezTo>
                  <a:pt x="749" y="488"/>
                  <a:pt x="747" y="495"/>
                  <a:pt x="748" y="500"/>
                </a:cubicBezTo>
                <a:cubicBezTo>
                  <a:pt x="749" y="505"/>
                  <a:pt x="761" y="506"/>
                  <a:pt x="759" y="513"/>
                </a:cubicBezTo>
                <a:cubicBezTo>
                  <a:pt x="757" y="520"/>
                  <a:pt x="739" y="537"/>
                  <a:pt x="738" y="545"/>
                </a:cubicBezTo>
                <a:cubicBezTo>
                  <a:pt x="737" y="553"/>
                  <a:pt x="752" y="557"/>
                  <a:pt x="750" y="561"/>
                </a:cubicBezTo>
                <a:cubicBezTo>
                  <a:pt x="748" y="565"/>
                  <a:pt x="729" y="566"/>
                  <a:pt x="727" y="572"/>
                </a:cubicBezTo>
                <a:cubicBezTo>
                  <a:pt x="725" y="578"/>
                  <a:pt x="735" y="581"/>
                  <a:pt x="736" y="597"/>
                </a:cubicBezTo>
                <a:cubicBezTo>
                  <a:pt x="737" y="613"/>
                  <a:pt x="735" y="650"/>
                  <a:pt x="733" y="668"/>
                </a:cubicBezTo>
                <a:cubicBezTo>
                  <a:pt x="731" y="686"/>
                  <a:pt x="726" y="697"/>
                  <a:pt x="726" y="707"/>
                </a:cubicBezTo>
                <a:lnTo>
                  <a:pt x="732" y="726"/>
                </a:lnTo>
                <a:lnTo>
                  <a:pt x="1263" y="770"/>
                </a:lnTo>
                <a:lnTo>
                  <a:pt x="1258" y="794"/>
                </a:lnTo>
                <a:cubicBezTo>
                  <a:pt x="1253" y="810"/>
                  <a:pt x="1233" y="844"/>
                  <a:pt x="1233" y="869"/>
                </a:cubicBezTo>
                <a:cubicBezTo>
                  <a:pt x="1233" y="894"/>
                  <a:pt x="1257" y="924"/>
                  <a:pt x="1260" y="947"/>
                </a:cubicBezTo>
                <a:cubicBezTo>
                  <a:pt x="1263" y="970"/>
                  <a:pt x="1245" y="988"/>
                  <a:pt x="1249" y="1008"/>
                </a:cubicBezTo>
                <a:cubicBezTo>
                  <a:pt x="1253" y="1028"/>
                  <a:pt x="1259" y="1044"/>
                  <a:pt x="1287" y="1065"/>
                </a:cubicBezTo>
                <a:cubicBezTo>
                  <a:pt x="1315" y="1086"/>
                  <a:pt x="1405" y="1112"/>
                  <a:pt x="1417" y="1134"/>
                </a:cubicBezTo>
                <a:cubicBezTo>
                  <a:pt x="1429" y="1156"/>
                  <a:pt x="1379" y="1182"/>
                  <a:pt x="1360" y="1197"/>
                </a:cubicBezTo>
                <a:cubicBezTo>
                  <a:pt x="1341" y="1212"/>
                  <a:pt x="1304" y="1207"/>
                  <a:pt x="1302" y="1223"/>
                </a:cubicBezTo>
                <a:cubicBezTo>
                  <a:pt x="1300" y="1239"/>
                  <a:pt x="1320" y="1262"/>
                  <a:pt x="1345" y="1295"/>
                </a:cubicBezTo>
                <a:cubicBezTo>
                  <a:pt x="1370" y="1328"/>
                  <a:pt x="1445" y="1393"/>
                  <a:pt x="1450" y="1421"/>
                </a:cubicBezTo>
                <a:cubicBezTo>
                  <a:pt x="1455" y="1449"/>
                  <a:pt x="1414" y="1472"/>
                  <a:pt x="1372" y="1461"/>
                </a:cubicBezTo>
                <a:cubicBezTo>
                  <a:pt x="1330" y="1450"/>
                  <a:pt x="1236" y="1360"/>
                  <a:pt x="1195" y="1352"/>
                </a:cubicBezTo>
                <a:cubicBezTo>
                  <a:pt x="1154" y="1344"/>
                  <a:pt x="1181" y="1407"/>
                  <a:pt x="1126" y="1416"/>
                </a:cubicBezTo>
                <a:cubicBezTo>
                  <a:pt x="1071" y="1425"/>
                  <a:pt x="933" y="1434"/>
                  <a:pt x="865" y="1406"/>
                </a:cubicBezTo>
                <a:cubicBezTo>
                  <a:pt x="797" y="1378"/>
                  <a:pt x="760" y="1277"/>
                  <a:pt x="720" y="1248"/>
                </a:cubicBezTo>
                <a:cubicBezTo>
                  <a:pt x="680" y="1219"/>
                  <a:pt x="679" y="1245"/>
                  <a:pt x="625" y="1232"/>
                </a:cubicBezTo>
                <a:cubicBezTo>
                  <a:pt x="571" y="1219"/>
                  <a:pt x="465" y="1189"/>
                  <a:pt x="393" y="1167"/>
                </a:cubicBezTo>
                <a:cubicBezTo>
                  <a:pt x="321" y="1145"/>
                  <a:pt x="251" y="1114"/>
                  <a:pt x="193" y="1101"/>
                </a:cubicBezTo>
                <a:cubicBezTo>
                  <a:pt x="135" y="1088"/>
                  <a:pt x="73" y="1093"/>
                  <a:pt x="45" y="1091"/>
                </a:cubicBezTo>
                <a:cubicBezTo>
                  <a:pt x="17" y="1089"/>
                  <a:pt x="24" y="1104"/>
                  <a:pt x="22" y="1089"/>
                </a:cubicBezTo>
                <a:close/>
              </a:path>
            </a:pathLst>
          </a:custGeom>
          <a:solidFill>
            <a:srgbClr val="808080">
              <a:alpha val="50000"/>
            </a:srgbClr>
          </a:solidFill>
          <a:ln>
            <a:noFill/>
          </a:ln>
          <a:effectLst/>
          <a:extLst>
            <a:ext uri="{91240B29-F687-4F45-9708-019B960494DF}">
              <a14:hiddenLine xmlns:a14="http://schemas.microsoft.com/office/drawing/2010/main" w="952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22" name="Freeform 6"/>
          <p:cNvSpPr>
            <a:spLocks/>
          </p:cNvSpPr>
          <p:nvPr/>
        </p:nvSpPr>
        <p:spPr bwMode="auto">
          <a:xfrm>
            <a:off x="66675" y="4337050"/>
            <a:ext cx="415925" cy="1828800"/>
          </a:xfrm>
          <a:custGeom>
            <a:avLst/>
            <a:gdLst>
              <a:gd name="T0" fmla="*/ 2 w 262"/>
              <a:gd name="T1" fmla="*/ 1152 h 1152"/>
              <a:gd name="T2" fmla="*/ 130 w 262"/>
              <a:gd name="T3" fmla="*/ 1100 h 1152"/>
              <a:gd name="T4" fmla="*/ 113 w 262"/>
              <a:gd name="T5" fmla="*/ 985 h 1152"/>
              <a:gd name="T6" fmla="*/ 147 w 262"/>
              <a:gd name="T7" fmla="*/ 930 h 1152"/>
              <a:gd name="T8" fmla="*/ 176 w 262"/>
              <a:gd name="T9" fmla="*/ 847 h 1152"/>
              <a:gd name="T10" fmla="*/ 210 w 262"/>
              <a:gd name="T11" fmla="*/ 798 h 1152"/>
              <a:gd name="T12" fmla="*/ 262 w 262"/>
              <a:gd name="T13" fmla="*/ 652 h 1152"/>
              <a:gd name="T14" fmla="*/ 237 w 262"/>
              <a:gd name="T15" fmla="*/ 541 h 1152"/>
              <a:gd name="T16" fmla="*/ 209 w 262"/>
              <a:gd name="T17" fmla="*/ 457 h 1152"/>
              <a:gd name="T18" fmla="*/ 183 w 262"/>
              <a:gd name="T19" fmla="*/ 345 h 1152"/>
              <a:gd name="T20" fmla="*/ 146 w 262"/>
              <a:gd name="T21" fmla="*/ 327 h 1152"/>
              <a:gd name="T22" fmla="*/ 179 w 262"/>
              <a:gd name="T23" fmla="*/ 6 h 1152"/>
              <a:gd name="T24" fmla="*/ 0 w 262"/>
              <a:gd name="T25" fmla="*/ 0 h 1152"/>
              <a:gd name="T26" fmla="*/ 2 w 262"/>
              <a:gd name="T27" fmla="*/ 1152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2" h="1152">
                <a:moveTo>
                  <a:pt x="2" y="1152"/>
                </a:moveTo>
                <a:lnTo>
                  <a:pt x="130" y="1100"/>
                </a:lnTo>
                <a:lnTo>
                  <a:pt x="113" y="985"/>
                </a:lnTo>
                <a:lnTo>
                  <a:pt x="147" y="930"/>
                </a:lnTo>
                <a:lnTo>
                  <a:pt x="176" y="847"/>
                </a:lnTo>
                <a:lnTo>
                  <a:pt x="210" y="798"/>
                </a:lnTo>
                <a:lnTo>
                  <a:pt x="262" y="652"/>
                </a:lnTo>
                <a:lnTo>
                  <a:pt x="237" y="541"/>
                </a:lnTo>
                <a:lnTo>
                  <a:pt x="209" y="457"/>
                </a:lnTo>
                <a:lnTo>
                  <a:pt x="183" y="345"/>
                </a:lnTo>
                <a:lnTo>
                  <a:pt x="146" y="327"/>
                </a:lnTo>
                <a:lnTo>
                  <a:pt x="179" y="6"/>
                </a:lnTo>
                <a:lnTo>
                  <a:pt x="0" y="0"/>
                </a:lnTo>
                <a:lnTo>
                  <a:pt x="2" y="1152"/>
                </a:lnTo>
                <a:close/>
              </a:path>
            </a:pathLst>
          </a:custGeom>
          <a:solidFill>
            <a:srgbClr val="808080">
              <a:alpha val="50000"/>
            </a:srgbClr>
          </a:solidFill>
          <a:ln>
            <a:noFill/>
          </a:ln>
          <a:effectLst/>
          <a:extLst>
            <a:ext uri="{91240B29-F687-4F45-9708-019B960494DF}">
              <a14:hiddenLine xmlns:a14="http://schemas.microsoft.com/office/drawing/2010/main" w="952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23" name="Freeform 7"/>
          <p:cNvSpPr>
            <a:spLocks/>
          </p:cNvSpPr>
          <p:nvPr/>
        </p:nvSpPr>
        <p:spPr bwMode="auto">
          <a:xfrm>
            <a:off x="2170113" y="2484438"/>
            <a:ext cx="3771900" cy="952500"/>
          </a:xfrm>
          <a:custGeom>
            <a:avLst/>
            <a:gdLst>
              <a:gd name="T0" fmla="*/ 0 w 2376"/>
              <a:gd name="T1" fmla="*/ 523 h 600"/>
              <a:gd name="T2" fmla="*/ 10 w 2376"/>
              <a:gd name="T3" fmla="*/ 496 h 600"/>
              <a:gd name="T4" fmla="*/ 37 w 2376"/>
              <a:gd name="T5" fmla="*/ 475 h 600"/>
              <a:gd name="T6" fmla="*/ 78 w 2376"/>
              <a:gd name="T7" fmla="*/ 415 h 600"/>
              <a:gd name="T8" fmla="*/ 133 w 2376"/>
              <a:gd name="T9" fmla="*/ 379 h 600"/>
              <a:gd name="T10" fmla="*/ 154 w 2376"/>
              <a:gd name="T11" fmla="*/ 345 h 600"/>
              <a:gd name="T12" fmla="*/ 166 w 2376"/>
              <a:gd name="T13" fmla="*/ 307 h 600"/>
              <a:gd name="T14" fmla="*/ 151 w 2376"/>
              <a:gd name="T15" fmla="*/ 294 h 600"/>
              <a:gd name="T16" fmla="*/ 159 w 2376"/>
              <a:gd name="T17" fmla="*/ 265 h 600"/>
              <a:gd name="T18" fmla="*/ 190 w 2376"/>
              <a:gd name="T19" fmla="*/ 213 h 600"/>
              <a:gd name="T20" fmla="*/ 189 w 2376"/>
              <a:gd name="T21" fmla="*/ 165 h 600"/>
              <a:gd name="T22" fmla="*/ 211 w 2376"/>
              <a:gd name="T23" fmla="*/ 124 h 600"/>
              <a:gd name="T24" fmla="*/ 202 w 2376"/>
              <a:gd name="T25" fmla="*/ 114 h 600"/>
              <a:gd name="T26" fmla="*/ 225 w 2376"/>
              <a:gd name="T27" fmla="*/ 106 h 600"/>
              <a:gd name="T28" fmla="*/ 228 w 2376"/>
              <a:gd name="T29" fmla="*/ 84 h 600"/>
              <a:gd name="T30" fmla="*/ 246 w 2376"/>
              <a:gd name="T31" fmla="*/ 61 h 600"/>
              <a:gd name="T32" fmla="*/ 253 w 2376"/>
              <a:gd name="T33" fmla="*/ 43 h 600"/>
              <a:gd name="T34" fmla="*/ 640 w 2376"/>
              <a:gd name="T35" fmla="*/ 49 h 600"/>
              <a:gd name="T36" fmla="*/ 636 w 2376"/>
              <a:gd name="T37" fmla="*/ 0 h 600"/>
              <a:gd name="T38" fmla="*/ 1582 w 2376"/>
              <a:gd name="T39" fmla="*/ 6 h 600"/>
              <a:gd name="T40" fmla="*/ 2376 w 2376"/>
              <a:gd name="T41" fmla="*/ 1 h 600"/>
              <a:gd name="T42" fmla="*/ 2373 w 2376"/>
              <a:gd name="T43" fmla="*/ 18 h 600"/>
              <a:gd name="T44" fmla="*/ 2343 w 2376"/>
              <a:gd name="T45" fmla="*/ 52 h 600"/>
              <a:gd name="T46" fmla="*/ 2319 w 2376"/>
              <a:gd name="T47" fmla="*/ 67 h 600"/>
              <a:gd name="T48" fmla="*/ 2299 w 2376"/>
              <a:gd name="T49" fmla="*/ 103 h 600"/>
              <a:gd name="T50" fmla="*/ 2233 w 2376"/>
              <a:gd name="T51" fmla="*/ 114 h 600"/>
              <a:gd name="T52" fmla="*/ 2209 w 2376"/>
              <a:gd name="T53" fmla="*/ 151 h 600"/>
              <a:gd name="T54" fmla="*/ 2181 w 2376"/>
              <a:gd name="T55" fmla="*/ 166 h 600"/>
              <a:gd name="T56" fmla="*/ 2151 w 2376"/>
              <a:gd name="T57" fmla="*/ 172 h 600"/>
              <a:gd name="T58" fmla="*/ 2121 w 2376"/>
              <a:gd name="T59" fmla="*/ 177 h 600"/>
              <a:gd name="T60" fmla="*/ 2076 w 2376"/>
              <a:gd name="T61" fmla="*/ 199 h 600"/>
              <a:gd name="T62" fmla="*/ 2026 w 2376"/>
              <a:gd name="T63" fmla="*/ 268 h 600"/>
              <a:gd name="T64" fmla="*/ 1942 w 2376"/>
              <a:gd name="T65" fmla="*/ 286 h 600"/>
              <a:gd name="T66" fmla="*/ 1893 w 2376"/>
              <a:gd name="T67" fmla="*/ 312 h 600"/>
              <a:gd name="T68" fmla="*/ 1815 w 2376"/>
              <a:gd name="T69" fmla="*/ 381 h 600"/>
              <a:gd name="T70" fmla="*/ 1773 w 2376"/>
              <a:gd name="T71" fmla="*/ 397 h 600"/>
              <a:gd name="T72" fmla="*/ 1716 w 2376"/>
              <a:gd name="T73" fmla="*/ 451 h 600"/>
              <a:gd name="T74" fmla="*/ 1710 w 2376"/>
              <a:gd name="T75" fmla="*/ 504 h 600"/>
              <a:gd name="T76" fmla="*/ 1650 w 2376"/>
              <a:gd name="T77" fmla="*/ 510 h 600"/>
              <a:gd name="T78" fmla="*/ 1641 w 2376"/>
              <a:gd name="T79" fmla="*/ 571 h 600"/>
              <a:gd name="T80" fmla="*/ 1633 w 2376"/>
              <a:gd name="T81" fmla="*/ 597 h 600"/>
              <a:gd name="T82" fmla="*/ 1314 w 2376"/>
              <a:gd name="T83" fmla="*/ 600 h 600"/>
              <a:gd name="T84" fmla="*/ 853 w 2376"/>
              <a:gd name="T85" fmla="*/ 579 h 600"/>
              <a:gd name="T86" fmla="*/ 0 w 2376"/>
              <a:gd name="T87" fmla="*/ 523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76" h="600">
                <a:moveTo>
                  <a:pt x="0" y="523"/>
                </a:moveTo>
                <a:lnTo>
                  <a:pt x="10" y="496"/>
                </a:lnTo>
                <a:cubicBezTo>
                  <a:pt x="16" y="488"/>
                  <a:pt x="26" y="488"/>
                  <a:pt x="37" y="475"/>
                </a:cubicBezTo>
                <a:cubicBezTo>
                  <a:pt x="48" y="462"/>
                  <a:pt x="62" y="431"/>
                  <a:pt x="78" y="415"/>
                </a:cubicBezTo>
                <a:cubicBezTo>
                  <a:pt x="94" y="399"/>
                  <a:pt x="120" y="391"/>
                  <a:pt x="133" y="379"/>
                </a:cubicBezTo>
                <a:cubicBezTo>
                  <a:pt x="146" y="367"/>
                  <a:pt x="148" y="357"/>
                  <a:pt x="154" y="345"/>
                </a:cubicBezTo>
                <a:cubicBezTo>
                  <a:pt x="160" y="333"/>
                  <a:pt x="166" y="315"/>
                  <a:pt x="166" y="307"/>
                </a:cubicBezTo>
                <a:cubicBezTo>
                  <a:pt x="166" y="299"/>
                  <a:pt x="152" y="301"/>
                  <a:pt x="151" y="294"/>
                </a:cubicBezTo>
                <a:cubicBezTo>
                  <a:pt x="150" y="287"/>
                  <a:pt x="153" y="278"/>
                  <a:pt x="159" y="265"/>
                </a:cubicBezTo>
                <a:cubicBezTo>
                  <a:pt x="165" y="252"/>
                  <a:pt x="185" y="230"/>
                  <a:pt x="190" y="213"/>
                </a:cubicBezTo>
                <a:cubicBezTo>
                  <a:pt x="195" y="196"/>
                  <a:pt x="186" y="180"/>
                  <a:pt x="189" y="165"/>
                </a:cubicBezTo>
                <a:cubicBezTo>
                  <a:pt x="192" y="150"/>
                  <a:pt x="209" y="132"/>
                  <a:pt x="211" y="124"/>
                </a:cubicBezTo>
                <a:cubicBezTo>
                  <a:pt x="213" y="116"/>
                  <a:pt x="200" y="117"/>
                  <a:pt x="202" y="114"/>
                </a:cubicBezTo>
                <a:cubicBezTo>
                  <a:pt x="204" y="111"/>
                  <a:pt x="221" y="111"/>
                  <a:pt x="225" y="106"/>
                </a:cubicBezTo>
                <a:cubicBezTo>
                  <a:pt x="229" y="101"/>
                  <a:pt x="225" y="91"/>
                  <a:pt x="228" y="84"/>
                </a:cubicBezTo>
                <a:cubicBezTo>
                  <a:pt x="231" y="77"/>
                  <a:pt x="242" y="68"/>
                  <a:pt x="246" y="61"/>
                </a:cubicBezTo>
                <a:lnTo>
                  <a:pt x="253" y="43"/>
                </a:lnTo>
                <a:lnTo>
                  <a:pt x="640" y="49"/>
                </a:lnTo>
                <a:lnTo>
                  <a:pt x="636" y="0"/>
                </a:lnTo>
                <a:lnTo>
                  <a:pt x="1582" y="6"/>
                </a:lnTo>
                <a:lnTo>
                  <a:pt x="2376" y="1"/>
                </a:lnTo>
                <a:lnTo>
                  <a:pt x="2373" y="18"/>
                </a:lnTo>
                <a:cubicBezTo>
                  <a:pt x="2367" y="27"/>
                  <a:pt x="2352" y="44"/>
                  <a:pt x="2343" y="52"/>
                </a:cubicBezTo>
                <a:cubicBezTo>
                  <a:pt x="2334" y="60"/>
                  <a:pt x="2326" y="59"/>
                  <a:pt x="2319" y="67"/>
                </a:cubicBezTo>
                <a:cubicBezTo>
                  <a:pt x="2312" y="75"/>
                  <a:pt x="2313" y="95"/>
                  <a:pt x="2299" y="103"/>
                </a:cubicBezTo>
                <a:cubicBezTo>
                  <a:pt x="2285" y="111"/>
                  <a:pt x="2248" y="106"/>
                  <a:pt x="2233" y="114"/>
                </a:cubicBezTo>
                <a:cubicBezTo>
                  <a:pt x="2218" y="122"/>
                  <a:pt x="2218" y="142"/>
                  <a:pt x="2209" y="151"/>
                </a:cubicBezTo>
                <a:cubicBezTo>
                  <a:pt x="2200" y="160"/>
                  <a:pt x="2191" y="163"/>
                  <a:pt x="2181" y="166"/>
                </a:cubicBezTo>
                <a:cubicBezTo>
                  <a:pt x="2171" y="169"/>
                  <a:pt x="2161" y="170"/>
                  <a:pt x="2151" y="172"/>
                </a:cubicBezTo>
                <a:cubicBezTo>
                  <a:pt x="2141" y="174"/>
                  <a:pt x="2133" y="173"/>
                  <a:pt x="2121" y="177"/>
                </a:cubicBezTo>
                <a:cubicBezTo>
                  <a:pt x="2109" y="181"/>
                  <a:pt x="2092" y="184"/>
                  <a:pt x="2076" y="199"/>
                </a:cubicBezTo>
                <a:cubicBezTo>
                  <a:pt x="2060" y="214"/>
                  <a:pt x="2048" y="254"/>
                  <a:pt x="2026" y="268"/>
                </a:cubicBezTo>
                <a:cubicBezTo>
                  <a:pt x="2004" y="282"/>
                  <a:pt x="1964" y="279"/>
                  <a:pt x="1942" y="286"/>
                </a:cubicBezTo>
                <a:cubicBezTo>
                  <a:pt x="1920" y="293"/>
                  <a:pt x="1914" y="296"/>
                  <a:pt x="1893" y="312"/>
                </a:cubicBezTo>
                <a:cubicBezTo>
                  <a:pt x="1872" y="328"/>
                  <a:pt x="1835" y="367"/>
                  <a:pt x="1815" y="381"/>
                </a:cubicBezTo>
                <a:cubicBezTo>
                  <a:pt x="1795" y="395"/>
                  <a:pt x="1790" y="385"/>
                  <a:pt x="1773" y="397"/>
                </a:cubicBezTo>
                <a:cubicBezTo>
                  <a:pt x="1756" y="409"/>
                  <a:pt x="1727" y="433"/>
                  <a:pt x="1716" y="451"/>
                </a:cubicBezTo>
                <a:cubicBezTo>
                  <a:pt x="1705" y="469"/>
                  <a:pt x="1721" y="494"/>
                  <a:pt x="1710" y="504"/>
                </a:cubicBezTo>
                <a:cubicBezTo>
                  <a:pt x="1699" y="514"/>
                  <a:pt x="1661" y="499"/>
                  <a:pt x="1650" y="510"/>
                </a:cubicBezTo>
                <a:cubicBezTo>
                  <a:pt x="1639" y="521"/>
                  <a:pt x="1644" y="557"/>
                  <a:pt x="1641" y="571"/>
                </a:cubicBezTo>
                <a:lnTo>
                  <a:pt x="1633" y="597"/>
                </a:lnTo>
                <a:lnTo>
                  <a:pt x="1314" y="600"/>
                </a:lnTo>
                <a:lnTo>
                  <a:pt x="853" y="579"/>
                </a:lnTo>
                <a:lnTo>
                  <a:pt x="0" y="523"/>
                </a:lnTo>
                <a:close/>
              </a:path>
            </a:pathLst>
          </a:custGeom>
          <a:solidFill>
            <a:srgbClr val="808080">
              <a:alpha val="50000"/>
            </a:srgbClr>
          </a:solidFill>
          <a:ln>
            <a:noFill/>
          </a:ln>
          <a:effectLst/>
          <a:extLst>
            <a:ext uri="{91240B29-F687-4F45-9708-019B960494DF}">
              <a14:hiddenLine xmlns:a14="http://schemas.microsoft.com/office/drawing/2010/main" w="952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24" name="Freeform 8"/>
          <p:cNvSpPr>
            <a:spLocks/>
          </p:cNvSpPr>
          <p:nvPr/>
        </p:nvSpPr>
        <p:spPr bwMode="auto">
          <a:xfrm>
            <a:off x="2857500" y="3384550"/>
            <a:ext cx="1622425" cy="2676525"/>
          </a:xfrm>
          <a:custGeom>
            <a:avLst/>
            <a:gdLst>
              <a:gd name="T0" fmla="*/ 296 w 1022"/>
              <a:gd name="T1" fmla="*/ 1629 h 1686"/>
              <a:gd name="T2" fmla="*/ 246 w 1022"/>
              <a:gd name="T3" fmla="*/ 1644 h 1686"/>
              <a:gd name="T4" fmla="*/ 132 w 1022"/>
              <a:gd name="T5" fmla="*/ 1653 h 1686"/>
              <a:gd name="T6" fmla="*/ 0 w 1022"/>
              <a:gd name="T7" fmla="*/ 1587 h 1686"/>
              <a:gd name="T8" fmla="*/ 8 w 1022"/>
              <a:gd name="T9" fmla="*/ 1060 h 1686"/>
              <a:gd name="T10" fmla="*/ 196 w 1022"/>
              <a:gd name="T11" fmla="*/ 0 h 1686"/>
              <a:gd name="T12" fmla="*/ 848 w 1022"/>
              <a:gd name="T13" fmla="*/ 32 h 1686"/>
              <a:gd name="T14" fmla="*/ 980 w 1022"/>
              <a:gd name="T15" fmla="*/ 816 h 1686"/>
              <a:gd name="T16" fmla="*/ 995 w 1022"/>
              <a:gd name="T17" fmla="*/ 847 h 1686"/>
              <a:gd name="T18" fmla="*/ 1013 w 1022"/>
              <a:gd name="T19" fmla="*/ 880 h 1686"/>
              <a:gd name="T20" fmla="*/ 993 w 1022"/>
              <a:gd name="T21" fmla="*/ 936 h 1686"/>
              <a:gd name="T22" fmla="*/ 1022 w 1022"/>
              <a:gd name="T23" fmla="*/ 973 h 1686"/>
              <a:gd name="T24" fmla="*/ 996 w 1022"/>
              <a:gd name="T25" fmla="*/ 1008 h 1686"/>
              <a:gd name="T26" fmla="*/ 998 w 1022"/>
              <a:gd name="T27" fmla="*/ 1062 h 1686"/>
              <a:gd name="T28" fmla="*/ 969 w 1022"/>
              <a:gd name="T29" fmla="*/ 1153 h 1686"/>
              <a:gd name="T30" fmla="*/ 986 w 1022"/>
              <a:gd name="T31" fmla="*/ 1224 h 1686"/>
              <a:gd name="T32" fmla="*/ 981 w 1022"/>
              <a:gd name="T33" fmla="*/ 1267 h 1686"/>
              <a:gd name="T34" fmla="*/ 986 w 1022"/>
              <a:gd name="T35" fmla="*/ 1305 h 1686"/>
              <a:gd name="T36" fmla="*/ 977 w 1022"/>
              <a:gd name="T37" fmla="*/ 1341 h 1686"/>
              <a:gd name="T38" fmla="*/ 988 w 1022"/>
              <a:gd name="T39" fmla="*/ 1388 h 1686"/>
              <a:gd name="T40" fmla="*/ 980 w 1022"/>
              <a:gd name="T41" fmla="*/ 1425 h 1686"/>
              <a:gd name="T42" fmla="*/ 249 w 1022"/>
              <a:gd name="T43" fmla="*/ 1414 h 1686"/>
              <a:gd name="T44" fmla="*/ 267 w 1022"/>
              <a:gd name="T45" fmla="*/ 1426 h 1686"/>
              <a:gd name="T46" fmla="*/ 308 w 1022"/>
              <a:gd name="T47" fmla="*/ 1492 h 1686"/>
              <a:gd name="T48" fmla="*/ 291 w 1022"/>
              <a:gd name="T49" fmla="*/ 1552 h 1686"/>
              <a:gd name="T50" fmla="*/ 280 w 1022"/>
              <a:gd name="T51" fmla="*/ 1600 h 1686"/>
              <a:gd name="T52" fmla="*/ 296 w 1022"/>
              <a:gd name="T53" fmla="*/ 1629 h 1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22" h="1686">
                <a:moveTo>
                  <a:pt x="296" y="1629"/>
                </a:moveTo>
                <a:cubicBezTo>
                  <a:pt x="291" y="1637"/>
                  <a:pt x="273" y="1640"/>
                  <a:pt x="246" y="1644"/>
                </a:cubicBezTo>
                <a:cubicBezTo>
                  <a:pt x="219" y="1648"/>
                  <a:pt x="173" y="1662"/>
                  <a:pt x="132" y="1653"/>
                </a:cubicBezTo>
                <a:cubicBezTo>
                  <a:pt x="91" y="1644"/>
                  <a:pt x="21" y="1686"/>
                  <a:pt x="0" y="1587"/>
                </a:cubicBezTo>
                <a:lnTo>
                  <a:pt x="8" y="1060"/>
                </a:lnTo>
                <a:lnTo>
                  <a:pt x="196" y="0"/>
                </a:lnTo>
                <a:lnTo>
                  <a:pt x="848" y="32"/>
                </a:lnTo>
                <a:lnTo>
                  <a:pt x="980" y="816"/>
                </a:lnTo>
                <a:lnTo>
                  <a:pt x="995" y="847"/>
                </a:lnTo>
                <a:cubicBezTo>
                  <a:pt x="1000" y="858"/>
                  <a:pt x="1013" y="865"/>
                  <a:pt x="1013" y="880"/>
                </a:cubicBezTo>
                <a:cubicBezTo>
                  <a:pt x="1013" y="895"/>
                  <a:pt x="992" y="921"/>
                  <a:pt x="993" y="936"/>
                </a:cubicBezTo>
                <a:cubicBezTo>
                  <a:pt x="994" y="951"/>
                  <a:pt x="1022" y="961"/>
                  <a:pt x="1022" y="973"/>
                </a:cubicBezTo>
                <a:cubicBezTo>
                  <a:pt x="1022" y="985"/>
                  <a:pt x="1000" y="993"/>
                  <a:pt x="996" y="1008"/>
                </a:cubicBezTo>
                <a:cubicBezTo>
                  <a:pt x="992" y="1023"/>
                  <a:pt x="1002" y="1038"/>
                  <a:pt x="998" y="1062"/>
                </a:cubicBezTo>
                <a:cubicBezTo>
                  <a:pt x="994" y="1086"/>
                  <a:pt x="971" y="1126"/>
                  <a:pt x="969" y="1153"/>
                </a:cubicBezTo>
                <a:cubicBezTo>
                  <a:pt x="967" y="1180"/>
                  <a:pt x="984" y="1205"/>
                  <a:pt x="986" y="1224"/>
                </a:cubicBezTo>
                <a:cubicBezTo>
                  <a:pt x="988" y="1243"/>
                  <a:pt x="981" y="1254"/>
                  <a:pt x="981" y="1267"/>
                </a:cubicBezTo>
                <a:cubicBezTo>
                  <a:pt x="981" y="1280"/>
                  <a:pt x="987" y="1293"/>
                  <a:pt x="986" y="1305"/>
                </a:cubicBezTo>
                <a:cubicBezTo>
                  <a:pt x="985" y="1317"/>
                  <a:pt x="977" y="1327"/>
                  <a:pt x="977" y="1341"/>
                </a:cubicBezTo>
                <a:cubicBezTo>
                  <a:pt x="977" y="1355"/>
                  <a:pt x="988" y="1374"/>
                  <a:pt x="988" y="1388"/>
                </a:cubicBezTo>
                <a:lnTo>
                  <a:pt x="980" y="1425"/>
                </a:lnTo>
                <a:lnTo>
                  <a:pt x="249" y="1414"/>
                </a:lnTo>
                <a:lnTo>
                  <a:pt x="267" y="1426"/>
                </a:lnTo>
                <a:cubicBezTo>
                  <a:pt x="277" y="1439"/>
                  <a:pt x="304" y="1471"/>
                  <a:pt x="308" y="1492"/>
                </a:cubicBezTo>
                <a:cubicBezTo>
                  <a:pt x="312" y="1513"/>
                  <a:pt x="296" y="1534"/>
                  <a:pt x="291" y="1552"/>
                </a:cubicBezTo>
                <a:cubicBezTo>
                  <a:pt x="286" y="1570"/>
                  <a:pt x="279" y="1587"/>
                  <a:pt x="280" y="1600"/>
                </a:cubicBezTo>
                <a:lnTo>
                  <a:pt x="296" y="1629"/>
                </a:lnTo>
                <a:close/>
              </a:path>
            </a:pathLst>
          </a:custGeom>
          <a:solidFill>
            <a:srgbClr val="808080">
              <a:alpha val="50000"/>
            </a:srgbClr>
          </a:solidFill>
          <a:ln>
            <a:noFill/>
          </a:ln>
          <a:effectLst/>
          <a:extLst>
            <a:ext uri="{91240B29-F687-4F45-9708-019B960494DF}">
              <a14:hiddenLine xmlns:a14="http://schemas.microsoft.com/office/drawing/2010/main" w="952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25" name="Freeform 9"/>
          <p:cNvSpPr>
            <a:spLocks/>
          </p:cNvSpPr>
          <p:nvPr/>
        </p:nvSpPr>
        <p:spPr bwMode="auto">
          <a:xfrm>
            <a:off x="3263900" y="5629275"/>
            <a:ext cx="3206750" cy="1228725"/>
          </a:xfrm>
          <a:custGeom>
            <a:avLst/>
            <a:gdLst>
              <a:gd name="T0" fmla="*/ 1396 w 2020"/>
              <a:gd name="T1" fmla="*/ 774 h 774"/>
              <a:gd name="T2" fmla="*/ 2020 w 2020"/>
              <a:gd name="T3" fmla="*/ 770 h 774"/>
              <a:gd name="T4" fmla="*/ 2012 w 2020"/>
              <a:gd name="T5" fmla="*/ 726 h 774"/>
              <a:gd name="T6" fmla="*/ 1974 w 2020"/>
              <a:gd name="T7" fmla="*/ 682 h 774"/>
              <a:gd name="T8" fmla="*/ 1894 w 2020"/>
              <a:gd name="T9" fmla="*/ 486 h 774"/>
              <a:gd name="T10" fmla="*/ 1828 w 2020"/>
              <a:gd name="T11" fmla="*/ 284 h 774"/>
              <a:gd name="T12" fmla="*/ 1806 w 2020"/>
              <a:gd name="T13" fmla="*/ 68 h 774"/>
              <a:gd name="T14" fmla="*/ 1784 w 2020"/>
              <a:gd name="T15" fmla="*/ 70 h 774"/>
              <a:gd name="T16" fmla="*/ 1738 w 2020"/>
              <a:gd name="T17" fmla="*/ 60 h 774"/>
              <a:gd name="T18" fmla="*/ 1704 w 2020"/>
              <a:gd name="T19" fmla="*/ 66 h 774"/>
              <a:gd name="T20" fmla="*/ 1650 w 2020"/>
              <a:gd name="T21" fmla="*/ 44 h 774"/>
              <a:gd name="T22" fmla="*/ 1626 w 2020"/>
              <a:gd name="T23" fmla="*/ 48 h 774"/>
              <a:gd name="T24" fmla="*/ 1616 w 2020"/>
              <a:gd name="T25" fmla="*/ 82 h 774"/>
              <a:gd name="T26" fmla="*/ 1626 w 2020"/>
              <a:gd name="T27" fmla="*/ 148 h 774"/>
              <a:gd name="T28" fmla="*/ 1618 w 2020"/>
              <a:gd name="T29" fmla="*/ 188 h 774"/>
              <a:gd name="T30" fmla="*/ 1606 w 2020"/>
              <a:gd name="T31" fmla="*/ 210 h 774"/>
              <a:gd name="T32" fmla="*/ 1572 w 2020"/>
              <a:gd name="T33" fmla="*/ 202 h 774"/>
              <a:gd name="T34" fmla="*/ 1562 w 2020"/>
              <a:gd name="T35" fmla="*/ 150 h 774"/>
              <a:gd name="T36" fmla="*/ 1540 w 2020"/>
              <a:gd name="T37" fmla="*/ 142 h 774"/>
              <a:gd name="T38" fmla="*/ 780 w 2020"/>
              <a:gd name="T39" fmla="*/ 88 h 774"/>
              <a:gd name="T40" fmla="*/ 720 w 2020"/>
              <a:gd name="T41" fmla="*/ 10 h 774"/>
              <a:gd name="T42" fmla="*/ 0 w 2020"/>
              <a:gd name="T43" fmla="*/ 0 h 774"/>
              <a:gd name="T44" fmla="*/ 17 w 2020"/>
              <a:gd name="T45" fmla="*/ 21 h 774"/>
              <a:gd name="T46" fmla="*/ 44 w 2020"/>
              <a:gd name="T47" fmla="*/ 69 h 774"/>
              <a:gd name="T48" fmla="*/ 52 w 2020"/>
              <a:gd name="T49" fmla="*/ 95 h 774"/>
              <a:gd name="T50" fmla="*/ 35 w 2020"/>
              <a:gd name="T51" fmla="*/ 134 h 774"/>
              <a:gd name="T52" fmla="*/ 23 w 2020"/>
              <a:gd name="T53" fmla="*/ 180 h 774"/>
              <a:gd name="T54" fmla="*/ 40 w 2020"/>
              <a:gd name="T55" fmla="*/ 213 h 774"/>
              <a:gd name="T56" fmla="*/ 58 w 2020"/>
              <a:gd name="T57" fmla="*/ 222 h 774"/>
              <a:gd name="T58" fmla="*/ 484 w 2020"/>
              <a:gd name="T59" fmla="*/ 240 h 774"/>
              <a:gd name="T60" fmla="*/ 658 w 2020"/>
              <a:gd name="T61" fmla="*/ 458 h 774"/>
              <a:gd name="T62" fmla="*/ 800 w 2020"/>
              <a:gd name="T63" fmla="*/ 501 h 774"/>
              <a:gd name="T64" fmla="*/ 1026 w 2020"/>
              <a:gd name="T65" fmla="*/ 334 h 774"/>
              <a:gd name="T66" fmla="*/ 1252 w 2020"/>
              <a:gd name="T67" fmla="*/ 538 h 774"/>
              <a:gd name="T68" fmla="*/ 1288 w 2020"/>
              <a:gd name="T69" fmla="*/ 584 h 774"/>
              <a:gd name="T70" fmla="*/ 1306 w 2020"/>
              <a:gd name="T71" fmla="*/ 632 h 774"/>
              <a:gd name="T72" fmla="*/ 1328 w 2020"/>
              <a:gd name="T73" fmla="*/ 634 h 774"/>
              <a:gd name="T74" fmla="*/ 1354 w 2020"/>
              <a:gd name="T75" fmla="*/ 620 h 774"/>
              <a:gd name="T76" fmla="*/ 1375 w 2020"/>
              <a:gd name="T77" fmla="*/ 672 h 774"/>
              <a:gd name="T78" fmla="*/ 1396 w 2020"/>
              <a:gd name="T79" fmla="*/ 774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20" h="774">
                <a:moveTo>
                  <a:pt x="1396" y="774"/>
                </a:moveTo>
                <a:lnTo>
                  <a:pt x="2020" y="770"/>
                </a:lnTo>
                <a:lnTo>
                  <a:pt x="2012" y="726"/>
                </a:lnTo>
                <a:cubicBezTo>
                  <a:pt x="2004" y="711"/>
                  <a:pt x="1994" y="722"/>
                  <a:pt x="1974" y="682"/>
                </a:cubicBezTo>
                <a:cubicBezTo>
                  <a:pt x="1954" y="642"/>
                  <a:pt x="1918" y="552"/>
                  <a:pt x="1894" y="486"/>
                </a:cubicBezTo>
                <a:cubicBezTo>
                  <a:pt x="1870" y="420"/>
                  <a:pt x="1843" y="354"/>
                  <a:pt x="1828" y="284"/>
                </a:cubicBezTo>
                <a:cubicBezTo>
                  <a:pt x="1813" y="214"/>
                  <a:pt x="1813" y="104"/>
                  <a:pt x="1806" y="68"/>
                </a:cubicBezTo>
                <a:lnTo>
                  <a:pt x="1784" y="70"/>
                </a:lnTo>
                <a:cubicBezTo>
                  <a:pt x="1773" y="69"/>
                  <a:pt x="1751" y="61"/>
                  <a:pt x="1738" y="60"/>
                </a:cubicBezTo>
                <a:cubicBezTo>
                  <a:pt x="1725" y="59"/>
                  <a:pt x="1719" y="69"/>
                  <a:pt x="1704" y="66"/>
                </a:cubicBezTo>
                <a:cubicBezTo>
                  <a:pt x="1689" y="63"/>
                  <a:pt x="1663" y="47"/>
                  <a:pt x="1650" y="44"/>
                </a:cubicBezTo>
                <a:cubicBezTo>
                  <a:pt x="1637" y="41"/>
                  <a:pt x="1632" y="42"/>
                  <a:pt x="1626" y="48"/>
                </a:cubicBezTo>
                <a:cubicBezTo>
                  <a:pt x="1620" y="54"/>
                  <a:pt x="1616" y="65"/>
                  <a:pt x="1616" y="82"/>
                </a:cubicBezTo>
                <a:cubicBezTo>
                  <a:pt x="1616" y="99"/>
                  <a:pt x="1626" y="130"/>
                  <a:pt x="1626" y="148"/>
                </a:cubicBezTo>
                <a:cubicBezTo>
                  <a:pt x="1626" y="166"/>
                  <a:pt x="1621" y="178"/>
                  <a:pt x="1618" y="188"/>
                </a:cubicBezTo>
                <a:cubicBezTo>
                  <a:pt x="1615" y="198"/>
                  <a:pt x="1614" y="208"/>
                  <a:pt x="1606" y="210"/>
                </a:cubicBezTo>
                <a:cubicBezTo>
                  <a:pt x="1598" y="212"/>
                  <a:pt x="1579" y="212"/>
                  <a:pt x="1572" y="202"/>
                </a:cubicBezTo>
                <a:cubicBezTo>
                  <a:pt x="1565" y="192"/>
                  <a:pt x="1567" y="160"/>
                  <a:pt x="1562" y="150"/>
                </a:cubicBezTo>
                <a:lnTo>
                  <a:pt x="1540" y="142"/>
                </a:lnTo>
                <a:lnTo>
                  <a:pt x="780" y="88"/>
                </a:lnTo>
                <a:lnTo>
                  <a:pt x="720" y="10"/>
                </a:lnTo>
                <a:lnTo>
                  <a:pt x="0" y="0"/>
                </a:lnTo>
                <a:lnTo>
                  <a:pt x="17" y="21"/>
                </a:lnTo>
                <a:cubicBezTo>
                  <a:pt x="24" y="33"/>
                  <a:pt x="38" y="57"/>
                  <a:pt x="44" y="69"/>
                </a:cubicBezTo>
                <a:cubicBezTo>
                  <a:pt x="50" y="81"/>
                  <a:pt x="53" y="84"/>
                  <a:pt x="52" y="95"/>
                </a:cubicBezTo>
                <a:cubicBezTo>
                  <a:pt x="51" y="106"/>
                  <a:pt x="40" y="120"/>
                  <a:pt x="35" y="134"/>
                </a:cubicBezTo>
                <a:cubicBezTo>
                  <a:pt x="30" y="148"/>
                  <a:pt x="22" y="167"/>
                  <a:pt x="23" y="180"/>
                </a:cubicBezTo>
                <a:cubicBezTo>
                  <a:pt x="24" y="193"/>
                  <a:pt x="34" y="206"/>
                  <a:pt x="40" y="213"/>
                </a:cubicBezTo>
                <a:lnTo>
                  <a:pt x="58" y="222"/>
                </a:lnTo>
                <a:cubicBezTo>
                  <a:pt x="132" y="226"/>
                  <a:pt x="384" y="201"/>
                  <a:pt x="484" y="240"/>
                </a:cubicBezTo>
                <a:cubicBezTo>
                  <a:pt x="584" y="279"/>
                  <a:pt x="605" y="414"/>
                  <a:pt x="658" y="458"/>
                </a:cubicBezTo>
                <a:cubicBezTo>
                  <a:pt x="711" y="502"/>
                  <a:pt x="739" y="522"/>
                  <a:pt x="800" y="501"/>
                </a:cubicBezTo>
                <a:cubicBezTo>
                  <a:pt x="861" y="480"/>
                  <a:pt x="951" y="328"/>
                  <a:pt x="1026" y="334"/>
                </a:cubicBezTo>
                <a:cubicBezTo>
                  <a:pt x="1101" y="340"/>
                  <a:pt x="1208" y="496"/>
                  <a:pt x="1252" y="538"/>
                </a:cubicBezTo>
                <a:cubicBezTo>
                  <a:pt x="1296" y="580"/>
                  <a:pt x="1279" y="568"/>
                  <a:pt x="1288" y="584"/>
                </a:cubicBezTo>
                <a:cubicBezTo>
                  <a:pt x="1297" y="600"/>
                  <a:pt x="1299" y="624"/>
                  <a:pt x="1306" y="632"/>
                </a:cubicBezTo>
                <a:cubicBezTo>
                  <a:pt x="1313" y="640"/>
                  <a:pt x="1320" y="636"/>
                  <a:pt x="1328" y="634"/>
                </a:cubicBezTo>
                <a:cubicBezTo>
                  <a:pt x="1336" y="632"/>
                  <a:pt x="1346" y="614"/>
                  <a:pt x="1354" y="620"/>
                </a:cubicBezTo>
                <a:cubicBezTo>
                  <a:pt x="1362" y="626"/>
                  <a:pt x="1368" y="646"/>
                  <a:pt x="1375" y="672"/>
                </a:cubicBezTo>
                <a:cubicBezTo>
                  <a:pt x="1382" y="698"/>
                  <a:pt x="1392" y="753"/>
                  <a:pt x="1396" y="774"/>
                </a:cubicBezTo>
                <a:close/>
              </a:path>
            </a:pathLst>
          </a:custGeom>
          <a:solidFill>
            <a:srgbClr val="808080">
              <a:alpha val="50000"/>
            </a:srgbClr>
          </a:solidFill>
          <a:ln>
            <a:noFill/>
          </a:ln>
          <a:effectLst/>
          <a:extLst>
            <a:ext uri="{91240B29-F687-4F45-9708-019B960494DF}">
              <a14:hiddenLine xmlns:a14="http://schemas.microsoft.com/office/drawing/2010/main" w="952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26" name="Freeform 10"/>
          <p:cNvSpPr>
            <a:spLocks/>
          </p:cNvSpPr>
          <p:nvPr/>
        </p:nvSpPr>
        <p:spPr bwMode="auto">
          <a:xfrm>
            <a:off x="4197350" y="3381375"/>
            <a:ext cx="2155825" cy="2586038"/>
          </a:xfrm>
          <a:custGeom>
            <a:avLst/>
            <a:gdLst>
              <a:gd name="T0" fmla="*/ 196 w 1358"/>
              <a:gd name="T1" fmla="*/ 1502 h 1629"/>
              <a:gd name="T2" fmla="*/ 964 w 1358"/>
              <a:gd name="T3" fmla="*/ 1562 h 1629"/>
              <a:gd name="T4" fmla="*/ 976 w 1358"/>
              <a:gd name="T5" fmla="*/ 1578 h 1629"/>
              <a:gd name="T6" fmla="*/ 988 w 1358"/>
              <a:gd name="T7" fmla="*/ 1626 h 1629"/>
              <a:gd name="T8" fmla="*/ 1034 w 1358"/>
              <a:gd name="T9" fmla="*/ 1596 h 1629"/>
              <a:gd name="T10" fmla="*/ 1025 w 1358"/>
              <a:gd name="T11" fmla="*/ 1482 h 1629"/>
              <a:gd name="T12" fmla="*/ 1046 w 1358"/>
              <a:gd name="T13" fmla="*/ 1454 h 1629"/>
              <a:gd name="T14" fmla="*/ 1106 w 1358"/>
              <a:gd name="T15" fmla="*/ 1479 h 1629"/>
              <a:gd name="T16" fmla="*/ 1156 w 1358"/>
              <a:gd name="T17" fmla="*/ 1476 h 1629"/>
              <a:gd name="T18" fmla="*/ 1193 w 1358"/>
              <a:gd name="T19" fmla="*/ 1485 h 1629"/>
              <a:gd name="T20" fmla="*/ 1220 w 1358"/>
              <a:gd name="T21" fmla="*/ 1478 h 1629"/>
              <a:gd name="T22" fmla="*/ 1253 w 1358"/>
              <a:gd name="T23" fmla="*/ 1323 h 1629"/>
              <a:gd name="T24" fmla="*/ 1283 w 1358"/>
              <a:gd name="T25" fmla="*/ 1188 h 1629"/>
              <a:gd name="T26" fmla="*/ 1358 w 1358"/>
              <a:gd name="T27" fmla="*/ 1037 h 1629"/>
              <a:gd name="T28" fmla="*/ 1313 w 1358"/>
              <a:gd name="T29" fmla="*/ 986 h 1629"/>
              <a:gd name="T30" fmla="*/ 1288 w 1358"/>
              <a:gd name="T31" fmla="*/ 926 h 1629"/>
              <a:gd name="T32" fmla="*/ 1244 w 1358"/>
              <a:gd name="T33" fmla="*/ 849 h 1629"/>
              <a:gd name="T34" fmla="*/ 1264 w 1358"/>
              <a:gd name="T35" fmla="*/ 770 h 1629"/>
              <a:gd name="T36" fmla="*/ 1217 w 1358"/>
              <a:gd name="T37" fmla="*/ 747 h 1629"/>
              <a:gd name="T38" fmla="*/ 1193 w 1358"/>
              <a:gd name="T39" fmla="*/ 707 h 1629"/>
              <a:gd name="T40" fmla="*/ 1133 w 1358"/>
              <a:gd name="T41" fmla="*/ 677 h 1629"/>
              <a:gd name="T42" fmla="*/ 1088 w 1358"/>
              <a:gd name="T43" fmla="*/ 639 h 1629"/>
              <a:gd name="T44" fmla="*/ 1016 w 1358"/>
              <a:gd name="T45" fmla="*/ 578 h 1629"/>
              <a:gd name="T46" fmla="*/ 956 w 1358"/>
              <a:gd name="T47" fmla="*/ 490 h 1629"/>
              <a:gd name="T48" fmla="*/ 880 w 1358"/>
              <a:gd name="T49" fmla="*/ 389 h 1629"/>
              <a:gd name="T50" fmla="*/ 829 w 1358"/>
              <a:gd name="T51" fmla="*/ 294 h 1629"/>
              <a:gd name="T52" fmla="*/ 779 w 1358"/>
              <a:gd name="T53" fmla="*/ 249 h 1629"/>
              <a:gd name="T54" fmla="*/ 749 w 1358"/>
              <a:gd name="T55" fmla="*/ 209 h 1629"/>
              <a:gd name="T56" fmla="*/ 695 w 1358"/>
              <a:gd name="T57" fmla="*/ 198 h 1629"/>
              <a:gd name="T58" fmla="*/ 656 w 1358"/>
              <a:gd name="T59" fmla="*/ 179 h 1629"/>
              <a:gd name="T60" fmla="*/ 616 w 1358"/>
              <a:gd name="T61" fmla="*/ 122 h 1629"/>
              <a:gd name="T62" fmla="*/ 644 w 1358"/>
              <a:gd name="T63" fmla="*/ 68 h 1629"/>
              <a:gd name="T64" fmla="*/ 698 w 1358"/>
              <a:gd name="T65" fmla="*/ 0 h 1629"/>
              <a:gd name="T66" fmla="*/ 548 w 1358"/>
              <a:gd name="T67" fmla="*/ 38 h 1629"/>
              <a:gd name="T68" fmla="*/ 0 w 1358"/>
              <a:gd name="T69" fmla="*/ 34 h 1629"/>
              <a:gd name="T70" fmla="*/ 140 w 1358"/>
              <a:gd name="T71" fmla="*/ 830 h 1629"/>
              <a:gd name="T72" fmla="*/ 170 w 1358"/>
              <a:gd name="T73" fmla="*/ 878 h 1629"/>
              <a:gd name="T74" fmla="*/ 154 w 1358"/>
              <a:gd name="T75" fmla="*/ 933 h 1629"/>
              <a:gd name="T76" fmla="*/ 167 w 1358"/>
              <a:gd name="T77" fmla="*/ 959 h 1629"/>
              <a:gd name="T78" fmla="*/ 182 w 1358"/>
              <a:gd name="T79" fmla="*/ 968 h 1629"/>
              <a:gd name="T80" fmla="*/ 155 w 1358"/>
              <a:gd name="T81" fmla="*/ 1010 h 1629"/>
              <a:gd name="T82" fmla="*/ 155 w 1358"/>
              <a:gd name="T83" fmla="*/ 1052 h 1629"/>
              <a:gd name="T84" fmla="*/ 127 w 1358"/>
              <a:gd name="T85" fmla="*/ 1143 h 1629"/>
              <a:gd name="T86" fmla="*/ 131 w 1358"/>
              <a:gd name="T87" fmla="*/ 1187 h 1629"/>
              <a:gd name="T88" fmla="*/ 146 w 1358"/>
              <a:gd name="T89" fmla="*/ 1232 h 1629"/>
              <a:gd name="T90" fmla="*/ 136 w 1358"/>
              <a:gd name="T91" fmla="*/ 1262 h 1629"/>
              <a:gd name="T92" fmla="*/ 145 w 1358"/>
              <a:gd name="T93" fmla="*/ 1307 h 1629"/>
              <a:gd name="T94" fmla="*/ 134 w 1358"/>
              <a:gd name="T95" fmla="*/ 1343 h 1629"/>
              <a:gd name="T96" fmla="*/ 143 w 1358"/>
              <a:gd name="T97" fmla="*/ 1380 h 1629"/>
              <a:gd name="T98" fmla="*/ 140 w 1358"/>
              <a:gd name="T99" fmla="*/ 1427 h 1629"/>
              <a:gd name="T100" fmla="*/ 196 w 1358"/>
              <a:gd name="T101" fmla="*/ 1502 h 1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8" h="1629">
                <a:moveTo>
                  <a:pt x="196" y="1502"/>
                </a:moveTo>
                <a:lnTo>
                  <a:pt x="964" y="1562"/>
                </a:lnTo>
                <a:lnTo>
                  <a:pt x="976" y="1578"/>
                </a:lnTo>
                <a:cubicBezTo>
                  <a:pt x="980" y="1589"/>
                  <a:pt x="978" y="1623"/>
                  <a:pt x="988" y="1626"/>
                </a:cubicBezTo>
                <a:cubicBezTo>
                  <a:pt x="998" y="1629"/>
                  <a:pt x="1028" y="1620"/>
                  <a:pt x="1034" y="1596"/>
                </a:cubicBezTo>
                <a:lnTo>
                  <a:pt x="1025" y="1482"/>
                </a:lnTo>
                <a:lnTo>
                  <a:pt x="1046" y="1454"/>
                </a:lnTo>
                <a:cubicBezTo>
                  <a:pt x="1059" y="1454"/>
                  <a:pt x="1088" y="1475"/>
                  <a:pt x="1106" y="1479"/>
                </a:cubicBezTo>
                <a:cubicBezTo>
                  <a:pt x="1124" y="1483"/>
                  <a:pt x="1142" y="1475"/>
                  <a:pt x="1156" y="1476"/>
                </a:cubicBezTo>
                <a:cubicBezTo>
                  <a:pt x="1170" y="1477"/>
                  <a:pt x="1182" y="1485"/>
                  <a:pt x="1193" y="1485"/>
                </a:cubicBezTo>
                <a:lnTo>
                  <a:pt x="1220" y="1478"/>
                </a:lnTo>
                <a:cubicBezTo>
                  <a:pt x="1230" y="1451"/>
                  <a:pt x="1243" y="1371"/>
                  <a:pt x="1253" y="1323"/>
                </a:cubicBezTo>
                <a:cubicBezTo>
                  <a:pt x="1263" y="1275"/>
                  <a:pt x="1266" y="1236"/>
                  <a:pt x="1283" y="1188"/>
                </a:cubicBezTo>
                <a:cubicBezTo>
                  <a:pt x="1300" y="1140"/>
                  <a:pt x="1353" y="1071"/>
                  <a:pt x="1358" y="1037"/>
                </a:cubicBezTo>
                <a:lnTo>
                  <a:pt x="1313" y="986"/>
                </a:lnTo>
                <a:cubicBezTo>
                  <a:pt x="1301" y="968"/>
                  <a:pt x="1299" y="949"/>
                  <a:pt x="1288" y="926"/>
                </a:cubicBezTo>
                <a:cubicBezTo>
                  <a:pt x="1277" y="903"/>
                  <a:pt x="1248" y="875"/>
                  <a:pt x="1244" y="849"/>
                </a:cubicBezTo>
                <a:cubicBezTo>
                  <a:pt x="1240" y="823"/>
                  <a:pt x="1268" y="787"/>
                  <a:pt x="1264" y="770"/>
                </a:cubicBezTo>
                <a:cubicBezTo>
                  <a:pt x="1260" y="753"/>
                  <a:pt x="1229" y="757"/>
                  <a:pt x="1217" y="747"/>
                </a:cubicBezTo>
                <a:cubicBezTo>
                  <a:pt x="1205" y="737"/>
                  <a:pt x="1207" y="719"/>
                  <a:pt x="1193" y="707"/>
                </a:cubicBezTo>
                <a:cubicBezTo>
                  <a:pt x="1179" y="695"/>
                  <a:pt x="1150" y="688"/>
                  <a:pt x="1133" y="677"/>
                </a:cubicBezTo>
                <a:cubicBezTo>
                  <a:pt x="1116" y="666"/>
                  <a:pt x="1108" y="656"/>
                  <a:pt x="1088" y="639"/>
                </a:cubicBezTo>
                <a:cubicBezTo>
                  <a:pt x="1068" y="622"/>
                  <a:pt x="1038" y="603"/>
                  <a:pt x="1016" y="578"/>
                </a:cubicBezTo>
                <a:cubicBezTo>
                  <a:pt x="994" y="553"/>
                  <a:pt x="979" y="521"/>
                  <a:pt x="956" y="490"/>
                </a:cubicBezTo>
                <a:cubicBezTo>
                  <a:pt x="933" y="459"/>
                  <a:pt x="901" y="422"/>
                  <a:pt x="880" y="389"/>
                </a:cubicBezTo>
                <a:cubicBezTo>
                  <a:pt x="859" y="356"/>
                  <a:pt x="846" y="317"/>
                  <a:pt x="829" y="294"/>
                </a:cubicBezTo>
                <a:cubicBezTo>
                  <a:pt x="812" y="271"/>
                  <a:pt x="792" y="263"/>
                  <a:pt x="779" y="249"/>
                </a:cubicBezTo>
                <a:cubicBezTo>
                  <a:pt x="766" y="235"/>
                  <a:pt x="763" y="217"/>
                  <a:pt x="749" y="209"/>
                </a:cubicBezTo>
                <a:cubicBezTo>
                  <a:pt x="735" y="201"/>
                  <a:pt x="710" y="203"/>
                  <a:pt x="695" y="198"/>
                </a:cubicBezTo>
                <a:cubicBezTo>
                  <a:pt x="680" y="193"/>
                  <a:pt x="669" y="192"/>
                  <a:pt x="656" y="179"/>
                </a:cubicBezTo>
                <a:cubicBezTo>
                  <a:pt x="643" y="166"/>
                  <a:pt x="618" y="140"/>
                  <a:pt x="616" y="122"/>
                </a:cubicBezTo>
                <a:lnTo>
                  <a:pt x="644" y="68"/>
                </a:lnTo>
                <a:lnTo>
                  <a:pt x="698" y="0"/>
                </a:lnTo>
                <a:lnTo>
                  <a:pt x="548" y="38"/>
                </a:lnTo>
                <a:lnTo>
                  <a:pt x="0" y="34"/>
                </a:lnTo>
                <a:lnTo>
                  <a:pt x="140" y="830"/>
                </a:lnTo>
                <a:lnTo>
                  <a:pt x="170" y="878"/>
                </a:lnTo>
                <a:cubicBezTo>
                  <a:pt x="172" y="895"/>
                  <a:pt x="154" y="920"/>
                  <a:pt x="154" y="933"/>
                </a:cubicBezTo>
                <a:cubicBezTo>
                  <a:pt x="154" y="946"/>
                  <a:pt x="162" y="953"/>
                  <a:pt x="167" y="959"/>
                </a:cubicBezTo>
                <a:cubicBezTo>
                  <a:pt x="172" y="965"/>
                  <a:pt x="184" y="960"/>
                  <a:pt x="182" y="968"/>
                </a:cubicBezTo>
                <a:cubicBezTo>
                  <a:pt x="180" y="976"/>
                  <a:pt x="160" y="996"/>
                  <a:pt x="155" y="1010"/>
                </a:cubicBezTo>
                <a:cubicBezTo>
                  <a:pt x="150" y="1024"/>
                  <a:pt x="160" y="1030"/>
                  <a:pt x="155" y="1052"/>
                </a:cubicBezTo>
                <a:cubicBezTo>
                  <a:pt x="150" y="1074"/>
                  <a:pt x="131" y="1121"/>
                  <a:pt x="127" y="1143"/>
                </a:cubicBezTo>
                <a:cubicBezTo>
                  <a:pt x="123" y="1165"/>
                  <a:pt x="128" y="1172"/>
                  <a:pt x="131" y="1187"/>
                </a:cubicBezTo>
                <a:cubicBezTo>
                  <a:pt x="134" y="1202"/>
                  <a:pt x="145" y="1220"/>
                  <a:pt x="146" y="1232"/>
                </a:cubicBezTo>
                <a:cubicBezTo>
                  <a:pt x="147" y="1244"/>
                  <a:pt x="136" y="1250"/>
                  <a:pt x="136" y="1262"/>
                </a:cubicBezTo>
                <a:cubicBezTo>
                  <a:pt x="136" y="1274"/>
                  <a:pt x="145" y="1294"/>
                  <a:pt x="145" y="1307"/>
                </a:cubicBezTo>
                <a:cubicBezTo>
                  <a:pt x="145" y="1320"/>
                  <a:pt x="134" y="1331"/>
                  <a:pt x="134" y="1343"/>
                </a:cubicBezTo>
                <a:cubicBezTo>
                  <a:pt x="134" y="1355"/>
                  <a:pt x="142" y="1366"/>
                  <a:pt x="143" y="1380"/>
                </a:cubicBezTo>
                <a:cubicBezTo>
                  <a:pt x="144" y="1394"/>
                  <a:pt x="131" y="1407"/>
                  <a:pt x="140" y="1427"/>
                </a:cubicBezTo>
                <a:lnTo>
                  <a:pt x="196" y="1502"/>
                </a:lnTo>
                <a:close/>
              </a:path>
            </a:pathLst>
          </a:custGeom>
          <a:solidFill>
            <a:srgbClr val="808080">
              <a:alpha val="50000"/>
            </a:srgbClr>
          </a:solidFill>
          <a:ln>
            <a:noFill/>
          </a:ln>
          <a:effectLst/>
          <a:extLst>
            <a:ext uri="{91240B29-F687-4F45-9708-019B960494DF}">
              <a14:hiddenLine xmlns:a14="http://schemas.microsoft.com/office/drawing/2010/main" w="952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27" name="Freeform 11"/>
          <p:cNvSpPr>
            <a:spLocks/>
          </p:cNvSpPr>
          <p:nvPr/>
        </p:nvSpPr>
        <p:spPr bwMode="auto">
          <a:xfrm>
            <a:off x="5175250" y="3265488"/>
            <a:ext cx="2244725" cy="1763712"/>
          </a:xfrm>
          <a:custGeom>
            <a:avLst/>
            <a:gdLst>
              <a:gd name="T0" fmla="*/ 733 w 1414"/>
              <a:gd name="T1" fmla="*/ 1111 h 1111"/>
              <a:gd name="T2" fmla="*/ 865 w 1414"/>
              <a:gd name="T3" fmla="*/ 1003 h 1111"/>
              <a:gd name="T4" fmla="*/ 1246 w 1414"/>
              <a:gd name="T5" fmla="*/ 700 h 1111"/>
              <a:gd name="T6" fmla="*/ 1297 w 1414"/>
              <a:gd name="T7" fmla="*/ 571 h 1111"/>
              <a:gd name="T8" fmla="*/ 1384 w 1414"/>
              <a:gd name="T9" fmla="*/ 460 h 1111"/>
              <a:gd name="T10" fmla="*/ 1414 w 1414"/>
              <a:gd name="T11" fmla="*/ 438 h 1111"/>
              <a:gd name="T12" fmla="*/ 1078 w 1414"/>
              <a:gd name="T13" fmla="*/ 120 h 1111"/>
              <a:gd name="T14" fmla="*/ 765 w 1414"/>
              <a:gd name="T15" fmla="*/ 114 h 1111"/>
              <a:gd name="T16" fmla="*/ 760 w 1414"/>
              <a:gd name="T17" fmla="*/ 88 h 1111"/>
              <a:gd name="T18" fmla="*/ 694 w 1414"/>
              <a:gd name="T19" fmla="*/ 7 h 1111"/>
              <a:gd name="T20" fmla="*/ 250 w 1414"/>
              <a:gd name="T21" fmla="*/ 0 h 1111"/>
              <a:gd name="T22" fmla="*/ 193 w 1414"/>
              <a:gd name="T23" fmla="*/ 31 h 1111"/>
              <a:gd name="T24" fmla="*/ 93 w 1414"/>
              <a:gd name="T25" fmla="*/ 72 h 1111"/>
              <a:gd name="T26" fmla="*/ 4 w 1414"/>
              <a:gd name="T27" fmla="*/ 196 h 1111"/>
              <a:gd name="T28" fmla="*/ 66 w 1414"/>
              <a:gd name="T29" fmla="*/ 265 h 1111"/>
              <a:gd name="T30" fmla="*/ 115 w 1414"/>
              <a:gd name="T31" fmla="*/ 273 h 1111"/>
              <a:gd name="T32" fmla="*/ 136 w 1414"/>
              <a:gd name="T33" fmla="*/ 286 h 1111"/>
              <a:gd name="T34" fmla="*/ 160 w 1414"/>
              <a:gd name="T35" fmla="*/ 319 h 1111"/>
              <a:gd name="T36" fmla="*/ 220 w 1414"/>
              <a:gd name="T37" fmla="*/ 375 h 1111"/>
              <a:gd name="T38" fmla="*/ 255 w 1414"/>
              <a:gd name="T39" fmla="*/ 448 h 1111"/>
              <a:gd name="T40" fmla="*/ 346 w 1414"/>
              <a:gd name="T41" fmla="*/ 567 h 1111"/>
              <a:gd name="T42" fmla="*/ 403 w 1414"/>
              <a:gd name="T43" fmla="*/ 657 h 1111"/>
              <a:gd name="T44" fmla="*/ 442 w 1414"/>
              <a:gd name="T45" fmla="*/ 687 h 1111"/>
              <a:gd name="T46" fmla="*/ 514 w 1414"/>
              <a:gd name="T47" fmla="*/ 745 h 1111"/>
              <a:gd name="T48" fmla="*/ 570 w 1414"/>
              <a:gd name="T49" fmla="*/ 766 h 1111"/>
              <a:gd name="T50" fmla="*/ 600 w 1414"/>
              <a:gd name="T51" fmla="*/ 813 h 1111"/>
              <a:gd name="T52" fmla="*/ 645 w 1414"/>
              <a:gd name="T53" fmla="*/ 837 h 1111"/>
              <a:gd name="T54" fmla="*/ 628 w 1414"/>
              <a:gd name="T55" fmla="*/ 921 h 1111"/>
              <a:gd name="T56" fmla="*/ 681 w 1414"/>
              <a:gd name="T57" fmla="*/ 1006 h 1111"/>
              <a:gd name="T58" fmla="*/ 693 w 1414"/>
              <a:gd name="T59" fmla="*/ 1048 h 1111"/>
              <a:gd name="T60" fmla="*/ 733 w 1414"/>
              <a:gd name="T61" fmla="*/ 1111 h 1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14" h="1111">
                <a:moveTo>
                  <a:pt x="733" y="1111"/>
                </a:moveTo>
                <a:lnTo>
                  <a:pt x="865" y="1003"/>
                </a:lnTo>
                <a:cubicBezTo>
                  <a:pt x="950" y="935"/>
                  <a:pt x="1174" y="772"/>
                  <a:pt x="1246" y="700"/>
                </a:cubicBezTo>
                <a:cubicBezTo>
                  <a:pt x="1318" y="628"/>
                  <a:pt x="1274" y="611"/>
                  <a:pt x="1297" y="571"/>
                </a:cubicBezTo>
                <a:cubicBezTo>
                  <a:pt x="1320" y="531"/>
                  <a:pt x="1365" y="482"/>
                  <a:pt x="1384" y="460"/>
                </a:cubicBezTo>
                <a:lnTo>
                  <a:pt x="1414" y="438"/>
                </a:lnTo>
                <a:lnTo>
                  <a:pt x="1078" y="120"/>
                </a:lnTo>
                <a:lnTo>
                  <a:pt x="765" y="114"/>
                </a:lnTo>
                <a:lnTo>
                  <a:pt x="760" y="88"/>
                </a:lnTo>
                <a:lnTo>
                  <a:pt x="694" y="7"/>
                </a:lnTo>
                <a:lnTo>
                  <a:pt x="250" y="0"/>
                </a:lnTo>
                <a:lnTo>
                  <a:pt x="193" y="31"/>
                </a:lnTo>
                <a:cubicBezTo>
                  <a:pt x="167" y="43"/>
                  <a:pt x="124" y="45"/>
                  <a:pt x="93" y="72"/>
                </a:cubicBezTo>
                <a:cubicBezTo>
                  <a:pt x="62" y="99"/>
                  <a:pt x="8" y="164"/>
                  <a:pt x="4" y="196"/>
                </a:cubicBezTo>
                <a:cubicBezTo>
                  <a:pt x="0" y="228"/>
                  <a:pt x="47" y="252"/>
                  <a:pt x="66" y="265"/>
                </a:cubicBezTo>
                <a:cubicBezTo>
                  <a:pt x="85" y="278"/>
                  <a:pt x="103" y="270"/>
                  <a:pt x="115" y="273"/>
                </a:cubicBezTo>
                <a:cubicBezTo>
                  <a:pt x="127" y="276"/>
                  <a:pt x="129" y="278"/>
                  <a:pt x="136" y="286"/>
                </a:cubicBezTo>
                <a:cubicBezTo>
                  <a:pt x="143" y="294"/>
                  <a:pt x="146" y="304"/>
                  <a:pt x="160" y="319"/>
                </a:cubicBezTo>
                <a:cubicBezTo>
                  <a:pt x="174" y="334"/>
                  <a:pt x="204" y="354"/>
                  <a:pt x="220" y="375"/>
                </a:cubicBezTo>
                <a:cubicBezTo>
                  <a:pt x="236" y="396"/>
                  <a:pt x="234" y="416"/>
                  <a:pt x="255" y="448"/>
                </a:cubicBezTo>
                <a:cubicBezTo>
                  <a:pt x="276" y="480"/>
                  <a:pt x="321" y="532"/>
                  <a:pt x="346" y="567"/>
                </a:cubicBezTo>
                <a:cubicBezTo>
                  <a:pt x="371" y="602"/>
                  <a:pt x="387" y="637"/>
                  <a:pt x="403" y="657"/>
                </a:cubicBezTo>
                <a:cubicBezTo>
                  <a:pt x="419" y="677"/>
                  <a:pt x="424" y="672"/>
                  <a:pt x="442" y="687"/>
                </a:cubicBezTo>
                <a:cubicBezTo>
                  <a:pt x="460" y="702"/>
                  <a:pt x="493" y="732"/>
                  <a:pt x="514" y="745"/>
                </a:cubicBezTo>
                <a:cubicBezTo>
                  <a:pt x="535" y="758"/>
                  <a:pt x="556" y="755"/>
                  <a:pt x="570" y="766"/>
                </a:cubicBezTo>
                <a:cubicBezTo>
                  <a:pt x="584" y="777"/>
                  <a:pt x="588" y="801"/>
                  <a:pt x="600" y="813"/>
                </a:cubicBezTo>
                <a:cubicBezTo>
                  <a:pt x="612" y="825"/>
                  <a:pt x="640" y="819"/>
                  <a:pt x="645" y="837"/>
                </a:cubicBezTo>
                <a:cubicBezTo>
                  <a:pt x="650" y="855"/>
                  <a:pt x="622" y="893"/>
                  <a:pt x="628" y="921"/>
                </a:cubicBezTo>
                <a:cubicBezTo>
                  <a:pt x="634" y="949"/>
                  <a:pt x="670" y="985"/>
                  <a:pt x="681" y="1006"/>
                </a:cubicBezTo>
                <a:cubicBezTo>
                  <a:pt x="692" y="1027"/>
                  <a:pt x="684" y="1031"/>
                  <a:pt x="693" y="1048"/>
                </a:cubicBezTo>
                <a:cubicBezTo>
                  <a:pt x="702" y="1065"/>
                  <a:pt x="725" y="1098"/>
                  <a:pt x="733" y="1111"/>
                </a:cubicBezTo>
                <a:close/>
              </a:path>
            </a:pathLst>
          </a:custGeom>
          <a:solidFill>
            <a:srgbClr val="808080">
              <a:alpha val="50000"/>
            </a:srgbClr>
          </a:solidFill>
          <a:ln>
            <a:noFill/>
          </a:ln>
          <a:effectLst/>
          <a:extLst>
            <a:ext uri="{91240B29-F687-4F45-9708-019B960494DF}">
              <a14:hiddenLine xmlns:a14="http://schemas.microsoft.com/office/drawing/2010/main" w="952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28" name="Freeform 12"/>
          <p:cNvSpPr>
            <a:spLocks/>
          </p:cNvSpPr>
          <p:nvPr/>
        </p:nvSpPr>
        <p:spPr bwMode="auto">
          <a:xfrm>
            <a:off x="4762500" y="2289175"/>
            <a:ext cx="4035425" cy="1663700"/>
          </a:xfrm>
          <a:custGeom>
            <a:avLst/>
            <a:gdLst>
              <a:gd name="T0" fmla="*/ 0 w 2542"/>
              <a:gd name="T1" fmla="*/ 726 h 1048"/>
              <a:gd name="T2" fmla="*/ 222 w 2542"/>
              <a:gd name="T3" fmla="*/ 720 h 1048"/>
              <a:gd name="T4" fmla="*/ 356 w 2542"/>
              <a:gd name="T5" fmla="*/ 678 h 1048"/>
              <a:gd name="T6" fmla="*/ 492 w 2542"/>
              <a:gd name="T7" fmla="*/ 616 h 1048"/>
              <a:gd name="T8" fmla="*/ 946 w 2542"/>
              <a:gd name="T9" fmla="*/ 618 h 1048"/>
              <a:gd name="T10" fmla="*/ 1024 w 2542"/>
              <a:gd name="T11" fmla="*/ 694 h 1048"/>
              <a:gd name="T12" fmla="*/ 1028 w 2542"/>
              <a:gd name="T13" fmla="*/ 722 h 1048"/>
              <a:gd name="T14" fmla="*/ 1060 w 2542"/>
              <a:gd name="T15" fmla="*/ 726 h 1048"/>
              <a:gd name="T16" fmla="*/ 1330 w 2542"/>
              <a:gd name="T17" fmla="*/ 730 h 1048"/>
              <a:gd name="T18" fmla="*/ 1674 w 2542"/>
              <a:gd name="T19" fmla="*/ 1048 h 1048"/>
              <a:gd name="T20" fmla="*/ 1700 w 2542"/>
              <a:gd name="T21" fmla="*/ 1042 h 1048"/>
              <a:gd name="T22" fmla="*/ 1822 w 2542"/>
              <a:gd name="T23" fmla="*/ 1036 h 1048"/>
              <a:gd name="T24" fmla="*/ 1866 w 2542"/>
              <a:gd name="T25" fmla="*/ 982 h 1048"/>
              <a:gd name="T26" fmla="*/ 1848 w 2542"/>
              <a:gd name="T27" fmla="*/ 928 h 1048"/>
              <a:gd name="T28" fmla="*/ 2000 w 2542"/>
              <a:gd name="T29" fmla="*/ 790 h 1048"/>
              <a:gd name="T30" fmla="*/ 2244 w 2542"/>
              <a:gd name="T31" fmla="*/ 700 h 1048"/>
              <a:gd name="T32" fmla="*/ 2422 w 2542"/>
              <a:gd name="T33" fmla="*/ 588 h 1048"/>
              <a:gd name="T34" fmla="*/ 2510 w 2542"/>
              <a:gd name="T35" fmla="*/ 524 h 1048"/>
              <a:gd name="T36" fmla="*/ 2522 w 2542"/>
              <a:gd name="T37" fmla="*/ 372 h 1048"/>
              <a:gd name="T38" fmla="*/ 2392 w 2542"/>
              <a:gd name="T39" fmla="*/ 60 h 1048"/>
              <a:gd name="T40" fmla="*/ 2342 w 2542"/>
              <a:gd name="T41" fmla="*/ 0 h 1048"/>
              <a:gd name="T42" fmla="*/ 2112 w 2542"/>
              <a:gd name="T43" fmla="*/ 16 h 1048"/>
              <a:gd name="T44" fmla="*/ 2050 w 2542"/>
              <a:gd name="T45" fmla="*/ 46 h 1048"/>
              <a:gd name="T46" fmla="*/ 748 w 2542"/>
              <a:gd name="T47" fmla="*/ 126 h 1048"/>
              <a:gd name="T48" fmla="*/ 710 w 2542"/>
              <a:gd name="T49" fmla="*/ 176 h 1048"/>
              <a:gd name="T50" fmla="*/ 678 w 2542"/>
              <a:gd name="T51" fmla="*/ 196 h 1048"/>
              <a:gd name="T52" fmla="*/ 666 w 2542"/>
              <a:gd name="T53" fmla="*/ 232 h 1048"/>
              <a:gd name="T54" fmla="*/ 598 w 2542"/>
              <a:gd name="T55" fmla="*/ 236 h 1048"/>
              <a:gd name="T56" fmla="*/ 554 w 2542"/>
              <a:gd name="T57" fmla="*/ 288 h 1048"/>
              <a:gd name="T58" fmla="*/ 468 w 2542"/>
              <a:gd name="T59" fmla="*/ 304 h 1048"/>
              <a:gd name="T60" fmla="*/ 418 w 2542"/>
              <a:gd name="T61" fmla="*/ 350 h 1048"/>
              <a:gd name="T62" fmla="*/ 374 w 2542"/>
              <a:gd name="T63" fmla="*/ 396 h 1048"/>
              <a:gd name="T64" fmla="*/ 274 w 2542"/>
              <a:gd name="T65" fmla="*/ 424 h 1048"/>
              <a:gd name="T66" fmla="*/ 182 w 2542"/>
              <a:gd name="T67" fmla="*/ 504 h 1048"/>
              <a:gd name="T68" fmla="*/ 138 w 2542"/>
              <a:gd name="T69" fmla="*/ 520 h 1048"/>
              <a:gd name="T70" fmla="*/ 84 w 2542"/>
              <a:gd name="T71" fmla="*/ 568 h 1048"/>
              <a:gd name="T72" fmla="*/ 78 w 2542"/>
              <a:gd name="T73" fmla="*/ 632 h 1048"/>
              <a:gd name="T74" fmla="*/ 20 w 2542"/>
              <a:gd name="T75" fmla="*/ 630 h 1048"/>
              <a:gd name="T76" fmla="*/ 6 w 2542"/>
              <a:gd name="T77" fmla="*/ 666 h 1048"/>
              <a:gd name="T78" fmla="*/ 0 w 2542"/>
              <a:gd name="T79" fmla="*/ 726 h 1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42" h="1048">
                <a:moveTo>
                  <a:pt x="0" y="726"/>
                </a:moveTo>
                <a:lnTo>
                  <a:pt x="222" y="720"/>
                </a:lnTo>
                <a:lnTo>
                  <a:pt x="356" y="678"/>
                </a:lnTo>
                <a:lnTo>
                  <a:pt x="492" y="616"/>
                </a:lnTo>
                <a:lnTo>
                  <a:pt x="946" y="618"/>
                </a:lnTo>
                <a:lnTo>
                  <a:pt x="1024" y="694"/>
                </a:lnTo>
                <a:lnTo>
                  <a:pt x="1028" y="722"/>
                </a:lnTo>
                <a:lnTo>
                  <a:pt x="1060" y="726"/>
                </a:lnTo>
                <a:lnTo>
                  <a:pt x="1330" y="730"/>
                </a:lnTo>
                <a:lnTo>
                  <a:pt x="1674" y="1048"/>
                </a:lnTo>
                <a:lnTo>
                  <a:pt x="1700" y="1042"/>
                </a:lnTo>
                <a:cubicBezTo>
                  <a:pt x="1725" y="1040"/>
                  <a:pt x="1794" y="1046"/>
                  <a:pt x="1822" y="1036"/>
                </a:cubicBezTo>
                <a:cubicBezTo>
                  <a:pt x="1850" y="1026"/>
                  <a:pt x="1862" y="1000"/>
                  <a:pt x="1866" y="982"/>
                </a:cubicBezTo>
                <a:cubicBezTo>
                  <a:pt x="1870" y="964"/>
                  <a:pt x="1826" y="960"/>
                  <a:pt x="1848" y="928"/>
                </a:cubicBezTo>
                <a:cubicBezTo>
                  <a:pt x="1870" y="896"/>
                  <a:pt x="1934" y="828"/>
                  <a:pt x="2000" y="790"/>
                </a:cubicBezTo>
                <a:cubicBezTo>
                  <a:pt x="2066" y="752"/>
                  <a:pt x="2174" y="734"/>
                  <a:pt x="2244" y="700"/>
                </a:cubicBezTo>
                <a:cubicBezTo>
                  <a:pt x="2314" y="666"/>
                  <a:pt x="2378" y="617"/>
                  <a:pt x="2422" y="588"/>
                </a:cubicBezTo>
                <a:cubicBezTo>
                  <a:pt x="2466" y="559"/>
                  <a:pt x="2493" y="560"/>
                  <a:pt x="2510" y="524"/>
                </a:cubicBezTo>
                <a:cubicBezTo>
                  <a:pt x="2527" y="488"/>
                  <a:pt x="2542" y="449"/>
                  <a:pt x="2522" y="372"/>
                </a:cubicBezTo>
                <a:cubicBezTo>
                  <a:pt x="2502" y="295"/>
                  <a:pt x="2422" y="122"/>
                  <a:pt x="2392" y="60"/>
                </a:cubicBezTo>
                <a:lnTo>
                  <a:pt x="2342" y="0"/>
                </a:lnTo>
                <a:lnTo>
                  <a:pt x="2112" y="16"/>
                </a:lnTo>
                <a:lnTo>
                  <a:pt x="2050" y="46"/>
                </a:lnTo>
                <a:lnTo>
                  <a:pt x="748" y="126"/>
                </a:lnTo>
                <a:lnTo>
                  <a:pt x="710" y="176"/>
                </a:lnTo>
                <a:cubicBezTo>
                  <a:pt x="698" y="188"/>
                  <a:pt x="685" y="187"/>
                  <a:pt x="678" y="196"/>
                </a:cubicBezTo>
                <a:cubicBezTo>
                  <a:pt x="671" y="205"/>
                  <a:pt x="679" y="225"/>
                  <a:pt x="666" y="232"/>
                </a:cubicBezTo>
                <a:cubicBezTo>
                  <a:pt x="653" y="239"/>
                  <a:pt x="617" y="227"/>
                  <a:pt x="598" y="236"/>
                </a:cubicBezTo>
                <a:cubicBezTo>
                  <a:pt x="579" y="245"/>
                  <a:pt x="576" y="277"/>
                  <a:pt x="554" y="288"/>
                </a:cubicBezTo>
                <a:cubicBezTo>
                  <a:pt x="532" y="299"/>
                  <a:pt x="491" y="294"/>
                  <a:pt x="468" y="304"/>
                </a:cubicBezTo>
                <a:cubicBezTo>
                  <a:pt x="445" y="314"/>
                  <a:pt x="434" y="335"/>
                  <a:pt x="418" y="350"/>
                </a:cubicBezTo>
                <a:cubicBezTo>
                  <a:pt x="402" y="365"/>
                  <a:pt x="398" y="384"/>
                  <a:pt x="374" y="396"/>
                </a:cubicBezTo>
                <a:cubicBezTo>
                  <a:pt x="350" y="408"/>
                  <a:pt x="306" y="406"/>
                  <a:pt x="274" y="424"/>
                </a:cubicBezTo>
                <a:cubicBezTo>
                  <a:pt x="242" y="442"/>
                  <a:pt x="205" y="488"/>
                  <a:pt x="182" y="504"/>
                </a:cubicBezTo>
                <a:cubicBezTo>
                  <a:pt x="159" y="520"/>
                  <a:pt x="154" y="509"/>
                  <a:pt x="138" y="520"/>
                </a:cubicBezTo>
                <a:cubicBezTo>
                  <a:pt x="122" y="531"/>
                  <a:pt x="94" y="549"/>
                  <a:pt x="84" y="568"/>
                </a:cubicBezTo>
                <a:cubicBezTo>
                  <a:pt x="74" y="587"/>
                  <a:pt x="89" y="622"/>
                  <a:pt x="78" y="632"/>
                </a:cubicBezTo>
                <a:cubicBezTo>
                  <a:pt x="67" y="642"/>
                  <a:pt x="32" y="624"/>
                  <a:pt x="20" y="630"/>
                </a:cubicBezTo>
                <a:cubicBezTo>
                  <a:pt x="8" y="636"/>
                  <a:pt x="9" y="650"/>
                  <a:pt x="6" y="666"/>
                </a:cubicBezTo>
                <a:lnTo>
                  <a:pt x="0" y="726"/>
                </a:lnTo>
                <a:close/>
              </a:path>
            </a:pathLst>
          </a:custGeom>
          <a:solidFill>
            <a:srgbClr val="808080">
              <a:alpha val="50000"/>
            </a:srgbClr>
          </a:solidFill>
          <a:ln>
            <a:noFill/>
          </a:ln>
          <a:effectLst/>
          <a:extLst>
            <a:ext uri="{91240B29-F687-4F45-9708-019B960494DF}">
              <a14:hiddenLine xmlns:a14="http://schemas.microsoft.com/office/drawing/2010/main" w="952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29" name="Freeform 13"/>
          <p:cNvSpPr>
            <a:spLocks/>
          </p:cNvSpPr>
          <p:nvPr/>
        </p:nvSpPr>
        <p:spPr bwMode="auto">
          <a:xfrm>
            <a:off x="5060950" y="754063"/>
            <a:ext cx="3454400" cy="1744662"/>
          </a:xfrm>
          <a:custGeom>
            <a:avLst/>
            <a:gdLst>
              <a:gd name="T0" fmla="*/ 0 w 2176"/>
              <a:gd name="T1" fmla="*/ 1099 h 1099"/>
              <a:gd name="T2" fmla="*/ 764 w 2176"/>
              <a:gd name="T3" fmla="*/ 1085 h 1099"/>
              <a:gd name="T4" fmla="*/ 1842 w 2176"/>
              <a:gd name="T5" fmla="*/ 1011 h 1099"/>
              <a:gd name="T6" fmla="*/ 1932 w 2176"/>
              <a:gd name="T7" fmla="*/ 981 h 1099"/>
              <a:gd name="T8" fmla="*/ 2154 w 2176"/>
              <a:gd name="T9" fmla="*/ 965 h 1099"/>
              <a:gd name="T10" fmla="*/ 2176 w 2176"/>
              <a:gd name="T11" fmla="*/ 921 h 1099"/>
              <a:gd name="T12" fmla="*/ 2176 w 2176"/>
              <a:gd name="T13" fmla="*/ 873 h 1099"/>
              <a:gd name="T14" fmla="*/ 2058 w 2176"/>
              <a:gd name="T15" fmla="*/ 823 h 1099"/>
              <a:gd name="T16" fmla="*/ 2066 w 2176"/>
              <a:gd name="T17" fmla="*/ 701 h 1099"/>
              <a:gd name="T18" fmla="*/ 2060 w 2176"/>
              <a:gd name="T19" fmla="*/ 527 h 1099"/>
              <a:gd name="T20" fmla="*/ 1944 w 2176"/>
              <a:gd name="T21" fmla="*/ 443 h 1099"/>
              <a:gd name="T22" fmla="*/ 1746 w 2176"/>
              <a:gd name="T23" fmla="*/ 371 h 1099"/>
              <a:gd name="T24" fmla="*/ 1774 w 2176"/>
              <a:gd name="T25" fmla="*/ 267 h 1099"/>
              <a:gd name="T26" fmla="*/ 1798 w 2176"/>
              <a:gd name="T27" fmla="*/ 221 h 1099"/>
              <a:gd name="T28" fmla="*/ 1794 w 2176"/>
              <a:gd name="T29" fmla="*/ 179 h 1099"/>
              <a:gd name="T30" fmla="*/ 1762 w 2176"/>
              <a:gd name="T31" fmla="*/ 163 h 1099"/>
              <a:gd name="T32" fmla="*/ 1760 w 2176"/>
              <a:gd name="T33" fmla="*/ 137 h 1099"/>
              <a:gd name="T34" fmla="*/ 1748 w 2176"/>
              <a:gd name="T35" fmla="*/ 135 h 1099"/>
              <a:gd name="T36" fmla="*/ 1694 w 2176"/>
              <a:gd name="T37" fmla="*/ 101 h 1099"/>
              <a:gd name="T38" fmla="*/ 1690 w 2176"/>
              <a:gd name="T39" fmla="*/ 75 h 1099"/>
              <a:gd name="T40" fmla="*/ 1652 w 2176"/>
              <a:gd name="T41" fmla="*/ 59 h 1099"/>
              <a:gd name="T42" fmla="*/ 1610 w 2176"/>
              <a:gd name="T43" fmla="*/ 69 h 1099"/>
              <a:gd name="T44" fmla="*/ 1574 w 2176"/>
              <a:gd name="T45" fmla="*/ 115 h 1099"/>
              <a:gd name="T46" fmla="*/ 1444 w 2176"/>
              <a:gd name="T47" fmla="*/ 13 h 1099"/>
              <a:gd name="T48" fmla="*/ 1396 w 2176"/>
              <a:gd name="T49" fmla="*/ 35 h 1099"/>
              <a:gd name="T50" fmla="*/ 1376 w 2176"/>
              <a:gd name="T51" fmla="*/ 117 h 1099"/>
              <a:gd name="T52" fmla="*/ 1316 w 2176"/>
              <a:gd name="T53" fmla="*/ 205 h 1099"/>
              <a:gd name="T54" fmla="*/ 1224 w 2176"/>
              <a:gd name="T55" fmla="*/ 275 h 1099"/>
              <a:gd name="T56" fmla="*/ 1192 w 2176"/>
              <a:gd name="T57" fmla="*/ 331 h 1099"/>
              <a:gd name="T58" fmla="*/ 1136 w 2176"/>
              <a:gd name="T59" fmla="*/ 365 h 1099"/>
              <a:gd name="T60" fmla="*/ 1052 w 2176"/>
              <a:gd name="T61" fmla="*/ 333 h 1099"/>
              <a:gd name="T62" fmla="*/ 992 w 2176"/>
              <a:gd name="T63" fmla="*/ 539 h 1099"/>
              <a:gd name="T64" fmla="*/ 924 w 2176"/>
              <a:gd name="T65" fmla="*/ 645 h 1099"/>
              <a:gd name="T66" fmla="*/ 916 w 2176"/>
              <a:gd name="T67" fmla="*/ 673 h 1099"/>
              <a:gd name="T68" fmla="*/ 930 w 2176"/>
              <a:gd name="T69" fmla="*/ 691 h 1099"/>
              <a:gd name="T70" fmla="*/ 892 w 2176"/>
              <a:gd name="T71" fmla="*/ 751 h 1099"/>
              <a:gd name="T72" fmla="*/ 846 w 2176"/>
              <a:gd name="T73" fmla="*/ 769 h 1099"/>
              <a:gd name="T74" fmla="*/ 764 w 2176"/>
              <a:gd name="T75" fmla="*/ 781 h 1099"/>
              <a:gd name="T76" fmla="*/ 712 w 2176"/>
              <a:gd name="T77" fmla="*/ 825 h 1099"/>
              <a:gd name="T78" fmla="*/ 640 w 2176"/>
              <a:gd name="T79" fmla="*/ 815 h 1099"/>
              <a:gd name="T80" fmla="*/ 578 w 2176"/>
              <a:gd name="T81" fmla="*/ 859 h 1099"/>
              <a:gd name="T82" fmla="*/ 538 w 2176"/>
              <a:gd name="T83" fmla="*/ 867 h 1099"/>
              <a:gd name="T84" fmla="*/ 474 w 2176"/>
              <a:gd name="T85" fmla="*/ 833 h 1099"/>
              <a:gd name="T86" fmla="*/ 445 w 2176"/>
              <a:gd name="T87" fmla="*/ 760 h 1099"/>
              <a:gd name="T88" fmla="*/ 432 w 2176"/>
              <a:gd name="T89" fmla="*/ 751 h 1099"/>
              <a:gd name="T90" fmla="*/ 388 w 2176"/>
              <a:gd name="T91" fmla="*/ 765 h 1099"/>
              <a:gd name="T92" fmla="*/ 262 w 2176"/>
              <a:gd name="T93" fmla="*/ 891 h 1099"/>
              <a:gd name="T94" fmla="*/ 242 w 2176"/>
              <a:gd name="T95" fmla="*/ 979 h 1099"/>
              <a:gd name="T96" fmla="*/ 146 w 2176"/>
              <a:gd name="T97" fmla="*/ 1009 h 1099"/>
              <a:gd name="T98" fmla="*/ 90 w 2176"/>
              <a:gd name="T99" fmla="*/ 1067 h 1099"/>
              <a:gd name="T100" fmla="*/ 0 w 2176"/>
              <a:gd name="T101" fmla="*/ 1099 h 1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176" h="1099">
                <a:moveTo>
                  <a:pt x="0" y="1099"/>
                </a:moveTo>
                <a:lnTo>
                  <a:pt x="764" y="1085"/>
                </a:lnTo>
                <a:lnTo>
                  <a:pt x="1842" y="1011"/>
                </a:lnTo>
                <a:lnTo>
                  <a:pt x="1932" y="981"/>
                </a:lnTo>
                <a:lnTo>
                  <a:pt x="2154" y="965"/>
                </a:lnTo>
                <a:lnTo>
                  <a:pt x="2176" y="921"/>
                </a:lnTo>
                <a:lnTo>
                  <a:pt x="2176" y="873"/>
                </a:lnTo>
                <a:lnTo>
                  <a:pt x="2058" y="823"/>
                </a:lnTo>
                <a:lnTo>
                  <a:pt x="2066" y="701"/>
                </a:lnTo>
                <a:lnTo>
                  <a:pt x="2060" y="527"/>
                </a:lnTo>
                <a:lnTo>
                  <a:pt x="1944" y="443"/>
                </a:lnTo>
                <a:lnTo>
                  <a:pt x="1746" y="371"/>
                </a:lnTo>
                <a:cubicBezTo>
                  <a:pt x="1718" y="342"/>
                  <a:pt x="1765" y="292"/>
                  <a:pt x="1774" y="267"/>
                </a:cubicBezTo>
                <a:cubicBezTo>
                  <a:pt x="1783" y="242"/>
                  <a:pt x="1795" y="236"/>
                  <a:pt x="1798" y="221"/>
                </a:cubicBezTo>
                <a:cubicBezTo>
                  <a:pt x="1801" y="206"/>
                  <a:pt x="1800" y="188"/>
                  <a:pt x="1794" y="179"/>
                </a:cubicBezTo>
                <a:cubicBezTo>
                  <a:pt x="1788" y="170"/>
                  <a:pt x="1768" y="170"/>
                  <a:pt x="1762" y="163"/>
                </a:cubicBezTo>
                <a:cubicBezTo>
                  <a:pt x="1756" y="156"/>
                  <a:pt x="1762" y="142"/>
                  <a:pt x="1760" y="137"/>
                </a:cubicBezTo>
                <a:cubicBezTo>
                  <a:pt x="1758" y="132"/>
                  <a:pt x="1759" y="141"/>
                  <a:pt x="1748" y="135"/>
                </a:cubicBezTo>
                <a:cubicBezTo>
                  <a:pt x="1737" y="129"/>
                  <a:pt x="1704" y="111"/>
                  <a:pt x="1694" y="101"/>
                </a:cubicBezTo>
                <a:cubicBezTo>
                  <a:pt x="1684" y="91"/>
                  <a:pt x="1697" y="82"/>
                  <a:pt x="1690" y="75"/>
                </a:cubicBezTo>
                <a:cubicBezTo>
                  <a:pt x="1683" y="68"/>
                  <a:pt x="1665" y="60"/>
                  <a:pt x="1652" y="59"/>
                </a:cubicBezTo>
                <a:lnTo>
                  <a:pt x="1610" y="69"/>
                </a:lnTo>
                <a:lnTo>
                  <a:pt x="1574" y="115"/>
                </a:lnTo>
                <a:lnTo>
                  <a:pt x="1444" y="13"/>
                </a:lnTo>
                <a:cubicBezTo>
                  <a:pt x="1414" y="0"/>
                  <a:pt x="1407" y="18"/>
                  <a:pt x="1396" y="35"/>
                </a:cubicBezTo>
                <a:cubicBezTo>
                  <a:pt x="1385" y="52"/>
                  <a:pt x="1389" y="89"/>
                  <a:pt x="1376" y="117"/>
                </a:cubicBezTo>
                <a:cubicBezTo>
                  <a:pt x="1363" y="145"/>
                  <a:pt x="1341" y="179"/>
                  <a:pt x="1316" y="205"/>
                </a:cubicBezTo>
                <a:cubicBezTo>
                  <a:pt x="1291" y="231"/>
                  <a:pt x="1245" y="254"/>
                  <a:pt x="1224" y="275"/>
                </a:cubicBezTo>
                <a:cubicBezTo>
                  <a:pt x="1203" y="296"/>
                  <a:pt x="1207" y="316"/>
                  <a:pt x="1192" y="331"/>
                </a:cubicBezTo>
                <a:cubicBezTo>
                  <a:pt x="1177" y="346"/>
                  <a:pt x="1159" y="365"/>
                  <a:pt x="1136" y="365"/>
                </a:cubicBezTo>
                <a:cubicBezTo>
                  <a:pt x="1113" y="365"/>
                  <a:pt x="1076" y="304"/>
                  <a:pt x="1052" y="333"/>
                </a:cubicBezTo>
                <a:cubicBezTo>
                  <a:pt x="1028" y="362"/>
                  <a:pt x="1013" y="487"/>
                  <a:pt x="992" y="539"/>
                </a:cubicBezTo>
                <a:cubicBezTo>
                  <a:pt x="971" y="591"/>
                  <a:pt x="937" y="623"/>
                  <a:pt x="924" y="645"/>
                </a:cubicBezTo>
                <a:cubicBezTo>
                  <a:pt x="911" y="667"/>
                  <a:pt x="915" y="665"/>
                  <a:pt x="916" y="673"/>
                </a:cubicBezTo>
                <a:cubicBezTo>
                  <a:pt x="917" y="681"/>
                  <a:pt x="934" y="678"/>
                  <a:pt x="930" y="691"/>
                </a:cubicBezTo>
                <a:cubicBezTo>
                  <a:pt x="926" y="704"/>
                  <a:pt x="906" y="738"/>
                  <a:pt x="892" y="751"/>
                </a:cubicBezTo>
                <a:cubicBezTo>
                  <a:pt x="878" y="764"/>
                  <a:pt x="867" y="764"/>
                  <a:pt x="846" y="769"/>
                </a:cubicBezTo>
                <a:cubicBezTo>
                  <a:pt x="825" y="774"/>
                  <a:pt x="786" y="772"/>
                  <a:pt x="764" y="781"/>
                </a:cubicBezTo>
                <a:cubicBezTo>
                  <a:pt x="742" y="790"/>
                  <a:pt x="733" y="819"/>
                  <a:pt x="712" y="825"/>
                </a:cubicBezTo>
                <a:cubicBezTo>
                  <a:pt x="691" y="831"/>
                  <a:pt x="662" y="809"/>
                  <a:pt x="640" y="815"/>
                </a:cubicBezTo>
                <a:cubicBezTo>
                  <a:pt x="618" y="821"/>
                  <a:pt x="595" y="850"/>
                  <a:pt x="578" y="859"/>
                </a:cubicBezTo>
                <a:cubicBezTo>
                  <a:pt x="561" y="868"/>
                  <a:pt x="555" y="871"/>
                  <a:pt x="538" y="867"/>
                </a:cubicBezTo>
                <a:cubicBezTo>
                  <a:pt x="521" y="863"/>
                  <a:pt x="490" y="851"/>
                  <a:pt x="474" y="833"/>
                </a:cubicBezTo>
                <a:cubicBezTo>
                  <a:pt x="458" y="815"/>
                  <a:pt x="452" y="774"/>
                  <a:pt x="445" y="760"/>
                </a:cubicBezTo>
                <a:cubicBezTo>
                  <a:pt x="438" y="746"/>
                  <a:pt x="441" y="750"/>
                  <a:pt x="432" y="751"/>
                </a:cubicBezTo>
                <a:lnTo>
                  <a:pt x="388" y="765"/>
                </a:lnTo>
                <a:cubicBezTo>
                  <a:pt x="360" y="788"/>
                  <a:pt x="286" y="855"/>
                  <a:pt x="262" y="891"/>
                </a:cubicBezTo>
                <a:cubicBezTo>
                  <a:pt x="238" y="927"/>
                  <a:pt x="261" y="959"/>
                  <a:pt x="242" y="979"/>
                </a:cubicBezTo>
                <a:cubicBezTo>
                  <a:pt x="223" y="999"/>
                  <a:pt x="171" y="994"/>
                  <a:pt x="146" y="1009"/>
                </a:cubicBezTo>
                <a:cubicBezTo>
                  <a:pt x="121" y="1024"/>
                  <a:pt x="114" y="1052"/>
                  <a:pt x="90" y="1067"/>
                </a:cubicBezTo>
                <a:cubicBezTo>
                  <a:pt x="66" y="1082"/>
                  <a:pt x="0" y="1099"/>
                  <a:pt x="0" y="1099"/>
                </a:cubicBezTo>
                <a:close/>
              </a:path>
            </a:pathLst>
          </a:custGeom>
          <a:solidFill>
            <a:srgbClr val="808080">
              <a:alpha val="50000"/>
            </a:srgbClr>
          </a:solidFill>
          <a:ln>
            <a:noFill/>
          </a:ln>
          <a:effectLst/>
          <a:extLst>
            <a:ext uri="{91240B29-F687-4F45-9708-019B960494DF}">
              <a14:hiddenLine xmlns:a14="http://schemas.microsoft.com/office/drawing/2010/main" w="952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9230" name="Picture 14" descr="The Civil War 35 Star Fla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8788" y="371475"/>
            <a:ext cx="296862" cy="180975"/>
          </a:xfrm>
          <a:prstGeom prst="rect">
            <a:avLst/>
          </a:prstGeom>
          <a:noFill/>
          <a:extLst>
            <a:ext uri="{909E8E84-426E-40DD-AFC4-6F175D3DCCD1}">
              <a14:hiddenFill xmlns:a14="http://schemas.microsoft.com/office/drawing/2010/main">
                <a:solidFill>
                  <a:srgbClr val="FFFFFF"/>
                </a:solidFill>
              </a14:hiddenFill>
            </a:ext>
          </a:extLst>
        </p:spPr>
      </p:pic>
      <p:pic>
        <p:nvPicPr>
          <p:cNvPr id="9231" name="Picture 15" descr="The Civil War 35 Star Fla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01088" y="244475"/>
            <a:ext cx="296862" cy="180975"/>
          </a:xfrm>
          <a:prstGeom prst="rect">
            <a:avLst/>
          </a:prstGeom>
          <a:noFill/>
          <a:extLst>
            <a:ext uri="{909E8E84-426E-40DD-AFC4-6F175D3DCCD1}">
              <a14:hiddenFill xmlns:a14="http://schemas.microsoft.com/office/drawing/2010/main">
                <a:solidFill>
                  <a:srgbClr val="FFFFFF"/>
                </a:solidFill>
              </a14:hiddenFill>
            </a:ext>
          </a:extLst>
        </p:spPr>
      </p:pic>
      <p:pic>
        <p:nvPicPr>
          <p:cNvPr id="9232" name="Picture 16" descr="The Civil War 35 Star Fla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1888" y="396875"/>
            <a:ext cx="296862" cy="180975"/>
          </a:xfrm>
          <a:prstGeom prst="rect">
            <a:avLst/>
          </a:prstGeom>
          <a:noFill/>
          <a:extLst>
            <a:ext uri="{909E8E84-426E-40DD-AFC4-6F175D3DCCD1}">
              <a14:hiddenFill xmlns:a14="http://schemas.microsoft.com/office/drawing/2010/main">
                <a:solidFill>
                  <a:srgbClr val="FFFFFF"/>
                </a:solidFill>
              </a14:hiddenFill>
            </a:ext>
          </a:extLst>
        </p:spPr>
      </p:pic>
      <p:pic>
        <p:nvPicPr>
          <p:cNvPr id="9233" name="Picture 17" descr="The Civil War 35 Star Fla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3488" y="498475"/>
            <a:ext cx="296862" cy="180975"/>
          </a:xfrm>
          <a:prstGeom prst="rect">
            <a:avLst/>
          </a:prstGeom>
          <a:noFill/>
          <a:extLst>
            <a:ext uri="{909E8E84-426E-40DD-AFC4-6F175D3DCCD1}">
              <a14:hiddenFill xmlns:a14="http://schemas.microsoft.com/office/drawing/2010/main">
                <a:solidFill>
                  <a:srgbClr val="FFFFFF"/>
                </a:solidFill>
              </a14:hiddenFill>
            </a:ext>
          </a:extLst>
        </p:spPr>
      </p:pic>
      <p:pic>
        <p:nvPicPr>
          <p:cNvPr id="9234" name="Picture 18" descr="The Civil War 35 Star Fla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1588" y="460375"/>
            <a:ext cx="296862" cy="180975"/>
          </a:xfrm>
          <a:prstGeom prst="rect">
            <a:avLst/>
          </a:prstGeom>
          <a:noFill/>
          <a:extLst>
            <a:ext uri="{909E8E84-426E-40DD-AFC4-6F175D3DCCD1}">
              <a14:hiddenFill xmlns:a14="http://schemas.microsoft.com/office/drawing/2010/main">
                <a:solidFill>
                  <a:srgbClr val="FFFFFF"/>
                </a:solidFill>
              </a14:hiddenFill>
            </a:ext>
          </a:extLst>
        </p:spPr>
      </p:pic>
      <p:pic>
        <p:nvPicPr>
          <p:cNvPr id="9235" name="Picture 19" descr="The Civil War 35 Star Fla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7438" y="2889250"/>
            <a:ext cx="296862" cy="180975"/>
          </a:xfrm>
          <a:prstGeom prst="rect">
            <a:avLst/>
          </a:prstGeom>
          <a:noFill/>
          <a:extLst>
            <a:ext uri="{909E8E84-426E-40DD-AFC4-6F175D3DCCD1}">
              <a14:hiddenFill xmlns:a14="http://schemas.microsoft.com/office/drawing/2010/main">
                <a:solidFill>
                  <a:srgbClr val="FFFFFF"/>
                </a:solidFill>
              </a14:hiddenFill>
            </a:ext>
          </a:extLst>
        </p:spPr>
      </p:pic>
      <p:pic>
        <p:nvPicPr>
          <p:cNvPr id="9236" name="Picture 20" descr="The Civil War 35 Star Fla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6763" y="3762375"/>
            <a:ext cx="296862" cy="180975"/>
          </a:xfrm>
          <a:prstGeom prst="rect">
            <a:avLst/>
          </a:prstGeom>
          <a:noFill/>
          <a:extLst>
            <a:ext uri="{909E8E84-426E-40DD-AFC4-6F175D3DCCD1}">
              <a14:hiddenFill xmlns:a14="http://schemas.microsoft.com/office/drawing/2010/main">
                <a:solidFill>
                  <a:srgbClr val="FFFFFF"/>
                </a:solidFill>
              </a14:hiddenFill>
            </a:ext>
          </a:extLst>
        </p:spPr>
      </p:pic>
      <p:pic>
        <p:nvPicPr>
          <p:cNvPr id="9237" name="Picture 21" descr="The Civil War 35 Star Fla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7113" y="4886325"/>
            <a:ext cx="296862" cy="180975"/>
          </a:xfrm>
          <a:prstGeom prst="rect">
            <a:avLst/>
          </a:prstGeom>
          <a:noFill/>
          <a:extLst>
            <a:ext uri="{909E8E84-426E-40DD-AFC4-6F175D3DCCD1}">
              <a14:hiddenFill xmlns:a14="http://schemas.microsoft.com/office/drawing/2010/main">
                <a:solidFill>
                  <a:srgbClr val="FFFFFF"/>
                </a:solidFill>
              </a14:hiddenFill>
            </a:ext>
          </a:extLst>
        </p:spPr>
      </p:pic>
      <p:pic>
        <p:nvPicPr>
          <p:cNvPr id="9238" name="Picture 22" descr="The Civil War 35 Star Fla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93938" y="4867275"/>
            <a:ext cx="296862" cy="180975"/>
          </a:xfrm>
          <a:prstGeom prst="rect">
            <a:avLst/>
          </a:prstGeom>
          <a:noFill/>
          <a:extLst>
            <a:ext uri="{909E8E84-426E-40DD-AFC4-6F175D3DCCD1}">
              <a14:hiddenFill xmlns:a14="http://schemas.microsoft.com/office/drawing/2010/main">
                <a:solidFill>
                  <a:srgbClr val="FFFFFF"/>
                </a:solidFill>
              </a14:hiddenFill>
            </a:ext>
          </a:extLst>
        </p:spPr>
      </p:pic>
      <p:pic>
        <p:nvPicPr>
          <p:cNvPr id="9239" name="Picture 23" descr="The Civil War 35 Star Fla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913" y="6032500"/>
            <a:ext cx="296862" cy="180975"/>
          </a:xfrm>
          <a:prstGeom prst="rect">
            <a:avLst/>
          </a:prstGeom>
          <a:noFill/>
          <a:extLst>
            <a:ext uri="{909E8E84-426E-40DD-AFC4-6F175D3DCCD1}">
              <a14:hiddenFill xmlns:a14="http://schemas.microsoft.com/office/drawing/2010/main">
                <a:solidFill>
                  <a:srgbClr val="FFFFFF"/>
                </a:solidFill>
              </a14:hiddenFill>
            </a:ext>
          </a:extLst>
        </p:spPr>
      </p:pic>
      <p:pic>
        <p:nvPicPr>
          <p:cNvPr id="9240" name="Picture 24" descr="The Civil War 35 Star Fla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2963" y="5238750"/>
            <a:ext cx="296862" cy="180975"/>
          </a:xfrm>
          <a:prstGeom prst="rect">
            <a:avLst/>
          </a:prstGeom>
          <a:noFill/>
          <a:extLst>
            <a:ext uri="{909E8E84-426E-40DD-AFC4-6F175D3DCCD1}">
              <a14:hiddenFill xmlns:a14="http://schemas.microsoft.com/office/drawing/2010/main">
                <a:solidFill>
                  <a:srgbClr val="FFFFFF"/>
                </a:solidFill>
              </a14:hiddenFill>
            </a:ext>
          </a:extLst>
        </p:spPr>
      </p:pic>
      <p:pic>
        <p:nvPicPr>
          <p:cNvPr id="9241" name="Picture 25" descr="The Civil War 35 Star Fla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325" y="5268913"/>
            <a:ext cx="296863" cy="180975"/>
          </a:xfrm>
          <a:prstGeom prst="rect">
            <a:avLst/>
          </a:prstGeom>
          <a:noFill/>
          <a:extLst>
            <a:ext uri="{909E8E84-426E-40DD-AFC4-6F175D3DCCD1}">
              <a14:hiddenFill xmlns:a14="http://schemas.microsoft.com/office/drawing/2010/main">
                <a:solidFill>
                  <a:srgbClr val="FFFFFF"/>
                </a:solidFill>
              </a14:hiddenFill>
            </a:ext>
          </a:extLst>
        </p:spPr>
      </p:pic>
      <p:pic>
        <p:nvPicPr>
          <p:cNvPr id="9242" name="Picture 26" descr="The Civil War 35 Star Fla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7888" y="3311525"/>
            <a:ext cx="296862" cy="180975"/>
          </a:xfrm>
          <a:prstGeom prst="rect">
            <a:avLst/>
          </a:prstGeom>
          <a:noFill/>
          <a:extLst>
            <a:ext uri="{909E8E84-426E-40DD-AFC4-6F175D3DCCD1}">
              <a14:hiddenFill xmlns:a14="http://schemas.microsoft.com/office/drawing/2010/main">
                <a:solidFill>
                  <a:srgbClr val="FFFFFF"/>
                </a:solidFill>
              </a14:hiddenFill>
            </a:ext>
          </a:extLst>
        </p:spPr>
      </p:pic>
      <p:pic>
        <p:nvPicPr>
          <p:cNvPr id="9243" name="Picture 27" descr="The Civil War 35 Star Fla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3288" y="2994025"/>
            <a:ext cx="296862" cy="180975"/>
          </a:xfrm>
          <a:prstGeom prst="rect">
            <a:avLst/>
          </a:prstGeom>
          <a:noFill/>
          <a:extLst>
            <a:ext uri="{909E8E84-426E-40DD-AFC4-6F175D3DCCD1}">
              <a14:hiddenFill xmlns:a14="http://schemas.microsoft.com/office/drawing/2010/main">
                <a:solidFill>
                  <a:srgbClr val="FFFFFF"/>
                </a:solidFill>
              </a14:hiddenFill>
            </a:ext>
          </a:extLst>
        </p:spPr>
      </p:pic>
      <p:pic>
        <p:nvPicPr>
          <p:cNvPr id="9244" name="Picture 28" descr="Confederate Battle Flag Gallery includes the following:Confederate Battle Flags in various sizes, Parade Style Confederate Battle Flag, Aint Comin Down Confederate Flag, The South Will Rise Again Confederate Flag, Battle Flag with Hank Williams, Jr. Rebel Skull Skeleton Flag, Rebel Deer Flag, Rebel Bass Fish Flag, Rebel Bike Flag, Rebel Flag with Eagle, Rebel Flag with Native American Indian, Heritage not Hate Flag, and Rebel Flag with Cross Bones. Click on link to view this category">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45175" y="3756025"/>
            <a:ext cx="295275" cy="195263"/>
          </a:xfrm>
          <a:prstGeom prst="rect">
            <a:avLst/>
          </a:prstGeom>
          <a:noFill/>
          <a:extLst>
            <a:ext uri="{909E8E84-426E-40DD-AFC4-6F175D3DCCD1}">
              <a14:hiddenFill xmlns:a14="http://schemas.microsoft.com/office/drawing/2010/main">
                <a:solidFill>
                  <a:srgbClr val="FFFFFF"/>
                </a:solidFill>
              </a14:hiddenFill>
            </a:ext>
          </a:extLst>
        </p:spPr>
      </p:pic>
      <p:pic>
        <p:nvPicPr>
          <p:cNvPr id="9245" name="Picture 29" descr="Confederate Battle Flag Gallery includes the following:Confederate Battle Flags in various sizes, Parade Style Confederate Battle Flag, Aint Comin Down Confederate Flag, The South Will Rise Again Confederate Flag, Battle Flag with Hank Williams, Jr. Rebel Skull Skeleton Flag, Rebel Deer Flag, Rebel Bass Fish Flag, Rebel Bike Flag, Rebel Flag with Eagle, Rebel Flag with Native American Indian, Heritage not Hate Flag, and Rebel Flag with Cross Bones. Click on link to view this category">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43450" y="4324350"/>
            <a:ext cx="295275" cy="195263"/>
          </a:xfrm>
          <a:prstGeom prst="rect">
            <a:avLst/>
          </a:prstGeom>
          <a:noFill/>
          <a:extLst>
            <a:ext uri="{909E8E84-426E-40DD-AFC4-6F175D3DCCD1}">
              <a14:hiddenFill xmlns:a14="http://schemas.microsoft.com/office/drawing/2010/main">
                <a:solidFill>
                  <a:srgbClr val="FFFFFF"/>
                </a:solidFill>
              </a14:hiddenFill>
            </a:ext>
          </a:extLst>
        </p:spPr>
      </p:pic>
      <p:pic>
        <p:nvPicPr>
          <p:cNvPr id="9246" name="Picture 30" descr="Confederate Battle Flag Gallery includes the following:Confederate Battle Flags in various sizes, Parade Style Confederate Battle Flag, Aint Comin Down Confederate Flag, The South Will Rise Again Confederate Flag, Battle Flag with Hank Williams, Jr. Rebel Skull Skeleton Flag, Rebel Deer Flag, Rebel Bass Fish Flag, Rebel Bike Flag, Rebel Flag with Eagle, Rebel Flag with Native American Indian, Heritage not Hate Flag, and Rebel Flag with Cross Bones. Click on link to view this category">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68700" y="4876800"/>
            <a:ext cx="295275" cy="195263"/>
          </a:xfrm>
          <a:prstGeom prst="rect">
            <a:avLst/>
          </a:prstGeom>
          <a:noFill/>
          <a:extLst>
            <a:ext uri="{909E8E84-426E-40DD-AFC4-6F175D3DCCD1}">
              <a14:hiddenFill xmlns:a14="http://schemas.microsoft.com/office/drawing/2010/main">
                <a:solidFill>
                  <a:srgbClr val="FFFFFF"/>
                </a:solidFill>
              </a14:hiddenFill>
            </a:ext>
          </a:extLst>
        </p:spPr>
      </p:pic>
      <p:pic>
        <p:nvPicPr>
          <p:cNvPr id="9247" name="Picture 31" descr="Confederate Battle Flag Gallery includes the following:Confederate Battle Flags in various sizes, Parade Style Confederate Battle Flag, Aint Comin Down Confederate Flag, The South Will Rise Again Confederate Flag, Battle Flag with Hank Williams, Jr. Rebel Skull Skeleton Flag, Rebel Deer Flag, Rebel Bass Fish Flag, Rebel Bike Flag, Rebel Flag with Eagle, Rebel Flag with Native American Indian, Heritage not Hate Flag, and Rebel Flag with Cross Bones. Click on link to view this category">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7500" y="6019800"/>
            <a:ext cx="295275" cy="195263"/>
          </a:xfrm>
          <a:prstGeom prst="rect">
            <a:avLst/>
          </a:prstGeom>
          <a:noFill/>
          <a:extLst>
            <a:ext uri="{909E8E84-426E-40DD-AFC4-6F175D3DCCD1}">
              <a14:hiddenFill xmlns:a14="http://schemas.microsoft.com/office/drawing/2010/main">
                <a:solidFill>
                  <a:srgbClr val="FFFFFF"/>
                </a:solidFill>
              </a14:hiddenFill>
            </a:ext>
          </a:extLst>
        </p:spPr>
      </p:pic>
      <p:pic>
        <p:nvPicPr>
          <p:cNvPr id="9248" name="Picture 32" descr="Confederate Battle Flag Gallery includes the following:Confederate Battle Flags in various sizes, Parade Style Confederate Battle Flag, Aint Comin Down Confederate Flag, The South Will Rise Again Confederate Flag, Battle Flag with Hank Williams, Jr. Rebel Skull Skeleton Flag, Rebel Deer Flag, Rebel Bass Fish Flag, Rebel Bike Flag, Rebel Flag with Eagle, Rebel Flag with Native American Indian, Heritage not Hate Flag, and Rebel Flag with Cross Bones. Click on link to view this category">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92350" y="4860925"/>
            <a:ext cx="295275" cy="195263"/>
          </a:xfrm>
          <a:prstGeom prst="rect">
            <a:avLst/>
          </a:prstGeom>
          <a:noFill/>
          <a:extLst>
            <a:ext uri="{909E8E84-426E-40DD-AFC4-6F175D3DCCD1}">
              <a14:hiddenFill xmlns:a14="http://schemas.microsoft.com/office/drawing/2010/main">
                <a:solidFill>
                  <a:srgbClr val="FFFFFF"/>
                </a:solidFill>
              </a14:hiddenFill>
            </a:ext>
          </a:extLst>
        </p:spPr>
      </p:pic>
      <p:pic>
        <p:nvPicPr>
          <p:cNvPr id="9249" name="Picture 33" descr="Confederate Battle Flag Gallery includes the following:Confederate Battle Flags in various sizes, Parade Style Confederate Battle Flag, Aint Comin Down Confederate Flag, The South Will Rise Again Confederate Flag, Battle Flag with Hank Williams, Jr. Rebel Skull Skeleton Flag, Rebel Deer Flag, Rebel Bass Fish Flag, Rebel Bike Flag, Rebel Flag with Eagle, Rebel Flag with Native American Indian, Heritage not Hate Flag, and Rebel Flag with Cross Bones. Click on link to view this category">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34225" y="1649413"/>
            <a:ext cx="295275" cy="195262"/>
          </a:xfrm>
          <a:prstGeom prst="rect">
            <a:avLst/>
          </a:prstGeom>
          <a:noFill/>
          <a:extLst>
            <a:ext uri="{909E8E84-426E-40DD-AFC4-6F175D3DCCD1}">
              <a14:hiddenFill xmlns:a14="http://schemas.microsoft.com/office/drawing/2010/main">
                <a:solidFill>
                  <a:srgbClr val="FFFFFF"/>
                </a:solidFill>
              </a14:hiddenFill>
            </a:ext>
          </a:extLst>
        </p:spPr>
      </p:pic>
      <p:pic>
        <p:nvPicPr>
          <p:cNvPr id="9250" name="Picture 34" descr="Confederate Battle Flag Gallery includes the following:Confederate Battle Flags in various sizes, Parade Style Confederate Battle Flag, Aint Comin Down Confederate Flag, The South Will Rise Again Confederate Flag, Battle Flag with Hank Williams, Jr. Rebel Skull Skeleton Flag, Rebel Deer Flag, Rebel Bass Fish Flag, Rebel Bike Flag, Rebel Flag with Eagle, Rebel Flag with Native American Indian, Heritage not Hate Flag, and Rebel Flag with Cross Bones. Click on link to view this category">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7325" y="5264150"/>
            <a:ext cx="295275" cy="195263"/>
          </a:xfrm>
          <a:prstGeom prst="rect">
            <a:avLst/>
          </a:prstGeom>
          <a:noFill/>
          <a:extLst>
            <a:ext uri="{909E8E84-426E-40DD-AFC4-6F175D3DCCD1}">
              <a14:hiddenFill xmlns:a14="http://schemas.microsoft.com/office/drawing/2010/main">
                <a:solidFill>
                  <a:srgbClr val="FFFFFF"/>
                </a:solidFill>
              </a14:hiddenFill>
            </a:ext>
          </a:extLst>
        </p:spPr>
      </p:pic>
      <p:pic>
        <p:nvPicPr>
          <p:cNvPr id="9251" name="Picture 35" descr="Confederate Battle Flag Gallery includes the following:Confederate Battle Flags in various sizes, Parade Style Confederate Battle Flag, Aint Comin Down Confederate Flag, The South Will Rise Again Confederate Flag, Battle Flag with Hank Williams, Jr. Rebel Skull Skeleton Flag, Rebel Deer Flag, Rebel Bass Fish Flag, Rebel Bike Flag, Rebel Flag with Eagle, Rebel Flag with Native American Indian, Heritage not Hate Flag, and Rebel Flag with Cross Bones. Click on link to view this category">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7725" y="5235575"/>
            <a:ext cx="295275" cy="195263"/>
          </a:xfrm>
          <a:prstGeom prst="rect">
            <a:avLst/>
          </a:prstGeom>
          <a:noFill/>
          <a:extLst>
            <a:ext uri="{909E8E84-426E-40DD-AFC4-6F175D3DCCD1}">
              <a14:hiddenFill xmlns:a14="http://schemas.microsoft.com/office/drawing/2010/main">
                <a:solidFill>
                  <a:srgbClr val="FFFFFF"/>
                </a:solidFill>
              </a14:hiddenFill>
            </a:ext>
          </a:extLst>
        </p:spPr>
      </p:pic>
      <p:pic>
        <p:nvPicPr>
          <p:cNvPr id="9252" name="Picture 36" descr="Confederate Battle Flag Gallery includes the following:Confederate Battle Flags in various sizes, Parade Style Confederate Battle Flag, Aint Comin Down Confederate Flag, The South Will Rise Again Confederate Flag, Battle Flag with Hank Williams, Jr. Rebel Skull Skeleton Flag, Rebel Deer Flag, Rebel Bass Fish Flag, Rebel Bike Flag, Rebel Flag with Eagle, Rebel Flag with Native American Indian, Heritage not Hate Flag, and Rebel Flag with Cross Bones. Click on link to view this category">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67438" y="2879725"/>
            <a:ext cx="295275" cy="195263"/>
          </a:xfrm>
          <a:prstGeom prst="rect">
            <a:avLst/>
          </a:prstGeom>
          <a:noFill/>
          <a:extLst>
            <a:ext uri="{909E8E84-426E-40DD-AFC4-6F175D3DCCD1}">
              <a14:hiddenFill xmlns:a14="http://schemas.microsoft.com/office/drawing/2010/main">
                <a:solidFill>
                  <a:srgbClr val="FFFFFF"/>
                </a:solidFill>
              </a14:hiddenFill>
            </a:ext>
          </a:extLst>
        </p:spPr>
      </p:pic>
      <p:pic>
        <p:nvPicPr>
          <p:cNvPr id="9253" name="Picture 37" descr="Confederate Battle Flag Gallery includes the following:Confederate Battle Flags in various sizes, Parade Style Confederate Battle Flag, Aint Comin Down Confederate Flag, The South Will Rise Again Confederate Flag, Battle Flag with Hank Williams, Jr. Rebel Skull Skeleton Flag, Rebel Deer Flag, Rebel Bass Fish Flag, Rebel Bike Flag, Rebel Flag with Eagle, Rebel Flag with Native American Indian, Heritage not Hate Flag, and Rebel Flag with Cross Bones. Click on link to view this category">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9475" y="3305175"/>
            <a:ext cx="295275" cy="195263"/>
          </a:xfrm>
          <a:prstGeom prst="rect">
            <a:avLst/>
          </a:prstGeom>
          <a:noFill/>
          <a:extLst>
            <a:ext uri="{909E8E84-426E-40DD-AFC4-6F175D3DCCD1}">
              <a14:hiddenFill xmlns:a14="http://schemas.microsoft.com/office/drawing/2010/main">
                <a:solidFill>
                  <a:srgbClr val="FFFFFF"/>
                </a:solidFill>
              </a14:hiddenFill>
            </a:ext>
          </a:extLst>
        </p:spPr>
      </p:pic>
      <p:pic>
        <p:nvPicPr>
          <p:cNvPr id="9254" name="Picture 38" descr="Confederate Battle Flag Gallery includes the following:Confederate Battle Flags in various sizes, Parade Style Confederate Battle Flag, Aint Comin Down Confederate Flag, The South Will Rise Again Confederate Flag, Battle Flag with Hank Williams, Jr. Rebel Skull Skeleton Flag, Rebel Deer Flag, Rebel Bass Fish Flag, Rebel Bike Flag, Rebel Flag with Eagle, Rebel Flag with Native American Indian, Heritage not Hate Flag, and Rebel Flag with Cross Bones. Click on link to view this category">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44875" y="2987675"/>
            <a:ext cx="295275" cy="195263"/>
          </a:xfrm>
          <a:prstGeom prst="rect">
            <a:avLst/>
          </a:prstGeom>
          <a:noFill/>
          <a:extLst>
            <a:ext uri="{909E8E84-426E-40DD-AFC4-6F175D3DCCD1}">
              <a14:hiddenFill xmlns:a14="http://schemas.microsoft.com/office/drawing/2010/main">
                <a:solidFill>
                  <a:srgbClr val="FFFFFF"/>
                </a:solidFill>
              </a14:hiddenFill>
            </a:ext>
          </a:extLst>
        </p:spPr>
      </p:pic>
      <p:sp>
        <p:nvSpPr>
          <p:cNvPr id="9255" name="Text Box 39"/>
          <p:cNvSpPr txBox="1">
            <a:spLocks noChangeArrowheads="1"/>
          </p:cNvSpPr>
          <p:nvPr/>
        </p:nvSpPr>
        <p:spPr bwMode="auto">
          <a:xfrm>
            <a:off x="6777038" y="5818188"/>
            <a:ext cx="1670050" cy="3667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u="sng"/>
              <a:t>COA’s - North </a:t>
            </a:r>
          </a:p>
        </p:txBody>
      </p:sp>
      <p:sp>
        <p:nvSpPr>
          <p:cNvPr id="9256" name="Freeform 40"/>
          <p:cNvSpPr>
            <a:spLocks/>
          </p:cNvSpPr>
          <p:nvPr/>
        </p:nvSpPr>
        <p:spPr bwMode="auto">
          <a:xfrm>
            <a:off x="8332788" y="425450"/>
            <a:ext cx="449262" cy="790575"/>
          </a:xfrm>
          <a:custGeom>
            <a:avLst/>
            <a:gdLst>
              <a:gd name="T0" fmla="*/ 276 w 283"/>
              <a:gd name="T1" fmla="*/ 490 h 498"/>
              <a:gd name="T2" fmla="*/ 111 w 283"/>
              <a:gd name="T3" fmla="*/ 498 h 498"/>
              <a:gd name="T4" fmla="*/ 0 w 283"/>
              <a:gd name="T5" fmla="*/ 52 h 498"/>
              <a:gd name="T6" fmla="*/ 7 w 283"/>
              <a:gd name="T7" fmla="*/ 34 h 498"/>
              <a:gd name="T8" fmla="*/ 52 w 283"/>
              <a:gd name="T9" fmla="*/ 4 h 498"/>
              <a:gd name="T10" fmla="*/ 120 w 283"/>
              <a:gd name="T11" fmla="*/ 10 h 498"/>
              <a:gd name="T12" fmla="*/ 135 w 283"/>
              <a:gd name="T13" fmla="*/ 27 h 498"/>
              <a:gd name="T14" fmla="*/ 117 w 283"/>
              <a:gd name="T15" fmla="*/ 60 h 498"/>
              <a:gd name="T16" fmla="*/ 108 w 283"/>
              <a:gd name="T17" fmla="*/ 120 h 498"/>
              <a:gd name="T18" fmla="*/ 159 w 283"/>
              <a:gd name="T19" fmla="*/ 189 h 498"/>
              <a:gd name="T20" fmla="*/ 175 w 283"/>
              <a:gd name="T21" fmla="*/ 294 h 498"/>
              <a:gd name="T22" fmla="*/ 216 w 283"/>
              <a:gd name="T23" fmla="*/ 337 h 498"/>
              <a:gd name="T24" fmla="*/ 267 w 283"/>
              <a:gd name="T25" fmla="*/ 372 h 498"/>
              <a:gd name="T26" fmla="*/ 283 w 283"/>
              <a:gd name="T27" fmla="*/ 459 h 498"/>
              <a:gd name="T28" fmla="*/ 276 w 283"/>
              <a:gd name="T29" fmla="*/ 490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3" h="498">
                <a:moveTo>
                  <a:pt x="276" y="490"/>
                </a:moveTo>
                <a:lnTo>
                  <a:pt x="111" y="498"/>
                </a:lnTo>
                <a:lnTo>
                  <a:pt x="0" y="52"/>
                </a:lnTo>
                <a:lnTo>
                  <a:pt x="7" y="34"/>
                </a:lnTo>
                <a:cubicBezTo>
                  <a:pt x="16" y="26"/>
                  <a:pt x="33" y="8"/>
                  <a:pt x="52" y="4"/>
                </a:cubicBezTo>
                <a:cubicBezTo>
                  <a:pt x="71" y="0"/>
                  <a:pt x="106" y="6"/>
                  <a:pt x="120" y="10"/>
                </a:cubicBezTo>
                <a:lnTo>
                  <a:pt x="135" y="27"/>
                </a:lnTo>
                <a:cubicBezTo>
                  <a:pt x="135" y="35"/>
                  <a:pt x="121" y="45"/>
                  <a:pt x="117" y="60"/>
                </a:cubicBezTo>
                <a:cubicBezTo>
                  <a:pt x="113" y="75"/>
                  <a:pt x="101" y="99"/>
                  <a:pt x="108" y="120"/>
                </a:cubicBezTo>
                <a:cubicBezTo>
                  <a:pt x="115" y="141"/>
                  <a:pt x="148" y="160"/>
                  <a:pt x="159" y="189"/>
                </a:cubicBezTo>
                <a:cubicBezTo>
                  <a:pt x="170" y="218"/>
                  <a:pt x="166" y="269"/>
                  <a:pt x="175" y="294"/>
                </a:cubicBezTo>
                <a:cubicBezTo>
                  <a:pt x="184" y="319"/>
                  <a:pt x="201" y="324"/>
                  <a:pt x="216" y="337"/>
                </a:cubicBezTo>
                <a:cubicBezTo>
                  <a:pt x="231" y="350"/>
                  <a:pt x="256" y="352"/>
                  <a:pt x="267" y="372"/>
                </a:cubicBezTo>
                <a:cubicBezTo>
                  <a:pt x="278" y="392"/>
                  <a:pt x="281" y="439"/>
                  <a:pt x="283" y="459"/>
                </a:cubicBezTo>
                <a:lnTo>
                  <a:pt x="276" y="490"/>
                </a:lnTo>
                <a:close/>
              </a:path>
            </a:pathLst>
          </a:custGeom>
          <a:solidFill>
            <a:srgbClr val="3333FF">
              <a:alpha val="50000"/>
            </a:srgbClr>
          </a:solidFill>
          <a:ln>
            <a:noFill/>
          </a:ln>
          <a:effectLst/>
          <a:extLst>
            <a:ext uri="{91240B29-F687-4F45-9708-019B960494DF}">
              <a14:hiddenLine xmlns:a14="http://schemas.microsoft.com/office/drawing/2010/main" w="952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57" name="Freeform 41"/>
          <p:cNvSpPr>
            <a:spLocks/>
          </p:cNvSpPr>
          <p:nvPr/>
        </p:nvSpPr>
        <p:spPr bwMode="auto">
          <a:xfrm>
            <a:off x="6788150" y="514350"/>
            <a:ext cx="1982788" cy="1592263"/>
          </a:xfrm>
          <a:custGeom>
            <a:avLst/>
            <a:gdLst>
              <a:gd name="T0" fmla="*/ 0 w 1249"/>
              <a:gd name="T1" fmla="*/ 81 h 1003"/>
              <a:gd name="T2" fmla="*/ 972 w 1249"/>
              <a:gd name="T3" fmla="*/ 0 h 1003"/>
              <a:gd name="T4" fmla="*/ 1083 w 1249"/>
              <a:gd name="T5" fmla="*/ 447 h 1003"/>
              <a:gd name="T6" fmla="*/ 1248 w 1249"/>
              <a:gd name="T7" fmla="*/ 432 h 1003"/>
              <a:gd name="T8" fmla="*/ 1091 w 1249"/>
              <a:gd name="T9" fmla="*/ 965 h 1003"/>
              <a:gd name="T10" fmla="*/ 969 w 1249"/>
              <a:gd name="T11" fmla="*/ 663 h 1003"/>
              <a:gd name="T12" fmla="*/ 849 w 1249"/>
              <a:gd name="T13" fmla="*/ 588 h 1003"/>
              <a:gd name="T14" fmla="*/ 830 w 1249"/>
              <a:gd name="T15" fmla="*/ 587 h 1003"/>
              <a:gd name="T16" fmla="*/ 807 w 1249"/>
              <a:gd name="T17" fmla="*/ 579 h 1003"/>
              <a:gd name="T18" fmla="*/ 735 w 1249"/>
              <a:gd name="T19" fmla="*/ 554 h 1003"/>
              <a:gd name="T20" fmla="*/ 711 w 1249"/>
              <a:gd name="T21" fmla="*/ 546 h 1003"/>
              <a:gd name="T22" fmla="*/ 666 w 1249"/>
              <a:gd name="T23" fmla="*/ 513 h 1003"/>
              <a:gd name="T24" fmla="*/ 677 w 1249"/>
              <a:gd name="T25" fmla="*/ 453 h 1003"/>
              <a:gd name="T26" fmla="*/ 705 w 1249"/>
              <a:gd name="T27" fmla="*/ 408 h 1003"/>
              <a:gd name="T28" fmla="*/ 708 w 1249"/>
              <a:gd name="T29" fmla="*/ 383 h 1003"/>
              <a:gd name="T30" fmla="*/ 711 w 1249"/>
              <a:gd name="T31" fmla="*/ 353 h 1003"/>
              <a:gd name="T32" fmla="*/ 678 w 1249"/>
              <a:gd name="T33" fmla="*/ 308 h 1003"/>
              <a:gd name="T34" fmla="*/ 671 w 1249"/>
              <a:gd name="T35" fmla="*/ 285 h 1003"/>
              <a:gd name="T36" fmla="*/ 623 w 1249"/>
              <a:gd name="T37" fmla="*/ 269 h 1003"/>
              <a:gd name="T38" fmla="*/ 603 w 1249"/>
              <a:gd name="T39" fmla="*/ 254 h 1003"/>
              <a:gd name="T40" fmla="*/ 597 w 1249"/>
              <a:gd name="T41" fmla="*/ 221 h 1003"/>
              <a:gd name="T42" fmla="*/ 540 w 1249"/>
              <a:gd name="T43" fmla="*/ 212 h 1003"/>
              <a:gd name="T44" fmla="*/ 477 w 1249"/>
              <a:gd name="T45" fmla="*/ 264 h 1003"/>
              <a:gd name="T46" fmla="*/ 491 w 1249"/>
              <a:gd name="T47" fmla="*/ 153 h 1003"/>
              <a:gd name="T48" fmla="*/ 461 w 1249"/>
              <a:gd name="T49" fmla="*/ 120 h 1003"/>
              <a:gd name="T50" fmla="*/ 429 w 1249"/>
              <a:gd name="T51" fmla="*/ 108 h 1003"/>
              <a:gd name="T52" fmla="*/ 410 w 1249"/>
              <a:gd name="T53" fmla="*/ 104 h 1003"/>
              <a:gd name="T54" fmla="*/ 348 w 1249"/>
              <a:gd name="T55" fmla="*/ 92 h 1003"/>
              <a:gd name="T56" fmla="*/ 282 w 1249"/>
              <a:gd name="T57" fmla="*/ 135 h 1003"/>
              <a:gd name="T58" fmla="*/ 216 w 1249"/>
              <a:gd name="T59" fmla="*/ 99 h 1003"/>
              <a:gd name="T60" fmla="*/ 164 w 1249"/>
              <a:gd name="T61" fmla="*/ 158 h 1003"/>
              <a:gd name="T62" fmla="*/ 81 w 1249"/>
              <a:gd name="T63" fmla="*/ 201 h 1003"/>
              <a:gd name="T64" fmla="*/ 66 w 1249"/>
              <a:gd name="T65" fmla="*/ 227 h 1003"/>
              <a:gd name="T66" fmla="*/ 44 w 1249"/>
              <a:gd name="T67" fmla="*/ 252 h 1003"/>
              <a:gd name="T68" fmla="*/ 6 w 1249"/>
              <a:gd name="T69" fmla="*/ 252 h 1003"/>
              <a:gd name="T70" fmla="*/ 0 w 1249"/>
              <a:gd name="T71" fmla="*/ 81 h 10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49" h="1003">
                <a:moveTo>
                  <a:pt x="0" y="81"/>
                </a:moveTo>
                <a:lnTo>
                  <a:pt x="972" y="0"/>
                </a:lnTo>
                <a:lnTo>
                  <a:pt x="1083" y="447"/>
                </a:lnTo>
                <a:lnTo>
                  <a:pt x="1248" y="432"/>
                </a:lnTo>
                <a:cubicBezTo>
                  <a:pt x="1249" y="518"/>
                  <a:pt x="1137" y="927"/>
                  <a:pt x="1091" y="965"/>
                </a:cubicBezTo>
                <a:cubicBezTo>
                  <a:pt x="1045" y="1003"/>
                  <a:pt x="1009" y="726"/>
                  <a:pt x="969" y="663"/>
                </a:cubicBezTo>
                <a:lnTo>
                  <a:pt x="849" y="588"/>
                </a:lnTo>
                <a:cubicBezTo>
                  <a:pt x="826" y="575"/>
                  <a:pt x="837" y="588"/>
                  <a:pt x="830" y="587"/>
                </a:cubicBezTo>
                <a:cubicBezTo>
                  <a:pt x="823" y="586"/>
                  <a:pt x="823" y="584"/>
                  <a:pt x="807" y="579"/>
                </a:cubicBezTo>
                <a:cubicBezTo>
                  <a:pt x="791" y="574"/>
                  <a:pt x="751" y="559"/>
                  <a:pt x="735" y="554"/>
                </a:cubicBezTo>
                <a:cubicBezTo>
                  <a:pt x="719" y="549"/>
                  <a:pt x="722" y="553"/>
                  <a:pt x="711" y="546"/>
                </a:cubicBezTo>
                <a:cubicBezTo>
                  <a:pt x="700" y="539"/>
                  <a:pt x="672" y="528"/>
                  <a:pt x="666" y="513"/>
                </a:cubicBezTo>
                <a:cubicBezTo>
                  <a:pt x="660" y="498"/>
                  <a:pt x="671" y="470"/>
                  <a:pt x="677" y="453"/>
                </a:cubicBezTo>
                <a:cubicBezTo>
                  <a:pt x="683" y="436"/>
                  <a:pt x="700" y="420"/>
                  <a:pt x="705" y="408"/>
                </a:cubicBezTo>
                <a:cubicBezTo>
                  <a:pt x="710" y="396"/>
                  <a:pt x="707" y="392"/>
                  <a:pt x="708" y="383"/>
                </a:cubicBezTo>
                <a:cubicBezTo>
                  <a:pt x="709" y="374"/>
                  <a:pt x="716" y="365"/>
                  <a:pt x="711" y="353"/>
                </a:cubicBezTo>
                <a:cubicBezTo>
                  <a:pt x="706" y="341"/>
                  <a:pt x="685" y="319"/>
                  <a:pt x="678" y="308"/>
                </a:cubicBezTo>
                <a:cubicBezTo>
                  <a:pt x="671" y="297"/>
                  <a:pt x="680" y="291"/>
                  <a:pt x="671" y="285"/>
                </a:cubicBezTo>
                <a:cubicBezTo>
                  <a:pt x="662" y="279"/>
                  <a:pt x="634" y="274"/>
                  <a:pt x="623" y="269"/>
                </a:cubicBezTo>
                <a:cubicBezTo>
                  <a:pt x="612" y="264"/>
                  <a:pt x="607" y="262"/>
                  <a:pt x="603" y="254"/>
                </a:cubicBezTo>
                <a:cubicBezTo>
                  <a:pt x="599" y="246"/>
                  <a:pt x="607" y="228"/>
                  <a:pt x="597" y="221"/>
                </a:cubicBezTo>
                <a:cubicBezTo>
                  <a:pt x="587" y="214"/>
                  <a:pt x="560" y="205"/>
                  <a:pt x="540" y="212"/>
                </a:cubicBezTo>
                <a:cubicBezTo>
                  <a:pt x="520" y="219"/>
                  <a:pt x="485" y="274"/>
                  <a:pt x="477" y="264"/>
                </a:cubicBezTo>
                <a:lnTo>
                  <a:pt x="491" y="153"/>
                </a:lnTo>
                <a:lnTo>
                  <a:pt x="461" y="120"/>
                </a:lnTo>
                <a:cubicBezTo>
                  <a:pt x="451" y="113"/>
                  <a:pt x="437" y="111"/>
                  <a:pt x="429" y="108"/>
                </a:cubicBezTo>
                <a:cubicBezTo>
                  <a:pt x="421" y="105"/>
                  <a:pt x="423" y="107"/>
                  <a:pt x="410" y="104"/>
                </a:cubicBezTo>
                <a:cubicBezTo>
                  <a:pt x="397" y="101"/>
                  <a:pt x="369" y="87"/>
                  <a:pt x="348" y="92"/>
                </a:cubicBezTo>
                <a:cubicBezTo>
                  <a:pt x="327" y="97"/>
                  <a:pt x="304" y="134"/>
                  <a:pt x="282" y="135"/>
                </a:cubicBezTo>
                <a:cubicBezTo>
                  <a:pt x="260" y="136"/>
                  <a:pt x="236" y="95"/>
                  <a:pt x="216" y="99"/>
                </a:cubicBezTo>
                <a:cubicBezTo>
                  <a:pt x="196" y="103"/>
                  <a:pt x="186" y="141"/>
                  <a:pt x="164" y="158"/>
                </a:cubicBezTo>
                <a:cubicBezTo>
                  <a:pt x="142" y="175"/>
                  <a:pt x="97" y="190"/>
                  <a:pt x="81" y="201"/>
                </a:cubicBezTo>
                <a:cubicBezTo>
                  <a:pt x="65" y="212"/>
                  <a:pt x="72" y="219"/>
                  <a:pt x="66" y="227"/>
                </a:cubicBezTo>
                <a:cubicBezTo>
                  <a:pt x="60" y="235"/>
                  <a:pt x="54" y="248"/>
                  <a:pt x="44" y="252"/>
                </a:cubicBezTo>
                <a:cubicBezTo>
                  <a:pt x="34" y="256"/>
                  <a:pt x="13" y="280"/>
                  <a:pt x="6" y="252"/>
                </a:cubicBezTo>
                <a:lnTo>
                  <a:pt x="0" y="81"/>
                </a:lnTo>
                <a:close/>
              </a:path>
            </a:pathLst>
          </a:custGeom>
          <a:solidFill>
            <a:srgbClr val="3333FF">
              <a:alpha val="50000"/>
            </a:srgbClr>
          </a:solidFill>
          <a:ln>
            <a:noFill/>
          </a:ln>
          <a:effectLst/>
          <a:extLst>
            <a:ext uri="{91240B29-F687-4F45-9708-019B960494DF}">
              <a14:hiddenLine xmlns:a14="http://schemas.microsoft.com/office/drawing/2010/main" w="952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9258" name="Picture 42" descr="The Civil War 35 Star Fla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78838" y="806450"/>
            <a:ext cx="296862" cy="180975"/>
          </a:xfrm>
          <a:prstGeom prst="rect">
            <a:avLst/>
          </a:prstGeom>
          <a:noFill/>
          <a:extLst>
            <a:ext uri="{909E8E84-426E-40DD-AFC4-6F175D3DCCD1}">
              <a14:hiddenFill xmlns:a14="http://schemas.microsoft.com/office/drawing/2010/main">
                <a:solidFill>
                  <a:srgbClr val="FFFFFF"/>
                </a:solidFill>
              </a14:hiddenFill>
            </a:ext>
          </a:extLst>
        </p:spPr>
      </p:pic>
      <p:pic>
        <p:nvPicPr>
          <p:cNvPr id="9260" name="Picture 44" descr="The Civil War 35 Star Fla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16825" y="684213"/>
            <a:ext cx="296863" cy="180975"/>
          </a:xfrm>
          <a:prstGeom prst="rect">
            <a:avLst/>
          </a:prstGeom>
          <a:noFill/>
          <a:extLst>
            <a:ext uri="{909E8E84-426E-40DD-AFC4-6F175D3DCCD1}">
              <a14:hiddenFill xmlns:a14="http://schemas.microsoft.com/office/drawing/2010/main">
                <a:solidFill>
                  <a:srgbClr val="FFFFFF"/>
                </a:solidFill>
              </a14:hiddenFill>
            </a:ext>
          </a:extLst>
        </p:spPr>
      </p:pic>
      <p:sp>
        <p:nvSpPr>
          <p:cNvPr id="9261" name="Freeform 45"/>
          <p:cNvSpPr>
            <a:spLocks/>
          </p:cNvSpPr>
          <p:nvPr/>
        </p:nvSpPr>
        <p:spPr bwMode="auto">
          <a:xfrm>
            <a:off x="2563813" y="1149350"/>
            <a:ext cx="3181350" cy="1409700"/>
          </a:xfrm>
          <a:custGeom>
            <a:avLst/>
            <a:gdLst>
              <a:gd name="T0" fmla="*/ 1176 w 2004"/>
              <a:gd name="T1" fmla="*/ 846 h 888"/>
              <a:gd name="T2" fmla="*/ 390 w 2004"/>
              <a:gd name="T3" fmla="*/ 888 h 888"/>
              <a:gd name="T4" fmla="*/ 24 w 2004"/>
              <a:gd name="T5" fmla="*/ 866 h 888"/>
              <a:gd name="T6" fmla="*/ 82 w 2004"/>
              <a:gd name="T7" fmla="*/ 810 h 888"/>
              <a:gd name="T8" fmla="*/ 108 w 2004"/>
              <a:gd name="T9" fmla="*/ 654 h 888"/>
              <a:gd name="T10" fmla="*/ 238 w 2004"/>
              <a:gd name="T11" fmla="*/ 660 h 888"/>
              <a:gd name="T12" fmla="*/ 324 w 2004"/>
              <a:gd name="T13" fmla="*/ 548 h 888"/>
              <a:gd name="T14" fmla="*/ 400 w 2004"/>
              <a:gd name="T15" fmla="*/ 516 h 888"/>
              <a:gd name="T16" fmla="*/ 392 w 2004"/>
              <a:gd name="T17" fmla="*/ 466 h 888"/>
              <a:gd name="T18" fmla="*/ 434 w 2004"/>
              <a:gd name="T19" fmla="*/ 412 h 888"/>
              <a:gd name="T20" fmla="*/ 434 w 2004"/>
              <a:gd name="T21" fmla="*/ 346 h 888"/>
              <a:gd name="T22" fmla="*/ 468 w 2004"/>
              <a:gd name="T23" fmla="*/ 368 h 888"/>
              <a:gd name="T24" fmla="*/ 516 w 2004"/>
              <a:gd name="T25" fmla="*/ 356 h 888"/>
              <a:gd name="T26" fmla="*/ 548 w 2004"/>
              <a:gd name="T27" fmla="*/ 352 h 888"/>
              <a:gd name="T28" fmla="*/ 586 w 2004"/>
              <a:gd name="T29" fmla="*/ 354 h 888"/>
              <a:gd name="T30" fmla="*/ 722 w 2004"/>
              <a:gd name="T31" fmla="*/ 336 h 888"/>
              <a:gd name="T32" fmla="*/ 768 w 2004"/>
              <a:gd name="T33" fmla="*/ 342 h 888"/>
              <a:gd name="T34" fmla="*/ 812 w 2004"/>
              <a:gd name="T35" fmla="*/ 352 h 888"/>
              <a:gd name="T36" fmla="*/ 846 w 2004"/>
              <a:gd name="T37" fmla="*/ 316 h 888"/>
              <a:gd name="T38" fmla="*/ 868 w 2004"/>
              <a:gd name="T39" fmla="*/ 300 h 888"/>
              <a:gd name="T40" fmla="*/ 902 w 2004"/>
              <a:gd name="T41" fmla="*/ 290 h 888"/>
              <a:gd name="T42" fmla="*/ 968 w 2004"/>
              <a:gd name="T43" fmla="*/ 350 h 888"/>
              <a:gd name="T44" fmla="*/ 1000 w 2004"/>
              <a:gd name="T45" fmla="*/ 264 h 888"/>
              <a:gd name="T46" fmla="*/ 1054 w 2004"/>
              <a:gd name="T47" fmla="*/ 242 h 888"/>
              <a:gd name="T48" fmla="*/ 1114 w 2004"/>
              <a:gd name="T49" fmla="*/ 174 h 888"/>
              <a:gd name="T50" fmla="*/ 1148 w 2004"/>
              <a:gd name="T51" fmla="*/ 100 h 888"/>
              <a:gd name="T52" fmla="*/ 1212 w 2004"/>
              <a:gd name="T53" fmla="*/ 96 h 888"/>
              <a:gd name="T54" fmla="*/ 1282 w 2004"/>
              <a:gd name="T55" fmla="*/ 12 h 888"/>
              <a:gd name="T56" fmla="*/ 1374 w 2004"/>
              <a:gd name="T57" fmla="*/ 0 h 888"/>
              <a:gd name="T58" fmla="*/ 1440 w 2004"/>
              <a:gd name="T59" fmla="*/ 40 h 888"/>
              <a:gd name="T60" fmla="*/ 1490 w 2004"/>
              <a:gd name="T61" fmla="*/ 84 h 888"/>
              <a:gd name="T62" fmla="*/ 1530 w 2004"/>
              <a:gd name="T63" fmla="*/ 94 h 888"/>
              <a:gd name="T64" fmla="*/ 1582 w 2004"/>
              <a:gd name="T65" fmla="*/ 104 h 888"/>
              <a:gd name="T66" fmla="*/ 1652 w 2004"/>
              <a:gd name="T67" fmla="*/ 102 h 888"/>
              <a:gd name="T68" fmla="*/ 1770 w 2004"/>
              <a:gd name="T69" fmla="*/ 72 h 888"/>
              <a:gd name="T70" fmla="*/ 1826 w 2004"/>
              <a:gd name="T71" fmla="*/ 132 h 888"/>
              <a:gd name="T72" fmla="*/ 1850 w 2004"/>
              <a:gd name="T73" fmla="*/ 182 h 888"/>
              <a:gd name="T74" fmla="*/ 1878 w 2004"/>
              <a:gd name="T75" fmla="*/ 314 h 888"/>
              <a:gd name="T76" fmla="*/ 1908 w 2004"/>
              <a:gd name="T77" fmla="*/ 378 h 888"/>
              <a:gd name="T78" fmla="*/ 1952 w 2004"/>
              <a:gd name="T79" fmla="*/ 472 h 888"/>
              <a:gd name="T80" fmla="*/ 1936 w 2004"/>
              <a:gd name="T81" fmla="*/ 526 h 888"/>
              <a:gd name="T82" fmla="*/ 1810 w 2004"/>
              <a:gd name="T83" fmla="*/ 718 h 888"/>
              <a:gd name="T84" fmla="*/ 1672 w 2004"/>
              <a:gd name="T85" fmla="*/ 806 h 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004" h="888">
                <a:moveTo>
                  <a:pt x="1576" y="840"/>
                </a:moveTo>
                <a:lnTo>
                  <a:pt x="1176" y="846"/>
                </a:lnTo>
                <a:lnTo>
                  <a:pt x="384" y="836"/>
                </a:lnTo>
                <a:lnTo>
                  <a:pt x="390" y="888"/>
                </a:lnTo>
                <a:lnTo>
                  <a:pt x="0" y="888"/>
                </a:lnTo>
                <a:lnTo>
                  <a:pt x="24" y="866"/>
                </a:lnTo>
                <a:cubicBezTo>
                  <a:pt x="31" y="856"/>
                  <a:pt x="30" y="837"/>
                  <a:pt x="40" y="828"/>
                </a:cubicBezTo>
                <a:cubicBezTo>
                  <a:pt x="50" y="819"/>
                  <a:pt x="71" y="828"/>
                  <a:pt x="82" y="810"/>
                </a:cubicBezTo>
                <a:cubicBezTo>
                  <a:pt x="93" y="792"/>
                  <a:pt x="104" y="746"/>
                  <a:pt x="108" y="720"/>
                </a:cubicBezTo>
                <a:cubicBezTo>
                  <a:pt x="112" y="694"/>
                  <a:pt x="101" y="673"/>
                  <a:pt x="108" y="654"/>
                </a:cubicBezTo>
                <a:cubicBezTo>
                  <a:pt x="115" y="635"/>
                  <a:pt x="130" y="607"/>
                  <a:pt x="152" y="608"/>
                </a:cubicBezTo>
                <a:cubicBezTo>
                  <a:pt x="174" y="609"/>
                  <a:pt x="211" y="656"/>
                  <a:pt x="238" y="660"/>
                </a:cubicBezTo>
                <a:cubicBezTo>
                  <a:pt x="265" y="664"/>
                  <a:pt x="302" y="649"/>
                  <a:pt x="316" y="630"/>
                </a:cubicBezTo>
                <a:cubicBezTo>
                  <a:pt x="330" y="611"/>
                  <a:pt x="316" y="563"/>
                  <a:pt x="324" y="548"/>
                </a:cubicBezTo>
                <a:cubicBezTo>
                  <a:pt x="332" y="533"/>
                  <a:pt x="351" y="545"/>
                  <a:pt x="364" y="540"/>
                </a:cubicBezTo>
                <a:cubicBezTo>
                  <a:pt x="377" y="535"/>
                  <a:pt x="390" y="521"/>
                  <a:pt x="400" y="516"/>
                </a:cubicBezTo>
                <a:cubicBezTo>
                  <a:pt x="410" y="511"/>
                  <a:pt x="427" y="518"/>
                  <a:pt x="426" y="510"/>
                </a:cubicBezTo>
                <a:cubicBezTo>
                  <a:pt x="425" y="502"/>
                  <a:pt x="394" y="481"/>
                  <a:pt x="392" y="466"/>
                </a:cubicBezTo>
                <a:cubicBezTo>
                  <a:pt x="390" y="451"/>
                  <a:pt x="405" y="429"/>
                  <a:pt x="412" y="420"/>
                </a:cubicBezTo>
                <a:cubicBezTo>
                  <a:pt x="419" y="411"/>
                  <a:pt x="432" y="422"/>
                  <a:pt x="434" y="412"/>
                </a:cubicBezTo>
                <a:cubicBezTo>
                  <a:pt x="436" y="402"/>
                  <a:pt x="426" y="373"/>
                  <a:pt x="426" y="362"/>
                </a:cubicBezTo>
                <a:cubicBezTo>
                  <a:pt x="426" y="351"/>
                  <a:pt x="430" y="349"/>
                  <a:pt x="434" y="346"/>
                </a:cubicBezTo>
                <a:cubicBezTo>
                  <a:pt x="438" y="343"/>
                  <a:pt x="442" y="342"/>
                  <a:pt x="448" y="346"/>
                </a:cubicBezTo>
                <a:cubicBezTo>
                  <a:pt x="454" y="350"/>
                  <a:pt x="460" y="364"/>
                  <a:pt x="468" y="368"/>
                </a:cubicBezTo>
                <a:cubicBezTo>
                  <a:pt x="476" y="372"/>
                  <a:pt x="490" y="370"/>
                  <a:pt x="498" y="368"/>
                </a:cubicBezTo>
                <a:cubicBezTo>
                  <a:pt x="506" y="366"/>
                  <a:pt x="512" y="360"/>
                  <a:pt x="516" y="356"/>
                </a:cubicBezTo>
                <a:cubicBezTo>
                  <a:pt x="520" y="352"/>
                  <a:pt x="515" y="343"/>
                  <a:pt x="520" y="342"/>
                </a:cubicBezTo>
                <a:cubicBezTo>
                  <a:pt x="525" y="341"/>
                  <a:pt x="539" y="352"/>
                  <a:pt x="548" y="352"/>
                </a:cubicBezTo>
                <a:cubicBezTo>
                  <a:pt x="557" y="352"/>
                  <a:pt x="568" y="340"/>
                  <a:pt x="574" y="340"/>
                </a:cubicBezTo>
                <a:cubicBezTo>
                  <a:pt x="580" y="340"/>
                  <a:pt x="575" y="347"/>
                  <a:pt x="586" y="354"/>
                </a:cubicBezTo>
                <a:cubicBezTo>
                  <a:pt x="597" y="361"/>
                  <a:pt x="619" y="385"/>
                  <a:pt x="642" y="382"/>
                </a:cubicBezTo>
                <a:cubicBezTo>
                  <a:pt x="665" y="379"/>
                  <a:pt x="704" y="342"/>
                  <a:pt x="722" y="336"/>
                </a:cubicBezTo>
                <a:cubicBezTo>
                  <a:pt x="740" y="330"/>
                  <a:pt x="740" y="347"/>
                  <a:pt x="748" y="348"/>
                </a:cubicBezTo>
                <a:cubicBezTo>
                  <a:pt x="756" y="349"/>
                  <a:pt x="762" y="339"/>
                  <a:pt x="768" y="342"/>
                </a:cubicBezTo>
                <a:cubicBezTo>
                  <a:pt x="774" y="345"/>
                  <a:pt x="779" y="364"/>
                  <a:pt x="786" y="366"/>
                </a:cubicBezTo>
                <a:cubicBezTo>
                  <a:pt x="793" y="368"/>
                  <a:pt x="806" y="359"/>
                  <a:pt x="812" y="352"/>
                </a:cubicBezTo>
                <a:cubicBezTo>
                  <a:pt x="818" y="345"/>
                  <a:pt x="818" y="330"/>
                  <a:pt x="824" y="324"/>
                </a:cubicBezTo>
                <a:cubicBezTo>
                  <a:pt x="830" y="318"/>
                  <a:pt x="842" y="321"/>
                  <a:pt x="846" y="316"/>
                </a:cubicBezTo>
                <a:cubicBezTo>
                  <a:pt x="850" y="311"/>
                  <a:pt x="844" y="299"/>
                  <a:pt x="848" y="296"/>
                </a:cubicBezTo>
                <a:cubicBezTo>
                  <a:pt x="852" y="293"/>
                  <a:pt x="862" y="303"/>
                  <a:pt x="868" y="300"/>
                </a:cubicBezTo>
                <a:cubicBezTo>
                  <a:pt x="874" y="297"/>
                  <a:pt x="880" y="280"/>
                  <a:pt x="886" y="278"/>
                </a:cubicBezTo>
                <a:cubicBezTo>
                  <a:pt x="892" y="276"/>
                  <a:pt x="899" y="285"/>
                  <a:pt x="902" y="290"/>
                </a:cubicBezTo>
                <a:cubicBezTo>
                  <a:pt x="905" y="295"/>
                  <a:pt x="891" y="296"/>
                  <a:pt x="902" y="306"/>
                </a:cubicBezTo>
                <a:lnTo>
                  <a:pt x="968" y="350"/>
                </a:lnTo>
                <a:cubicBezTo>
                  <a:pt x="984" y="348"/>
                  <a:pt x="995" y="310"/>
                  <a:pt x="1000" y="296"/>
                </a:cubicBezTo>
                <a:cubicBezTo>
                  <a:pt x="1005" y="282"/>
                  <a:pt x="991" y="271"/>
                  <a:pt x="1000" y="264"/>
                </a:cubicBezTo>
                <a:cubicBezTo>
                  <a:pt x="1009" y="257"/>
                  <a:pt x="1043" y="260"/>
                  <a:pt x="1052" y="256"/>
                </a:cubicBezTo>
                <a:cubicBezTo>
                  <a:pt x="1061" y="252"/>
                  <a:pt x="1051" y="249"/>
                  <a:pt x="1054" y="242"/>
                </a:cubicBezTo>
                <a:cubicBezTo>
                  <a:pt x="1057" y="235"/>
                  <a:pt x="1058" y="227"/>
                  <a:pt x="1068" y="216"/>
                </a:cubicBezTo>
                <a:cubicBezTo>
                  <a:pt x="1078" y="205"/>
                  <a:pt x="1106" y="193"/>
                  <a:pt x="1114" y="174"/>
                </a:cubicBezTo>
                <a:lnTo>
                  <a:pt x="1118" y="104"/>
                </a:lnTo>
                <a:cubicBezTo>
                  <a:pt x="1124" y="92"/>
                  <a:pt x="1138" y="99"/>
                  <a:pt x="1148" y="100"/>
                </a:cubicBezTo>
                <a:cubicBezTo>
                  <a:pt x="1158" y="101"/>
                  <a:pt x="1167" y="113"/>
                  <a:pt x="1178" y="112"/>
                </a:cubicBezTo>
                <a:cubicBezTo>
                  <a:pt x="1189" y="111"/>
                  <a:pt x="1195" y="102"/>
                  <a:pt x="1212" y="96"/>
                </a:cubicBezTo>
                <a:cubicBezTo>
                  <a:pt x="1229" y="90"/>
                  <a:pt x="1270" y="88"/>
                  <a:pt x="1282" y="74"/>
                </a:cubicBezTo>
                <a:cubicBezTo>
                  <a:pt x="1294" y="60"/>
                  <a:pt x="1274" y="23"/>
                  <a:pt x="1282" y="12"/>
                </a:cubicBezTo>
                <a:cubicBezTo>
                  <a:pt x="1290" y="1"/>
                  <a:pt x="1317" y="12"/>
                  <a:pt x="1332" y="10"/>
                </a:cubicBezTo>
                <a:lnTo>
                  <a:pt x="1374" y="0"/>
                </a:lnTo>
                <a:cubicBezTo>
                  <a:pt x="1383" y="0"/>
                  <a:pt x="1373" y="5"/>
                  <a:pt x="1384" y="12"/>
                </a:cubicBezTo>
                <a:cubicBezTo>
                  <a:pt x="1395" y="19"/>
                  <a:pt x="1428" y="29"/>
                  <a:pt x="1440" y="40"/>
                </a:cubicBezTo>
                <a:cubicBezTo>
                  <a:pt x="1452" y="51"/>
                  <a:pt x="1450" y="73"/>
                  <a:pt x="1458" y="80"/>
                </a:cubicBezTo>
                <a:cubicBezTo>
                  <a:pt x="1466" y="87"/>
                  <a:pt x="1481" y="80"/>
                  <a:pt x="1490" y="84"/>
                </a:cubicBezTo>
                <a:cubicBezTo>
                  <a:pt x="1499" y="88"/>
                  <a:pt x="1507" y="104"/>
                  <a:pt x="1514" y="106"/>
                </a:cubicBezTo>
                <a:cubicBezTo>
                  <a:pt x="1521" y="108"/>
                  <a:pt x="1523" y="94"/>
                  <a:pt x="1530" y="94"/>
                </a:cubicBezTo>
                <a:cubicBezTo>
                  <a:pt x="1537" y="94"/>
                  <a:pt x="1549" y="102"/>
                  <a:pt x="1558" y="104"/>
                </a:cubicBezTo>
                <a:cubicBezTo>
                  <a:pt x="1567" y="106"/>
                  <a:pt x="1572" y="100"/>
                  <a:pt x="1582" y="104"/>
                </a:cubicBezTo>
                <a:cubicBezTo>
                  <a:pt x="1592" y="108"/>
                  <a:pt x="1606" y="126"/>
                  <a:pt x="1618" y="126"/>
                </a:cubicBezTo>
                <a:cubicBezTo>
                  <a:pt x="1630" y="126"/>
                  <a:pt x="1638" y="105"/>
                  <a:pt x="1652" y="102"/>
                </a:cubicBezTo>
                <a:cubicBezTo>
                  <a:pt x="1666" y="99"/>
                  <a:pt x="1684" y="113"/>
                  <a:pt x="1704" y="108"/>
                </a:cubicBezTo>
                <a:cubicBezTo>
                  <a:pt x="1724" y="103"/>
                  <a:pt x="1754" y="71"/>
                  <a:pt x="1770" y="72"/>
                </a:cubicBezTo>
                <a:cubicBezTo>
                  <a:pt x="1786" y="73"/>
                  <a:pt x="1793" y="102"/>
                  <a:pt x="1802" y="112"/>
                </a:cubicBezTo>
                <a:cubicBezTo>
                  <a:pt x="1811" y="122"/>
                  <a:pt x="1822" y="124"/>
                  <a:pt x="1826" y="132"/>
                </a:cubicBezTo>
                <a:cubicBezTo>
                  <a:pt x="1830" y="140"/>
                  <a:pt x="1824" y="154"/>
                  <a:pt x="1828" y="162"/>
                </a:cubicBezTo>
                <a:cubicBezTo>
                  <a:pt x="1832" y="170"/>
                  <a:pt x="1847" y="164"/>
                  <a:pt x="1850" y="182"/>
                </a:cubicBezTo>
                <a:cubicBezTo>
                  <a:pt x="1853" y="200"/>
                  <a:pt x="1841" y="246"/>
                  <a:pt x="1846" y="268"/>
                </a:cubicBezTo>
                <a:cubicBezTo>
                  <a:pt x="1851" y="290"/>
                  <a:pt x="1872" y="300"/>
                  <a:pt x="1878" y="314"/>
                </a:cubicBezTo>
                <a:cubicBezTo>
                  <a:pt x="1884" y="328"/>
                  <a:pt x="1877" y="341"/>
                  <a:pt x="1882" y="352"/>
                </a:cubicBezTo>
                <a:cubicBezTo>
                  <a:pt x="1887" y="363"/>
                  <a:pt x="1903" y="369"/>
                  <a:pt x="1908" y="378"/>
                </a:cubicBezTo>
                <a:cubicBezTo>
                  <a:pt x="1913" y="387"/>
                  <a:pt x="1905" y="392"/>
                  <a:pt x="1912" y="408"/>
                </a:cubicBezTo>
                <a:cubicBezTo>
                  <a:pt x="1919" y="424"/>
                  <a:pt x="1937" y="458"/>
                  <a:pt x="1952" y="472"/>
                </a:cubicBezTo>
                <a:lnTo>
                  <a:pt x="2004" y="494"/>
                </a:lnTo>
                <a:cubicBezTo>
                  <a:pt x="2001" y="503"/>
                  <a:pt x="1964" y="503"/>
                  <a:pt x="1936" y="526"/>
                </a:cubicBezTo>
                <a:cubicBezTo>
                  <a:pt x="1908" y="549"/>
                  <a:pt x="1855" y="602"/>
                  <a:pt x="1834" y="634"/>
                </a:cubicBezTo>
                <a:cubicBezTo>
                  <a:pt x="1813" y="666"/>
                  <a:pt x="1831" y="697"/>
                  <a:pt x="1810" y="718"/>
                </a:cubicBezTo>
                <a:cubicBezTo>
                  <a:pt x="1789" y="739"/>
                  <a:pt x="1731" y="745"/>
                  <a:pt x="1708" y="760"/>
                </a:cubicBezTo>
                <a:cubicBezTo>
                  <a:pt x="1685" y="775"/>
                  <a:pt x="1694" y="793"/>
                  <a:pt x="1672" y="806"/>
                </a:cubicBezTo>
                <a:cubicBezTo>
                  <a:pt x="1650" y="819"/>
                  <a:pt x="1596" y="833"/>
                  <a:pt x="1576" y="840"/>
                </a:cubicBezTo>
                <a:close/>
              </a:path>
            </a:pathLst>
          </a:custGeom>
          <a:solidFill>
            <a:srgbClr val="3333FF">
              <a:alpha val="50000"/>
            </a:srgbClr>
          </a:solidFill>
          <a:ln>
            <a:noFill/>
          </a:ln>
          <a:effectLst/>
          <a:extLst>
            <a:ext uri="{91240B29-F687-4F45-9708-019B960494DF}">
              <a14:hiddenLine xmlns:a14="http://schemas.microsoft.com/office/drawing/2010/main" w="952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9262" name="Picture 46" descr="The Civil War 35 Star Fla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4788" y="2111375"/>
            <a:ext cx="296862" cy="180975"/>
          </a:xfrm>
          <a:prstGeom prst="rect">
            <a:avLst/>
          </a:prstGeom>
          <a:noFill/>
          <a:extLst>
            <a:ext uri="{909E8E84-426E-40DD-AFC4-6F175D3DCCD1}">
              <a14:hiddenFill xmlns:a14="http://schemas.microsoft.com/office/drawing/2010/main">
                <a:solidFill>
                  <a:srgbClr val="FFFFFF"/>
                </a:solidFill>
              </a14:hiddenFill>
            </a:ext>
          </a:extLst>
        </p:spPr>
      </p:pic>
      <p:sp>
        <p:nvSpPr>
          <p:cNvPr id="9264" name="Freeform 48"/>
          <p:cNvSpPr>
            <a:spLocks/>
          </p:cNvSpPr>
          <p:nvPr/>
        </p:nvSpPr>
        <p:spPr bwMode="auto">
          <a:xfrm>
            <a:off x="74613" y="19050"/>
            <a:ext cx="2674937" cy="2774950"/>
          </a:xfrm>
          <a:custGeom>
            <a:avLst/>
            <a:gdLst>
              <a:gd name="T0" fmla="*/ 0 w 1685"/>
              <a:gd name="T1" fmla="*/ 230 h 1748"/>
              <a:gd name="T2" fmla="*/ 75 w 1685"/>
              <a:gd name="T3" fmla="*/ 286 h 1748"/>
              <a:gd name="T4" fmla="*/ 159 w 1685"/>
              <a:gd name="T5" fmla="*/ 272 h 1748"/>
              <a:gd name="T6" fmla="*/ 200 w 1685"/>
              <a:gd name="T7" fmla="*/ 302 h 1748"/>
              <a:gd name="T8" fmla="*/ 167 w 1685"/>
              <a:gd name="T9" fmla="*/ 370 h 1748"/>
              <a:gd name="T10" fmla="*/ 162 w 1685"/>
              <a:gd name="T11" fmla="*/ 469 h 1748"/>
              <a:gd name="T12" fmla="*/ 236 w 1685"/>
              <a:gd name="T13" fmla="*/ 568 h 1748"/>
              <a:gd name="T14" fmla="*/ 140 w 1685"/>
              <a:gd name="T15" fmla="*/ 1477 h 1748"/>
              <a:gd name="T16" fmla="*/ 1394 w 1685"/>
              <a:gd name="T17" fmla="*/ 1633 h 1748"/>
              <a:gd name="T18" fmla="*/ 1308 w 1685"/>
              <a:gd name="T19" fmla="*/ 1745 h 1748"/>
              <a:gd name="T20" fmla="*/ 1500 w 1685"/>
              <a:gd name="T21" fmla="*/ 1714 h 1748"/>
              <a:gd name="T22" fmla="*/ 1517 w 1685"/>
              <a:gd name="T23" fmla="*/ 1657 h 1748"/>
              <a:gd name="T24" fmla="*/ 1542 w 1685"/>
              <a:gd name="T25" fmla="*/ 1637 h 1748"/>
              <a:gd name="T26" fmla="*/ 1566 w 1685"/>
              <a:gd name="T27" fmla="*/ 1598 h 1748"/>
              <a:gd name="T28" fmla="*/ 1595 w 1685"/>
              <a:gd name="T29" fmla="*/ 1579 h 1748"/>
              <a:gd name="T30" fmla="*/ 1643 w 1685"/>
              <a:gd name="T31" fmla="*/ 1532 h 1748"/>
              <a:gd name="T32" fmla="*/ 1655 w 1685"/>
              <a:gd name="T33" fmla="*/ 1499 h 1748"/>
              <a:gd name="T34" fmla="*/ 1670 w 1685"/>
              <a:gd name="T35" fmla="*/ 1468 h 1748"/>
              <a:gd name="T36" fmla="*/ 1676 w 1685"/>
              <a:gd name="T37" fmla="*/ 1390 h 1748"/>
              <a:gd name="T38" fmla="*/ 1581 w 1685"/>
              <a:gd name="T39" fmla="*/ 1408 h 1748"/>
              <a:gd name="T40" fmla="*/ 1562 w 1685"/>
              <a:gd name="T41" fmla="*/ 1354 h 1748"/>
              <a:gd name="T42" fmla="*/ 1577 w 1685"/>
              <a:gd name="T43" fmla="*/ 1265 h 1748"/>
              <a:gd name="T44" fmla="*/ 1554 w 1685"/>
              <a:gd name="T45" fmla="*/ 1162 h 1748"/>
              <a:gd name="T46" fmla="*/ 1478 w 1685"/>
              <a:gd name="T47" fmla="*/ 1090 h 1748"/>
              <a:gd name="T48" fmla="*/ 1425 w 1685"/>
              <a:gd name="T49" fmla="*/ 1039 h 1748"/>
              <a:gd name="T50" fmla="*/ 1374 w 1685"/>
              <a:gd name="T51" fmla="*/ 952 h 1748"/>
              <a:gd name="T52" fmla="*/ 1419 w 1685"/>
              <a:gd name="T53" fmla="*/ 805 h 1748"/>
              <a:gd name="T54" fmla="*/ 1373 w 1685"/>
              <a:gd name="T55" fmla="*/ 724 h 1748"/>
              <a:gd name="T56" fmla="*/ 1289 w 1685"/>
              <a:gd name="T57" fmla="*/ 653 h 1748"/>
              <a:gd name="T58" fmla="*/ 1295 w 1685"/>
              <a:gd name="T59" fmla="*/ 593 h 1748"/>
              <a:gd name="T60" fmla="*/ 1254 w 1685"/>
              <a:gd name="T61" fmla="*/ 556 h 1748"/>
              <a:gd name="T62" fmla="*/ 1208 w 1685"/>
              <a:gd name="T63" fmla="*/ 494 h 1748"/>
              <a:gd name="T64" fmla="*/ 1157 w 1685"/>
              <a:gd name="T65" fmla="*/ 412 h 1748"/>
              <a:gd name="T66" fmla="*/ 1118 w 1685"/>
              <a:gd name="T67" fmla="*/ 334 h 1748"/>
              <a:gd name="T68" fmla="*/ 1179 w 1685"/>
              <a:gd name="T69" fmla="*/ 155 h 1748"/>
              <a:gd name="T70" fmla="*/ 1208 w 1685"/>
              <a:gd name="T71" fmla="*/ 86 h 1748"/>
              <a:gd name="T72" fmla="*/ 1251 w 1685"/>
              <a:gd name="T73" fmla="*/ 67 h 1748"/>
              <a:gd name="T74" fmla="*/ 1269 w 1685"/>
              <a:gd name="T75" fmla="*/ 4 h 1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85" h="1748">
                <a:moveTo>
                  <a:pt x="5" y="0"/>
                </a:moveTo>
                <a:lnTo>
                  <a:pt x="0" y="230"/>
                </a:lnTo>
                <a:lnTo>
                  <a:pt x="18" y="239"/>
                </a:lnTo>
                <a:cubicBezTo>
                  <a:pt x="30" y="248"/>
                  <a:pt x="58" y="277"/>
                  <a:pt x="75" y="286"/>
                </a:cubicBezTo>
                <a:cubicBezTo>
                  <a:pt x="92" y="295"/>
                  <a:pt x="108" y="294"/>
                  <a:pt x="122" y="292"/>
                </a:cubicBezTo>
                <a:cubicBezTo>
                  <a:pt x="136" y="290"/>
                  <a:pt x="149" y="276"/>
                  <a:pt x="159" y="272"/>
                </a:cubicBezTo>
                <a:cubicBezTo>
                  <a:pt x="169" y="268"/>
                  <a:pt x="173" y="264"/>
                  <a:pt x="180" y="269"/>
                </a:cubicBezTo>
                <a:cubicBezTo>
                  <a:pt x="187" y="274"/>
                  <a:pt x="199" y="294"/>
                  <a:pt x="200" y="302"/>
                </a:cubicBezTo>
                <a:cubicBezTo>
                  <a:pt x="201" y="310"/>
                  <a:pt x="190" y="309"/>
                  <a:pt x="185" y="320"/>
                </a:cubicBezTo>
                <a:cubicBezTo>
                  <a:pt x="180" y="331"/>
                  <a:pt x="180" y="353"/>
                  <a:pt x="167" y="370"/>
                </a:cubicBezTo>
                <a:cubicBezTo>
                  <a:pt x="154" y="387"/>
                  <a:pt x="106" y="404"/>
                  <a:pt x="105" y="420"/>
                </a:cubicBezTo>
                <a:cubicBezTo>
                  <a:pt x="104" y="436"/>
                  <a:pt x="150" y="450"/>
                  <a:pt x="162" y="469"/>
                </a:cubicBezTo>
                <a:cubicBezTo>
                  <a:pt x="174" y="488"/>
                  <a:pt x="167" y="516"/>
                  <a:pt x="179" y="532"/>
                </a:cubicBezTo>
                <a:lnTo>
                  <a:pt x="236" y="568"/>
                </a:lnTo>
                <a:lnTo>
                  <a:pt x="153" y="1303"/>
                </a:lnTo>
                <a:lnTo>
                  <a:pt x="140" y="1477"/>
                </a:lnTo>
                <a:lnTo>
                  <a:pt x="1361" y="1572"/>
                </a:lnTo>
                <a:lnTo>
                  <a:pt x="1394" y="1633"/>
                </a:lnTo>
                <a:lnTo>
                  <a:pt x="1353" y="1666"/>
                </a:lnTo>
                <a:lnTo>
                  <a:pt x="1308" y="1745"/>
                </a:lnTo>
                <a:lnTo>
                  <a:pt x="1502" y="1748"/>
                </a:lnTo>
                <a:lnTo>
                  <a:pt x="1500" y="1714"/>
                </a:lnTo>
                <a:cubicBezTo>
                  <a:pt x="1504" y="1702"/>
                  <a:pt x="1523" y="1684"/>
                  <a:pt x="1526" y="1675"/>
                </a:cubicBezTo>
                <a:cubicBezTo>
                  <a:pt x="1529" y="1666"/>
                  <a:pt x="1518" y="1662"/>
                  <a:pt x="1517" y="1657"/>
                </a:cubicBezTo>
                <a:cubicBezTo>
                  <a:pt x="1516" y="1652"/>
                  <a:pt x="1517" y="1649"/>
                  <a:pt x="1521" y="1646"/>
                </a:cubicBezTo>
                <a:cubicBezTo>
                  <a:pt x="1525" y="1643"/>
                  <a:pt x="1537" y="1642"/>
                  <a:pt x="1542" y="1637"/>
                </a:cubicBezTo>
                <a:cubicBezTo>
                  <a:pt x="1547" y="1632"/>
                  <a:pt x="1546" y="1624"/>
                  <a:pt x="1550" y="1618"/>
                </a:cubicBezTo>
                <a:cubicBezTo>
                  <a:pt x="1554" y="1612"/>
                  <a:pt x="1564" y="1609"/>
                  <a:pt x="1566" y="1598"/>
                </a:cubicBezTo>
                <a:cubicBezTo>
                  <a:pt x="1568" y="1587"/>
                  <a:pt x="1558" y="1552"/>
                  <a:pt x="1563" y="1549"/>
                </a:cubicBezTo>
                <a:cubicBezTo>
                  <a:pt x="1568" y="1546"/>
                  <a:pt x="1586" y="1581"/>
                  <a:pt x="1595" y="1579"/>
                </a:cubicBezTo>
                <a:cubicBezTo>
                  <a:pt x="1604" y="1577"/>
                  <a:pt x="1609" y="1546"/>
                  <a:pt x="1617" y="1538"/>
                </a:cubicBezTo>
                <a:cubicBezTo>
                  <a:pt x="1625" y="1530"/>
                  <a:pt x="1638" y="1536"/>
                  <a:pt x="1643" y="1532"/>
                </a:cubicBezTo>
                <a:cubicBezTo>
                  <a:pt x="1648" y="1528"/>
                  <a:pt x="1644" y="1518"/>
                  <a:pt x="1646" y="1513"/>
                </a:cubicBezTo>
                <a:cubicBezTo>
                  <a:pt x="1648" y="1508"/>
                  <a:pt x="1653" y="1504"/>
                  <a:pt x="1655" y="1499"/>
                </a:cubicBezTo>
                <a:cubicBezTo>
                  <a:pt x="1657" y="1494"/>
                  <a:pt x="1657" y="1489"/>
                  <a:pt x="1659" y="1484"/>
                </a:cubicBezTo>
                <a:cubicBezTo>
                  <a:pt x="1661" y="1479"/>
                  <a:pt x="1668" y="1474"/>
                  <a:pt x="1670" y="1468"/>
                </a:cubicBezTo>
                <a:cubicBezTo>
                  <a:pt x="1672" y="1462"/>
                  <a:pt x="1670" y="1460"/>
                  <a:pt x="1671" y="1447"/>
                </a:cubicBezTo>
                <a:cubicBezTo>
                  <a:pt x="1672" y="1434"/>
                  <a:pt x="1685" y="1396"/>
                  <a:pt x="1676" y="1390"/>
                </a:cubicBezTo>
                <a:cubicBezTo>
                  <a:pt x="1667" y="1384"/>
                  <a:pt x="1632" y="1406"/>
                  <a:pt x="1616" y="1409"/>
                </a:cubicBezTo>
                <a:cubicBezTo>
                  <a:pt x="1600" y="1412"/>
                  <a:pt x="1587" y="1413"/>
                  <a:pt x="1581" y="1408"/>
                </a:cubicBezTo>
                <a:lnTo>
                  <a:pt x="1578" y="1378"/>
                </a:lnTo>
                <a:lnTo>
                  <a:pt x="1562" y="1354"/>
                </a:lnTo>
                <a:lnTo>
                  <a:pt x="1562" y="1322"/>
                </a:lnTo>
                <a:lnTo>
                  <a:pt x="1577" y="1265"/>
                </a:lnTo>
                <a:lnTo>
                  <a:pt x="1568" y="1186"/>
                </a:lnTo>
                <a:cubicBezTo>
                  <a:pt x="1564" y="1169"/>
                  <a:pt x="1565" y="1176"/>
                  <a:pt x="1554" y="1162"/>
                </a:cubicBezTo>
                <a:cubicBezTo>
                  <a:pt x="1543" y="1148"/>
                  <a:pt x="1515" y="1114"/>
                  <a:pt x="1502" y="1102"/>
                </a:cubicBezTo>
                <a:cubicBezTo>
                  <a:pt x="1489" y="1090"/>
                  <a:pt x="1486" y="1097"/>
                  <a:pt x="1478" y="1090"/>
                </a:cubicBezTo>
                <a:cubicBezTo>
                  <a:pt x="1470" y="1083"/>
                  <a:pt x="1463" y="1072"/>
                  <a:pt x="1454" y="1063"/>
                </a:cubicBezTo>
                <a:cubicBezTo>
                  <a:pt x="1445" y="1054"/>
                  <a:pt x="1437" y="1049"/>
                  <a:pt x="1425" y="1039"/>
                </a:cubicBezTo>
                <a:cubicBezTo>
                  <a:pt x="1413" y="1029"/>
                  <a:pt x="1387" y="1017"/>
                  <a:pt x="1379" y="1003"/>
                </a:cubicBezTo>
                <a:cubicBezTo>
                  <a:pt x="1371" y="989"/>
                  <a:pt x="1367" y="975"/>
                  <a:pt x="1374" y="952"/>
                </a:cubicBezTo>
                <a:cubicBezTo>
                  <a:pt x="1381" y="929"/>
                  <a:pt x="1415" y="886"/>
                  <a:pt x="1422" y="862"/>
                </a:cubicBezTo>
                <a:cubicBezTo>
                  <a:pt x="1429" y="838"/>
                  <a:pt x="1419" y="823"/>
                  <a:pt x="1419" y="805"/>
                </a:cubicBezTo>
                <a:cubicBezTo>
                  <a:pt x="1419" y="787"/>
                  <a:pt x="1433" y="764"/>
                  <a:pt x="1425" y="751"/>
                </a:cubicBezTo>
                <a:cubicBezTo>
                  <a:pt x="1417" y="738"/>
                  <a:pt x="1389" y="728"/>
                  <a:pt x="1373" y="724"/>
                </a:cubicBezTo>
                <a:cubicBezTo>
                  <a:pt x="1357" y="720"/>
                  <a:pt x="1343" y="740"/>
                  <a:pt x="1329" y="728"/>
                </a:cubicBezTo>
                <a:cubicBezTo>
                  <a:pt x="1315" y="716"/>
                  <a:pt x="1293" y="669"/>
                  <a:pt x="1289" y="653"/>
                </a:cubicBezTo>
                <a:cubicBezTo>
                  <a:pt x="1285" y="637"/>
                  <a:pt x="1301" y="639"/>
                  <a:pt x="1302" y="629"/>
                </a:cubicBezTo>
                <a:cubicBezTo>
                  <a:pt x="1303" y="619"/>
                  <a:pt x="1297" y="601"/>
                  <a:pt x="1295" y="593"/>
                </a:cubicBezTo>
                <a:cubicBezTo>
                  <a:pt x="1293" y="585"/>
                  <a:pt x="1294" y="587"/>
                  <a:pt x="1287" y="581"/>
                </a:cubicBezTo>
                <a:cubicBezTo>
                  <a:pt x="1280" y="575"/>
                  <a:pt x="1262" y="561"/>
                  <a:pt x="1254" y="556"/>
                </a:cubicBezTo>
                <a:cubicBezTo>
                  <a:pt x="1246" y="551"/>
                  <a:pt x="1249" y="560"/>
                  <a:pt x="1241" y="550"/>
                </a:cubicBezTo>
                <a:cubicBezTo>
                  <a:pt x="1233" y="540"/>
                  <a:pt x="1216" y="505"/>
                  <a:pt x="1208" y="494"/>
                </a:cubicBezTo>
                <a:cubicBezTo>
                  <a:pt x="1200" y="483"/>
                  <a:pt x="1199" y="499"/>
                  <a:pt x="1191" y="485"/>
                </a:cubicBezTo>
                <a:cubicBezTo>
                  <a:pt x="1183" y="471"/>
                  <a:pt x="1167" y="432"/>
                  <a:pt x="1157" y="412"/>
                </a:cubicBezTo>
                <a:cubicBezTo>
                  <a:pt x="1147" y="392"/>
                  <a:pt x="1136" y="381"/>
                  <a:pt x="1130" y="368"/>
                </a:cubicBezTo>
                <a:cubicBezTo>
                  <a:pt x="1124" y="355"/>
                  <a:pt x="1115" y="362"/>
                  <a:pt x="1118" y="334"/>
                </a:cubicBezTo>
                <a:cubicBezTo>
                  <a:pt x="1121" y="306"/>
                  <a:pt x="1141" y="229"/>
                  <a:pt x="1151" y="199"/>
                </a:cubicBezTo>
                <a:cubicBezTo>
                  <a:pt x="1161" y="169"/>
                  <a:pt x="1172" y="169"/>
                  <a:pt x="1179" y="155"/>
                </a:cubicBezTo>
                <a:cubicBezTo>
                  <a:pt x="1186" y="141"/>
                  <a:pt x="1186" y="123"/>
                  <a:pt x="1191" y="112"/>
                </a:cubicBezTo>
                <a:cubicBezTo>
                  <a:pt x="1196" y="101"/>
                  <a:pt x="1202" y="92"/>
                  <a:pt x="1208" y="86"/>
                </a:cubicBezTo>
                <a:cubicBezTo>
                  <a:pt x="1214" y="80"/>
                  <a:pt x="1223" y="80"/>
                  <a:pt x="1230" y="77"/>
                </a:cubicBezTo>
                <a:cubicBezTo>
                  <a:pt x="1237" y="74"/>
                  <a:pt x="1245" y="77"/>
                  <a:pt x="1251" y="67"/>
                </a:cubicBezTo>
                <a:cubicBezTo>
                  <a:pt x="1257" y="57"/>
                  <a:pt x="1265" y="29"/>
                  <a:pt x="1268" y="19"/>
                </a:cubicBezTo>
                <a:lnTo>
                  <a:pt x="1269" y="4"/>
                </a:lnTo>
                <a:lnTo>
                  <a:pt x="5" y="0"/>
                </a:lnTo>
                <a:close/>
              </a:path>
            </a:pathLst>
          </a:custGeom>
          <a:solidFill>
            <a:srgbClr val="3333FF">
              <a:alpha val="50000"/>
            </a:srgbClr>
          </a:solidFill>
          <a:ln>
            <a:noFill/>
          </a:ln>
          <a:effectLst/>
          <a:extLst>
            <a:ext uri="{91240B29-F687-4F45-9708-019B960494DF}">
              <a14:hiddenLine xmlns:a14="http://schemas.microsoft.com/office/drawing/2010/main" w="952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9265" name="Picture 49" descr="The Civil War 35 Star Fla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6488" y="1844675"/>
            <a:ext cx="296862" cy="180975"/>
          </a:xfrm>
          <a:prstGeom prst="rect">
            <a:avLst/>
          </a:prstGeom>
          <a:noFill/>
          <a:extLst>
            <a:ext uri="{909E8E84-426E-40DD-AFC4-6F175D3DCCD1}">
              <a14:hiddenFill xmlns:a14="http://schemas.microsoft.com/office/drawing/2010/main">
                <a:solidFill>
                  <a:srgbClr val="FFFFFF"/>
                </a:solidFill>
              </a14:hiddenFill>
            </a:ext>
          </a:extLst>
        </p:spPr>
      </p:pic>
      <p:sp>
        <p:nvSpPr>
          <p:cNvPr id="9266" name="Freeform 50"/>
          <p:cNvSpPr>
            <a:spLocks/>
          </p:cNvSpPr>
          <p:nvPr/>
        </p:nvSpPr>
        <p:spPr bwMode="auto">
          <a:xfrm>
            <a:off x="5487988" y="439738"/>
            <a:ext cx="2079625" cy="1693862"/>
          </a:xfrm>
          <a:custGeom>
            <a:avLst/>
            <a:gdLst>
              <a:gd name="T0" fmla="*/ 37 w 1310"/>
              <a:gd name="T1" fmla="*/ 634 h 1067"/>
              <a:gd name="T2" fmla="*/ 67 w 1310"/>
              <a:gd name="T3" fmla="*/ 615 h 1067"/>
              <a:gd name="T4" fmla="*/ 167 w 1310"/>
              <a:gd name="T5" fmla="*/ 487 h 1067"/>
              <a:gd name="T6" fmla="*/ 197 w 1310"/>
              <a:gd name="T7" fmla="*/ 448 h 1067"/>
              <a:gd name="T8" fmla="*/ 236 w 1310"/>
              <a:gd name="T9" fmla="*/ 465 h 1067"/>
              <a:gd name="T10" fmla="*/ 254 w 1310"/>
              <a:gd name="T11" fmla="*/ 423 h 1067"/>
              <a:gd name="T12" fmla="*/ 281 w 1310"/>
              <a:gd name="T13" fmla="*/ 354 h 1067"/>
              <a:gd name="T14" fmla="*/ 310 w 1310"/>
              <a:gd name="T15" fmla="*/ 328 h 1067"/>
              <a:gd name="T16" fmla="*/ 365 w 1310"/>
              <a:gd name="T17" fmla="*/ 309 h 1067"/>
              <a:gd name="T18" fmla="*/ 445 w 1310"/>
              <a:gd name="T19" fmla="*/ 190 h 1067"/>
              <a:gd name="T20" fmla="*/ 469 w 1310"/>
              <a:gd name="T21" fmla="*/ 118 h 1067"/>
              <a:gd name="T22" fmla="*/ 529 w 1310"/>
              <a:gd name="T23" fmla="*/ 27 h 1067"/>
              <a:gd name="T24" fmla="*/ 551 w 1310"/>
              <a:gd name="T25" fmla="*/ 146 h 1067"/>
              <a:gd name="T26" fmla="*/ 830 w 1310"/>
              <a:gd name="T27" fmla="*/ 220 h 1067"/>
              <a:gd name="T28" fmla="*/ 836 w 1310"/>
              <a:gd name="T29" fmla="*/ 307 h 1067"/>
              <a:gd name="T30" fmla="*/ 902 w 1310"/>
              <a:gd name="T31" fmla="*/ 250 h 1067"/>
              <a:gd name="T32" fmla="*/ 1006 w 1310"/>
              <a:gd name="T33" fmla="*/ 168 h 1067"/>
              <a:gd name="T34" fmla="*/ 1106 w 1310"/>
              <a:gd name="T35" fmla="*/ 178 h 1067"/>
              <a:gd name="T36" fmla="*/ 1291 w 1310"/>
              <a:gd name="T37" fmla="*/ 166 h 1067"/>
              <a:gd name="T38" fmla="*/ 1299 w 1310"/>
              <a:gd name="T39" fmla="*/ 306 h 1067"/>
              <a:gd name="T40" fmla="*/ 1126 w 1310"/>
              <a:gd name="T41" fmla="*/ 219 h 1067"/>
              <a:gd name="T42" fmla="*/ 1107 w 1310"/>
              <a:gd name="T43" fmla="*/ 314 h 1067"/>
              <a:gd name="T44" fmla="*/ 976 w 1310"/>
              <a:gd name="T45" fmla="*/ 454 h 1067"/>
              <a:gd name="T46" fmla="*/ 892 w 1310"/>
              <a:gd name="T47" fmla="*/ 553 h 1067"/>
              <a:gd name="T48" fmla="*/ 829 w 1310"/>
              <a:gd name="T49" fmla="*/ 537 h 1067"/>
              <a:gd name="T50" fmla="*/ 721 w 1310"/>
              <a:gd name="T51" fmla="*/ 742 h 1067"/>
              <a:gd name="T52" fmla="*/ 643 w 1310"/>
              <a:gd name="T53" fmla="*/ 876 h 1067"/>
              <a:gd name="T54" fmla="*/ 640 w 1310"/>
              <a:gd name="T55" fmla="*/ 922 h 1067"/>
              <a:gd name="T56" fmla="*/ 529 w 1310"/>
              <a:gd name="T57" fmla="*/ 973 h 1067"/>
              <a:gd name="T58" fmla="*/ 473 w 1310"/>
              <a:gd name="T59" fmla="*/ 997 h 1067"/>
              <a:gd name="T60" fmla="*/ 377 w 1310"/>
              <a:gd name="T61" fmla="*/ 1009 h 1067"/>
              <a:gd name="T62" fmla="*/ 205 w 1310"/>
              <a:gd name="T63" fmla="*/ 1032 h 1067"/>
              <a:gd name="T64" fmla="*/ 107 w 1310"/>
              <a:gd name="T65" fmla="*/ 916 h 1067"/>
              <a:gd name="T66" fmla="*/ 67 w 1310"/>
              <a:gd name="T67" fmla="*/ 823 h 1067"/>
              <a:gd name="T68" fmla="*/ 37 w 1310"/>
              <a:gd name="T69" fmla="*/ 766 h 1067"/>
              <a:gd name="T70" fmla="*/ 13 w 1310"/>
              <a:gd name="T71" fmla="*/ 642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10" h="1067">
                <a:moveTo>
                  <a:pt x="13" y="642"/>
                </a:moveTo>
                <a:cubicBezTo>
                  <a:pt x="17" y="623"/>
                  <a:pt x="30" y="636"/>
                  <a:pt x="37" y="634"/>
                </a:cubicBezTo>
                <a:cubicBezTo>
                  <a:pt x="44" y="632"/>
                  <a:pt x="50" y="633"/>
                  <a:pt x="55" y="630"/>
                </a:cubicBezTo>
                <a:cubicBezTo>
                  <a:pt x="60" y="627"/>
                  <a:pt x="58" y="620"/>
                  <a:pt x="67" y="615"/>
                </a:cubicBezTo>
                <a:cubicBezTo>
                  <a:pt x="76" y="610"/>
                  <a:pt x="93" y="618"/>
                  <a:pt x="110" y="597"/>
                </a:cubicBezTo>
                <a:cubicBezTo>
                  <a:pt x="127" y="576"/>
                  <a:pt x="155" y="507"/>
                  <a:pt x="167" y="487"/>
                </a:cubicBezTo>
                <a:cubicBezTo>
                  <a:pt x="179" y="467"/>
                  <a:pt x="177" y="481"/>
                  <a:pt x="182" y="475"/>
                </a:cubicBezTo>
                <a:cubicBezTo>
                  <a:pt x="187" y="469"/>
                  <a:pt x="190" y="452"/>
                  <a:pt x="197" y="448"/>
                </a:cubicBezTo>
                <a:cubicBezTo>
                  <a:pt x="204" y="444"/>
                  <a:pt x="218" y="450"/>
                  <a:pt x="224" y="453"/>
                </a:cubicBezTo>
                <a:cubicBezTo>
                  <a:pt x="230" y="456"/>
                  <a:pt x="230" y="464"/>
                  <a:pt x="236" y="465"/>
                </a:cubicBezTo>
                <a:cubicBezTo>
                  <a:pt x="242" y="466"/>
                  <a:pt x="257" y="467"/>
                  <a:pt x="260" y="460"/>
                </a:cubicBezTo>
                <a:cubicBezTo>
                  <a:pt x="263" y="453"/>
                  <a:pt x="254" y="437"/>
                  <a:pt x="254" y="423"/>
                </a:cubicBezTo>
                <a:cubicBezTo>
                  <a:pt x="254" y="409"/>
                  <a:pt x="253" y="384"/>
                  <a:pt x="257" y="373"/>
                </a:cubicBezTo>
                <a:cubicBezTo>
                  <a:pt x="261" y="362"/>
                  <a:pt x="275" y="361"/>
                  <a:pt x="281" y="354"/>
                </a:cubicBezTo>
                <a:cubicBezTo>
                  <a:pt x="287" y="347"/>
                  <a:pt x="287" y="335"/>
                  <a:pt x="292" y="331"/>
                </a:cubicBezTo>
                <a:cubicBezTo>
                  <a:pt x="297" y="327"/>
                  <a:pt x="304" y="333"/>
                  <a:pt x="310" y="328"/>
                </a:cubicBezTo>
                <a:cubicBezTo>
                  <a:pt x="316" y="323"/>
                  <a:pt x="320" y="306"/>
                  <a:pt x="329" y="303"/>
                </a:cubicBezTo>
                <a:cubicBezTo>
                  <a:pt x="338" y="300"/>
                  <a:pt x="350" y="320"/>
                  <a:pt x="365" y="309"/>
                </a:cubicBezTo>
                <a:cubicBezTo>
                  <a:pt x="380" y="298"/>
                  <a:pt x="405" y="257"/>
                  <a:pt x="418" y="237"/>
                </a:cubicBezTo>
                <a:cubicBezTo>
                  <a:pt x="431" y="217"/>
                  <a:pt x="441" y="203"/>
                  <a:pt x="445" y="190"/>
                </a:cubicBezTo>
                <a:cubicBezTo>
                  <a:pt x="449" y="177"/>
                  <a:pt x="441" y="168"/>
                  <a:pt x="445" y="156"/>
                </a:cubicBezTo>
                <a:cubicBezTo>
                  <a:pt x="449" y="144"/>
                  <a:pt x="458" y="131"/>
                  <a:pt x="469" y="118"/>
                </a:cubicBezTo>
                <a:cubicBezTo>
                  <a:pt x="480" y="105"/>
                  <a:pt x="502" y="90"/>
                  <a:pt x="512" y="75"/>
                </a:cubicBezTo>
                <a:cubicBezTo>
                  <a:pt x="522" y="60"/>
                  <a:pt x="524" y="39"/>
                  <a:pt x="529" y="27"/>
                </a:cubicBezTo>
                <a:lnTo>
                  <a:pt x="542" y="0"/>
                </a:lnTo>
                <a:lnTo>
                  <a:pt x="551" y="146"/>
                </a:lnTo>
                <a:lnTo>
                  <a:pt x="819" y="126"/>
                </a:lnTo>
                <a:lnTo>
                  <a:pt x="830" y="220"/>
                </a:lnTo>
                <a:lnTo>
                  <a:pt x="827" y="290"/>
                </a:lnTo>
                <a:lnTo>
                  <a:pt x="836" y="307"/>
                </a:lnTo>
                <a:cubicBezTo>
                  <a:pt x="843" y="308"/>
                  <a:pt x="857" y="306"/>
                  <a:pt x="868" y="297"/>
                </a:cubicBezTo>
                <a:cubicBezTo>
                  <a:pt x="879" y="288"/>
                  <a:pt x="883" y="266"/>
                  <a:pt x="902" y="250"/>
                </a:cubicBezTo>
                <a:cubicBezTo>
                  <a:pt x="921" y="234"/>
                  <a:pt x="968" y="215"/>
                  <a:pt x="985" y="201"/>
                </a:cubicBezTo>
                <a:cubicBezTo>
                  <a:pt x="1002" y="187"/>
                  <a:pt x="995" y="177"/>
                  <a:pt x="1006" y="168"/>
                </a:cubicBezTo>
                <a:cubicBezTo>
                  <a:pt x="1017" y="159"/>
                  <a:pt x="1034" y="145"/>
                  <a:pt x="1051" y="147"/>
                </a:cubicBezTo>
                <a:cubicBezTo>
                  <a:pt x="1068" y="149"/>
                  <a:pt x="1085" y="179"/>
                  <a:pt x="1106" y="178"/>
                </a:cubicBezTo>
                <a:cubicBezTo>
                  <a:pt x="1127" y="177"/>
                  <a:pt x="1149" y="140"/>
                  <a:pt x="1180" y="138"/>
                </a:cubicBezTo>
                <a:cubicBezTo>
                  <a:pt x="1211" y="136"/>
                  <a:pt x="1269" y="154"/>
                  <a:pt x="1291" y="166"/>
                </a:cubicBezTo>
                <a:lnTo>
                  <a:pt x="1310" y="207"/>
                </a:lnTo>
                <a:lnTo>
                  <a:pt x="1299" y="306"/>
                </a:lnTo>
                <a:cubicBezTo>
                  <a:pt x="1276" y="306"/>
                  <a:pt x="1198" y="222"/>
                  <a:pt x="1169" y="208"/>
                </a:cubicBezTo>
                <a:cubicBezTo>
                  <a:pt x="1140" y="194"/>
                  <a:pt x="1133" y="217"/>
                  <a:pt x="1126" y="219"/>
                </a:cubicBezTo>
                <a:cubicBezTo>
                  <a:pt x="1119" y="221"/>
                  <a:pt x="1129" y="203"/>
                  <a:pt x="1126" y="219"/>
                </a:cubicBezTo>
                <a:cubicBezTo>
                  <a:pt x="1123" y="235"/>
                  <a:pt x="1121" y="282"/>
                  <a:pt x="1107" y="314"/>
                </a:cubicBezTo>
                <a:cubicBezTo>
                  <a:pt x="1093" y="346"/>
                  <a:pt x="1062" y="386"/>
                  <a:pt x="1040" y="409"/>
                </a:cubicBezTo>
                <a:cubicBezTo>
                  <a:pt x="1018" y="432"/>
                  <a:pt x="997" y="434"/>
                  <a:pt x="976" y="454"/>
                </a:cubicBezTo>
                <a:cubicBezTo>
                  <a:pt x="955" y="474"/>
                  <a:pt x="928" y="515"/>
                  <a:pt x="914" y="531"/>
                </a:cubicBezTo>
                <a:cubicBezTo>
                  <a:pt x="900" y="547"/>
                  <a:pt x="902" y="548"/>
                  <a:pt x="892" y="553"/>
                </a:cubicBezTo>
                <a:cubicBezTo>
                  <a:pt x="882" y="558"/>
                  <a:pt x="863" y="562"/>
                  <a:pt x="853" y="559"/>
                </a:cubicBezTo>
                <a:cubicBezTo>
                  <a:pt x="843" y="556"/>
                  <a:pt x="841" y="540"/>
                  <a:pt x="829" y="537"/>
                </a:cubicBezTo>
                <a:cubicBezTo>
                  <a:pt x="817" y="534"/>
                  <a:pt x="800" y="507"/>
                  <a:pt x="782" y="541"/>
                </a:cubicBezTo>
                <a:cubicBezTo>
                  <a:pt x="764" y="575"/>
                  <a:pt x="744" y="690"/>
                  <a:pt x="721" y="742"/>
                </a:cubicBezTo>
                <a:cubicBezTo>
                  <a:pt x="698" y="794"/>
                  <a:pt x="659" y="828"/>
                  <a:pt x="646" y="850"/>
                </a:cubicBezTo>
                <a:cubicBezTo>
                  <a:pt x="633" y="872"/>
                  <a:pt x="641" y="869"/>
                  <a:pt x="643" y="876"/>
                </a:cubicBezTo>
                <a:cubicBezTo>
                  <a:pt x="645" y="883"/>
                  <a:pt x="661" y="884"/>
                  <a:pt x="661" y="892"/>
                </a:cubicBezTo>
                <a:cubicBezTo>
                  <a:pt x="661" y="900"/>
                  <a:pt x="650" y="911"/>
                  <a:pt x="640" y="922"/>
                </a:cubicBezTo>
                <a:cubicBezTo>
                  <a:pt x="630" y="933"/>
                  <a:pt x="619" y="950"/>
                  <a:pt x="601" y="958"/>
                </a:cubicBezTo>
                <a:cubicBezTo>
                  <a:pt x="583" y="966"/>
                  <a:pt x="544" y="971"/>
                  <a:pt x="529" y="973"/>
                </a:cubicBezTo>
                <a:cubicBezTo>
                  <a:pt x="514" y="975"/>
                  <a:pt x="518" y="966"/>
                  <a:pt x="509" y="970"/>
                </a:cubicBezTo>
                <a:cubicBezTo>
                  <a:pt x="500" y="974"/>
                  <a:pt x="487" y="989"/>
                  <a:pt x="473" y="997"/>
                </a:cubicBezTo>
                <a:cubicBezTo>
                  <a:pt x="459" y="1005"/>
                  <a:pt x="441" y="1019"/>
                  <a:pt x="425" y="1021"/>
                </a:cubicBezTo>
                <a:cubicBezTo>
                  <a:pt x="409" y="1023"/>
                  <a:pt x="400" y="1002"/>
                  <a:pt x="377" y="1009"/>
                </a:cubicBezTo>
                <a:cubicBezTo>
                  <a:pt x="354" y="1016"/>
                  <a:pt x="315" y="1059"/>
                  <a:pt x="286" y="1063"/>
                </a:cubicBezTo>
                <a:cubicBezTo>
                  <a:pt x="257" y="1067"/>
                  <a:pt x="225" y="1051"/>
                  <a:pt x="205" y="1032"/>
                </a:cubicBezTo>
                <a:cubicBezTo>
                  <a:pt x="185" y="1013"/>
                  <a:pt x="183" y="970"/>
                  <a:pt x="167" y="951"/>
                </a:cubicBezTo>
                <a:cubicBezTo>
                  <a:pt x="151" y="932"/>
                  <a:pt x="123" y="932"/>
                  <a:pt x="107" y="916"/>
                </a:cubicBezTo>
                <a:cubicBezTo>
                  <a:pt x="91" y="900"/>
                  <a:pt x="77" y="872"/>
                  <a:pt x="70" y="856"/>
                </a:cubicBezTo>
                <a:cubicBezTo>
                  <a:pt x="63" y="840"/>
                  <a:pt x="71" y="830"/>
                  <a:pt x="67" y="823"/>
                </a:cubicBezTo>
                <a:cubicBezTo>
                  <a:pt x="63" y="816"/>
                  <a:pt x="48" y="822"/>
                  <a:pt x="43" y="813"/>
                </a:cubicBezTo>
                <a:cubicBezTo>
                  <a:pt x="38" y="804"/>
                  <a:pt x="43" y="783"/>
                  <a:pt x="37" y="766"/>
                </a:cubicBezTo>
                <a:cubicBezTo>
                  <a:pt x="31" y="749"/>
                  <a:pt x="8" y="733"/>
                  <a:pt x="4" y="712"/>
                </a:cubicBezTo>
                <a:cubicBezTo>
                  <a:pt x="0" y="691"/>
                  <a:pt x="11" y="657"/>
                  <a:pt x="13" y="642"/>
                </a:cubicBezTo>
                <a:close/>
              </a:path>
            </a:pathLst>
          </a:custGeom>
          <a:solidFill>
            <a:srgbClr val="3333FF">
              <a:alpha val="50000"/>
            </a:srgbClr>
          </a:solidFill>
          <a:ln>
            <a:noFill/>
          </a:ln>
          <a:effectLst/>
          <a:extLst>
            <a:ext uri="{91240B29-F687-4F45-9708-019B960494DF}">
              <a14:hiddenLine xmlns:a14="http://schemas.microsoft.com/office/drawing/2010/main" w="952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9267" name="Picture 51" descr="The Civil War 35 Star Fla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2013" y="1282700"/>
            <a:ext cx="296862" cy="180975"/>
          </a:xfrm>
          <a:prstGeom prst="rect">
            <a:avLst/>
          </a:prstGeom>
          <a:noFill/>
          <a:extLst>
            <a:ext uri="{909E8E84-426E-40DD-AFC4-6F175D3DCCD1}">
              <a14:hiddenFill xmlns:a14="http://schemas.microsoft.com/office/drawing/2010/main">
                <a:solidFill>
                  <a:srgbClr val="FFFFFF"/>
                </a:solidFill>
              </a14:hiddenFill>
            </a:ext>
          </a:extLst>
        </p:spPr>
      </p:pic>
      <p:sp>
        <p:nvSpPr>
          <p:cNvPr id="9268" name="Text Box 52"/>
          <p:cNvSpPr txBox="1">
            <a:spLocks noChangeArrowheads="1"/>
          </p:cNvSpPr>
          <p:nvPr/>
        </p:nvSpPr>
        <p:spPr bwMode="auto">
          <a:xfrm>
            <a:off x="6580188" y="6126163"/>
            <a:ext cx="2076450" cy="7016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t>Attrition</a:t>
            </a:r>
          </a:p>
          <a:p>
            <a:pPr algn="ctr"/>
            <a:r>
              <a:rPr lang="en-US" altLang="en-US" sz="2000"/>
              <a:t>(Anaconda Plan)</a:t>
            </a:r>
          </a:p>
        </p:txBody>
      </p:sp>
      <p:sp>
        <p:nvSpPr>
          <p:cNvPr id="9280" name="Freeform 64"/>
          <p:cNvSpPr>
            <a:spLocks/>
          </p:cNvSpPr>
          <p:nvPr/>
        </p:nvSpPr>
        <p:spPr bwMode="auto">
          <a:xfrm>
            <a:off x="1341438" y="2268538"/>
            <a:ext cx="1387475" cy="3878262"/>
          </a:xfrm>
          <a:custGeom>
            <a:avLst/>
            <a:gdLst>
              <a:gd name="T0" fmla="*/ 874 w 874"/>
              <a:gd name="T1" fmla="*/ 0 h 2443"/>
              <a:gd name="T2" fmla="*/ 635 w 874"/>
              <a:gd name="T3" fmla="*/ 483 h 2443"/>
              <a:gd name="T4" fmla="*/ 283 w 874"/>
              <a:gd name="T5" fmla="*/ 995 h 2443"/>
              <a:gd name="T6" fmla="*/ 219 w 874"/>
              <a:gd name="T7" fmla="*/ 1571 h 2443"/>
              <a:gd name="T8" fmla="*/ 43 w 874"/>
              <a:gd name="T9" fmla="*/ 1915 h 2443"/>
              <a:gd name="T10" fmla="*/ 475 w 874"/>
              <a:gd name="T11" fmla="*/ 2443 h 2443"/>
            </a:gdLst>
            <a:ahLst/>
            <a:cxnLst>
              <a:cxn ang="0">
                <a:pos x="T0" y="T1"/>
              </a:cxn>
              <a:cxn ang="0">
                <a:pos x="T2" y="T3"/>
              </a:cxn>
              <a:cxn ang="0">
                <a:pos x="T4" y="T5"/>
              </a:cxn>
              <a:cxn ang="0">
                <a:pos x="T6" y="T7"/>
              </a:cxn>
              <a:cxn ang="0">
                <a:pos x="T8" y="T9"/>
              </a:cxn>
              <a:cxn ang="0">
                <a:pos x="T10" y="T11"/>
              </a:cxn>
            </a:cxnLst>
            <a:rect l="0" t="0" r="r" b="b"/>
            <a:pathLst>
              <a:path w="874" h="2443">
                <a:moveTo>
                  <a:pt x="874" y="0"/>
                </a:moveTo>
                <a:cubicBezTo>
                  <a:pt x="834" y="80"/>
                  <a:pt x="733" y="317"/>
                  <a:pt x="635" y="483"/>
                </a:cubicBezTo>
                <a:cubicBezTo>
                  <a:pt x="537" y="649"/>
                  <a:pt x="352" y="814"/>
                  <a:pt x="283" y="995"/>
                </a:cubicBezTo>
                <a:cubicBezTo>
                  <a:pt x="214" y="1176"/>
                  <a:pt x="259" y="1418"/>
                  <a:pt x="219" y="1571"/>
                </a:cubicBezTo>
                <a:cubicBezTo>
                  <a:pt x="179" y="1724"/>
                  <a:pt x="0" y="1770"/>
                  <a:pt x="43" y="1915"/>
                </a:cubicBezTo>
                <a:cubicBezTo>
                  <a:pt x="86" y="2060"/>
                  <a:pt x="385" y="2333"/>
                  <a:pt x="475" y="2443"/>
                </a:cubicBezTo>
              </a:path>
            </a:pathLst>
          </a:custGeom>
          <a:noFill/>
          <a:ln w="127000" cmpd="tri">
            <a:solidFill>
              <a:srgbClr val="000080"/>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9285" name="Group 69"/>
          <p:cNvGrpSpPr>
            <a:grpSpLocks/>
          </p:cNvGrpSpPr>
          <p:nvPr/>
        </p:nvGrpSpPr>
        <p:grpSpPr bwMode="auto">
          <a:xfrm>
            <a:off x="8629650" y="1978025"/>
            <a:ext cx="361950" cy="269875"/>
            <a:chOff x="5369" y="3038"/>
            <a:chExt cx="228" cy="170"/>
          </a:xfrm>
        </p:grpSpPr>
        <p:sp>
          <p:nvSpPr>
            <p:cNvPr id="9286" name="Freeform 70"/>
            <p:cNvSpPr>
              <a:spLocks/>
            </p:cNvSpPr>
            <p:nvPr/>
          </p:nvSpPr>
          <p:spPr bwMode="auto">
            <a:xfrm>
              <a:off x="5369" y="3171"/>
              <a:ext cx="216" cy="37"/>
            </a:xfrm>
            <a:custGeom>
              <a:avLst/>
              <a:gdLst>
                <a:gd name="T0" fmla="*/ 32 w 216"/>
                <a:gd name="T1" fmla="*/ 37 h 37"/>
                <a:gd name="T2" fmla="*/ 198 w 216"/>
                <a:gd name="T3" fmla="*/ 37 h 37"/>
                <a:gd name="T4" fmla="*/ 216 w 216"/>
                <a:gd name="T5" fmla="*/ 0 h 37"/>
                <a:gd name="T6" fmla="*/ 126 w 216"/>
                <a:gd name="T7" fmla="*/ 1 h 37"/>
                <a:gd name="T8" fmla="*/ 40 w 216"/>
                <a:gd name="T9" fmla="*/ 1 h 37"/>
                <a:gd name="T10" fmla="*/ 0 w 216"/>
                <a:gd name="T11" fmla="*/ 0 h 37"/>
                <a:gd name="T12" fmla="*/ 32 w 216"/>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216" h="37">
                  <a:moveTo>
                    <a:pt x="32" y="37"/>
                  </a:moveTo>
                  <a:lnTo>
                    <a:pt x="198" y="37"/>
                  </a:lnTo>
                  <a:lnTo>
                    <a:pt x="216" y="0"/>
                  </a:lnTo>
                  <a:lnTo>
                    <a:pt x="126" y="1"/>
                  </a:lnTo>
                  <a:lnTo>
                    <a:pt x="40" y="1"/>
                  </a:lnTo>
                  <a:lnTo>
                    <a:pt x="0" y="0"/>
                  </a:lnTo>
                  <a:lnTo>
                    <a:pt x="32" y="37"/>
                  </a:lnTo>
                  <a:close/>
                </a:path>
              </a:pathLst>
            </a:cu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87" name="Line 71"/>
            <p:cNvSpPr>
              <a:spLocks noChangeShapeType="1"/>
            </p:cNvSpPr>
            <p:nvPr/>
          </p:nvSpPr>
          <p:spPr bwMode="auto">
            <a:xfrm>
              <a:off x="5426" y="3067"/>
              <a:ext cx="3" cy="1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88" name="Freeform 72"/>
            <p:cNvSpPr>
              <a:spLocks/>
            </p:cNvSpPr>
            <p:nvPr/>
          </p:nvSpPr>
          <p:spPr bwMode="auto">
            <a:xfrm>
              <a:off x="5490" y="3038"/>
              <a:ext cx="3" cy="129"/>
            </a:xfrm>
            <a:custGeom>
              <a:avLst/>
              <a:gdLst>
                <a:gd name="T0" fmla="*/ 0 w 3"/>
                <a:gd name="T1" fmla="*/ 0 h 129"/>
                <a:gd name="T2" fmla="*/ 3 w 3"/>
                <a:gd name="T3" fmla="*/ 129 h 129"/>
              </a:gdLst>
              <a:ahLst/>
              <a:cxnLst>
                <a:cxn ang="0">
                  <a:pos x="T0" y="T1"/>
                </a:cxn>
                <a:cxn ang="0">
                  <a:pos x="T2" y="T3"/>
                </a:cxn>
              </a:cxnLst>
              <a:rect l="0" t="0" r="r" b="b"/>
              <a:pathLst>
                <a:path w="3" h="129">
                  <a:moveTo>
                    <a:pt x="0" y="0"/>
                  </a:moveTo>
                  <a:lnTo>
                    <a:pt x="3" y="129"/>
                  </a:lnTo>
                </a:path>
              </a:pathLst>
            </a:custGeom>
            <a:noFill/>
            <a:ln w="9525">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89" name="Line 73"/>
            <p:cNvSpPr>
              <a:spLocks noChangeShapeType="1"/>
            </p:cNvSpPr>
            <p:nvPr/>
          </p:nvSpPr>
          <p:spPr bwMode="auto">
            <a:xfrm>
              <a:off x="5555" y="3094"/>
              <a:ext cx="3" cy="6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90" name="Freeform 74"/>
            <p:cNvSpPr>
              <a:spLocks/>
            </p:cNvSpPr>
            <p:nvPr/>
          </p:nvSpPr>
          <p:spPr bwMode="auto">
            <a:xfrm>
              <a:off x="5451" y="3080"/>
              <a:ext cx="100" cy="91"/>
            </a:xfrm>
            <a:custGeom>
              <a:avLst/>
              <a:gdLst>
                <a:gd name="T0" fmla="*/ 7 w 36"/>
                <a:gd name="T1" fmla="*/ 1 h 33"/>
                <a:gd name="T2" fmla="*/ 0 w 36"/>
                <a:gd name="T3" fmla="*/ 15 h 33"/>
                <a:gd name="T4" fmla="*/ 6 w 36"/>
                <a:gd name="T5" fmla="*/ 33 h 33"/>
                <a:gd name="T6" fmla="*/ 32 w 36"/>
                <a:gd name="T7" fmla="*/ 22 h 33"/>
                <a:gd name="T8" fmla="*/ 27 w 36"/>
                <a:gd name="T9" fmla="*/ 12 h 33"/>
                <a:gd name="T10" fmla="*/ 33 w 36"/>
                <a:gd name="T11" fmla="*/ 0 h 33"/>
                <a:gd name="T12" fmla="*/ 7 w 36"/>
                <a:gd name="T13" fmla="*/ 1 h 33"/>
              </a:gdLst>
              <a:ahLst/>
              <a:cxnLst>
                <a:cxn ang="0">
                  <a:pos x="T0" y="T1"/>
                </a:cxn>
                <a:cxn ang="0">
                  <a:pos x="T2" y="T3"/>
                </a:cxn>
                <a:cxn ang="0">
                  <a:pos x="T4" y="T5"/>
                </a:cxn>
                <a:cxn ang="0">
                  <a:pos x="T6" y="T7"/>
                </a:cxn>
                <a:cxn ang="0">
                  <a:pos x="T8" y="T9"/>
                </a:cxn>
                <a:cxn ang="0">
                  <a:pos x="T10" y="T11"/>
                </a:cxn>
                <a:cxn ang="0">
                  <a:pos x="T12" y="T13"/>
                </a:cxn>
              </a:cxnLst>
              <a:rect l="0" t="0" r="r" b="b"/>
              <a:pathLst>
                <a:path w="36" h="33">
                  <a:moveTo>
                    <a:pt x="7" y="1"/>
                  </a:moveTo>
                  <a:cubicBezTo>
                    <a:pt x="2" y="3"/>
                    <a:pt x="0" y="10"/>
                    <a:pt x="0" y="15"/>
                  </a:cubicBezTo>
                  <a:cubicBezTo>
                    <a:pt x="0" y="20"/>
                    <a:pt x="1" y="32"/>
                    <a:pt x="6" y="33"/>
                  </a:cubicBezTo>
                  <a:lnTo>
                    <a:pt x="32" y="22"/>
                  </a:lnTo>
                  <a:cubicBezTo>
                    <a:pt x="35" y="19"/>
                    <a:pt x="27" y="16"/>
                    <a:pt x="27" y="12"/>
                  </a:cubicBezTo>
                  <a:cubicBezTo>
                    <a:pt x="27" y="8"/>
                    <a:pt x="36" y="2"/>
                    <a:pt x="33" y="0"/>
                  </a:cubicBezTo>
                  <a:lnTo>
                    <a:pt x="7" y="1"/>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91" name="Freeform 75"/>
            <p:cNvSpPr>
              <a:spLocks/>
            </p:cNvSpPr>
            <p:nvPr/>
          </p:nvSpPr>
          <p:spPr bwMode="auto">
            <a:xfrm>
              <a:off x="5379" y="3086"/>
              <a:ext cx="78" cy="81"/>
            </a:xfrm>
            <a:custGeom>
              <a:avLst/>
              <a:gdLst>
                <a:gd name="T0" fmla="*/ 8 w 28"/>
                <a:gd name="T1" fmla="*/ 0 h 29"/>
                <a:gd name="T2" fmla="*/ 0 w 28"/>
                <a:gd name="T3" fmla="*/ 13 h 29"/>
                <a:gd name="T4" fmla="*/ 7 w 28"/>
                <a:gd name="T5" fmla="*/ 29 h 29"/>
                <a:gd name="T6" fmla="*/ 25 w 28"/>
                <a:gd name="T7" fmla="*/ 24 h 29"/>
                <a:gd name="T8" fmla="*/ 20 w 28"/>
                <a:gd name="T9" fmla="*/ 14 h 29"/>
                <a:gd name="T10" fmla="*/ 26 w 28"/>
                <a:gd name="T11" fmla="*/ 0 h 29"/>
                <a:gd name="T12" fmla="*/ 8 w 28"/>
                <a:gd name="T13" fmla="*/ 0 h 29"/>
              </a:gdLst>
              <a:ahLst/>
              <a:cxnLst>
                <a:cxn ang="0">
                  <a:pos x="T0" y="T1"/>
                </a:cxn>
                <a:cxn ang="0">
                  <a:pos x="T2" y="T3"/>
                </a:cxn>
                <a:cxn ang="0">
                  <a:pos x="T4" y="T5"/>
                </a:cxn>
                <a:cxn ang="0">
                  <a:pos x="T6" y="T7"/>
                </a:cxn>
                <a:cxn ang="0">
                  <a:pos x="T8" y="T9"/>
                </a:cxn>
                <a:cxn ang="0">
                  <a:pos x="T10" y="T11"/>
                </a:cxn>
                <a:cxn ang="0">
                  <a:pos x="T12" y="T13"/>
                </a:cxn>
              </a:cxnLst>
              <a:rect l="0" t="0" r="r" b="b"/>
              <a:pathLst>
                <a:path w="28" h="29">
                  <a:moveTo>
                    <a:pt x="8" y="0"/>
                  </a:moveTo>
                  <a:cubicBezTo>
                    <a:pt x="2" y="2"/>
                    <a:pt x="0" y="8"/>
                    <a:pt x="0" y="13"/>
                  </a:cubicBezTo>
                  <a:cubicBezTo>
                    <a:pt x="0" y="17"/>
                    <a:pt x="4" y="27"/>
                    <a:pt x="7" y="29"/>
                  </a:cubicBezTo>
                  <a:lnTo>
                    <a:pt x="25" y="24"/>
                  </a:lnTo>
                  <a:cubicBezTo>
                    <a:pt x="27" y="22"/>
                    <a:pt x="20" y="18"/>
                    <a:pt x="20" y="14"/>
                  </a:cubicBezTo>
                  <a:cubicBezTo>
                    <a:pt x="20" y="10"/>
                    <a:pt x="28" y="2"/>
                    <a:pt x="26" y="0"/>
                  </a:cubicBezTo>
                  <a:lnTo>
                    <a:pt x="8" y="0"/>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92" name="Freeform 76"/>
            <p:cNvSpPr>
              <a:spLocks/>
            </p:cNvSpPr>
            <p:nvPr/>
          </p:nvSpPr>
          <p:spPr bwMode="auto">
            <a:xfrm>
              <a:off x="5520" y="3105"/>
              <a:ext cx="77" cy="61"/>
            </a:xfrm>
            <a:custGeom>
              <a:avLst/>
              <a:gdLst>
                <a:gd name="T0" fmla="*/ 6 w 28"/>
                <a:gd name="T1" fmla="*/ 0 h 22"/>
                <a:gd name="T2" fmla="*/ 0 w 28"/>
                <a:gd name="T3" fmla="*/ 12 h 22"/>
                <a:gd name="T4" fmla="*/ 8 w 28"/>
                <a:gd name="T5" fmla="*/ 22 h 22"/>
                <a:gd name="T6" fmla="*/ 26 w 28"/>
                <a:gd name="T7" fmla="*/ 17 h 22"/>
                <a:gd name="T8" fmla="*/ 21 w 28"/>
                <a:gd name="T9" fmla="*/ 7 h 22"/>
                <a:gd name="T10" fmla="*/ 24 w 28"/>
                <a:gd name="T11" fmla="*/ 0 h 22"/>
                <a:gd name="T12" fmla="*/ 6 w 28"/>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28" h="22">
                  <a:moveTo>
                    <a:pt x="6" y="0"/>
                  </a:moveTo>
                  <a:cubicBezTo>
                    <a:pt x="2" y="3"/>
                    <a:pt x="0" y="8"/>
                    <a:pt x="0" y="12"/>
                  </a:cubicBezTo>
                  <a:cubicBezTo>
                    <a:pt x="0" y="16"/>
                    <a:pt x="4" y="21"/>
                    <a:pt x="8" y="22"/>
                  </a:cubicBezTo>
                  <a:lnTo>
                    <a:pt x="26" y="17"/>
                  </a:lnTo>
                  <a:cubicBezTo>
                    <a:pt x="28" y="15"/>
                    <a:pt x="21" y="10"/>
                    <a:pt x="21" y="7"/>
                  </a:cubicBezTo>
                  <a:cubicBezTo>
                    <a:pt x="21" y="4"/>
                    <a:pt x="26" y="1"/>
                    <a:pt x="24" y="0"/>
                  </a:cubicBezTo>
                  <a:lnTo>
                    <a:pt x="6" y="0"/>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93" name="Freeform 77"/>
            <p:cNvSpPr>
              <a:spLocks/>
            </p:cNvSpPr>
            <p:nvPr/>
          </p:nvSpPr>
          <p:spPr bwMode="auto">
            <a:xfrm>
              <a:off x="5461" y="3051"/>
              <a:ext cx="53" cy="41"/>
            </a:xfrm>
            <a:custGeom>
              <a:avLst/>
              <a:gdLst>
                <a:gd name="T0" fmla="*/ 16 w 53"/>
                <a:gd name="T1" fmla="*/ 0 h 41"/>
                <a:gd name="T2" fmla="*/ 1 w 53"/>
                <a:gd name="T3" fmla="*/ 22 h 41"/>
                <a:gd name="T4" fmla="*/ 23 w 53"/>
                <a:gd name="T5" fmla="*/ 41 h 41"/>
                <a:gd name="T6" fmla="*/ 51 w 53"/>
                <a:gd name="T7" fmla="*/ 30 h 41"/>
                <a:gd name="T8" fmla="*/ 38 w 53"/>
                <a:gd name="T9" fmla="*/ 18 h 41"/>
                <a:gd name="T10" fmla="*/ 43 w 53"/>
                <a:gd name="T11" fmla="*/ 0 h 41"/>
                <a:gd name="T12" fmla="*/ 16 w 5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53" h="41">
                  <a:moveTo>
                    <a:pt x="16" y="0"/>
                  </a:moveTo>
                  <a:cubicBezTo>
                    <a:pt x="9" y="8"/>
                    <a:pt x="0" y="15"/>
                    <a:pt x="1" y="22"/>
                  </a:cubicBezTo>
                  <a:cubicBezTo>
                    <a:pt x="2" y="29"/>
                    <a:pt x="15" y="41"/>
                    <a:pt x="23" y="41"/>
                  </a:cubicBezTo>
                  <a:lnTo>
                    <a:pt x="51" y="30"/>
                  </a:lnTo>
                  <a:cubicBezTo>
                    <a:pt x="53" y="26"/>
                    <a:pt x="39" y="23"/>
                    <a:pt x="38" y="18"/>
                  </a:cubicBezTo>
                  <a:cubicBezTo>
                    <a:pt x="37" y="13"/>
                    <a:pt x="47" y="3"/>
                    <a:pt x="43" y="0"/>
                  </a:cubicBezTo>
                  <a:lnTo>
                    <a:pt x="16" y="0"/>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9294" name="Group 78"/>
          <p:cNvGrpSpPr>
            <a:grpSpLocks/>
          </p:cNvGrpSpPr>
          <p:nvPr/>
        </p:nvGrpSpPr>
        <p:grpSpPr bwMode="auto">
          <a:xfrm>
            <a:off x="8705850" y="2359025"/>
            <a:ext cx="361950" cy="269875"/>
            <a:chOff x="5369" y="3038"/>
            <a:chExt cx="228" cy="170"/>
          </a:xfrm>
        </p:grpSpPr>
        <p:sp>
          <p:nvSpPr>
            <p:cNvPr id="9295" name="Freeform 79"/>
            <p:cNvSpPr>
              <a:spLocks/>
            </p:cNvSpPr>
            <p:nvPr/>
          </p:nvSpPr>
          <p:spPr bwMode="auto">
            <a:xfrm>
              <a:off x="5369" y="3171"/>
              <a:ext cx="216" cy="37"/>
            </a:xfrm>
            <a:custGeom>
              <a:avLst/>
              <a:gdLst>
                <a:gd name="T0" fmla="*/ 32 w 216"/>
                <a:gd name="T1" fmla="*/ 37 h 37"/>
                <a:gd name="T2" fmla="*/ 198 w 216"/>
                <a:gd name="T3" fmla="*/ 37 h 37"/>
                <a:gd name="T4" fmla="*/ 216 w 216"/>
                <a:gd name="T5" fmla="*/ 0 h 37"/>
                <a:gd name="T6" fmla="*/ 126 w 216"/>
                <a:gd name="T7" fmla="*/ 1 h 37"/>
                <a:gd name="T8" fmla="*/ 40 w 216"/>
                <a:gd name="T9" fmla="*/ 1 h 37"/>
                <a:gd name="T10" fmla="*/ 0 w 216"/>
                <a:gd name="T11" fmla="*/ 0 h 37"/>
                <a:gd name="T12" fmla="*/ 32 w 216"/>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216" h="37">
                  <a:moveTo>
                    <a:pt x="32" y="37"/>
                  </a:moveTo>
                  <a:lnTo>
                    <a:pt x="198" y="37"/>
                  </a:lnTo>
                  <a:lnTo>
                    <a:pt x="216" y="0"/>
                  </a:lnTo>
                  <a:lnTo>
                    <a:pt x="126" y="1"/>
                  </a:lnTo>
                  <a:lnTo>
                    <a:pt x="40" y="1"/>
                  </a:lnTo>
                  <a:lnTo>
                    <a:pt x="0" y="0"/>
                  </a:lnTo>
                  <a:lnTo>
                    <a:pt x="32" y="37"/>
                  </a:lnTo>
                  <a:close/>
                </a:path>
              </a:pathLst>
            </a:cu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96" name="Line 80"/>
            <p:cNvSpPr>
              <a:spLocks noChangeShapeType="1"/>
            </p:cNvSpPr>
            <p:nvPr/>
          </p:nvSpPr>
          <p:spPr bwMode="auto">
            <a:xfrm>
              <a:off x="5426" y="3067"/>
              <a:ext cx="3" cy="1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97" name="Freeform 81"/>
            <p:cNvSpPr>
              <a:spLocks/>
            </p:cNvSpPr>
            <p:nvPr/>
          </p:nvSpPr>
          <p:spPr bwMode="auto">
            <a:xfrm>
              <a:off x="5490" y="3038"/>
              <a:ext cx="3" cy="129"/>
            </a:xfrm>
            <a:custGeom>
              <a:avLst/>
              <a:gdLst>
                <a:gd name="T0" fmla="*/ 0 w 3"/>
                <a:gd name="T1" fmla="*/ 0 h 129"/>
                <a:gd name="T2" fmla="*/ 3 w 3"/>
                <a:gd name="T3" fmla="*/ 129 h 129"/>
              </a:gdLst>
              <a:ahLst/>
              <a:cxnLst>
                <a:cxn ang="0">
                  <a:pos x="T0" y="T1"/>
                </a:cxn>
                <a:cxn ang="0">
                  <a:pos x="T2" y="T3"/>
                </a:cxn>
              </a:cxnLst>
              <a:rect l="0" t="0" r="r" b="b"/>
              <a:pathLst>
                <a:path w="3" h="129">
                  <a:moveTo>
                    <a:pt x="0" y="0"/>
                  </a:moveTo>
                  <a:lnTo>
                    <a:pt x="3" y="129"/>
                  </a:lnTo>
                </a:path>
              </a:pathLst>
            </a:custGeom>
            <a:noFill/>
            <a:ln w="9525">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98" name="Line 82"/>
            <p:cNvSpPr>
              <a:spLocks noChangeShapeType="1"/>
            </p:cNvSpPr>
            <p:nvPr/>
          </p:nvSpPr>
          <p:spPr bwMode="auto">
            <a:xfrm>
              <a:off x="5555" y="3094"/>
              <a:ext cx="3" cy="6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99" name="Freeform 83"/>
            <p:cNvSpPr>
              <a:spLocks/>
            </p:cNvSpPr>
            <p:nvPr/>
          </p:nvSpPr>
          <p:spPr bwMode="auto">
            <a:xfrm>
              <a:off x="5451" y="3080"/>
              <a:ext cx="100" cy="91"/>
            </a:xfrm>
            <a:custGeom>
              <a:avLst/>
              <a:gdLst>
                <a:gd name="T0" fmla="*/ 7 w 36"/>
                <a:gd name="T1" fmla="*/ 1 h 33"/>
                <a:gd name="T2" fmla="*/ 0 w 36"/>
                <a:gd name="T3" fmla="*/ 15 h 33"/>
                <a:gd name="T4" fmla="*/ 6 w 36"/>
                <a:gd name="T5" fmla="*/ 33 h 33"/>
                <a:gd name="T6" fmla="*/ 32 w 36"/>
                <a:gd name="T7" fmla="*/ 22 h 33"/>
                <a:gd name="T8" fmla="*/ 27 w 36"/>
                <a:gd name="T9" fmla="*/ 12 h 33"/>
                <a:gd name="T10" fmla="*/ 33 w 36"/>
                <a:gd name="T11" fmla="*/ 0 h 33"/>
                <a:gd name="T12" fmla="*/ 7 w 36"/>
                <a:gd name="T13" fmla="*/ 1 h 33"/>
              </a:gdLst>
              <a:ahLst/>
              <a:cxnLst>
                <a:cxn ang="0">
                  <a:pos x="T0" y="T1"/>
                </a:cxn>
                <a:cxn ang="0">
                  <a:pos x="T2" y="T3"/>
                </a:cxn>
                <a:cxn ang="0">
                  <a:pos x="T4" y="T5"/>
                </a:cxn>
                <a:cxn ang="0">
                  <a:pos x="T6" y="T7"/>
                </a:cxn>
                <a:cxn ang="0">
                  <a:pos x="T8" y="T9"/>
                </a:cxn>
                <a:cxn ang="0">
                  <a:pos x="T10" y="T11"/>
                </a:cxn>
                <a:cxn ang="0">
                  <a:pos x="T12" y="T13"/>
                </a:cxn>
              </a:cxnLst>
              <a:rect l="0" t="0" r="r" b="b"/>
              <a:pathLst>
                <a:path w="36" h="33">
                  <a:moveTo>
                    <a:pt x="7" y="1"/>
                  </a:moveTo>
                  <a:cubicBezTo>
                    <a:pt x="2" y="3"/>
                    <a:pt x="0" y="10"/>
                    <a:pt x="0" y="15"/>
                  </a:cubicBezTo>
                  <a:cubicBezTo>
                    <a:pt x="0" y="20"/>
                    <a:pt x="1" y="32"/>
                    <a:pt x="6" y="33"/>
                  </a:cubicBezTo>
                  <a:lnTo>
                    <a:pt x="32" y="22"/>
                  </a:lnTo>
                  <a:cubicBezTo>
                    <a:pt x="35" y="19"/>
                    <a:pt x="27" y="16"/>
                    <a:pt x="27" y="12"/>
                  </a:cubicBezTo>
                  <a:cubicBezTo>
                    <a:pt x="27" y="8"/>
                    <a:pt x="36" y="2"/>
                    <a:pt x="33" y="0"/>
                  </a:cubicBezTo>
                  <a:lnTo>
                    <a:pt x="7" y="1"/>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00" name="Freeform 84"/>
            <p:cNvSpPr>
              <a:spLocks/>
            </p:cNvSpPr>
            <p:nvPr/>
          </p:nvSpPr>
          <p:spPr bwMode="auto">
            <a:xfrm>
              <a:off x="5379" y="3086"/>
              <a:ext cx="78" cy="81"/>
            </a:xfrm>
            <a:custGeom>
              <a:avLst/>
              <a:gdLst>
                <a:gd name="T0" fmla="*/ 8 w 28"/>
                <a:gd name="T1" fmla="*/ 0 h 29"/>
                <a:gd name="T2" fmla="*/ 0 w 28"/>
                <a:gd name="T3" fmla="*/ 13 h 29"/>
                <a:gd name="T4" fmla="*/ 7 w 28"/>
                <a:gd name="T5" fmla="*/ 29 h 29"/>
                <a:gd name="T6" fmla="*/ 25 w 28"/>
                <a:gd name="T7" fmla="*/ 24 h 29"/>
                <a:gd name="T8" fmla="*/ 20 w 28"/>
                <a:gd name="T9" fmla="*/ 14 h 29"/>
                <a:gd name="T10" fmla="*/ 26 w 28"/>
                <a:gd name="T11" fmla="*/ 0 h 29"/>
                <a:gd name="T12" fmla="*/ 8 w 28"/>
                <a:gd name="T13" fmla="*/ 0 h 29"/>
              </a:gdLst>
              <a:ahLst/>
              <a:cxnLst>
                <a:cxn ang="0">
                  <a:pos x="T0" y="T1"/>
                </a:cxn>
                <a:cxn ang="0">
                  <a:pos x="T2" y="T3"/>
                </a:cxn>
                <a:cxn ang="0">
                  <a:pos x="T4" y="T5"/>
                </a:cxn>
                <a:cxn ang="0">
                  <a:pos x="T6" y="T7"/>
                </a:cxn>
                <a:cxn ang="0">
                  <a:pos x="T8" y="T9"/>
                </a:cxn>
                <a:cxn ang="0">
                  <a:pos x="T10" y="T11"/>
                </a:cxn>
                <a:cxn ang="0">
                  <a:pos x="T12" y="T13"/>
                </a:cxn>
              </a:cxnLst>
              <a:rect l="0" t="0" r="r" b="b"/>
              <a:pathLst>
                <a:path w="28" h="29">
                  <a:moveTo>
                    <a:pt x="8" y="0"/>
                  </a:moveTo>
                  <a:cubicBezTo>
                    <a:pt x="2" y="2"/>
                    <a:pt x="0" y="8"/>
                    <a:pt x="0" y="13"/>
                  </a:cubicBezTo>
                  <a:cubicBezTo>
                    <a:pt x="0" y="17"/>
                    <a:pt x="4" y="27"/>
                    <a:pt x="7" y="29"/>
                  </a:cubicBezTo>
                  <a:lnTo>
                    <a:pt x="25" y="24"/>
                  </a:lnTo>
                  <a:cubicBezTo>
                    <a:pt x="27" y="22"/>
                    <a:pt x="20" y="18"/>
                    <a:pt x="20" y="14"/>
                  </a:cubicBezTo>
                  <a:cubicBezTo>
                    <a:pt x="20" y="10"/>
                    <a:pt x="28" y="2"/>
                    <a:pt x="26" y="0"/>
                  </a:cubicBezTo>
                  <a:lnTo>
                    <a:pt x="8" y="0"/>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01" name="Freeform 85"/>
            <p:cNvSpPr>
              <a:spLocks/>
            </p:cNvSpPr>
            <p:nvPr/>
          </p:nvSpPr>
          <p:spPr bwMode="auto">
            <a:xfrm>
              <a:off x="5520" y="3105"/>
              <a:ext cx="77" cy="61"/>
            </a:xfrm>
            <a:custGeom>
              <a:avLst/>
              <a:gdLst>
                <a:gd name="T0" fmla="*/ 6 w 28"/>
                <a:gd name="T1" fmla="*/ 0 h 22"/>
                <a:gd name="T2" fmla="*/ 0 w 28"/>
                <a:gd name="T3" fmla="*/ 12 h 22"/>
                <a:gd name="T4" fmla="*/ 8 w 28"/>
                <a:gd name="T5" fmla="*/ 22 h 22"/>
                <a:gd name="T6" fmla="*/ 26 w 28"/>
                <a:gd name="T7" fmla="*/ 17 h 22"/>
                <a:gd name="T8" fmla="*/ 21 w 28"/>
                <a:gd name="T9" fmla="*/ 7 h 22"/>
                <a:gd name="T10" fmla="*/ 24 w 28"/>
                <a:gd name="T11" fmla="*/ 0 h 22"/>
                <a:gd name="T12" fmla="*/ 6 w 28"/>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28" h="22">
                  <a:moveTo>
                    <a:pt x="6" y="0"/>
                  </a:moveTo>
                  <a:cubicBezTo>
                    <a:pt x="2" y="3"/>
                    <a:pt x="0" y="8"/>
                    <a:pt x="0" y="12"/>
                  </a:cubicBezTo>
                  <a:cubicBezTo>
                    <a:pt x="0" y="16"/>
                    <a:pt x="4" y="21"/>
                    <a:pt x="8" y="22"/>
                  </a:cubicBezTo>
                  <a:lnTo>
                    <a:pt x="26" y="17"/>
                  </a:lnTo>
                  <a:cubicBezTo>
                    <a:pt x="28" y="15"/>
                    <a:pt x="21" y="10"/>
                    <a:pt x="21" y="7"/>
                  </a:cubicBezTo>
                  <a:cubicBezTo>
                    <a:pt x="21" y="4"/>
                    <a:pt x="26" y="1"/>
                    <a:pt x="24" y="0"/>
                  </a:cubicBezTo>
                  <a:lnTo>
                    <a:pt x="6" y="0"/>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02" name="Freeform 86"/>
            <p:cNvSpPr>
              <a:spLocks/>
            </p:cNvSpPr>
            <p:nvPr/>
          </p:nvSpPr>
          <p:spPr bwMode="auto">
            <a:xfrm>
              <a:off x="5461" y="3051"/>
              <a:ext cx="53" cy="41"/>
            </a:xfrm>
            <a:custGeom>
              <a:avLst/>
              <a:gdLst>
                <a:gd name="T0" fmla="*/ 16 w 53"/>
                <a:gd name="T1" fmla="*/ 0 h 41"/>
                <a:gd name="T2" fmla="*/ 1 w 53"/>
                <a:gd name="T3" fmla="*/ 22 h 41"/>
                <a:gd name="T4" fmla="*/ 23 w 53"/>
                <a:gd name="T5" fmla="*/ 41 h 41"/>
                <a:gd name="T6" fmla="*/ 51 w 53"/>
                <a:gd name="T7" fmla="*/ 30 h 41"/>
                <a:gd name="T8" fmla="*/ 38 w 53"/>
                <a:gd name="T9" fmla="*/ 18 h 41"/>
                <a:gd name="T10" fmla="*/ 43 w 53"/>
                <a:gd name="T11" fmla="*/ 0 h 41"/>
                <a:gd name="T12" fmla="*/ 16 w 5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53" h="41">
                  <a:moveTo>
                    <a:pt x="16" y="0"/>
                  </a:moveTo>
                  <a:cubicBezTo>
                    <a:pt x="9" y="8"/>
                    <a:pt x="0" y="15"/>
                    <a:pt x="1" y="22"/>
                  </a:cubicBezTo>
                  <a:cubicBezTo>
                    <a:pt x="2" y="29"/>
                    <a:pt x="15" y="41"/>
                    <a:pt x="23" y="41"/>
                  </a:cubicBezTo>
                  <a:lnTo>
                    <a:pt x="51" y="30"/>
                  </a:lnTo>
                  <a:cubicBezTo>
                    <a:pt x="53" y="26"/>
                    <a:pt x="39" y="23"/>
                    <a:pt x="38" y="18"/>
                  </a:cubicBezTo>
                  <a:cubicBezTo>
                    <a:pt x="37" y="13"/>
                    <a:pt x="47" y="3"/>
                    <a:pt x="43" y="0"/>
                  </a:cubicBezTo>
                  <a:lnTo>
                    <a:pt x="16" y="0"/>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9303" name="Group 87"/>
          <p:cNvGrpSpPr>
            <a:grpSpLocks/>
          </p:cNvGrpSpPr>
          <p:nvPr/>
        </p:nvGrpSpPr>
        <p:grpSpPr bwMode="auto">
          <a:xfrm>
            <a:off x="8324850" y="3489325"/>
            <a:ext cx="361950" cy="269875"/>
            <a:chOff x="5369" y="3038"/>
            <a:chExt cx="228" cy="170"/>
          </a:xfrm>
        </p:grpSpPr>
        <p:sp>
          <p:nvSpPr>
            <p:cNvPr id="9304" name="Freeform 88"/>
            <p:cNvSpPr>
              <a:spLocks/>
            </p:cNvSpPr>
            <p:nvPr/>
          </p:nvSpPr>
          <p:spPr bwMode="auto">
            <a:xfrm>
              <a:off x="5369" y="3171"/>
              <a:ext cx="216" cy="37"/>
            </a:xfrm>
            <a:custGeom>
              <a:avLst/>
              <a:gdLst>
                <a:gd name="T0" fmla="*/ 32 w 216"/>
                <a:gd name="T1" fmla="*/ 37 h 37"/>
                <a:gd name="T2" fmla="*/ 198 w 216"/>
                <a:gd name="T3" fmla="*/ 37 h 37"/>
                <a:gd name="T4" fmla="*/ 216 w 216"/>
                <a:gd name="T5" fmla="*/ 0 h 37"/>
                <a:gd name="T6" fmla="*/ 126 w 216"/>
                <a:gd name="T7" fmla="*/ 1 h 37"/>
                <a:gd name="T8" fmla="*/ 40 w 216"/>
                <a:gd name="T9" fmla="*/ 1 h 37"/>
                <a:gd name="T10" fmla="*/ 0 w 216"/>
                <a:gd name="T11" fmla="*/ 0 h 37"/>
                <a:gd name="T12" fmla="*/ 32 w 216"/>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216" h="37">
                  <a:moveTo>
                    <a:pt x="32" y="37"/>
                  </a:moveTo>
                  <a:lnTo>
                    <a:pt x="198" y="37"/>
                  </a:lnTo>
                  <a:lnTo>
                    <a:pt x="216" y="0"/>
                  </a:lnTo>
                  <a:lnTo>
                    <a:pt x="126" y="1"/>
                  </a:lnTo>
                  <a:lnTo>
                    <a:pt x="40" y="1"/>
                  </a:lnTo>
                  <a:lnTo>
                    <a:pt x="0" y="0"/>
                  </a:lnTo>
                  <a:lnTo>
                    <a:pt x="32" y="37"/>
                  </a:lnTo>
                  <a:close/>
                </a:path>
              </a:pathLst>
            </a:cu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05" name="Line 89"/>
            <p:cNvSpPr>
              <a:spLocks noChangeShapeType="1"/>
            </p:cNvSpPr>
            <p:nvPr/>
          </p:nvSpPr>
          <p:spPr bwMode="auto">
            <a:xfrm>
              <a:off x="5426" y="3067"/>
              <a:ext cx="3" cy="1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06" name="Freeform 90"/>
            <p:cNvSpPr>
              <a:spLocks/>
            </p:cNvSpPr>
            <p:nvPr/>
          </p:nvSpPr>
          <p:spPr bwMode="auto">
            <a:xfrm>
              <a:off x="5490" y="3038"/>
              <a:ext cx="3" cy="129"/>
            </a:xfrm>
            <a:custGeom>
              <a:avLst/>
              <a:gdLst>
                <a:gd name="T0" fmla="*/ 0 w 3"/>
                <a:gd name="T1" fmla="*/ 0 h 129"/>
                <a:gd name="T2" fmla="*/ 3 w 3"/>
                <a:gd name="T3" fmla="*/ 129 h 129"/>
              </a:gdLst>
              <a:ahLst/>
              <a:cxnLst>
                <a:cxn ang="0">
                  <a:pos x="T0" y="T1"/>
                </a:cxn>
                <a:cxn ang="0">
                  <a:pos x="T2" y="T3"/>
                </a:cxn>
              </a:cxnLst>
              <a:rect l="0" t="0" r="r" b="b"/>
              <a:pathLst>
                <a:path w="3" h="129">
                  <a:moveTo>
                    <a:pt x="0" y="0"/>
                  </a:moveTo>
                  <a:lnTo>
                    <a:pt x="3" y="129"/>
                  </a:lnTo>
                </a:path>
              </a:pathLst>
            </a:custGeom>
            <a:noFill/>
            <a:ln w="9525">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07" name="Line 91"/>
            <p:cNvSpPr>
              <a:spLocks noChangeShapeType="1"/>
            </p:cNvSpPr>
            <p:nvPr/>
          </p:nvSpPr>
          <p:spPr bwMode="auto">
            <a:xfrm>
              <a:off x="5555" y="3094"/>
              <a:ext cx="3" cy="6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08" name="Freeform 92"/>
            <p:cNvSpPr>
              <a:spLocks/>
            </p:cNvSpPr>
            <p:nvPr/>
          </p:nvSpPr>
          <p:spPr bwMode="auto">
            <a:xfrm>
              <a:off x="5451" y="3080"/>
              <a:ext cx="100" cy="91"/>
            </a:xfrm>
            <a:custGeom>
              <a:avLst/>
              <a:gdLst>
                <a:gd name="T0" fmla="*/ 7 w 36"/>
                <a:gd name="T1" fmla="*/ 1 h 33"/>
                <a:gd name="T2" fmla="*/ 0 w 36"/>
                <a:gd name="T3" fmla="*/ 15 h 33"/>
                <a:gd name="T4" fmla="*/ 6 w 36"/>
                <a:gd name="T5" fmla="*/ 33 h 33"/>
                <a:gd name="T6" fmla="*/ 32 w 36"/>
                <a:gd name="T7" fmla="*/ 22 h 33"/>
                <a:gd name="T8" fmla="*/ 27 w 36"/>
                <a:gd name="T9" fmla="*/ 12 h 33"/>
                <a:gd name="T10" fmla="*/ 33 w 36"/>
                <a:gd name="T11" fmla="*/ 0 h 33"/>
                <a:gd name="T12" fmla="*/ 7 w 36"/>
                <a:gd name="T13" fmla="*/ 1 h 33"/>
              </a:gdLst>
              <a:ahLst/>
              <a:cxnLst>
                <a:cxn ang="0">
                  <a:pos x="T0" y="T1"/>
                </a:cxn>
                <a:cxn ang="0">
                  <a:pos x="T2" y="T3"/>
                </a:cxn>
                <a:cxn ang="0">
                  <a:pos x="T4" y="T5"/>
                </a:cxn>
                <a:cxn ang="0">
                  <a:pos x="T6" y="T7"/>
                </a:cxn>
                <a:cxn ang="0">
                  <a:pos x="T8" y="T9"/>
                </a:cxn>
                <a:cxn ang="0">
                  <a:pos x="T10" y="T11"/>
                </a:cxn>
                <a:cxn ang="0">
                  <a:pos x="T12" y="T13"/>
                </a:cxn>
              </a:cxnLst>
              <a:rect l="0" t="0" r="r" b="b"/>
              <a:pathLst>
                <a:path w="36" h="33">
                  <a:moveTo>
                    <a:pt x="7" y="1"/>
                  </a:moveTo>
                  <a:cubicBezTo>
                    <a:pt x="2" y="3"/>
                    <a:pt x="0" y="10"/>
                    <a:pt x="0" y="15"/>
                  </a:cubicBezTo>
                  <a:cubicBezTo>
                    <a:pt x="0" y="20"/>
                    <a:pt x="1" y="32"/>
                    <a:pt x="6" y="33"/>
                  </a:cubicBezTo>
                  <a:lnTo>
                    <a:pt x="32" y="22"/>
                  </a:lnTo>
                  <a:cubicBezTo>
                    <a:pt x="35" y="19"/>
                    <a:pt x="27" y="16"/>
                    <a:pt x="27" y="12"/>
                  </a:cubicBezTo>
                  <a:cubicBezTo>
                    <a:pt x="27" y="8"/>
                    <a:pt x="36" y="2"/>
                    <a:pt x="33" y="0"/>
                  </a:cubicBezTo>
                  <a:lnTo>
                    <a:pt x="7" y="1"/>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09" name="Freeform 93"/>
            <p:cNvSpPr>
              <a:spLocks/>
            </p:cNvSpPr>
            <p:nvPr/>
          </p:nvSpPr>
          <p:spPr bwMode="auto">
            <a:xfrm>
              <a:off x="5379" y="3086"/>
              <a:ext cx="78" cy="81"/>
            </a:xfrm>
            <a:custGeom>
              <a:avLst/>
              <a:gdLst>
                <a:gd name="T0" fmla="*/ 8 w 28"/>
                <a:gd name="T1" fmla="*/ 0 h 29"/>
                <a:gd name="T2" fmla="*/ 0 w 28"/>
                <a:gd name="T3" fmla="*/ 13 h 29"/>
                <a:gd name="T4" fmla="*/ 7 w 28"/>
                <a:gd name="T5" fmla="*/ 29 h 29"/>
                <a:gd name="T6" fmla="*/ 25 w 28"/>
                <a:gd name="T7" fmla="*/ 24 h 29"/>
                <a:gd name="T8" fmla="*/ 20 w 28"/>
                <a:gd name="T9" fmla="*/ 14 h 29"/>
                <a:gd name="T10" fmla="*/ 26 w 28"/>
                <a:gd name="T11" fmla="*/ 0 h 29"/>
                <a:gd name="T12" fmla="*/ 8 w 28"/>
                <a:gd name="T13" fmla="*/ 0 h 29"/>
              </a:gdLst>
              <a:ahLst/>
              <a:cxnLst>
                <a:cxn ang="0">
                  <a:pos x="T0" y="T1"/>
                </a:cxn>
                <a:cxn ang="0">
                  <a:pos x="T2" y="T3"/>
                </a:cxn>
                <a:cxn ang="0">
                  <a:pos x="T4" y="T5"/>
                </a:cxn>
                <a:cxn ang="0">
                  <a:pos x="T6" y="T7"/>
                </a:cxn>
                <a:cxn ang="0">
                  <a:pos x="T8" y="T9"/>
                </a:cxn>
                <a:cxn ang="0">
                  <a:pos x="T10" y="T11"/>
                </a:cxn>
                <a:cxn ang="0">
                  <a:pos x="T12" y="T13"/>
                </a:cxn>
              </a:cxnLst>
              <a:rect l="0" t="0" r="r" b="b"/>
              <a:pathLst>
                <a:path w="28" h="29">
                  <a:moveTo>
                    <a:pt x="8" y="0"/>
                  </a:moveTo>
                  <a:cubicBezTo>
                    <a:pt x="2" y="2"/>
                    <a:pt x="0" y="8"/>
                    <a:pt x="0" y="13"/>
                  </a:cubicBezTo>
                  <a:cubicBezTo>
                    <a:pt x="0" y="17"/>
                    <a:pt x="4" y="27"/>
                    <a:pt x="7" y="29"/>
                  </a:cubicBezTo>
                  <a:lnTo>
                    <a:pt x="25" y="24"/>
                  </a:lnTo>
                  <a:cubicBezTo>
                    <a:pt x="27" y="22"/>
                    <a:pt x="20" y="18"/>
                    <a:pt x="20" y="14"/>
                  </a:cubicBezTo>
                  <a:cubicBezTo>
                    <a:pt x="20" y="10"/>
                    <a:pt x="28" y="2"/>
                    <a:pt x="26" y="0"/>
                  </a:cubicBezTo>
                  <a:lnTo>
                    <a:pt x="8" y="0"/>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10" name="Freeform 94"/>
            <p:cNvSpPr>
              <a:spLocks/>
            </p:cNvSpPr>
            <p:nvPr/>
          </p:nvSpPr>
          <p:spPr bwMode="auto">
            <a:xfrm>
              <a:off x="5520" y="3105"/>
              <a:ext cx="77" cy="61"/>
            </a:xfrm>
            <a:custGeom>
              <a:avLst/>
              <a:gdLst>
                <a:gd name="T0" fmla="*/ 6 w 28"/>
                <a:gd name="T1" fmla="*/ 0 h 22"/>
                <a:gd name="T2" fmla="*/ 0 w 28"/>
                <a:gd name="T3" fmla="*/ 12 h 22"/>
                <a:gd name="T4" fmla="*/ 8 w 28"/>
                <a:gd name="T5" fmla="*/ 22 h 22"/>
                <a:gd name="T6" fmla="*/ 26 w 28"/>
                <a:gd name="T7" fmla="*/ 17 h 22"/>
                <a:gd name="T8" fmla="*/ 21 w 28"/>
                <a:gd name="T9" fmla="*/ 7 h 22"/>
                <a:gd name="T10" fmla="*/ 24 w 28"/>
                <a:gd name="T11" fmla="*/ 0 h 22"/>
                <a:gd name="T12" fmla="*/ 6 w 28"/>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28" h="22">
                  <a:moveTo>
                    <a:pt x="6" y="0"/>
                  </a:moveTo>
                  <a:cubicBezTo>
                    <a:pt x="2" y="3"/>
                    <a:pt x="0" y="8"/>
                    <a:pt x="0" y="12"/>
                  </a:cubicBezTo>
                  <a:cubicBezTo>
                    <a:pt x="0" y="16"/>
                    <a:pt x="4" y="21"/>
                    <a:pt x="8" y="22"/>
                  </a:cubicBezTo>
                  <a:lnTo>
                    <a:pt x="26" y="17"/>
                  </a:lnTo>
                  <a:cubicBezTo>
                    <a:pt x="28" y="15"/>
                    <a:pt x="21" y="10"/>
                    <a:pt x="21" y="7"/>
                  </a:cubicBezTo>
                  <a:cubicBezTo>
                    <a:pt x="21" y="4"/>
                    <a:pt x="26" y="1"/>
                    <a:pt x="24" y="0"/>
                  </a:cubicBezTo>
                  <a:lnTo>
                    <a:pt x="6" y="0"/>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11" name="Freeform 95"/>
            <p:cNvSpPr>
              <a:spLocks/>
            </p:cNvSpPr>
            <p:nvPr/>
          </p:nvSpPr>
          <p:spPr bwMode="auto">
            <a:xfrm>
              <a:off x="5461" y="3051"/>
              <a:ext cx="53" cy="41"/>
            </a:xfrm>
            <a:custGeom>
              <a:avLst/>
              <a:gdLst>
                <a:gd name="T0" fmla="*/ 16 w 53"/>
                <a:gd name="T1" fmla="*/ 0 h 41"/>
                <a:gd name="T2" fmla="*/ 1 w 53"/>
                <a:gd name="T3" fmla="*/ 22 h 41"/>
                <a:gd name="T4" fmla="*/ 23 w 53"/>
                <a:gd name="T5" fmla="*/ 41 h 41"/>
                <a:gd name="T6" fmla="*/ 51 w 53"/>
                <a:gd name="T7" fmla="*/ 30 h 41"/>
                <a:gd name="T8" fmla="*/ 38 w 53"/>
                <a:gd name="T9" fmla="*/ 18 h 41"/>
                <a:gd name="T10" fmla="*/ 43 w 53"/>
                <a:gd name="T11" fmla="*/ 0 h 41"/>
                <a:gd name="T12" fmla="*/ 16 w 5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53" h="41">
                  <a:moveTo>
                    <a:pt x="16" y="0"/>
                  </a:moveTo>
                  <a:cubicBezTo>
                    <a:pt x="9" y="8"/>
                    <a:pt x="0" y="15"/>
                    <a:pt x="1" y="22"/>
                  </a:cubicBezTo>
                  <a:cubicBezTo>
                    <a:pt x="2" y="29"/>
                    <a:pt x="15" y="41"/>
                    <a:pt x="23" y="41"/>
                  </a:cubicBezTo>
                  <a:lnTo>
                    <a:pt x="51" y="30"/>
                  </a:lnTo>
                  <a:cubicBezTo>
                    <a:pt x="53" y="26"/>
                    <a:pt x="39" y="23"/>
                    <a:pt x="38" y="18"/>
                  </a:cubicBezTo>
                  <a:cubicBezTo>
                    <a:pt x="37" y="13"/>
                    <a:pt x="47" y="3"/>
                    <a:pt x="43" y="0"/>
                  </a:cubicBezTo>
                  <a:lnTo>
                    <a:pt x="16" y="0"/>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9312" name="Group 96"/>
          <p:cNvGrpSpPr>
            <a:grpSpLocks/>
          </p:cNvGrpSpPr>
          <p:nvPr/>
        </p:nvGrpSpPr>
        <p:grpSpPr bwMode="auto">
          <a:xfrm>
            <a:off x="7880350" y="3844925"/>
            <a:ext cx="361950" cy="269875"/>
            <a:chOff x="5369" y="3038"/>
            <a:chExt cx="228" cy="170"/>
          </a:xfrm>
        </p:grpSpPr>
        <p:sp>
          <p:nvSpPr>
            <p:cNvPr id="9313" name="Freeform 97"/>
            <p:cNvSpPr>
              <a:spLocks/>
            </p:cNvSpPr>
            <p:nvPr/>
          </p:nvSpPr>
          <p:spPr bwMode="auto">
            <a:xfrm>
              <a:off x="5369" y="3171"/>
              <a:ext cx="216" cy="37"/>
            </a:xfrm>
            <a:custGeom>
              <a:avLst/>
              <a:gdLst>
                <a:gd name="T0" fmla="*/ 32 w 216"/>
                <a:gd name="T1" fmla="*/ 37 h 37"/>
                <a:gd name="T2" fmla="*/ 198 w 216"/>
                <a:gd name="T3" fmla="*/ 37 h 37"/>
                <a:gd name="T4" fmla="*/ 216 w 216"/>
                <a:gd name="T5" fmla="*/ 0 h 37"/>
                <a:gd name="T6" fmla="*/ 126 w 216"/>
                <a:gd name="T7" fmla="*/ 1 h 37"/>
                <a:gd name="T8" fmla="*/ 40 w 216"/>
                <a:gd name="T9" fmla="*/ 1 h 37"/>
                <a:gd name="T10" fmla="*/ 0 w 216"/>
                <a:gd name="T11" fmla="*/ 0 h 37"/>
                <a:gd name="T12" fmla="*/ 32 w 216"/>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216" h="37">
                  <a:moveTo>
                    <a:pt x="32" y="37"/>
                  </a:moveTo>
                  <a:lnTo>
                    <a:pt x="198" y="37"/>
                  </a:lnTo>
                  <a:lnTo>
                    <a:pt x="216" y="0"/>
                  </a:lnTo>
                  <a:lnTo>
                    <a:pt x="126" y="1"/>
                  </a:lnTo>
                  <a:lnTo>
                    <a:pt x="40" y="1"/>
                  </a:lnTo>
                  <a:lnTo>
                    <a:pt x="0" y="0"/>
                  </a:lnTo>
                  <a:lnTo>
                    <a:pt x="32" y="37"/>
                  </a:lnTo>
                  <a:close/>
                </a:path>
              </a:pathLst>
            </a:cu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14" name="Line 98"/>
            <p:cNvSpPr>
              <a:spLocks noChangeShapeType="1"/>
            </p:cNvSpPr>
            <p:nvPr/>
          </p:nvSpPr>
          <p:spPr bwMode="auto">
            <a:xfrm>
              <a:off x="5426" y="3067"/>
              <a:ext cx="3" cy="1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15" name="Freeform 99"/>
            <p:cNvSpPr>
              <a:spLocks/>
            </p:cNvSpPr>
            <p:nvPr/>
          </p:nvSpPr>
          <p:spPr bwMode="auto">
            <a:xfrm>
              <a:off x="5490" y="3038"/>
              <a:ext cx="3" cy="129"/>
            </a:xfrm>
            <a:custGeom>
              <a:avLst/>
              <a:gdLst>
                <a:gd name="T0" fmla="*/ 0 w 3"/>
                <a:gd name="T1" fmla="*/ 0 h 129"/>
                <a:gd name="T2" fmla="*/ 3 w 3"/>
                <a:gd name="T3" fmla="*/ 129 h 129"/>
              </a:gdLst>
              <a:ahLst/>
              <a:cxnLst>
                <a:cxn ang="0">
                  <a:pos x="T0" y="T1"/>
                </a:cxn>
                <a:cxn ang="0">
                  <a:pos x="T2" y="T3"/>
                </a:cxn>
              </a:cxnLst>
              <a:rect l="0" t="0" r="r" b="b"/>
              <a:pathLst>
                <a:path w="3" h="129">
                  <a:moveTo>
                    <a:pt x="0" y="0"/>
                  </a:moveTo>
                  <a:lnTo>
                    <a:pt x="3" y="129"/>
                  </a:lnTo>
                </a:path>
              </a:pathLst>
            </a:custGeom>
            <a:noFill/>
            <a:ln w="9525">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16" name="Line 100"/>
            <p:cNvSpPr>
              <a:spLocks noChangeShapeType="1"/>
            </p:cNvSpPr>
            <p:nvPr/>
          </p:nvSpPr>
          <p:spPr bwMode="auto">
            <a:xfrm>
              <a:off x="5555" y="3094"/>
              <a:ext cx="3" cy="6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17" name="Freeform 101"/>
            <p:cNvSpPr>
              <a:spLocks/>
            </p:cNvSpPr>
            <p:nvPr/>
          </p:nvSpPr>
          <p:spPr bwMode="auto">
            <a:xfrm>
              <a:off x="5451" y="3080"/>
              <a:ext cx="100" cy="91"/>
            </a:xfrm>
            <a:custGeom>
              <a:avLst/>
              <a:gdLst>
                <a:gd name="T0" fmla="*/ 7 w 36"/>
                <a:gd name="T1" fmla="*/ 1 h 33"/>
                <a:gd name="T2" fmla="*/ 0 w 36"/>
                <a:gd name="T3" fmla="*/ 15 h 33"/>
                <a:gd name="T4" fmla="*/ 6 w 36"/>
                <a:gd name="T5" fmla="*/ 33 h 33"/>
                <a:gd name="T6" fmla="*/ 32 w 36"/>
                <a:gd name="T7" fmla="*/ 22 h 33"/>
                <a:gd name="T8" fmla="*/ 27 w 36"/>
                <a:gd name="T9" fmla="*/ 12 h 33"/>
                <a:gd name="T10" fmla="*/ 33 w 36"/>
                <a:gd name="T11" fmla="*/ 0 h 33"/>
                <a:gd name="T12" fmla="*/ 7 w 36"/>
                <a:gd name="T13" fmla="*/ 1 h 33"/>
              </a:gdLst>
              <a:ahLst/>
              <a:cxnLst>
                <a:cxn ang="0">
                  <a:pos x="T0" y="T1"/>
                </a:cxn>
                <a:cxn ang="0">
                  <a:pos x="T2" y="T3"/>
                </a:cxn>
                <a:cxn ang="0">
                  <a:pos x="T4" y="T5"/>
                </a:cxn>
                <a:cxn ang="0">
                  <a:pos x="T6" y="T7"/>
                </a:cxn>
                <a:cxn ang="0">
                  <a:pos x="T8" y="T9"/>
                </a:cxn>
                <a:cxn ang="0">
                  <a:pos x="T10" y="T11"/>
                </a:cxn>
                <a:cxn ang="0">
                  <a:pos x="T12" y="T13"/>
                </a:cxn>
              </a:cxnLst>
              <a:rect l="0" t="0" r="r" b="b"/>
              <a:pathLst>
                <a:path w="36" h="33">
                  <a:moveTo>
                    <a:pt x="7" y="1"/>
                  </a:moveTo>
                  <a:cubicBezTo>
                    <a:pt x="2" y="3"/>
                    <a:pt x="0" y="10"/>
                    <a:pt x="0" y="15"/>
                  </a:cubicBezTo>
                  <a:cubicBezTo>
                    <a:pt x="0" y="20"/>
                    <a:pt x="1" y="32"/>
                    <a:pt x="6" y="33"/>
                  </a:cubicBezTo>
                  <a:lnTo>
                    <a:pt x="32" y="22"/>
                  </a:lnTo>
                  <a:cubicBezTo>
                    <a:pt x="35" y="19"/>
                    <a:pt x="27" y="16"/>
                    <a:pt x="27" y="12"/>
                  </a:cubicBezTo>
                  <a:cubicBezTo>
                    <a:pt x="27" y="8"/>
                    <a:pt x="36" y="2"/>
                    <a:pt x="33" y="0"/>
                  </a:cubicBezTo>
                  <a:lnTo>
                    <a:pt x="7" y="1"/>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18" name="Freeform 102"/>
            <p:cNvSpPr>
              <a:spLocks/>
            </p:cNvSpPr>
            <p:nvPr/>
          </p:nvSpPr>
          <p:spPr bwMode="auto">
            <a:xfrm>
              <a:off x="5379" y="3086"/>
              <a:ext cx="78" cy="81"/>
            </a:xfrm>
            <a:custGeom>
              <a:avLst/>
              <a:gdLst>
                <a:gd name="T0" fmla="*/ 8 w 28"/>
                <a:gd name="T1" fmla="*/ 0 h 29"/>
                <a:gd name="T2" fmla="*/ 0 w 28"/>
                <a:gd name="T3" fmla="*/ 13 h 29"/>
                <a:gd name="T4" fmla="*/ 7 w 28"/>
                <a:gd name="T5" fmla="*/ 29 h 29"/>
                <a:gd name="T6" fmla="*/ 25 w 28"/>
                <a:gd name="T7" fmla="*/ 24 h 29"/>
                <a:gd name="T8" fmla="*/ 20 w 28"/>
                <a:gd name="T9" fmla="*/ 14 h 29"/>
                <a:gd name="T10" fmla="*/ 26 w 28"/>
                <a:gd name="T11" fmla="*/ 0 h 29"/>
                <a:gd name="T12" fmla="*/ 8 w 28"/>
                <a:gd name="T13" fmla="*/ 0 h 29"/>
              </a:gdLst>
              <a:ahLst/>
              <a:cxnLst>
                <a:cxn ang="0">
                  <a:pos x="T0" y="T1"/>
                </a:cxn>
                <a:cxn ang="0">
                  <a:pos x="T2" y="T3"/>
                </a:cxn>
                <a:cxn ang="0">
                  <a:pos x="T4" y="T5"/>
                </a:cxn>
                <a:cxn ang="0">
                  <a:pos x="T6" y="T7"/>
                </a:cxn>
                <a:cxn ang="0">
                  <a:pos x="T8" y="T9"/>
                </a:cxn>
                <a:cxn ang="0">
                  <a:pos x="T10" y="T11"/>
                </a:cxn>
                <a:cxn ang="0">
                  <a:pos x="T12" y="T13"/>
                </a:cxn>
              </a:cxnLst>
              <a:rect l="0" t="0" r="r" b="b"/>
              <a:pathLst>
                <a:path w="28" h="29">
                  <a:moveTo>
                    <a:pt x="8" y="0"/>
                  </a:moveTo>
                  <a:cubicBezTo>
                    <a:pt x="2" y="2"/>
                    <a:pt x="0" y="8"/>
                    <a:pt x="0" y="13"/>
                  </a:cubicBezTo>
                  <a:cubicBezTo>
                    <a:pt x="0" y="17"/>
                    <a:pt x="4" y="27"/>
                    <a:pt x="7" y="29"/>
                  </a:cubicBezTo>
                  <a:lnTo>
                    <a:pt x="25" y="24"/>
                  </a:lnTo>
                  <a:cubicBezTo>
                    <a:pt x="27" y="22"/>
                    <a:pt x="20" y="18"/>
                    <a:pt x="20" y="14"/>
                  </a:cubicBezTo>
                  <a:cubicBezTo>
                    <a:pt x="20" y="10"/>
                    <a:pt x="28" y="2"/>
                    <a:pt x="26" y="0"/>
                  </a:cubicBezTo>
                  <a:lnTo>
                    <a:pt x="8" y="0"/>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19" name="Freeform 103"/>
            <p:cNvSpPr>
              <a:spLocks/>
            </p:cNvSpPr>
            <p:nvPr/>
          </p:nvSpPr>
          <p:spPr bwMode="auto">
            <a:xfrm>
              <a:off x="5520" y="3105"/>
              <a:ext cx="77" cy="61"/>
            </a:xfrm>
            <a:custGeom>
              <a:avLst/>
              <a:gdLst>
                <a:gd name="T0" fmla="*/ 6 w 28"/>
                <a:gd name="T1" fmla="*/ 0 h 22"/>
                <a:gd name="T2" fmla="*/ 0 w 28"/>
                <a:gd name="T3" fmla="*/ 12 h 22"/>
                <a:gd name="T4" fmla="*/ 8 w 28"/>
                <a:gd name="T5" fmla="*/ 22 h 22"/>
                <a:gd name="T6" fmla="*/ 26 w 28"/>
                <a:gd name="T7" fmla="*/ 17 h 22"/>
                <a:gd name="T8" fmla="*/ 21 w 28"/>
                <a:gd name="T9" fmla="*/ 7 h 22"/>
                <a:gd name="T10" fmla="*/ 24 w 28"/>
                <a:gd name="T11" fmla="*/ 0 h 22"/>
                <a:gd name="T12" fmla="*/ 6 w 28"/>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28" h="22">
                  <a:moveTo>
                    <a:pt x="6" y="0"/>
                  </a:moveTo>
                  <a:cubicBezTo>
                    <a:pt x="2" y="3"/>
                    <a:pt x="0" y="8"/>
                    <a:pt x="0" y="12"/>
                  </a:cubicBezTo>
                  <a:cubicBezTo>
                    <a:pt x="0" y="16"/>
                    <a:pt x="4" y="21"/>
                    <a:pt x="8" y="22"/>
                  </a:cubicBezTo>
                  <a:lnTo>
                    <a:pt x="26" y="17"/>
                  </a:lnTo>
                  <a:cubicBezTo>
                    <a:pt x="28" y="15"/>
                    <a:pt x="21" y="10"/>
                    <a:pt x="21" y="7"/>
                  </a:cubicBezTo>
                  <a:cubicBezTo>
                    <a:pt x="21" y="4"/>
                    <a:pt x="26" y="1"/>
                    <a:pt x="24" y="0"/>
                  </a:cubicBezTo>
                  <a:lnTo>
                    <a:pt x="6" y="0"/>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20" name="Freeform 104"/>
            <p:cNvSpPr>
              <a:spLocks/>
            </p:cNvSpPr>
            <p:nvPr/>
          </p:nvSpPr>
          <p:spPr bwMode="auto">
            <a:xfrm>
              <a:off x="5461" y="3051"/>
              <a:ext cx="53" cy="41"/>
            </a:xfrm>
            <a:custGeom>
              <a:avLst/>
              <a:gdLst>
                <a:gd name="T0" fmla="*/ 16 w 53"/>
                <a:gd name="T1" fmla="*/ 0 h 41"/>
                <a:gd name="T2" fmla="*/ 1 w 53"/>
                <a:gd name="T3" fmla="*/ 22 h 41"/>
                <a:gd name="T4" fmla="*/ 23 w 53"/>
                <a:gd name="T5" fmla="*/ 41 h 41"/>
                <a:gd name="T6" fmla="*/ 51 w 53"/>
                <a:gd name="T7" fmla="*/ 30 h 41"/>
                <a:gd name="T8" fmla="*/ 38 w 53"/>
                <a:gd name="T9" fmla="*/ 18 h 41"/>
                <a:gd name="T10" fmla="*/ 43 w 53"/>
                <a:gd name="T11" fmla="*/ 0 h 41"/>
                <a:gd name="T12" fmla="*/ 16 w 5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53" h="41">
                  <a:moveTo>
                    <a:pt x="16" y="0"/>
                  </a:moveTo>
                  <a:cubicBezTo>
                    <a:pt x="9" y="8"/>
                    <a:pt x="0" y="15"/>
                    <a:pt x="1" y="22"/>
                  </a:cubicBezTo>
                  <a:cubicBezTo>
                    <a:pt x="2" y="29"/>
                    <a:pt x="15" y="41"/>
                    <a:pt x="23" y="41"/>
                  </a:cubicBezTo>
                  <a:lnTo>
                    <a:pt x="51" y="30"/>
                  </a:lnTo>
                  <a:cubicBezTo>
                    <a:pt x="53" y="26"/>
                    <a:pt x="39" y="23"/>
                    <a:pt x="38" y="18"/>
                  </a:cubicBezTo>
                  <a:cubicBezTo>
                    <a:pt x="37" y="13"/>
                    <a:pt x="47" y="3"/>
                    <a:pt x="43" y="0"/>
                  </a:cubicBezTo>
                  <a:lnTo>
                    <a:pt x="16" y="0"/>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9321" name="Group 105"/>
          <p:cNvGrpSpPr>
            <a:grpSpLocks/>
          </p:cNvGrpSpPr>
          <p:nvPr/>
        </p:nvGrpSpPr>
        <p:grpSpPr bwMode="auto">
          <a:xfrm>
            <a:off x="7004050" y="4606925"/>
            <a:ext cx="361950" cy="269875"/>
            <a:chOff x="5369" y="3038"/>
            <a:chExt cx="228" cy="170"/>
          </a:xfrm>
        </p:grpSpPr>
        <p:sp>
          <p:nvSpPr>
            <p:cNvPr id="9322" name="Freeform 106"/>
            <p:cNvSpPr>
              <a:spLocks/>
            </p:cNvSpPr>
            <p:nvPr/>
          </p:nvSpPr>
          <p:spPr bwMode="auto">
            <a:xfrm>
              <a:off x="5369" y="3171"/>
              <a:ext cx="216" cy="37"/>
            </a:xfrm>
            <a:custGeom>
              <a:avLst/>
              <a:gdLst>
                <a:gd name="T0" fmla="*/ 32 w 216"/>
                <a:gd name="T1" fmla="*/ 37 h 37"/>
                <a:gd name="T2" fmla="*/ 198 w 216"/>
                <a:gd name="T3" fmla="*/ 37 h 37"/>
                <a:gd name="T4" fmla="*/ 216 w 216"/>
                <a:gd name="T5" fmla="*/ 0 h 37"/>
                <a:gd name="T6" fmla="*/ 126 w 216"/>
                <a:gd name="T7" fmla="*/ 1 h 37"/>
                <a:gd name="T8" fmla="*/ 40 w 216"/>
                <a:gd name="T9" fmla="*/ 1 h 37"/>
                <a:gd name="T10" fmla="*/ 0 w 216"/>
                <a:gd name="T11" fmla="*/ 0 h 37"/>
                <a:gd name="T12" fmla="*/ 32 w 216"/>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216" h="37">
                  <a:moveTo>
                    <a:pt x="32" y="37"/>
                  </a:moveTo>
                  <a:lnTo>
                    <a:pt x="198" y="37"/>
                  </a:lnTo>
                  <a:lnTo>
                    <a:pt x="216" y="0"/>
                  </a:lnTo>
                  <a:lnTo>
                    <a:pt x="126" y="1"/>
                  </a:lnTo>
                  <a:lnTo>
                    <a:pt x="40" y="1"/>
                  </a:lnTo>
                  <a:lnTo>
                    <a:pt x="0" y="0"/>
                  </a:lnTo>
                  <a:lnTo>
                    <a:pt x="32" y="37"/>
                  </a:lnTo>
                  <a:close/>
                </a:path>
              </a:pathLst>
            </a:cu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23" name="Line 107"/>
            <p:cNvSpPr>
              <a:spLocks noChangeShapeType="1"/>
            </p:cNvSpPr>
            <p:nvPr/>
          </p:nvSpPr>
          <p:spPr bwMode="auto">
            <a:xfrm>
              <a:off x="5426" y="3067"/>
              <a:ext cx="3" cy="1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24" name="Freeform 108"/>
            <p:cNvSpPr>
              <a:spLocks/>
            </p:cNvSpPr>
            <p:nvPr/>
          </p:nvSpPr>
          <p:spPr bwMode="auto">
            <a:xfrm>
              <a:off x="5490" y="3038"/>
              <a:ext cx="3" cy="129"/>
            </a:xfrm>
            <a:custGeom>
              <a:avLst/>
              <a:gdLst>
                <a:gd name="T0" fmla="*/ 0 w 3"/>
                <a:gd name="T1" fmla="*/ 0 h 129"/>
                <a:gd name="T2" fmla="*/ 3 w 3"/>
                <a:gd name="T3" fmla="*/ 129 h 129"/>
              </a:gdLst>
              <a:ahLst/>
              <a:cxnLst>
                <a:cxn ang="0">
                  <a:pos x="T0" y="T1"/>
                </a:cxn>
                <a:cxn ang="0">
                  <a:pos x="T2" y="T3"/>
                </a:cxn>
              </a:cxnLst>
              <a:rect l="0" t="0" r="r" b="b"/>
              <a:pathLst>
                <a:path w="3" h="129">
                  <a:moveTo>
                    <a:pt x="0" y="0"/>
                  </a:moveTo>
                  <a:lnTo>
                    <a:pt x="3" y="129"/>
                  </a:lnTo>
                </a:path>
              </a:pathLst>
            </a:custGeom>
            <a:noFill/>
            <a:ln w="9525">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25" name="Line 109"/>
            <p:cNvSpPr>
              <a:spLocks noChangeShapeType="1"/>
            </p:cNvSpPr>
            <p:nvPr/>
          </p:nvSpPr>
          <p:spPr bwMode="auto">
            <a:xfrm>
              <a:off x="5555" y="3094"/>
              <a:ext cx="3" cy="6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26" name="Freeform 110"/>
            <p:cNvSpPr>
              <a:spLocks/>
            </p:cNvSpPr>
            <p:nvPr/>
          </p:nvSpPr>
          <p:spPr bwMode="auto">
            <a:xfrm>
              <a:off x="5451" y="3080"/>
              <a:ext cx="100" cy="91"/>
            </a:xfrm>
            <a:custGeom>
              <a:avLst/>
              <a:gdLst>
                <a:gd name="T0" fmla="*/ 7 w 36"/>
                <a:gd name="T1" fmla="*/ 1 h 33"/>
                <a:gd name="T2" fmla="*/ 0 w 36"/>
                <a:gd name="T3" fmla="*/ 15 h 33"/>
                <a:gd name="T4" fmla="*/ 6 w 36"/>
                <a:gd name="T5" fmla="*/ 33 h 33"/>
                <a:gd name="T6" fmla="*/ 32 w 36"/>
                <a:gd name="T7" fmla="*/ 22 h 33"/>
                <a:gd name="T8" fmla="*/ 27 w 36"/>
                <a:gd name="T9" fmla="*/ 12 h 33"/>
                <a:gd name="T10" fmla="*/ 33 w 36"/>
                <a:gd name="T11" fmla="*/ 0 h 33"/>
                <a:gd name="T12" fmla="*/ 7 w 36"/>
                <a:gd name="T13" fmla="*/ 1 h 33"/>
              </a:gdLst>
              <a:ahLst/>
              <a:cxnLst>
                <a:cxn ang="0">
                  <a:pos x="T0" y="T1"/>
                </a:cxn>
                <a:cxn ang="0">
                  <a:pos x="T2" y="T3"/>
                </a:cxn>
                <a:cxn ang="0">
                  <a:pos x="T4" y="T5"/>
                </a:cxn>
                <a:cxn ang="0">
                  <a:pos x="T6" y="T7"/>
                </a:cxn>
                <a:cxn ang="0">
                  <a:pos x="T8" y="T9"/>
                </a:cxn>
                <a:cxn ang="0">
                  <a:pos x="T10" y="T11"/>
                </a:cxn>
                <a:cxn ang="0">
                  <a:pos x="T12" y="T13"/>
                </a:cxn>
              </a:cxnLst>
              <a:rect l="0" t="0" r="r" b="b"/>
              <a:pathLst>
                <a:path w="36" h="33">
                  <a:moveTo>
                    <a:pt x="7" y="1"/>
                  </a:moveTo>
                  <a:cubicBezTo>
                    <a:pt x="2" y="3"/>
                    <a:pt x="0" y="10"/>
                    <a:pt x="0" y="15"/>
                  </a:cubicBezTo>
                  <a:cubicBezTo>
                    <a:pt x="0" y="20"/>
                    <a:pt x="1" y="32"/>
                    <a:pt x="6" y="33"/>
                  </a:cubicBezTo>
                  <a:lnTo>
                    <a:pt x="32" y="22"/>
                  </a:lnTo>
                  <a:cubicBezTo>
                    <a:pt x="35" y="19"/>
                    <a:pt x="27" y="16"/>
                    <a:pt x="27" y="12"/>
                  </a:cubicBezTo>
                  <a:cubicBezTo>
                    <a:pt x="27" y="8"/>
                    <a:pt x="36" y="2"/>
                    <a:pt x="33" y="0"/>
                  </a:cubicBezTo>
                  <a:lnTo>
                    <a:pt x="7" y="1"/>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27" name="Freeform 111"/>
            <p:cNvSpPr>
              <a:spLocks/>
            </p:cNvSpPr>
            <p:nvPr/>
          </p:nvSpPr>
          <p:spPr bwMode="auto">
            <a:xfrm>
              <a:off x="5379" y="3086"/>
              <a:ext cx="78" cy="81"/>
            </a:xfrm>
            <a:custGeom>
              <a:avLst/>
              <a:gdLst>
                <a:gd name="T0" fmla="*/ 8 w 28"/>
                <a:gd name="T1" fmla="*/ 0 h 29"/>
                <a:gd name="T2" fmla="*/ 0 w 28"/>
                <a:gd name="T3" fmla="*/ 13 h 29"/>
                <a:gd name="T4" fmla="*/ 7 w 28"/>
                <a:gd name="T5" fmla="*/ 29 h 29"/>
                <a:gd name="T6" fmla="*/ 25 w 28"/>
                <a:gd name="T7" fmla="*/ 24 h 29"/>
                <a:gd name="T8" fmla="*/ 20 w 28"/>
                <a:gd name="T9" fmla="*/ 14 h 29"/>
                <a:gd name="T10" fmla="*/ 26 w 28"/>
                <a:gd name="T11" fmla="*/ 0 h 29"/>
                <a:gd name="T12" fmla="*/ 8 w 28"/>
                <a:gd name="T13" fmla="*/ 0 h 29"/>
              </a:gdLst>
              <a:ahLst/>
              <a:cxnLst>
                <a:cxn ang="0">
                  <a:pos x="T0" y="T1"/>
                </a:cxn>
                <a:cxn ang="0">
                  <a:pos x="T2" y="T3"/>
                </a:cxn>
                <a:cxn ang="0">
                  <a:pos x="T4" y="T5"/>
                </a:cxn>
                <a:cxn ang="0">
                  <a:pos x="T6" y="T7"/>
                </a:cxn>
                <a:cxn ang="0">
                  <a:pos x="T8" y="T9"/>
                </a:cxn>
                <a:cxn ang="0">
                  <a:pos x="T10" y="T11"/>
                </a:cxn>
                <a:cxn ang="0">
                  <a:pos x="T12" y="T13"/>
                </a:cxn>
              </a:cxnLst>
              <a:rect l="0" t="0" r="r" b="b"/>
              <a:pathLst>
                <a:path w="28" h="29">
                  <a:moveTo>
                    <a:pt x="8" y="0"/>
                  </a:moveTo>
                  <a:cubicBezTo>
                    <a:pt x="2" y="2"/>
                    <a:pt x="0" y="8"/>
                    <a:pt x="0" y="13"/>
                  </a:cubicBezTo>
                  <a:cubicBezTo>
                    <a:pt x="0" y="17"/>
                    <a:pt x="4" y="27"/>
                    <a:pt x="7" y="29"/>
                  </a:cubicBezTo>
                  <a:lnTo>
                    <a:pt x="25" y="24"/>
                  </a:lnTo>
                  <a:cubicBezTo>
                    <a:pt x="27" y="22"/>
                    <a:pt x="20" y="18"/>
                    <a:pt x="20" y="14"/>
                  </a:cubicBezTo>
                  <a:cubicBezTo>
                    <a:pt x="20" y="10"/>
                    <a:pt x="28" y="2"/>
                    <a:pt x="26" y="0"/>
                  </a:cubicBezTo>
                  <a:lnTo>
                    <a:pt x="8" y="0"/>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28" name="Freeform 112"/>
            <p:cNvSpPr>
              <a:spLocks/>
            </p:cNvSpPr>
            <p:nvPr/>
          </p:nvSpPr>
          <p:spPr bwMode="auto">
            <a:xfrm>
              <a:off x="5520" y="3105"/>
              <a:ext cx="77" cy="61"/>
            </a:xfrm>
            <a:custGeom>
              <a:avLst/>
              <a:gdLst>
                <a:gd name="T0" fmla="*/ 6 w 28"/>
                <a:gd name="T1" fmla="*/ 0 h 22"/>
                <a:gd name="T2" fmla="*/ 0 w 28"/>
                <a:gd name="T3" fmla="*/ 12 h 22"/>
                <a:gd name="T4" fmla="*/ 8 w 28"/>
                <a:gd name="T5" fmla="*/ 22 h 22"/>
                <a:gd name="T6" fmla="*/ 26 w 28"/>
                <a:gd name="T7" fmla="*/ 17 h 22"/>
                <a:gd name="T8" fmla="*/ 21 w 28"/>
                <a:gd name="T9" fmla="*/ 7 h 22"/>
                <a:gd name="T10" fmla="*/ 24 w 28"/>
                <a:gd name="T11" fmla="*/ 0 h 22"/>
                <a:gd name="T12" fmla="*/ 6 w 28"/>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28" h="22">
                  <a:moveTo>
                    <a:pt x="6" y="0"/>
                  </a:moveTo>
                  <a:cubicBezTo>
                    <a:pt x="2" y="3"/>
                    <a:pt x="0" y="8"/>
                    <a:pt x="0" y="12"/>
                  </a:cubicBezTo>
                  <a:cubicBezTo>
                    <a:pt x="0" y="16"/>
                    <a:pt x="4" y="21"/>
                    <a:pt x="8" y="22"/>
                  </a:cubicBezTo>
                  <a:lnTo>
                    <a:pt x="26" y="17"/>
                  </a:lnTo>
                  <a:cubicBezTo>
                    <a:pt x="28" y="15"/>
                    <a:pt x="21" y="10"/>
                    <a:pt x="21" y="7"/>
                  </a:cubicBezTo>
                  <a:cubicBezTo>
                    <a:pt x="21" y="4"/>
                    <a:pt x="26" y="1"/>
                    <a:pt x="24" y="0"/>
                  </a:cubicBezTo>
                  <a:lnTo>
                    <a:pt x="6" y="0"/>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29" name="Freeform 113"/>
            <p:cNvSpPr>
              <a:spLocks/>
            </p:cNvSpPr>
            <p:nvPr/>
          </p:nvSpPr>
          <p:spPr bwMode="auto">
            <a:xfrm>
              <a:off x="5461" y="3051"/>
              <a:ext cx="53" cy="41"/>
            </a:xfrm>
            <a:custGeom>
              <a:avLst/>
              <a:gdLst>
                <a:gd name="T0" fmla="*/ 16 w 53"/>
                <a:gd name="T1" fmla="*/ 0 h 41"/>
                <a:gd name="T2" fmla="*/ 1 w 53"/>
                <a:gd name="T3" fmla="*/ 22 h 41"/>
                <a:gd name="T4" fmla="*/ 23 w 53"/>
                <a:gd name="T5" fmla="*/ 41 h 41"/>
                <a:gd name="T6" fmla="*/ 51 w 53"/>
                <a:gd name="T7" fmla="*/ 30 h 41"/>
                <a:gd name="T8" fmla="*/ 38 w 53"/>
                <a:gd name="T9" fmla="*/ 18 h 41"/>
                <a:gd name="T10" fmla="*/ 43 w 53"/>
                <a:gd name="T11" fmla="*/ 0 h 41"/>
                <a:gd name="T12" fmla="*/ 16 w 5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53" h="41">
                  <a:moveTo>
                    <a:pt x="16" y="0"/>
                  </a:moveTo>
                  <a:cubicBezTo>
                    <a:pt x="9" y="8"/>
                    <a:pt x="0" y="15"/>
                    <a:pt x="1" y="22"/>
                  </a:cubicBezTo>
                  <a:cubicBezTo>
                    <a:pt x="2" y="29"/>
                    <a:pt x="15" y="41"/>
                    <a:pt x="23" y="41"/>
                  </a:cubicBezTo>
                  <a:lnTo>
                    <a:pt x="51" y="30"/>
                  </a:lnTo>
                  <a:cubicBezTo>
                    <a:pt x="53" y="26"/>
                    <a:pt x="39" y="23"/>
                    <a:pt x="38" y="18"/>
                  </a:cubicBezTo>
                  <a:cubicBezTo>
                    <a:pt x="37" y="13"/>
                    <a:pt x="47" y="3"/>
                    <a:pt x="43" y="0"/>
                  </a:cubicBezTo>
                  <a:lnTo>
                    <a:pt x="16" y="0"/>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9330" name="Group 114"/>
          <p:cNvGrpSpPr>
            <a:grpSpLocks/>
          </p:cNvGrpSpPr>
          <p:nvPr/>
        </p:nvGrpSpPr>
        <p:grpSpPr bwMode="auto">
          <a:xfrm>
            <a:off x="6623050" y="4994275"/>
            <a:ext cx="361950" cy="269875"/>
            <a:chOff x="5369" y="3038"/>
            <a:chExt cx="228" cy="170"/>
          </a:xfrm>
        </p:grpSpPr>
        <p:sp>
          <p:nvSpPr>
            <p:cNvPr id="9331" name="Freeform 115"/>
            <p:cNvSpPr>
              <a:spLocks/>
            </p:cNvSpPr>
            <p:nvPr/>
          </p:nvSpPr>
          <p:spPr bwMode="auto">
            <a:xfrm>
              <a:off x="5369" y="3171"/>
              <a:ext cx="216" cy="37"/>
            </a:xfrm>
            <a:custGeom>
              <a:avLst/>
              <a:gdLst>
                <a:gd name="T0" fmla="*/ 32 w 216"/>
                <a:gd name="T1" fmla="*/ 37 h 37"/>
                <a:gd name="T2" fmla="*/ 198 w 216"/>
                <a:gd name="T3" fmla="*/ 37 h 37"/>
                <a:gd name="T4" fmla="*/ 216 w 216"/>
                <a:gd name="T5" fmla="*/ 0 h 37"/>
                <a:gd name="T6" fmla="*/ 126 w 216"/>
                <a:gd name="T7" fmla="*/ 1 h 37"/>
                <a:gd name="T8" fmla="*/ 40 w 216"/>
                <a:gd name="T9" fmla="*/ 1 h 37"/>
                <a:gd name="T10" fmla="*/ 0 w 216"/>
                <a:gd name="T11" fmla="*/ 0 h 37"/>
                <a:gd name="T12" fmla="*/ 32 w 216"/>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216" h="37">
                  <a:moveTo>
                    <a:pt x="32" y="37"/>
                  </a:moveTo>
                  <a:lnTo>
                    <a:pt x="198" y="37"/>
                  </a:lnTo>
                  <a:lnTo>
                    <a:pt x="216" y="0"/>
                  </a:lnTo>
                  <a:lnTo>
                    <a:pt x="126" y="1"/>
                  </a:lnTo>
                  <a:lnTo>
                    <a:pt x="40" y="1"/>
                  </a:lnTo>
                  <a:lnTo>
                    <a:pt x="0" y="0"/>
                  </a:lnTo>
                  <a:lnTo>
                    <a:pt x="32" y="37"/>
                  </a:lnTo>
                  <a:close/>
                </a:path>
              </a:pathLst>
            </a:cu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32" name="Line 116"/>
            <p:cNvSpPr>
              <a:spLocks noChangeShapeType="1"/>
            </p:cNvSpPr>
            <p:nvPr/>
          </p:nvSpPr>
          <p:spPr bwMode="auto">
            <a:xfrm>
              <a:off x="5426" y="3067"/>
              <a:ext cx="3" cy="1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33" name="Freeform 117"/>
            <p:cNvSpPr>
              <a:spLocks/>
            </p:cNvSpPr>
            <p:nvPr/>
          </p:nvSpPr>
          <p:spPr bwMode="auto">
            <a:xfrm>
              <a:off x="5490" y="3038"/>
              <a:ext cx="3" cy="129"/>
            </a:xfrm>
            <a:custGeom>
              <a:avLst/>
              <a:gdLst>
                <a:gd name="T0" fmla="*/ 0 w 3"/>
                <a:gd name="T1" fmla="*/ 0 h 129"/>
                <a:gd name="T2" fmla="*/ 3 w 3"/>
                <a:gd name="T3" fmla="*/ 129 h 129"/>
              </a:gdLst>
              <a:ahLst/>
              <a:cxnLst>
                <a:cxn ang="0">
                  <a:pos x="T0" y="T1"/>
                </a:cxn>
                <a:cxn ang="0">
                  <a:pos x="T2" y="T3"/>
                </a:cxn>
              </a:cxnLst>
              <a:rect l="0" t="0" r="r" b="b"/>
              <a:pathLst>
                <a:path w="3" h="129">
                  <a:moveTo>
                    <a:pt x="0" y="0"/>
                  </a:moveTo>
                  <a:lnTo>
                    <a:pt x="3" y="129"/>
                  </a:lnTo>
                </a:path>
              </a:pathLst>
            </a:custGeom>
            <a:noFill/>
            <a:ln w="9525">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34" name="Line 118"/>
            <p:cNvSpPr>
              <a:spLocks noChangeShapeType="1"/>
            </p:cNvSpPr>
            <p:nvPr/>
          </p:nvSpPr>
          <p:spPr bwMode="auto">
            <a:xfrm>
              <a:off x="5555" y="3094"/>
              <a:ext cx="3" cy="6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35" name="Freeform 119"/>
            <p:cNvSpPr>
              <a:spLocks/>
            </p:cNvSpPr>
            <p:nvPr/>
          </p:nvSpPr>
          <p:spPr bwMode="auto">
            <a:xfrm>
              <a:off x="5451" y="3080"/>
              <a:ext cx="100" cy="91"/>
            </a:xfrm>
            <a:custGeom>
              <a:avLst/>
              <a:gdLst>
                <a:gd name="T0" fmla="*/ 7 w 36"/>
                <a:gd name="T1" fmla="*/ 1 h 33"/>
                <a:gd name="T2" fmla="*/ 0 w 36"/>
                <a:gd name="T3" fmla="*/ 15 h 33"/>
                <a:gd name="T4" fmla="*/ 6 w 36"/>
                <a:gd name="T5" fmla="*/ 33 h 33"/>
                <a:gd name="T6" fmla="*/ 32 w 36"/>
                <a:gd name="T7" fmla="*/ 22 h 33"/>
                <a:gd name="T8" fmla="*/ 27 w 36"/>
                <a:gd name="T9" fmla="*/ 12 h 33"/>
                <a:gd name="T10" fmla="*/ 33 w 36"/>
                <a:gd name="T11" fmla="*/ 0 h 33"/>
                <a:gd name="T12" fmla="*/ 7 w 36"/>
                <a:gd name="T13" fmla="*/ 1 h 33"/>
              </a:gdLst>
              <a:ahLst/>
              <a:cxnLst>
                <a:cxn ang="0">
                  <a:pos x="T0" y="T1"/>
                </a:cxn>
                <a:cxn ang="0">
                  <a:pos x="T2" y="T3"/>
                </a:cxn>
                <a:cxn ang="0">
                  <a:pos x="T4" y="T5"/>
                </a:cxn>
                <a:cxn ang="0">
                  <a:pos x="T6" y="T7"/>
                </a:cxn>
                <a:cxn ang="0">
                  <a:pos x="T8" y="T9"/>
                </a:cxn>
                <a:cxn ang="0">
                  <a:pos x="T10" y="T11"/>
                </a:cxn>
                <a:cxn ang="0">
                  <a:pos x="T12" y="T13"/>
                </a:cxn>
              </a:cxnLst>
              <a:rect l="0" t="0" r="r" b="b"/>
              <a:pathLst>
                <a:path w="36" h="33">
                  <a:moveTo>
                    <a:pt x="7" y="1"/>
                  </a:moveTo>
                  <a:cubicBezTo>
                    <a:pt x="2" y="3"/>
                    <a:pt x="0" y="10"/>
                    <a:pt x="0" y="15"/>
                  </a:cubicBezTo>
                  <a:cubicBezTo>
                    <a:pt x="0" y="20"/>
                    <a:pt x="1" y="32"/>
                    <a:pt x="6" y="33"/>
                  </a:cubicBezTo>
                  <a:lnTo>
                    <a:pt x="32" y="22"/>
                  </a:lnTo>
                  <a:cubicBezTo>
                    <a:pt x="35" y="19"/>
                    <a:pt x="27" y="16"/>
                    <a:pt x="27" y="12"/>
                  </a:cubicBezTo>
                  <a:cubicBezTo>
                    <a:pt x="27" y="8"/>
                    <a:pt x="36" y="2"/>
                    <a:pt x="33" y="0"/>
                  </a:cubicBezTo>
                  <a:lnTo>
                    <a:pt x="7" y="1"/>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36" name="Freeform 120"/>
            <p:cNvSpPr>
              <a:spLocks/>
            </p:cNvSpPr>
            <p:nvPr/>
          </p:nvSpPr>
          <p:spPr bwMode="auto">
            <a:xfrm>
              <a:off x="5379" y="3086"/>
              <a:ext cx="78" cy="81"/>
            </a:xfrm>
            <a:custGeom>
              <a:avLst/>
              <a:gdLst>
                <a:gd name="T0" fmla="*/ 8 w 28"/>
                <a:gd name="T1" fmla="*/ 0 h 29"/>
                <a:gd name="T2" fmla="*/ 0 w 28"/>
                <a:gd name="T3" fmla="*/ 13 h 29"/>
                <a:gd name="T4" fmla="*/ 7 w 28"/>
                <a:gd name="T5" fmla="*/ 29 h 29"/>
                <a:gd name="T6" fmla="*/ 25 w 28"/>
                <a:gd name="T7" fmla="*/ 24 h 29"/>
                <a:gd name="T8" fmla="*/ 20 w 28"/>
                <a:gd name="T9" fmla="*/ 14 h 29"/>
                <a:gd name="T10" fmla="*/ 26 w 28"/>
                <a:gd name="T11" fmla="*/ 0 h 29"/>
                <a:gd name="T12" fmla="*/ 8 w 28"/>
                <a:gd name="T13" fmla="*/ 0 h 29"/>
              </a:gdLst>
              <a:ahLst/>
              <a:cxnLst>
                <a:cxn ang="0">
                  <a:pos x="T0" y="T1"/>
                </a:cxn>
                <a:cxn ang="0">
                  <a:pos x="T2" y="T3"/>
                </a:cxn>
                <a:cxn ang="0">
                  <a:pos x="T4" y="T5"/>
                </a:cxn>
                <a:cxn ang="0">
                  <a:pos x="T6" y="T7"/>
                </a:cxn>
                <a:cxn ang="0">
                  <a:pos x="T8" y="T9"/>
                </a:cxn>
                <a:cxn ang="0">
                  <a:pos x="T10" y="T11"/>
                </a:cxn>
                <a:cxn ang="0">
                  <a:pos x="T12" y="T13"/>
                </a:cxn>
              </a:cxnLst>
              <a:rect l="0" t="0" r="r" b="b"/>
              <a:pathLst>
                <a:path w="28" h="29">
                  <a:moveTo>
                    <a:pt x="8" y="0"/>
                  </a:moveTo>
                  <a:cubicBezTo>
                    <a:pt x="2" y="2"/>
                    <a:pt x="0" y="8"/>
                    <a:pt x="0" y="13"/>
                  </a:cubicBezTo>
                  <a:cubicBezTo>
                    <a:pt x="0" y="17"/>
                    <a:pt x="4" y="27"/>
                    <a:pt x="7" y="29"/>
                  </a:cubicBezTo>
                  <a:lnTo>
                    <a:pt x="25" y="24"/>
                  </a:lnTo>
                  <a:cubicBezTo>
                    <a:pt x="27" y="22"/>
                    <a:pt x="20" y="18"/>
                    <a:pt x="20" y="14"/>
                  </a:cubicBezTo>
                  <a:cubicBezTo>
                    <a:pt x="20" y="10"/>
                    <a:pt x="28" y="2"/>
                    <a:pt x="26" y="0"/>
                  </a:cubicBezTo>
                  <a:lnTo>
                    <a:pt x="8" y="0"/>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37" name="Freeform 121"/>
            <p:cNvSpPr>
              <a:spLocks/>
            </p:cNvSpPr>
            <p:nvPr/>
          </p:nvSpPr>
          <p:spPr bwMode="auto">
            <a:xfrm>
              <a:off x="5520" y="3105"/>
              <a:ext cx="77" cy="61"/>
            </a:xfrm>
            <a:custGeom>
              <a:avLst/>
              <a:gdLst>
                <a:gd name="T0" fmla="*/ 6 w 28"/>
                <a:gd name="T1" fmla="*/ 0 h 22"/>
                <a:gd name="T2" fmla="*/ 0 w 28"/>
                <a:gd name="T3" fmla="*/ 12 h 22"/>
                <a:gd name="T4" fmla="*/ 8 w 28"/>
                <a:gd name="T5" fmla="*/ 22 h 22"/>
                <a:gd name="T6" fmla="*/ 26 w 28"/>
                <a:gd name="T7" fmla="*/ 17 h 22"/>
                <a:gd name="T8" fmla="*/ 21 w 28"/>
                <a:gd name="T9" fmla="*/ 7 h 22"/>
                <a:gd name="T10" fmla="*/ 24 w 28"/>
                <a:gd name="T11" fmla="*/ 0 h 22"/>
                <a:gd name="T12" fmla="*/ 6 w 28"/>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28" h="22">
                  <a:moveTo>
                    <a:pt x="6" y="0"/>
                  </a:moveTo>
                  <a:cubicBezTo>
                    <a:pt x="2" y="3"/>
                    <a:pt x="0" y="8"/>
                    <a:pt x="0" y="12"/>
                  </a:cubicBezTo>
                  <a:cubicBezTo>
                    <a:pt x="0" y="16"/>
                    <a:pt x="4" y="21"/>
                    <a:pt x="8" y="22"/>
                  </a:cubicBezTo>
                  <a:lnTo>
                    <a:pt x="26" y="17"/>
                  </a:lnTo>
                  <a:cubicBezTo>
                    <a:pt x="28" y="15"/>
                    <a:pt x="21" y="10"/>
                    <a:pt x="21" y="7"/>
                  </a:cubicBezTo>
                  <a:cubicBezTo>
                    <a:pt x="21" y="4"/>
                    <a:pt x="26" y="1"/>
                    <a:pt x="24" y="0"/>
                  </a:cubicBezTo>
                  <a:lnTo>
                    <a:pt x="6" y="0"/>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38" name="Freeform 122"/>
            <p:cNvSpPr>
              <a:spLocks/>
            </p:cNvSpPr>
            <p:nvPr/>
          </p:nvSpPr>
          <p:spPr bwMode="auto">
            <a:xfrm>
              <a:off x="5461" y="3051"/>
              <a:ext cx="53" cy="41"/>
            </a:xfrm>
            <a:custGeom>
              <a:avLst/>
              <a:gdLst>
                <a:gd name="T0" fmla="*/ 16 w 53"/>
                <a:gd name="T1" fmla="*/ 0 h 41"/>
                <a:gd name="T2" fmla="*/ 1 w 53"/>
                <a:gd name="T3" fmla="*/ 22 h 41"/>
                <a:gd name="T4" fmla="*/ 23 w 53"/>
                <a:gd name="T5" fmla="*/ 41 h 41"/>
                <a:gd name="T6" fmla="*/ 51 w 53"/>
                <a:gd name="T7" fmla="*/ 30 h 41"/>
                <a:gd name="T8" fmla="*/ 38 w 53"/>
                <a:gd name="T9" fmla="*/ 18 h 41"/>
                <a:gd name="T10" fmla="*/ 43 w 53"/>
                <a:gd name="T11" fmla="*/ 0 h 41"/>
                <a:gd name="T12" fmla="*/ 16 w 5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53" h="41">
                  <a:moveTo>
                    <a:pt x="16" y="0"/>
                  </a:moveTo>
                  <a:cubicBezTo>
                    <a:pt x="9" y="8"/>
                    <a:pt x="0" y="15"/>
                    <a:pt x="1" y="22"/>
                  </a:cubicBezTo>
                  <a:cubicBezTo>
                    <a:pt x="2" y="29"/>
                    <a:pt x="15" y="41"/>
                    <a:pt x="23" y="41"/>
                  </a:cubicBezTo>
                  <a:lnTo>
                    <a:pt x="51" y="30"/>
                  </a:lnTo>
                  <a:cubicBezTo>
                    <a:pt x="53" y="26"/>
                    <a:pt x="39" y="23"/>
                    <a:pt x="38" y="18"/>
                  </a:cubicBezTo>
                  <a:cubicBezTo>
                    <a:pt x="37" y="13"/>
                    <a:pt x="47" y="3"/>
                    <a:pt x="43" y="0"/>
                  </a:cubicBezTo>
                  <a:lnTo>
                    <a:pt x="16" y="0"/>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9339" name="Group 123"/>
          <p:cNvGrpSpPr>
            <a:grpSpLocks/>
          </p:cNvGrpSpPr>
          <p:nvPr/>
        </p:nvGrpSpPr>
        <p:grpSpPr bwMode="auto">
          <a:xfrm>
            <a:off x="6229350" y="5610225"/>
            <a:ext cx="361950" cy="269875"/>
            <a:chOff x="5369" y="3038"/>
            <a:chExt cx="228" cy="170"/>
          </a:xfrm>
        </p:grpSpPr>
        <p:sp>
          <p:nvSpPr>
            <p:cNvPr id="9340" name="Freeform 124"/>
            <p:cNvSpPr>
              <a:spLocks/>
            </p:cNvSpPr>
            <p:nvPr/>
          </p:nvSpPr>
          <p:spPr bwMode="auto">
            <a:xfrm>
              <a:off x="5369" y="3171"/>
              <a:ext cx="216" cy="37"/>
            </a:xfrm>
            <a:custGeom>
              <a:avLst/>
              <a:gdLst>
                <a:gd name="T0" fmla="*/ 32 w 216"/>
                <a:gd name="T1" fmla="*/ 37 h 37"/>
                <a:gd name="T2" fmla="*/ 198 w 216"/>
                <a:gd name="T3" fmla="*/ 37 h 37"/>
                <a:gd name="T4" fmla="*/ 216 w 216"/>
                <a:gd name="T5" fmla="*/ 0 h 37"/>
                <a:gd name="T6" fmla="*/ 126 w 216"/>
                <a:gd name="T7" fmla="*/ 1 h 37"/>
                <a:gd name="T8" fmla="*/ 40 w 216"/>
                <a:gd name="T9" fmla="*/ 1 h 37"/>
                <a:gd name="T10" fmla="*/ 0 w 216"/>
                <a:gd name="T11" fmla="*/ 0 h 37"/>
                <a:gd name="T12" fmla="*/ 32 w 216"/>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216" h="37">
                  <a:moveTo>
                    <a:pt x="32" y="37"/>
                  </a:moveTo>
                  <a:lnTo>
                    <a:pt x="198" y="37"/>
                  </a:lnTo>
                  <a:lnTo>
                    <a:pt x="216" y="0"/>
                  </a:lnTo>
                  <a:lnTo>
                    <a:pt x="126" y="1"/>
                  </a:lnTo>
                  <a:lnTo>
                    <a:pt x="40" y="1"/>
                  </a:lnTo>
                  <a:lnTo>
                    <a:pt x="0" y="0"/>
                  </a:lnTo>
                  <a:lnTo>
                    <a:pt x="32" y="37"/>
                  </a:lnTo>
                  <a:close/>
                </a:path>
              </a:pathLst>
            </a:cu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41" name="Line 125"/>
            <p:cNvSpPr>
              <a:spLocks noChangeShapeType="1"/>
            </p:cNvSpPr>
            <p:nvPr/>
          </p:nvSpPr>
          <p:spPr bwMode="auto">
            <a:xfrm>
              <a:off x="5426" y="3067"/>
              <a:ext cx="3" cy="1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42" name="Freeform 126"/>
            <p:cNvSpPr>
              <a:spLocks/>
            </p:cNvSpPr>
            <p:nvPr/>
          </p:nvSpPr>
          <p:spPr bwMode="auto">
            <a:xfrm>
              <a:off x="5490" y="3038"/>
              <a:ext cx="3" cy="129"/>
            </a:xfrm>
            <a:custGeom>
              <a:avLst/>
              <a:gdLst>
                <a:gd name="T0" fmla="*/ 0 w 3"/>
                <a:gd name="T1" fmla="*/ 0 h 129"/>
                <a:gd name="T2" fmla="*/ 3 w 3"/>
                <a:gd name="T3" fmla="*/ 129 h 129"/>
              </a:gdLst>
              <a:ahLst/>
              <a:cxnLst>
                <a:cxn ang="0">
                  <a:pos x="T0" y="T1"/>
                </a:cxn>
                <a:cxn ang="0">
                  <a:pos x="T2" y="T3"/>
                </a:cxn>
              </a:cxnLst>
              <a:rect l="0" t="0" r="r" b="b"/>
              <a:pathLst>
                <a:path w="3" h="129">
                  <a:moveTo>
                    <a:pt x="0" y="0"/>
                  </a:moveTo>
                  <a:lnTo>
                    <a:pt x="3" y="129"/>
                  </a:lnTo>
                </a:path>
              </a:pathLst>
            </a:custGeom>
            <a:noFill/>
            <a:ln w="9525">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43" name="Line 127"/>
            <p:cNvSpPr>
              <a:spLocks noChangeShapeType="1"/>
            </p:cNvSpPr>
            <p:nvPr/>
          </p:nvSpPr>
          <p:spPr bwMode="auto">
            <a:xfrm>
              <a:off x="5555" y="3094"/>
              <a:ext cx="3" cy="6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44" name="Freeform 128"/>
            <p:cNvSpPr>
              <a:spLocks/>
            </p:cNvSpPr>
            <p:nvPr/>
          </p:nvSpPr>
          <p:spPr bwMode="auto">
            <a:xfrm>
              <a:off x="5451" y="3080"/>
              <a:ext cx="100" cy="91"/>
            </a:xfrm>
            <a:custGeom>
              <a:avLst/>
              <a:gdLst>
                <a:gd name="T0" fmla="*/ 7 w 36"/>
                <a:gd name="T1" fmla="*/ 1 h 33"/>
                <a:gd name="T2" fmla="*/ 0 w 36"/>
                <a:gd name="T3" fmla="*/ 15 h 33"/>
                <a:gd name="T4" fmla="*/ 6 w 36"/>
                <a:gd name="T5" fmla="*/ 33 h 33"/>
                <a:gd name="T6" fmla="*/ 32 w 36"/>
                <a:gd name="T7" fmla="*/ 22 h 33"/>
                <a:gd name="T8" fmla="*/ 27 w 36"/>
                <a:gd name="T9" fmla="*/ 12 h 33"/>
                <a:gd name="T10" fmla="*/ 33 w 36"/>
                <a:gd name="T11" fmla="*/ 0 h 33"/>
                <a:gd name="T12" fmla="*/ 7 w 36"/>
                <a:gd name="T13" fmla="*/ 1 h 33"/>
              </a:gdLst>
              <a:ahLst/>
              <a:cxnLst>
                <a:cxn ang="0">
                  <a:pos x="T0" y="T1"/>
                </a:cxn>
                <a:cxn ang="0">
                  <a:pos x="T2" y="T3"/>
                </a:cxn>
                <a:cxn ang="0">
                  <a:pos x="T4" y="T5"/>
                </a:cxn>
                <a:cxn ang="0">
                  <a:pos x="T6" y="T7"/>
                </a:cxn>
                <a:cxn ang="0">
                  <a:pos x="T8" y="T9"/>
                </a:cxn>
                <a:cxn ang="0">
                  <a:pos x="T10" y="T11"/>
                </a:cxn>
                <a:cxn ang="0">
                  <a:pos x="T12" y="T13"/>
                </a:cxn>
              </a:cxnLst>
              <a:rect l="0" t="0" r="r" b="b"/>
              <a:pathLst>
                <a:path w="36" h="33">
                  <a:moveTo>
                    <a:pt x="7" y="1"/>
                  </a:moveTo>
                  <a:cubicBezTo>
                    <a:pt x="2" y="3"/>
                    <a:pt x="0" y="10"/>
                    <a:pt x="0" y="15"/>
                  </a:cubicBezTo>
                  <a:cubicBezTo>
                    <a:pt x="0" y="20"/>
                    <a:pt x="1" y="32"/>
                    <a:pt x="6" y="33"/>
                  </a:cubicBezTo>
                  <a:lnTo>
                    <a:pt x="32" y="22"/>
                  </a:lnTo>
                  <a:cubicBezTo>
                    <a:pt x="35" y="19"/>
                    <a:pt x="27" y="16"/>
                    <a:pt x="27" y="12"/>
                  </a:cubicBezTo>
                  <a:cubicBezTo>
                    <a:pt x="27" y="8"/>
                    <a:pt x="36" y="2"/>
                    <a:pt x="33" y="0"/>
                  </a:cubicBezTo>
                  <a:lnTo>
                    <a:pt x="7" y="1"/>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45" name="Freeform 129"/>
            <p:cNvSpPr>
              <a:spLocks/>
            </p:cNvSpPr>
            <p:nvPr/>
          </p:nvSpPr>
          <p:spPr bwMode="auto">
            <a:xfrm>
              <a:off x="5379" y="3086"/>
              <a:ext cx="78" cy="81"/>
            </a:xfrm>
            <a:custGeom>
              <a:avLst/>
              <a:gdLst>
                <a:gd name="T0" fmla="*/ 8 w 28"/>
                <a:gd name="T1" fmla="*/ 0 h 29"/>
                <a:gd name="T2" fmla="*/ 0 w 28"/>
                <a:gd name="T3" fmla="*/ 13 h 29"/>
                <a:gd name="T4" fmla="*/ 7 w 28"/>
                <a:gd name="T5" fmla="*/ 29 h 29"/>
                <a:gd name="T6" fmla="*/ 25 w 28"/>
                <a:gd name="T7" fmla="*/ 24 h 29"/>
                <a:gd name="T8" fmla="*/ 20 w 28"/>
                <a:gd name="T9" fmla="*/ 14 h 29"/>
                <a:gd name="T10" fmla="*/ 26 w 28"/>
                <a:gd name="T11" fmla="*/ 0 h 29"/>
                <a:gd name="T12" fmla="*/ 8 w 28"/>
                <a:gd name="T13" fmla="*/ 0 h 29"/>
              </a:gdLst>
              <a:ahLst/>
              <a:cxnLst>
                <a:cxn ang="0">
                  <a:pos x="T0" y="T1"/>
                </a:cxn>
                <a:cxn ang="0">
                  <a:pos x="T2" y="T3"/>
                </a:cxn>
                <a:cxn ang="0">
                  <a:pos x="T4" y="T5"/>
                </a:cxn>
                <a:cxn ang="0">
                  <a:pos x="T6" y="T7"/>
                </a:cxn>
                <a:cxn ang="0">
                  <a:pos x="T8" y="T9"/>
                </a:cxn>
                <a:cxn ang="0">
                  <a:pos x="T10" y="T11"/>
                </a:cxn>
                <a:cxn ang="0">
                  <a:pos x="T12" y="T13"/>
                </a:cxn>
              </a:cxnLst>
              <a:rect l="0" t="0" r="r" b="b"/>
              <a:pathLst>
                <a:path w="28" h="29">
                  <a:moveTo>
                    <a:pt x="8" y="0"/>
                  </a:moveTo>
                  <a:cubicBezTo>
                    <a:pt x="2" y="2"/>
                    <a:pt x="0" y="8"/>
                    <a:pt x="0" y="13"/>
                  </a:cubicBezTo>
                  <a:cubicBezTo>
                    <a:pt x="0" y="17"/>
                    <a:pt x="4" y="27"/>
                    <a:pt x="7" y="29"/>
                  </a:cubicBezTo>
                  <a:lnTo>
                    <a:pt x="25" y="24"/>
                  </a:lnTo>
                  <a:cubicBezTo>
                    <a:pt x="27" y="22"/>
                    <a:pt x="20" y="18"/>
                    <a:pt x="20" y="14"/>
                  </a:cubicBezTo>
                  <a:cubicBezTo>
                    <a:pt x="20" y="10"/>
                    <a:pt x="28" y="2"/>
                    <a:pt x="26" y="0"/>
                  </a:cubicBezTo>
                  <a:lnTo>
                    <a:pt x="8" y="0"/>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46" name="Freeform 130"/>
            <p:cNvSpPr>
              <a:spLocks/>
            </p:cNvSpPr>
            <p:nvPr/>
          </p:nvSpPr>
          <p:spPr bwMode="auto">
            <a:xfrm>
              <a:off x="5520" y="3105"/>
              <a:ext cx="77" cy="61"/>
            </a:xfrm>
            <a:custGeom>
              <a:avLst/>
              <a:gdLst>
                <a:gd name="T0" fmla="*/ 6 w 28"/>
                <a:gd name="T1" fmla="*/ 0 h 22"/>
                <a:gd name="T2" fmla="*/ 0 w 28"/>
                <a:gd name="T3" fmla="*/ 12 h 22"/>
                <a:gd name="T4" fmla="*/ 8 w 28"/>
                <a:gd name="T5" fmla="*/ 22 h 22"/>
                <a:gd name="T6" fmla="*/ 26 w 28"/>
                <a:gd name="T7" fmla="*/ 17 h 22"/>
                <a:gd name="T8" fmla="*/ 21 w 28"/>
                <a:gd name="T9" fmla="*/ 7 h 22"/>
                <a:gd name="T10" fmla="*/ 24 w 28"/>
                <a:gd name="T11" fmla="*/ 0 h 22"/>
                <a:gd name="T12" fmla="*/ 6 w 28"/>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28" h="22">
                  <a:moveTo>
                    <a:pt x="6" y="0"/>
                  </a:moveTo>
                  <a:cubicBezTo>
                    <a:pt x="2" y="3"/>
                    <a:pt x="0" y="8"/>
                    <a:pt x="0" y="12"/>
                  </a:cubicBezTo>
                  <a:cubicBezTo>
                    <a:pt x="0" y="16"/>
                    <a:pt x="4" y="21"/>
                    <a:pt x="8" y="22"/>
                  </a:cubicBezTo>
                  <a:lnTo>
                    <a:pt x="26" y="17"/>
                  </a:lnTo>
                  <a:cubicBezTo>
                    <a:pt x="28" y="15"/>
                    <a:pt x="21" y="10"/>
                    <a:pt x="21" y="7"/>
                  </a:cubicBezTo>
                  <a:cubicBezTo>
                    <a:pt x="21" y="4"/>
                    <a:pt x="26" y="1"/>
                    <a:pt x="24" y="0"/>
                  </a:cubicBezTo>
                  <a:lnTo>
                    <a:pt x="6" y="0"/>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47" name="Freeform 131"/>
            <p:cNvSpPr>
              <a:spLocks/>
            </p:cNvSpPr>
            <p:nvPr/>
          </p:nvSpPr>
          <p:spPr bwMode="auto">
            <a:xfrm>
              <a:off x="5461" y="3051"/>
              <a:ext cx="53" cy="41"/>
            </a:xfrm>
            <a:custGeom>
              <a:avLst/>
              <a:gdLst>
                <a:gd name="T0" fmla="*/ 16 w 53"/>
                <a:gd name="T1" fmla="*/ 0 h 41"/>
                <a:gd name="T2" fmla="*/ 1 w 53"/>
                <a:gd name="T3" fmla="*/ 22 h 41"/>
                <a:gd name="T4" fmla="*/ 23 w 53"/>
                <a:gd name="T5" fmla="*/ 41 h 41"/>
                <a:gd name="T6" fmla="*/ 51 w 53"/>
                <a:gd name="T7" fmla="*/ 30 h 41"/>
                <a:gd name="T8" fmla="*/ 38 w 53"/>
                <a:gd name="T9" fmla="*/ 18 h 41"/>
                <a:gd name="T10" fmla="*/ 43 w 53"/>
                <a:gd name="T11" fmla="*/ 0 h 41"/>
                <a:gd name="T12" fmla="*/ 16 w 5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53" h="41">
                  <a:moveTo>
                    <a:pt x="16" y="0"/>
                  </a:moveTo>
                  <a:cubicBezTo>
                    <a:pt x="9" y="8"/>
                    <a:pt x="0" y="15"/>
                    <a:pt x="1" y="22"/>
                  </a:cubicBezTo>
                  <a:cubicBezTo>
                    <a:pt x="2" y="29"/>
                    <a:pt x="15" y="41"/>
                    <a:pt x="23" y="41"/>
                  </a:cubicBezTo>
                  <a:lnTo>
                    <a:pt x="51" y="30"/>
                  </a:lnTo>
                  <a:cubicBezTo>
                    <a:pt x="53" y="26"/>
                    <a:pt x="39" y="23"/>
                    <a:pt x="38" y="18"/>
                  </a:cubicBezTo>
                  <a:cubicBezTo>
                    <a:pt x="37" y="13"/>
                    <a:pt x="47" y="3"/>
                    <a:pt x="43" y="0"/>
                  </a:cubicBezTo>
                  <a:lnTo>
                    <a:pt x="16" y="0"/>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9348" name="Group 132"/>
          <p:cNvGrpSpPr>
            <a:grpSpLocks/>
          </p:cNvGrpSpPr>
          <p:nvPr/>
        </p:nvGrpSpPr>
        <p:grpSpPr bwMode="auto">
          <a:xfrm>
            <a:off x="4648200" y="6327775"/>
            <a:ext cx="361950" cy="269875"/>
            <a:chOff x="5369" y="3038"/>
            <a:chExt cx="228" cy="170"/>
          </a:xfrm>
        </p:grpSpPr>
        <p:sp>
          <p:nvSpPr>
            <p:cNvPr id="9349" name="Freeform 133"/>
            <p:cNvSpPr>
              <a:spLocks/>
            </p:cNvSpPr>
            <p:nvPr/>
          </p:nvSpPr>
          <p:spPr bwMode="auto">
            <a:xfrm>
              <a:off x="5369" y="3171"/>
              <a:ext cx="216" cy="37"/>
            </a:xfrm>
            <a:custGeom>
              <a:avLst/>
              <a:gdLst>
                <a:gd name="T0" fmla="*/ 32 w 216"/>
                <a:gd name="T1" fmla="*/ 37 h 37"/>
                <a:gd name="T2" fmla="*/ 198 w 216"/>
                <a:gd name="T3" fmla="*/ 37 h 37"/>
                <a:gd name="T4" fmla="*/ 216 w 216"/>
                <a:gd name="T5" fmla="*/ 0 h 37"/>
                <a:gd name="T6" fmla="*/ 126 w 216"/>
                <a:gd name="T7" fmla="*/ 1 h 37"/>
                <a:gd name="T8" fmla="*/ 40 w 216"/>
                <a:gd name="T9" fmla="*/ 1 h 37"/>
                <a:gd name="T10" fmla="*/ 0 w 216"/>
                <a:gd name="T11" fmla="*/ 0 h 37"/>
                <a:gd name="T12" fmla="*/ 32 w 216"/>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216" h="37">
                  <a:moveTo>
                    <a:pt x="32" y="37"/>
                  </a:moveTo>
                  <a:lnTo>
                    <a:pt x="198" y="37"/>
                  </a:lnTo>
                  <a:lnTo>
                    <a:pt x="216" y="0"/>
                  </a:lnTo>
                  <a:lnTo>
                    <a:pt x="126" y="1"/>
                  </a:lnTo>
                  <a:lnTo>
                    <a:pt x="40" y="1"/>
                  </a:lnTo>
                  <a:lnTo>
                    <a:pt x="0" y="0"/>
                  </a:lnTo>
                  <a:lnTo>
                    <a:pt x="32" y="37"/>
                  </a:lnTo>
                  <a:close/>
                </a:path>
              </a:pathLst>
            </a:cu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50" name="Line 134"/>
            <p:cNvSpPr>
              <a:spLocks noChangeShapeType="1"/>
            </p:cNvSpPr>
            <p:nvPr/>
          </p:nvSpPr>
          <p:spPr bwMode="auto">
            <a:xfrm>
              <a:off x="5426" y="3067"/>
              <a:ext cx="3" cy="1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51" name="Freeform 135"/>
            <p:cNvSpPr>
              <a:spLocks/>
            </p:cNvSpPr>
            <p:nvPr/>
          </p:nvSpPr>
          <p:spPr bwMode="auto">
            <a:xfrm>
              <a:off x="5490" y="3038"/>
              <a:ext cx="3" cy="129"/>
            </a:xfrm>
            <a:custGeom>
              <a:avLst/>
              <a:gdLst>
                <a:gd name="T0" fmla="*/ 0 w 3"/>
                <a:gd name="T1" fmla="*/ 0 h 129"/>
                <a:gd name="T2" fmla="*/ 3 w 3"/>
                <a:gd name="T3" fmla="*/ 129 h 129"/>
              </a:gdLst>
              <a:ahLst/>
              <a:cxnLst>
                <a:cxn ang="0">
                  <a:pos x="T0" y="T1"/>
                </a:cxn>
                <a:cxn ang="0">
                  <a:pos x="T2" y="T3"/>
                </a:cxn>
              </a:cxnLst>
              <a:rect l="0" t="0" r="r" b="b"/>
              <a:pathLst>
                <a:path w="3" h="129">
                  <a:moveTo>
                    <a:pt x="0" y="0"/>
                  </a:moveTo>
                  <a:lnTo>
                    <a:pt x="3" y="129"/>
                  </a:lnTo>
                </a:path>
              </a:pathLst>
            </a:custGeom>
            <a:noFill/>
            <a:ln w="9525">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52" name="Line 136"/>
            <p:cNvSpPr>
              <a:spLocks noChangeShapeType="1"/>
            </p:cNvSpPr>
            <p:nvPr/>
          </p:nvSpPr>
          <p:spPr bwMode="auto">
            <a:xfrm>
              <a:off x="5555" y="3094"/>
              <a:ext cx="3" cy="6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53" name="Freeform 137"/>
            <p:cNvSpPr>
              <a:spLocks/>
            </p:cNvSpPr>
            <p:nvPr/>
          </p:nvSpPr>
          <p:spPr bwMode="auto">
            <a:xfrm>
              <a:off x="5451" y="3080"/>
              <a:ext cx="100" cy="91"/>
            </a:xfrm>
            <a:custGeom>
              <a:avLst/>
              <a:gdLst>
                <a:gd name="T0" fmla="*/ 7 w 36"/>
                <a:gd name="T1" fmla="*/ 1 h 33"/>
                <a:gd name="T2" fmla="*/ 0 w 36"/>
                <a:gd name="T3" fmla="*/ 15 h 33"/>
                <a:gd name="T4" fmla="*/ 6 w 36"/>
                <a:gd name="T5" fmla="*/ 33 h 33"/>
                <a:gd name="T6" fmla="*/ 32 w 36"/>
                <a:gd name="T7" fmla="*/ 22 h 33"/>
                <a:gd name="T8" fmla="*/ 27 w 36"/>
                <a:gd name="T9" fmla="*/ 12 h 33"/>
                <a:gd name="T10" fmla="*/ 33 w 36"/>
                <a:gd name="T11" fmla="*/ 0 h 33"/>
                <a:gd name="T12" fmla="*/ 7 w 36"/>
                <a:gd name="T13" fmla="*/ 1 h 33"/>
              </a:gdLst>
              <a:ahLst/>
              <a:cxnLst>
                <a:cxn ang="0">
                  <a:pos x="T0" y="T1"/>
                </a:cxn>
                <a:cxn ang="0">
                  <a:pos x="T2" y="T3"/>
                </a:cxn>
                <a:cxn ang="0">
                  <a:pos x="T4" y="T5"/>
                </a:cxn>
                <a:cxn ang="0">
                  <a:pos x="T6" y="T7"/>
                </a:cxn>
                <a:cxn ang="0">
                  <a:pos x="T8" y="T9"/>
                </a:cxn>
                <a:cxn ang="0">
                  <a:pos x="T10" y="T11"/>
                </a:cxn>
                <a:cxn ang="0">
                  <a:pos x="T12" y="T13"/>
                </a:cxn>
              </a:cxnLst>
              <a:rect l="0" t="0" r="r" b="b"/>
              <a:pathLst>
                <a:path w="36" h="33">
                  <a:moveTo>
                    <a:pt x="7" y="1"/>
                  </a:moveTo>
                  <a:cubicBezTo>
                    <a:pt x="2" y="3"/>
                    <a:pt x="0" y="10"/>
                    <a:pt x="0" y="15"/>
                  </a:cubicBezTo>
                  <a:cubicBezTo>
                    <a:pt x="0" y="20"/>
                    <a:pt x="1" y="32"/>
                    <a:pt x="6" y="33"/>
                  </a:cubicBezTo>
                  <a:lnTo>
                    <a:pt x="32" y="22"/>
                  </a:lnTo>
                  <a:cubicBezTo>
                    <a:pt x="35" y="19"/>
                    <a:pt x="27" y="16"/>
                    <a:pt x="27" y="12"/>
                  </a:cubicBezTo>
                  <a:cubicBezTo>
                    <a:pt x="27" y="8"/>
                    <a:pt x="36" y="2"/>
                    <a:pt x="33" y="0"/>
                  </a:cubicBezTo>
                  <a:lnTo>
                    <a:pt x="7" y="1"/>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54" name="Freeform 138"/>
            <p:cNvSpPr>
              <a:spLocks/>
            </p:cNvSpPr>
            <p:nvPr/>
          </p:nvSpPr>
          <p:spPr bwMode="auto">
            <a:xfrm>
              <a:off x="5379" y="3086"/>
              <a:ext cx="78" cy="81"/>
            </a:xfrm>
            <a:custGeom>
              <a:avLst/>
              <a:gdLst>
                <a:gd name="T0" fmla="*/ 8 w 28"/>
                <a:gd name="T1" fmla="*/ 0 h 29"/>
                <a:gd name="T2" fmla="*/ 0 w 28"/>
                <a:gd name="T3" fmla="*/ 13 h 29"/>
                <a:gd name="T4" fmla="*/ 7 w 28"/>
                <a:gd name="T5" fmla="*/ 29 h 29"/>
                <a:gd name="T6" fmla="*/ 25 w 28"/>
                <a:gd name="T7" fmla="*/ 24 h 29"/>
                <a:gd name="T8" fmla="*/ 20 w 28"/>
                <a:gd name="T9" fmla="*/ 14 h 29"/>
                <a:gd name="T10" fmla="*/ 26 w 28"/>
                <a:gd name="T11" fmla="*/ 0 h 29"/>
                <a:gd name="T12" fmla="*/ 8 w 28"/>
                <a:gd name="T13" fmla="*/ 0 h 29"/>
              </a:gdLst>
              <a:ahLst/>
              <a:cxnLst>
                <a:cxn ang="0">
                  <a:pos x="T0" y="T1"/>
                </a:cxn>
                <a:cxn ang="0">
                  <a:pos x="T2" y="T3"/>
                </a:cxn>
                <a:cxn ang="0">
                  <a:pos x="T4" y="T5"/>
                </a:cxn>
                <a:cxn ang="0">
                  <a:pos x="T6" y="T7"/>
                </a:cxn>
                <a:cxn ang="0">
                  <a:pos x="T8" y="T9"/>
                </a:cxn>
                <a:cxn ang="0">
                  <a:pos x="T10" y="T11"/>
                </a:cxn>
                <a:cxn ang="0">
                  <a:pos x="T12" y="T13"/>
                </a:cxn>
              </a:cxnLst>
              <a:rect l="0" t="0" r="r" b="b"/>
              <a:pathLst>
                <a:path w="28" h="29">
                  <a:moveTo>
                    <a:pt x="8" y="0"/>
                  </a:moveTo>
                  <a:cubicBezTo>
                    <a:pt x="2" y="2"/>
                    <a:pt x="0" y="8"/>
                    <a:pt x="0" y="13"/>
                  </a:cubicBezTo>
                  <a:cubicBezTo>
                    <a:pt x="0" y="17"/>
                    <a:pt x="4" y="27"/>
                    <a:pt x="7" y="29"/>
                  </a:cubicBezTo>
                  <a:lnTo>
                    <a:pt x="25" y="24"/>
                  </a:lnTo>
                  <a:cubicBezTo>
                    <a:pt x="27" y="22"/>
                    <a:pt x="20" y="18"/>
                    <a:pt x="20" y="14"/>
                  </a:cubicBezTo>
                  <a:cubicBezTo>
                    <a:pt x="20" y="10"/>
                    <a:pt x="28" y="2"/>
                    <a:pt x="26" y="0"/>
                  </a:cubicBezTo>
                  <a:lnTo>
                    <a:pt x="8" y="0"/>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55" name="Freeform 139"/>
            <p:cNvSpPr>
              <a:spLocks/>
            </p:cNvSpPr>
            <p:nvPr/>
          </p:nvSpPr>
          <p:spPr bwMode="auto">
            <a:xfrm>
              <a:off x="5520" y="3105"/>
              <a:ext cx="77" cy="61"/>
            </a:xfrm>
            <a:custGeom>
              <a:avLst/>
              <a:gdLst>
                <a:gd name="T0" fmla="*/ 6 w 28"/>
                <a:gd name="T1" fmla="*/ 0 h 22"/>
                <a:gd name="T2" fmla="*/ 0 w 28"/>
                <a:gd name="T3" fmla="*/ 12 h 22"/>
                <a:gd name="T4" fmla="*/ 8 w 28"/>
                <a:gd name="T5" fmla="*/ 22 h 22"/>
                <a:gd name="T6" fmla="*/ 26 w 28"/>
                <a:gd name="T7" fmla="*/ 17 h 22"/>
                <a:gd name="T8" fmla="*/ 21 w 28"/>
                <a:gd name="T9" fmla="*/ 7 h 22"/>
                <a:gd name="T10" fmla="*/ 24 w 28"/>
                <a:gd name="T11" fmla="*/ 0 h 22"/>
                <a:gd name="T12" fmla="*/ 6 w 28"/>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28" h="22">
                  <a:moveTo>
                    <a:pt x="6" y="0"/>
                  </a:moveTo>
                  <a:cubicBezTo>
                    <a:pt x="2" y="3"/>
                    <a:pt x="0" y="8"/>
                    <a:pt x="0" y="12"/>
                  </a:cubicBezTo>
                  <a:cubicBezTo>
                    <a:pt x="0" y="16"/>
                    <a:pt x="4" y="21"/>
                    <a:pt x="8" y="22"/>
                  </a:cubicBezTo>
                  <a:lnTo>
                    <a:pt x="26" y="17"/>
                  </a:lnTo>
                  <a:cubicBezTo>
                    <a:pt x="28" y="15"/>
                    <a:pt x="21" y="10"/>
                    <a:pt x="21" y="7"/>
                  </a:cubicBezTo>
                  <a:cubicBezTo>
                    <a:pt x="21" y="4"/>
                    <a:pt x="26" y="1"/>
                    <a:pt x="24" y="0"/>
                  </a:cubicBezTo>
                  <a:lnTo>
                    <a:pt x="6" y="0"/>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56" name="Freeform 140"/>
            <p:cNvSpPr>
              <a:spLocks/>
            </p:cNvSpPr>
            <p:nvPr/>
          </p:nvSpPr>
          <p:spPr bwMode="auto">
            <a:xfrm>
              <a:off x="5461" y="3051"/>
              <a:ext cx="53" cy="41"/>
            </a:xfrm>
            <a:custGeom>
              <a:avLst/>
              <a:gdLst>
                <a:gd name="T0" fmla="*/ 16 w 53"/>
                <a:gd name="T1" fmla="*/ 0 h 41"/>
                <a:gd name="T2" fmla="*/ 1 w 53"/>
                <a:gd name="T3" fmla="*/ 22 h 41"/>
                <a:gd name="T4" fmla="*/ 23 w 53"/>
                <a:gd name="T5" fmla="*/ 41 h 41"/>
                <a:gd name="T6" fmla="*/ 51 w 53"/>
                <a:gd name="T7" fmla="*/ 30 h 41"/>
                <a:gd name="T8" fmla="*/ 38 w 53"/>
                <a:gd name="T9" fmla="*/ 18 h 41"/>
                <a:gd name="T10" fmla="*/ 43 w 53"/>
                <a:gd name="T11" fmla="*/ 0 h 41"/>
                <a:gd name="T12" fmla="*/ 16 w 5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53" h="41">
                  <a:moveTo>
                    <a:pt x="16" y="0"/>
                  </a:moveTo>
                  <a:cubicBezTo>
                    <a:pt x="9" y="8"/>
                    <a:pt x="0" y="15"/>
                    <a:pt x="1" y="22"/>
                  </a:cubicBezTo>
                  <a:cubicBezTo>
                    <a:pt x="2" y="29"/>
                    <a:pt x="15" y="41"/>
                    <a:pt x="23" y="41"/>
                  </a:cubicBezTo>
                  <a:lnTo>
                    <a:pt x="51" y="30"/>
                  </a:lnTo>
                  <a:cubicBezTo>
                    <a:pt x="53" y="26"/>
                    <a:pt x="39" y="23"/>
                    <a:pt x="38" y="18"/>
                  </a:cubicBezTo>
                  <a:cubicBezTo>
                    <a:pt x="37" y="13"/>
                    <a:pt x="47" y="3"/>
                    <a:pt x="43" y="0"/>
                  </a:cubicBezTo>
                  <a:lnTo>
                    <a:pt x="16" y="0"/>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9357" name="Group 141"/>
          <p:cNvGrpSpPr>
            <a:grpSpLocks/>
          </p:cNvGrpSpPr>
          <p:nvPr/>
        </p:nvGrpSpPr>
        <p:grpSpPr bwMode="auto">
          <a:xfrm>
            <a:off x="3429000" y="6042025"/>
            <a:ext cx="361950" cy="269875"/>
            <a:chOff x="5369" y="3038"/>
            <a:chExt cx="228" cy="170"/>
          </a:xfrm>
        </p:grpSpPr>
        <p:sp>
          <p:nvSpPr>
            <p:cNvPr id="9358" name="Freeform 142"/>
            <p:cNvSpPr>
              <a:spLocks/>
            </p:cNvSpPr>
            <p:nvPr/>
          </p:nvSpPr>
          <p:spPr bwMode="auto">
            <a:xfrm>
              <a:off x="5369" y="3171"/>
              <a:ext cx="216" cy="37"/>
            </a:xfrm>
            <a:custGeom>
              <a:avLst/>
              <a:gdLst>
                <a:gd name="T0" fmla="*/ 32 w 216"/>
                <a:gd name="T1" fmla="*/ 37 h 37"/>
                <a:gd name="T2" fmla="*/ 198 w 216"/>
                <a:gd name="T3" fmla="*/ 37 h 37"/>
                <a:gd name="T4" fmla="*/ 216 w 216"/>
                <a:gd name="T5" fmla="*/ 0 h 37"/>
                <a:gd name="T6" fmla="*/ 126 w 216"/>
                <a:gd name="T7" fmla="*/ 1 h 37"/>
                <a:gd name="T8" fmla="*/ 40 w 216"/>
                <a:gd name="T9" fmla="*/ 1 h 37"/>
                <a:gd name="T10" fmla="*/ 0 w 216"/>
                <a:gd name="T11" fmla="*/ 0 h 37"/>
                <a:gd name="T12" fmla="*/ 32 w 216"/>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216" h="37">
                  <a:moveTo>
                    <a:pt x="32" y="37"/>
                  </a:moveTo>
                  <a:lnTo>
                    <a:pt x="198" y="37"/>
                  </a:lnTo>
                  <a:lnTo>
                    <a:pt x="216" y="0"/>
                  </a:lnTo>
                  <a:lnTo>
                    <a:pt x="126" y="1"/>
                  </a:lnTo>
                  <a:lnTo>
                    <a:pt x="40" y="1"/>
                  </a:lnTo>
                  <a:lnTo>
                    <a:pt x="0" y="0"/>
                  </a:lnTo>
                  <a:lnTo>
                    <a:pt x="32" y="37"/>
                  </a:lnTo>
                  <a:close/>
                </a:path>
              </a:pathLst>
            </a:cu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59" name="Line 143"/>
            <p:cNvSpPr>
              <a:spLocks noChangeShapeType="1"/>
            </p:cNvSpPr>
            <p:nvPr/>
          </p:nvSpPr>
          <p:spPr bwMode="auto">
            <a:xfrm>
              <a:off x="5426" y="3067"/>
              <a:ext cx="3" cy="1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60" name="Freeform 144"/>
            <p:cNvSpPr>
              <a:spLocks/>
            </p:cNvSpPr>
            <p:nvPr/>
          </p:nvSpPr>
          <p:spPr bwMode="auto">
            <a:xfrm>
              <a:off x="5490" y="3038"/>
              <a:ext cx="3" cy="129"/>
            </a:xfrm>
            <a:custGeom>
              <a:avLst/>
              <a:gdLst>
                <a:gd name="T0" fmla="*/ 0 w 3"/>
                <a:gd name="T1" fmla="*/ 0 h 129"/>
                <a:gd name="T2" fmla="*/ 3 w 3"/>
                <a:gd name="T3" fmla="*/ 129 h 129"/>
              </a:gdLst>
              <a:ahLst/>
              <a:cxnLst>
                <a:cxn ang="0">
                  <a:pos x="T0" y="T1"/>
                </a:cxn>
                <a:cxn ang="0">
                  <a:pos x="T2" y="T3"/>
                </a:cxn>
              </a:cxnLst>
              <a:rect l="0" t="0" r="r" b="b"/>
              <a:pathLst>
                <a:path w="3" h="129">
                  <a:moveTo>
                    <a:pt x="0" y="0"/>
                  </a:moveTo>
                  <a:lnTo>
                    <a:pt x="3" y="129"/>
                  </a:lnTo>
                </a:path>
              </a:pathLst>
            </a:custGeom>
            <a:noFill/>
            <a:ln w="9525">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61" name="Line 145"/>
            <p:cNvSpPr>
              <a:spLocks noChangeShapeType="1"/>
            </p:cNvSpPr>
            <p:nvPr/>
          </p:nvSpPr>
          <p:spPr bwMode="auto">
            <a:xfrm>
              <a:off x="5555" y="3094"/>
              <a:ext cx="3" cy="6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62" name="Freeform 146"/>
            <p:cNvSpPr>
              <a:spLocks/>
            </p:cNvSpPr>
            <p:nvPr/>
          </p:nvSpPr>
          <p:spPr bwMode="auto">
            <a:xfrm>
              <a:off x="5451" y="3080"/>
              <a:ext cx="100" cy="91"/>
            </a:xfrm>
            <a:custGeom>
              <a:avLst/>
              <a:gdLst>
                <a:gd name="T0" fmla="*/ 7 w 36"/>
                <a:gd name="T1" fmla="*/ 1 h 33"/>
                <a:gd name="T2" fmla="*/ 0 w 36"/>
                <a:gd name="T3" fmla="*/ 15 h 33"/>
                <a:gd name="T4" fmla="*/ 6 w 36"/>
                <a:gd name="T5" fmla="*/ 33 h 33"/>
                <a:gd name="T6" fmla="*/ 32 w 36"/>
                <a:gd name="T7" fmla="*/ 22 h 33"/>
                <a:gd name="T8" fmla="*/ 27 w 36"/>
                <a:gd name="T9" fmla="*/ 12 h 33"/>
                <a:gd name="T10" fmla="*/ 33 w 36"/>
                <a:gd name="T11" fmla="*/ 0 h 33"/>
                <a:gd name="T12" fmla="*/ 7 w 36"/>
                <a:gd name="T13" fmla="*/ 1 h 33"/>
              </a:gdLst>
              <a:ahLst/>
              <a:cxnLst>
                <a:cxn ang="0">
                  <a:pos x="T0" y="T1"/>
                </a:cxn>
                <a:cxn ang="0">
                  <a:pos x="T2" y="T3"/>
                </a:cxn>
                <a:cxn ang="0">
                  <a:pos x="T4" y="T5"/>
                </a:cxn>
                <a:cxn ang="0">
                  <a:pos x="T6" y="T7"/>
                </a:cxn>
                <a:cxn ang="0">
                  <a:pos x="T8" y="T9"/>
                </a:cxn>
                <a:cxn ang="0">
                  <a:pos x="T10" y="T11"/>
                </a:cxn>
                <a:cxn ang="0">
                  <a:pos x="T12" y="T13"/>
                </a:cxn>
              </a:cxnLst>
              <a:rect l="0" t="0" r="r" b="b"/>
              <a:pathLst>
                <a:path w="36" h="33">
                  <a:moveTo>
                    <a:pt x="7" y="1"/>
                  </a:moveTo>
                  <a:cubicBezTo>
                    <a:pt x="2" y="3"/>
                    <a:pt x="0" y="10"/>
                    <a:pt x="0" y="15"/>
                  </a:cubicBezTo>
                  <a:cubicBezTo>
                    <a:pt x="0" y="20"/>
                    <a:pt x="1" y="32"/>
                    <a:pt x="6" y="33"/>
                  </a:cubicBezTo>
                  <a:lnTo>
                    <a:pt x="32" y="22"/>
                  </a:lnTo>
                  <a:cubicBezTo>
                    <a:pt x="35" y="19"/>
                    <a:pt x="27" y="16"/>
                    <a:pt x="27" y="12"/>
                  </a:cubicBezTo>
                  <a:cubicBezTo>
                    <a:pt x="27" y="8"/>
                    <a:pt x="36" y="2"/>
                    <a:pt x="33" y="0"/>
                  </a:cubicBezTo>
                  <a:lnTo>
                    <a:pt x="7" y="1"/>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63" name="Freeform 147"/>
            <p:cNvSpPr>
              <a:spLocks/>
            </p:cNvSpPr>
            <p:nvPr/>
          </p:nvSpPr>
          <p:spPr bwMode="auto">
            <a:xfrm>
              <a:off x="5379" y="3086"/>
              <a:ext cx="78" cy="81"/>
            </a:xfrm>
            <a:custGeom>
              <a:avLst/>
              <a:gdLst>
                <a:gd name="T0" fmla="*/ 8 w 28"/>
                <a:gd name="T1" fmla="*/ 0 h 29"/>
                <a:gd name="T2" fmla="*/ 0 w 28"/>
                <a:gd name="T3" fmla="*/ 13 h 29"/>
                <a:gd name="T4" fmla="*/ 7 w 28"/>
                <a:gd name="T5" fmla="*/ 29 h 29"/>
                <a:gd name="T6" fmla="*/ 25 w 28"/>
                <a:gd name="T7" fmla="*/ 24 h 29"/>
                <a:gd name="T8" fmla="*/ 20 w 28"/>
                <a:gd name="T9" fmla="*/ 14 h 29"/>
                <a:gd name="T10" fmla="*/ 26 w 28"/>
                <a:gd name="T11" fmla="*/ 0 h 29"/>
                <a:gd name="T12" fmla="*/ 8 w 28"/>
                <a:gd name="T13" fmla="*/ 0 h 29"/>
              </a:gdLst>
              <a:ahLst/>
              <a:cxnLst>
                <a:cxn ang="0">
                  <a:pos x="T0" y="T1"/>
                </a:cxn>
                <a:cxn ang="0">
                  <a:pos x="T2" y="T3"/>
                </a:cxn>
                <a:cxn ang="0">
                  <a:pos x="T4" y="T5"/>
                </a:cxn>
                <a:cxn ang="0">
                  <a:pos x="T6" y="T7"/>
                </a:cxn>
                <a:cxn ang="0">
                  <a:pos x="T8" y="T9"/>
                </a:cxn>
                <a:cxn ang="0">
                  <a:pos x="T10" y="T11"/>
                </a:cxn>
                <a:cxn ang="0">
                  <a:pos x="T12" y="T13"/>
                </a:cxn>
              </a:cxnLst>
              <a:rect l="0" t="0" r="r" b="b"/>
              <a:pathLst>
                <a:path w="28" h="29">
                  <a:moveTo>
                    <a:pt x="8" y="0"/>
                  </a:moveTo>
                  <a:cubicBezTo>
                    <a:pt x="2" y="2"/>
                    <a:pt x="0" y="8"/>
                    <a:pt x="0" y="13"/>
                  </a:cubicBezTo>
                  <a:cubicBezTo>
                    <a:pt x="0" y="17"/>
                    <a:pt x="4" y="27"/>
                    <a:pt x="7" y="29"/>
                  </a:cubicBezTo>
                  <a:lnTo>
                    <a:pt x="25" y="24"/>
                  </a:lnTo>
                  <a:cubicBezTo>
                    <a:pt x="27" y="22"/>
                    <a:pt x="20" y="18"/>
                    <a:pt x="20" y="14"/>
                  </a:cubicBezTo>
                  <a:cubicBezTo>
                    <a:pt x="20" y="10"/>
                    <a:pt x="28" y="2"/>
                    <a:pt x="26" y="0"/>
                  </a:cubicBezTo>
                  <a:lnTo>
                    <a:pt x="8" y="0"/>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64" name="Freeform 148"/>
            <p:cNvSpPr>
              <a:spLocks/>
            </p:cNvSpPr>
            <p:nvPr/>
          </p:nvSpPr>
          <p:spPr bwMode="auto">
            <a:xfrm>
              <a:off x="5520" y="3105"/>
              <a:ext cx="77" cy="61"/>
            </a:xfrm>
            <a:custGeom>
              <a:avLst/>
              <a:gdLst>
                <a:gd name="T0" fmla="*/ 6 w 28"/>
                <a:gd name="T1" fmla="*/ 0 h 22"/>
                <a:gd name="T2" fmla="*/ 0 w 28"/>
                <a:gd name="T3" fmla="*/ 12 h 22"/>
                <a:gd name="T4" fmla="*/ 8 w 28"/>
                <a:gd name="T5" fmla="*/ 22 h 22"/>
                <a:gd name="T6" fmla="*/ 26 w 28"/>
                <a:gd name="T7" fmla="*/ 17 h 22"/>
                <a:gd name="T8" fmla="*/ 21 w 28"/>
                <a:gd name="T9" fmla="*/ 7 h 22"/>
                <a:gd name="T10" fmla="*/ 24 w 28"/>
                <a:gd name="T11" fmla="*/ 0 h 22"/>
                <a:gd name="T12" fmla="*/ 6 w 28"/>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28" h="22">
                  <a:moveTo>
                    <a:pt x="6" y="0"/>
                  </a:moveTo>
                  <a:cubicBezTo>
                    <a:pt x="2" y="3"/>
                    <a:pt x="0" y="8"/>
                    <a:pt x="0" y="12"/>
                  </a:cubicBezTo>
                  <a:cubicBezTo>
                    <a:pt x="0" y="16"/>
                    <a:pt x="4" y="21"/>
                    <a:pt x="8" y="22"/>
                  </a:cubicBezTo>
                  <a:lnTo>
                    <a:pt x="26" y="17"/>
                  </a:lnTo>
                  <a:cubicBezTo>
                    <a:pt x="28" y="15"/>
                    <a:pt x="21" y="10"/>
                    <a:pt x="21" y="7"/>
                  </a:cubicBezTo>
                  <a:cubicBezTo>
                    <a:pt x="21" y="4"/>
                    <a:pt x="26" y="1"/>
                    <a:pt x="24" y="0"/>
                  </a:cubicBezTo>
                  <a:lnTo>
                    <a:pt x="6" y="0"/>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65" name="Freeform 149"/>
            <p:cNvSpPr>
              <a:spLocks/>
            </p:cNvSpPr>
            <p:nvPr/>
          </p:nvSpPr>
          <p:spPr bwMode="auto">
            <a:xfrm>
              <a:off x="5461" y="3051"/>
              <a:ext cx="53" cy="41"/>
            </a:xfrm>
            <a:custGeom>
              <a:avLst/>
              <a:gdLst>
                <a:gd name="T0" fmla="*/ 16 w 53"/>
                <a:gd name="T1" fmla="*/ 0 h 41"/>
                <a:gd name="T2" fmla="*/ 1 w 53"/>
                <a:gd name="T3" fmla="*/ 22 h 41"/>
                <a:gd name="T4" fmla="*/ 23 w 53"/>
                <a:gd name="T5" fmla="*/ 41 h 41"/>
                <a:gd name="T6" fmla="*/ 51 w 53"/>
                <a:gd name="T7" fmla="*/ 30 h 41"/>
                <a:gd name="T8" fmla="*/ 38 w 53"/>
                <a:gd name="T9" fmla="*/ 18 h 41"/>
                <a:gd name="T10" fmla="*/ 43 w 53"/>
                <a:gd name="T11" fmla="*/ 0 h 41"/>
                <a:gd name="T12" fmla="*/ 16 w 5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53" h="41">
                  <a:moveTo>
                    <a:pt x="16" y="0"/>
                  </a:moveTo>
                  <a:cubicBezTo>
                    <a:pt x="9" y="8"/>
                    <a:pt x="0" y="15"/>
                    <a:pt x="1" y="22"/>
                  </a:cubicBezTo>
                  <a:cubicBezTo>
                    <a:pt x="2" y="29"/>
                    <a:pt x="15" y="41"/>
                    <a:pt x="23" y="41"/>
                  </a:cubicBezTo>
                  <a:lnTo>
                    <a:pt x="51" y="30"/>
                  </a:lnTo>
                  <a:cubicBezTo>
                    <a:pt x="53" y="26"/>
                    <a:pt x="39" y="23"/>
                    <a:pt x="38" y="18"/>
                  </a:cubicBezTo>
                  <a:cubicBezTo>
                    <a:pt x="37" y="13"/>
                    <a:pt x="47" y="3"/>
                    <a:pt x="43" y="0"/>
                  </a:cubicBezTo>
                  <a:lnTo>
                    <a:pt x="16" y="0"/>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9366" name="Group 150"/>
          <p:cNvGrpSpPr>
            <a:grpSpLocks/>
          </p:cNvGrpSpPr>
          <p:nvPr/>
        </p:nvGrpSpPr>
        <p:grpSpPr bwMode="auto">
          <a:xfrm>
            <a:off x="2635250" y="6289675"/>
            <a:ext cx="361950" cy="269875"/>
            <a:chOff x="5369" y="3038"/>
            <a:chExt cx="228" cy="170"/>
          </a:xfrm>
        </p:grpSpPr>
        <p:sp>
          <p:nvSpPr>
            <p:cNvPr id="9367" name="Freeform 151"/>
            <p:cNvSpPr>
              <a:spLocks/>
            </p:cNvSpPr>
            <p:nvPr/>
          </p:nvSpPr>
          <p:spPr bwMode="auto">
            <a:xfrm>
              <a:off x="5369" y="3171"/>
              <a:ext cx="216" cy="37"/>
            </a:xfrm>
            <a:custGeom>
              <a:avLst/>
              <a:gdLst>
                <a:gd name="T0" fmla="*/ 32 w 216"/>
                <a:gd name="T1" fmla="*/ 37 h 37"/>
                <a:gd name="T2" fmla="*/ 198 w 216"/>
                <a:gd name="T3" fmla="*/ 37 h 37"/>
                <a:gd name="T4" fmla="*/ 216 w 216"/>
                <a:gd name="T5" fmla="*/ 0 h 37"/>
                <a:gd name="T6" fmla="*/ 126 w 216"/>
                <a:gd name="T7" fmla="*/ 1 h 37"/>
                <a:gd name="T8" fmla="*/ 40 w 216"/>
                <a:gd name="T9" fmla="*/ 1 h 37"/>
                <a:gd name="T10" fmla="*/ 0 w 216"/>
                <a:gd name="T11" fmla="*/ 0 h 37"/>
                <a:gd name="T12" fmla="*/ 32 w 216"/>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216" h="37">
                  <a:moveTo>
                    <a:pt x="32" y="37"/>
                  </a:moveTo>
                  <a:lnTo>
                    <a:pt x="198" y="37"/>
                  </a:lnTo>
                  <a:lnTo>
                    <a:pt x="216" y="0"/>
                  </a:lnTo>
                  <a:lnTo>
                    <a:pt x="126" y="1"/>
                  </a:lnTo>
                  <a:lnTo>
                    <a:pt x="40" y="1"/>
                  </a:lnTo>
                  <a:lnTo>
                    <a:pt x="0" y="0"/>
                  </a:lnTo>
                  <a:lnTo>
                    <a:pt x="32" y="37"/>
                  </a:lnTo>
                  <a:close/>
                </a:path>
              </a:pathLst>
            </a:cu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68" name="Line 152"/>
            <p:cNvSpPr>
              <a:spLocks noChangeShapeType="1"/>
            </p:cNvSpPr>
            <p:nvPr/>
          </p:nvSpPr>
          <p:spPr bwMode="auto">
            <a:xfrm>
              <a:off x="5426" y="3067"/>
              <a:ext cx="3" cy="1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69" name="Freeform 153"/>
            <p:cNvSpPr>
              <a:spLocks/>
            </p:cNvSpPr>
            <p:nvPr/>
          </p:nvSpPr>
          <p:spPr bwMode="auto">
            <a:xfrm>
              <a:off x="5490" y="3038"/>
              <a:ext cx="3" cy="129"/>
            </a:xfrm>
            <a:custGeom>
              <a:avLst/>
              <a:gdLst>
                <a:gd name="T0" fmla="*/ 0 w 3"/>
                <a:gd name="T1" fmla="*/ 0 h 129"/>
                <a:gd name="T2" fmla="*/ 3 w 3"/>
                <a:gd name="T3" fmla="*/ 129 h 129"/>
              </a:gdLst>
              <a:ahLst/>
              <a:cxnLst>
                <a:cxn ang="0">
                  <a:pos x="T0" y="T1"/>
                </a:cxn>
                <a:cxn ang="0">
                  <a:pos x="T2" y="T3"/>
                </a:cxn>
              </a:cxnLst>
              <a:rect l="0" t="0" r="r" b="b"/>
              <a:pathLst>
                <a:path w="3" h="129">
                  <a:moveTo>
                    <a:pt x="0" y="0"/>
                  </a:moveTo>
                  <a:lnTo>
                    <a:pt x="3" y="129"/>
                  </a:lnTo>
                </a:path>
              </a:pathLst>
            </a:custGeom>
            <a:noFill/>
            <a:ln w="9525">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70" name="Line 154"/>
            <p:cNvSpPr>
              <a:spLocks noChangeShapeType="1"/>
            </p:cNvSpPr>
            <p:nvPr/>
          </p:nvSpPr>
          <p:spPr bwMode="auto">
            <a:xfrm>
              <a:off x="5555" y="3094"/>
              <a:ext cx="3" cy="6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71" name="Freeform 155"/>
            <p:cNvSpPr>
              <a:spLocks/>
            </p:cNvSpPr>
            <p:nvPr/>
          </p:nvSpPr>
          <p:spPr bwMode="auto">
            <a:xfrm>
              <a:off x="5451" y="3080"/>
              <a:ext cx="100" cy="91"/>
            </a:xfrm>
            <a:custGeom>
              <a:avLst/>
              <a:gdLst>
                <a:gd name="T0" fmla="*/ 7 w 36"/>
                <a:gd name="T1" fmla="*/ 1 h 33"/>
                <a:gd name="T2" fmla="*/ 0 w 36"/>
                <a:gd name="T3" fmla="*/ 15 h 33"/>
                <a:gd name="T4" fmla="*/ 6 w 36"/>
                <a:gd name="T5" fmla="*/ 33 h 33"/>
                <a:gd name="T6" fmla="*/ 32 w 36"/>
                <a:gd name="T7" fmla="*/ 22 h 33"/>
                <a:gd name="T8" fmla="*/ 27 w 36"/>
                <a:gd name="T9" fmla="*/ 12 h 33"/>
                <a:gd name="T10" fmla="*/ 33 w 36"/>
                <a:gd name="T11" fmla="*/ 0 h 33"/>
                <a:gd name="T12" fmla="*/ 7 w 36"/>
                <a:gd name="T13" fmla="*/ 1 h 33"/>
              </a:gdLst>
              <a:ahLst/>
              <a:cxnLst>
                <a:cxn ang="0">
                  <a:pos x="T0" y="T1"/>
                </a:cxn>
                <a:cxn ang="0">
                  <a:pos x="T2" y="T3"/>
                </a:cxn>
                <a:cxn ang="0">
                  <a:pos x="T4" y="T5"/>
                </a:cxn>
                <a:cxn ang="0">
                  <a:pos x="T6" y="T7"/>
                </a:cxn>
                <a:cxn ang="0">
                  <a:pos x="T8" y="T9"/>
                </a:cxn>
                <a:cxn ang="0">
                  <a:pos x="T10" y="T11"/>
                </a:cxn>
                <a:cxn ang="0">
                  <a:pos x="T12" y="T13"/>
                </a:cxn>
              </a:cxnLst>
              <a:rect l="0" t="0" r="r" b="b"/>
              <a:pathLst>
                <a:path w="36" h="33">
                  <a:moveTo>
                    <a:pt x="7" y="1"/>
                  </a:moveTo>
                  <a:cubicBezTo>
                    <a:pt x="2" y="3"/>
                    <a:pt x="0" y="10"/>
                    <a:pt x="0" y="15"/>
                  </a:cubicBezTo>
                  <a:cubicBezTo>
                    <a:pt x="0" y="20"/>
                    <a:pt x="1" y="32"/>
                    <a:pt x="6" y="33"/>
                  </a:cubicBezTo>
                  <a:lnTo>
                    <a:pt x="32" y="22"/>
                  </a:lnTo>
                  <a:cubicBezTo>
                    <a:pt x="35" y="19"/>
                    <a:pt x="27" y="16"/>
                    <a:pt x="27" y="12"/>
                  </a:cubicBezTo>
                  <a:cubicBezTo>
                    <a:pt x="27" y="8"/>
                    <a:pt x="36" y="2"/>
                    <a:pt x="33" y="0"/>
                  </a:cubicBezTo>
                  <a:lnTo>
                    <a:pt x="7" y="1"/>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72" name="Freeform 156"/>
            <p:cNvSpPr>
              <a:spLocks/>
            </p:cNvSpPr>
            <p:nvPr/>
          </p:nvSpPr>
          <p:spPr bwMode="auto">
            <a:xfrm>
              <a:off x="5379" y="3086"/>
              <a:ext cx="78" cy="81"/>
            </a:xfrm>
            <a:custGeom>
              <a:avLst/>
              <a:gdLst>
                <a:gd name="T0" fmla="*/ 8 w 28"/>
                <a:gd name="T1" fmla="*/ 0 h 29"/>
                <a:gd name="T2" fmla="*/ 0 w 28"/>
                <a:gd name="T3" fmla="*/ 13 h 29"/>
                <a:gd name="T4" fmla="*/ 7 w 28"/>
                <a:gd name="T5" fmla="*/ 29 h 29"/>
                <a:gd name="T6" fmla="*/ 25 w 28"/>
                <a:gd name="T7" fmla="*/ 24 h 29"/>
                <a:gd name="T8" fmla="*/ 20 w 28"/>
                <a:gd name="T9" fmla="*/ 14 h 29"/>
                <a:gd name="T10" fmla="*/ 26 w 28"/>
                <a:gd name="T11" fmla="*/ 0 h 29"/>
                <a:gd name="T12" fmla="*/ 8 w 28"/>
                <a:gd name="T13" fmla="*/ 0 h 29"/>
              </a:gdLst>
              <a:ahLst/>
              <a:cxnLst>
                <a:cxn ang="0">
                  <a:pos x="T0" y="T1"/>
                </a:cxn>
                <a:cxn ang="0">
                  <a:pos x="T2" y="T3"/>
                </a:cxn>
                <a:cxn ang="0">
                  <a:pos x="T4" y="T5"/>
                </a:cxn>
                <a:cxn ang="0">
                  <a:pos x="T6" y="T7"/>
                </a:cxn>
                <a:cxn ang="0">
                  <a:pos x="T8" y="T9"/>
                </a:cxn>
                <a:cxn ang="0">
                  <a:pos x="T10" y="T11"/>
                </a:cxn>
                <a:cxn ang="0">
                  <a:pos x="T12" y="T13"/>
                </a:cxn>
              </a:cxnLst>
              <a:rect l="0" t="0" r="r" b="b"/>
              <a:pathLst>
                <a:path w="28" h="29">
                  <a:moveTo>
                    <a:pt x="8" y="0"/>
                  </a:moveTo>
                  <a:cubicBezTo>
                    <a:pt x="2" y="2"/>
                    <a:pt x="0" y="8"/>
                    <a:pt x="0" y="13"/>
                  </a:cubicBezTo>
                  <a:cubicBezTo>
                    <a:pt x="0" y="17"/>
                    <a:pt x="4" y="27"/>
                    <a:pt x="7" y="29"/>
                  </a:cubicBezTo>
                  <a:lnTo>
                    <a:pt x="25" y="24"/>
                  </a:lnTo>
                  <a:cubicBezTo>
                    <a:pt x="27" y="22"/>
                    <a:pt x="20" y="18"/>
                    <a:pt x="20" y="14"/>
                  </a:cubicBezTo>
                  <a:cubicBezTo>
                    <a:pt x="20" y="10"/>
                    <a:pt x="28" y="2"/>
                    <a:pt x="26" y="0"/>
                  </a:cubicBezTo>
                  <a:lnTo>
                    <a:pt x="8" y="0"/>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73" name="Freeform 157"/>
            <p:cNvSpPr>
              <a:spLocks/>
            </p:cNvSpPr>
            <p:nvPr/>
          </p:nvSpPr>
          <p:spPr bwMode="auto">
            <a:xfrm>
              <a:off x="5520" y="3105"/>
              <a:ext cx="77" cy="61"/>
            </a:xfrm>
            <a:custGeom>
              <a:avLst/>
              <a:gdLst>
                <a:gd name="T0" fmla="*/ 6 w 28"/>
                <a:gd name="T1" fmla="*/ 0 h 22"/>
                <a:gd name="T2" fmla="*/ 0 w 28"/>
                <a:gd name="T3" fmla="*/ 12 h 22"/>
                <a:gd name="T4" fmla="*/ 8 w 28"/>
                <a:gd name="T5" fmla="*/ 22 h 22"/>
                <a:gd name="T6" fmla="*/ 26 w 28"/>
                <a:gd name="T7" fmla="*/ 17 h 22"/>
                <a:gd name="T8" fmla="*/ 21 w 28"/>
                <a:gd name="T9" fmla="*/ 7 h 22"/>
                <a:gd name="T10" fmla="*/ 24 w 28"/>
                <a:gd name="T11" fmla="*/ 0 h 22"/>
                <a:gd name="T12" fmla="*/ 6 w 28"/>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28" h="22">
                  <a:moveTo>
                    <a:pt x="6" y="0"/>
                  </a:moveTo>
                  <a:cubicBezTo>
                    <a:pt x="2" y="3"/>
                    <a:pt x="0" y="8"/>
                    <a:pt x="0" y="12"/>
                  </a:cubicBezTo>
                  <a:cubicBezTo>
                    <a:pt x="0" y="16"/>
                    <a:pt x="4" y="21"/>
                    <a:pt x="8" y="22"/>
                  </a:cubicBezTo>
                  <a:lnTo>
                    <a:pt x="26" y="17"/>
                  </a:lnTo>
                  <a:cubicBezTo>
                    <a:pt x="28" y="15"/>
                    <a:pt x="21" y="10"/>
                    <a:pt x="21" y="7"/>
                  </a:cubicBezTo>
                  <a:cubicBezTo>
                    <a:pt x="21" y="4"/>
                    <a:pt x="26" y="1"/>
                    <a:pt x="24" y="0"/>
                  </a:cubicBezTo>
                  <a:lnTo>
                    <a:pt x="6" y="0"/>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74" name="Freeform 158"/>
            <p:cNvSpPr>
              <a:spLocks/>
            </p:cNvSpPr>
            <p:nvPr/>
          </p:nvSpPr>
          <p:spPr bwMode="auto">
            <a:xfrm>
              <a:off x="5461" y="3051"/>
              <a:ext cx="53" cy="41"/>
            </a:xfrm>
            <a:custGeom>
              <a:avLst/>
              <a:gdLst>
                <a:gd name="T0" fmla="*/ 16 w 53"/>
                <a:gd name="T1" fmla="*/ 0 h 41"/>
                <a:gd name="T2" fmla="*/ 1 w 53"/>
                <a:gd name="T3" fmla="*/ 22 h 41"/>
                <a:gd name="T4" fmla="*/ 23 w 53"/>
                <a:gd name="T5" fmla="*/ 41 h 41"/>
                <a:gd name="T6" fmla="*/ 51 w 53"/>
                <a:gd name="T7" fmla="*/ 30 h 41"/>
                <a:gd name="T8" fmla="*/ 38 w 53"/>
                <a:gd name="T9" fmla="*/ 18 h 41"/>
                <a:gd name="T10" fmla="*/ 43 w 53"/>
                <a:gd name="T11" fmla="*/ 0 h 41"/>
                <a:gd name="T12" fmla="*/ 16 w 5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53" h="41">
                  <a:moveTo>
                    <a:pt x="16" y="0"/>
                  </a:moveTo>
                  <a:cubicBezTo>
                    <a:pt x="9" y="8"/>
                    <a:pt x="0" y="15"/>
                    <a:pt x="1" y="22"/>
                  </a:cubicBezTo>
                  <a:cubicBezTo>
                    <a:pt x="2" y="29"/>
                    <a:pt x="15" y="41"/>
                    <a:pt x="23" y="41"/>
                  </a:cubicBezTo>
                  <a:lnTo>
                    <a:pt x="51" y="30"/>
                  </a:lnTo>
                  <a:cubicBezTo>
                    <a:pt x="53" y="26"/>
                    <a:pt x="39" y="23"/>
                    <a:pt x="38" y="18"/>
                  </a:cubicBezTo>
                  <a:cubicBezTo>
                    <a:pt x="37" y="13"/>
                    <a:pt x="47" y="3"/>
                    <a:pt x="43" y="0"/>
                  </a:cubicBezTo>
                  <a:lnTo>
                    <a:pt x="16" y="0"/>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9375" name="Group 159"/>
          <p:cNvGrpSpPr>
            <a:grpSpLocks/>
          </p:cNvGrpSpPr>
          <p:nvPr/>
        </p:nvGrpSpPr>
        <p:grpSpPr bwMode="auto">
          <a:xfrm>
            <a:off x="1035050" y="6410325"/>
            <a:ext cx="361950" cy="269875"/>
            <a:chOff x="5369" y="3038"/>
            <a:chExt cx="228" cy="170"/>
          </a:xfrm>
        </p:grpSpPr>
        <p:sp>
          <p:nvSpPr>
            <p:cNvPr id="9376" name="Freeform 160"/>
            <p:cNvSpPr>
              <a:spLocks/>
            </p:cNvSpPr>
            <p:nvPr/>
          </p:nvSpPr>
          <p:spPr bwMode="auto">
            <a:xfrm>
              <a:off x="5369" y="3171"/>
              <a:ext cx="216" cy="37"/>
            </a:xfrm>
            <a:custGeom>
              <a:avLst/>
              <a:gdLst>
                <a:gd name="T0" fmla="*/ 32 w 216"/>
                <a:gd name="T1" fmla="*/ 37 h 37"/>
                <a:gd name="T2" fmla="*/ 198 w 216"/>
                <a:gd name="T3" fmla="*/ 37 h 37"/>
                <a:gd name="T4" fmla="*/ 216 w 216"/>
                <a:gd name="T5" fmla="*/ 0 h 37"/>
                <a:gd name="T6" fmla="*/ 126 w 216"/>
                <a:gd name="T7" fmla="*/ 1 h 37"/>
                <a:gd name="T8" fmla="*/ 40 w 216"/>
                <a:gd name="T9" fmla="*/ 1 h 37"/>
                <a:gd name="T10" fmla="*/ 0 w 216"/>
                <a:gd name="T11" fmla="*/ 0 h 37"/>
                <a:gd name="T12" fmla="*/ 32 w 216"/>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216" h="37">
                  <a:moveTo>
                    <a:pt x="32" y="37"/>
                  </a:moveTo>
                  <a:lnTo>
                    <a:pt x="198" y="37"/>
                  </a:lnTo>
                  <a:lnTo>
                    <a:pt x="216" y="0"/>
                  </a:lnTo>
                  <a:lnTo>
                    <a:pt x="126" y="1"/>
                  </a:lnTo>
                  <a:lnTo>
                    <a:pt x="40" y="1"/>
                  </a:lnTo>
                  <a:lnTo>
                    <a:pt x="0" y="0"/>
                  </a:lnTo>
                  <a:lnTo>
                    <a:pt x="32" y="37"/>
                  </a:lnTo>
                  <a:close/>
                </a:path>
              </a:pathLst>
            </a:cu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77" name="Line 161"/>
            <p:cNvSpPr>
              <a:spLocks noChangeShapeType="1"/>
            </p:cNvSpPr>
            <p:nvPr/>
          </p:nvSpPr>
          <p:spPr bwMode="auto">
            <a:xfrm>
              <a:off x="5426" y="3067"/>
              <a:ext cx="3" cy="1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78" name="Freeform 162"/>
            <p:cNvSpPr>
              <a:spLocks/>
            </p:cNvSpPr>
            <p:nvPr/>
          </p:nvSpPr>
          <p:spPr bwMode="auto">
            <a:xfrm>
              <a:off x="5490" y="3038"/>
              <a:ext cx="3" cy="129"/>
            </a:xfrm>
            <a:custGeom>
              <a:avLst/>
              <a:gdLst>
                <a:gd name="T0" fmla="*/ 0 w 3"/>
                <a:gd name="T1" fmla="*/ 0 h 129"/>
                <a:gd name="T2" fmla="*/ 3 w 3"/>
                <a:gd name="T3" fmla="*/ 129 h 129"/>
              </a:gdLst>
              <a:ahLst/>
              <a:cxnLst>
                <a:cxn ang="0">
                  <a:pos x="T0" y="T1"/>
                </a:cxn>
                <a:cxn ang="0">
                  <a:pos x="T2" y="T3"/>
                </a:cxn>
              </a:cxnLst>
              <a:rect l="0" t="0" r="r" b="b"/>
              <a:pathLst>
                <a:path w="3" h="129">
                  <a:moveTo>
                    <a:pt x="0" y="0"/>
                  </a:moveTo>
                  <a:lnTo>
                    <a:pt x="3" y="129"/>
                  </a:lnTo>
                </a:path>
              </a:pathLst>
            </a:custGeom>
            <a:noFill/>
            <a:ln w="9525">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79" name="Line 163"/>
            <p:cNvSpPr>
              <a:spLocks noChangeShapeType="1"/>
            </p:cNvSpPr>
            <p:nvPr/>
          </p:nvSpPr>
          <p:spPr bwMode="auto">
            <a:xfrm>
              <a:off x="5555" y="3094"/>
              <a:ext cx="3" cy="6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80" name="Freeform 164"/>
            <p:cNvSpPr>
              <a:spLocks/>
            </p:cNvSpPr>
            <p:nvPr/>
          </p:nvSpPr>
          <p:spPr bwMode="auto">
            <a:xfrm>
              <a:off x="5451" y="3080"/>
              <a:ext cx="100" cy="91"/>
            </a:xfrm>
            <a:custGeom>
              <a:avLst/>
              <a:gdLst>
                <a:gd name="T0" fmla="*/ 7 w 36"/>
                <a:gd name="T1" fmla="*/ 1 h 33"/>
                <a:gd name="T2" fmla="*/ 0 w 36"/>
                <a:gd name="T3" fmla="*/ 15 h 33"/>
                <a:gd name="T4" fmla="*/ 6 w 36"/>
                <a:gd name="T5" fmla="*/ 33 h 33"/>
                <a:gd name="T6" fmla="*/ 32 w 36"/>
                <a:gd name="T7" fmla="*/ 22 h 33"/>
                <a:gd name="T8" fmla="*/ 27 w 36"/>
                <a:gd name="T9" fmla="*/ 12 h 33"/>
                <a:gd name="T10" fmla="*/ 33 w 36"/>
                <a:gd name="T11" fmla="*/ 0 h 33"/>
                <a:gd name="T12" fmla="*/ 7 w 36"/>
                <a:gd name="T13" fmla="*/ 1 h 33"/>
              </a:gdLst>
              <a:ahLst/>
              <a:cxnLst>
                <a:cxn ang="0">
                  <a:pos x="T0" y="T1"/>
                </a:cxn>
                <a:cxn ang="0">
                  <a:pos x="T2" y="T3"/>
                </a:cxn>
                <a:cxn ang="0">
                  <a:pos x="T4" y="T5"/>
                </a:cxn>
                <a:cxn ang="0">
                  <a:pos x="T6" y="T7"/>
                </a:cxn>
                <a:cxn ang="0">
                  <a:pos x="T8" y="T9"/>
                </a:cxn>
                <a:cxn ang="0">
                  <a:pos x="T10" y="T11"/>
                </a:cxn>
                <a:cxn ang="0">
                  <a:pos x="T12" y="T13"/>
                </a:cxn>
              </a:cxnLst>
              <a:rect l="0" t="0" r="r" b="b"/>
              <a:pathLst>
                <a:path w="36" h="33">
                  <a:moveTo>
                    <a:pt x="7" y="1"/>
                  </a:moveTo>
                  <a:cubicBezTo>
                    <a:pt x="2" y="3"/>
                    <a:pt x="0" y="10"/>
                    <a:pt x="0" y="15"/>
                  </a:cubicBezTo>
                  <a:cubicBezTo>
                    <a:pt x="0" y="20"/>
                    <a:pt x="1" y="32"/>
                    <a:pt x="6" y="33"/>
                  </a:cubicBezTo>
                  <a:lnTo>
                    <a:pt x="32" y="22"/>
                  </a:lnTo>
                  <a:cubicBezTo>
                    <a:pt x="35" y="19"/>
                    <a:pt x="27" y="16"/>
                    <a:pt x="27" y="12"/>
                  </a:cubicBezTo>
                  <a:cubicBezTo>
                    <a:pt x="27" y="8"/>
                    <a:pt x="36" y="2"/>
                    <a:pt x="33" y="0"/>
                  </a:cubicBezTo>
                  <a:lnTo>
                    <a:pt x="7" y="1"/>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81" name="Freeform 165"/>
            <p:cNvSpPr>
              <a:spLocks/>
            </p:cNvSpPr>
            <p:nvPr/>
          </p:nvSpPr>
          <p:spPr bwMode="auto">
            <a:xfrm>
              <a:off x="5379" y="3086"/>
              <a:ext cx="78" cy="81"/>
            </a:xfrm>
            <a:custGeom>
              <a:avLst/>
              <a:gdLst>
                <a:gd name="T0" fmla="*/ 8 w 28"/>
                <a:gd name="T1" fmla="*/ 0 h 29"/>
                <a:gd name="T2" fmla="*/ 0 w 28"/>
                <a:gd name="T3" fmla="*/ 13 h 29"/>
                <a:gd name="T4" fmla="*/ 7 w 28"/>
                <a:gd name="T5" fmla="*/ 29 h 29"/>
                <a:gd name="T6" fmla="*/ 25 w 28"/>
                <a:gd name="T7" fmla="*/ 24 h 29"/>
                <a:gd name="T8" fmla="*/ 20 w 28"/>
                <a:gd name="T9" fmla="*/ 14 h 29"/>
                <a:gd name="T10" fmla="*/ 26 w 28"/>
                <a:gd name="T11" fmla="*/ 0 h 29"/>
                <a:gd name="T12" fmla="*/ 8 w 28"/>
                <a:gd name="T13" fmla="*/ 0 h 29"/>
              </a:gdLst>
              <a:ahLst/>
              <a:cxnLst>
                <a:cxn ang="0">
                  <a:pos x="T0" y="T1"/>
                </a:cxn>
                <a:cxn ang="0">
                  <a:pos x="T2" y="T3"/>
                </a:cxn>
                <a:cxn ang="0">
                  <a:pos x="T4" y="T5"/>
                </a:cxn>
                <a:cxn ang="0">
                  <a:pos x="T6" y="T7"/>
                </a:cxn>
                <a:cxn ang="0">
                  <a:pos x="T8" y="T9"/>
                </a:cxn>
                <a:cxn ang="0">
                  <a:pos x="T10" y="T11"/>
                </a:cxn>
                <a:cxn ang="0">
                  <a:pos x="T12" y="T13"/>
                </a:cxn>
              </a:cxnLst>
              <a:rect l="0" t="0" r="r" b="b"/>
              <a:pathLst>
                <a:path w="28" h="29">
                  <a:moveTo>
                    <a:pt x="8" y="0"/>
                  </a:moveTo>
                  <a:cubicBezTo>
                    <a:pt x="2" y="2"/>
                    <a:pt x="0" y="8"/>
                    <a:pt x="0" y="13"/>
                  </a:cubicBezTo>
                  <a:cubicBezTo>
                    <a:pt x="0" y="17"/>
                    <a:pt x="4" y="27"/>
                    <a:pt x="7" y="29"/>
                  </a:cubicBezTo>
                  <a:lnTo>
                    <a:pt x="25" y="24"/>
                  </a:lnTo>
                  <a:cubicBezTo>
                    <a:pt x="27" y="22"/>
                    <a:pt x="20" y="18"/>
                    <a:pt x="20" y="14"/>
                  </a:cubicBezTo>
                  <a:cubicBezTo>
                    <a:pt x="20" y="10"/>
                    <a:pt x="28" y="2"/>
                    <a:pt x="26" y="0"/>
                  </a:cubicBezTo>
                  <a:lnTo>
                    <a:pt x="8" y="0"/>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82" name="Freeform 166"/>
            <p:cNvSpPr>
              <a:spLocks/>
            </p:cNvSpPr>
            <p:nvPr/>
          </p:nvSpPr>
          <p:spPr bwMode="auto">
            <a:xfrm>
              <a:off x="5520" y="3105"/>
              <a:ext cx="77" cy="61"/>
            </a:xfrm>
            <a:custGeom>
              <a:avLst/>
              <a:gdLst>
                <a:gd name="T0" fmla="*/ 6 w 28"/>
                <a:gd name="T1" fmla="*/ 0 h 22"/>
                <a:gd name="T2" fmla="*/ 0 w 28"/>
                <a:gd name="T3" fmla="*/ 12 h 22"/>
                <a:gd name="T4" fmla="*/ 8 w 28"/>
                <a:gd name="T5" fmla="*/ 22 h 22"/>
                <a:gd name="T6" fmla="*/ 26 w 28"/>
                <a:gd name="T7" fmla="*/ 17 h 22"/>
                <a:gd name="T8" fmla="*/ 21 w 28"/>
                <a:gd name="T9" fmla="*/ 7 h 22"/>
                <a:gd name="T10" fmla="*/ 24 w 28"/>
                <a:gd name="T11" fmla="*/ 0 h 22"/>
                <a:gd name="T12" fmla="*/ 6 w 28"/>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28" h="22">
                  <a:moveTo>
                    <a:pt x="6" y="0"/>
                  </a:moveTo>
                  <a:cubicBezTo>
                    <a:pt x="2" y="3"/>
                    <a:pt x="0" y="8"/>
                    <a:pt x="0" y="12"/>
                  </a:cubicBezTo>
                  <a:cubicBezTo>
                    <a:pt x="0" y="16"/>
                    <a:pt x="4" y="21"/>
                    <a:pt x="8" y="22"/>
                  </a:cubicBezTo>
                  <a:lnTo>
                    <a:pt x="26" y="17"/>
                  </a:lnTo>
                  <a:cubicBezTo>
                    <a:pt x="28" y="15"/>
                    <a:pt x="21" y="10"/>
                    <a:pt x="21" y="7"/>
                  </a:cubicBezTo>
                  <a:cubicBezTo>
                    <a:pt x="21" y="4"/>
                    <a:pt x="26" y="1"/>
                    <a:pt x="24" y="0"/>
                  </a:cubicBezTo>
                  <a:lnTo>
                    <a:pt x="6" y="0"/>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83" name="Freeform 167"/>
            <p:cNvSpPr>
              <a:spLocks/>
            </p:cNvSpPr>
            <p:nvPr/>
          </p:nvSpPr>
          <p:spPr bwMode="auto">
            <a:xfrm>
              <a:off x="5461" y="3051"/>
              <a:ext cx="53" cy="41"/>
            </a:xfrm>
            <a:custGeom>
              <a:avLst/>
              <a:gdLst>
                <a:gd name="T0" fmla="*/ 16 w 53"/>
                <a:gd name="T1" fmla="*/ 0 h 41"/>
                <a:gd name="T2" fmla="*/ 1 w 53"/>
                <a:gd name="T3" fmla="*/ 22 h 41"/>
                <a:gd name="T4" fmla="*/ 23 w 53"/>
                <a:gd name="T5" fmla="*/ 41 h 41"/>
                <a:gd name="T6" fmla="*/ 51 w 53"/>
                <a:gd name="T7" fmla="*/ 30 h 41"/>
                <a:gd name="T8" fmla="*/ 38 w 53"/>
                <a:gd name="T9" fmla="*/ 18 h 41"/>
                <a:gd name="T10" fmla="*/ 43 w 53"/>
                <a:gd name="T11" fmla="*/ 0 h 41"/>
                <a:gd name="T12" fmla="*/ 16 w 5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53" h="41">
                  <a:moveTo>
                    <a:pt x="16" y="0"/>
                  </a:moveTo>
                  <a:cubicBezTo>
                    <a:pt x="9" y="8"/>
                    <a:pt x="0" y="15"/>
                    <a:pt x="1" y="22"/>
                  </a:cubicBezTo>
                  <a:cubicBezTo>
                    <a:pt x="2" y="29"/>
                    <a:pt x="15" y="41"/>
                    <a:pt x="23" y="41"/>
                  </a:cubicBezTo>
                  <a:lnTo>
                    <a:pt x="51" y="30"/>
                  </a:lnTo>
                  <a:cubicBezTo>
                    <a:pt x="53" y="26"/>
                    <a:pt x="39" y="23"/>
                    <a:pt x="38" y="18"/>
                  </a:cubicBezTo>
                  <a:cubicBezTo>
                    <a:pt x="37" y="13"/>
                    <a:pt x="47" y="3"/>
                    <a:pt x="43" y="0"/>
                  </a:cubicBezTo>
                  <a:lnTo>
                    <a:pt x="16" y="0"/>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9385" name="Rectangle 169"/>
          <p:cNvSpPr>
            <a:spLocks noChangeArrowheads="1"/>
          </p:cNvSpPr>
          <p:nvPr/>
        </p:nvSpPr>
        <p:spPr bwMode="auto">
          <a:xfrm>
            <a:off x="3843338" y="1839913"/>
            <a:ext cx="152400" cy="152400"/>
          </a:xfrm>
          <a:prstGeom prst="rect">
            <a:avLst/>
          </a:prstGeom>
          <a:solidFill>
            <a:srgbClr val="99CCFF"/>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87" name="Rectangle 171"/>
          <p:cNvSpPr>
            <a:spLocks noChangeArrowheads="1"/>
          </p:cNvSpPr>
          <p:nvPr/>
        </p:nvSpPr>
        <p:spPr bwMode="auto">
          <a:xfrm>
            <a:off x="2720975" y="2065338"/>
            <a:ext cx="152400" cy="152400"/>
          </a:xfrm>
          <a:prstGeom prst="rect">
            <a:avLst/>
          </a:prstGeom>
          <a:solidFill>
            <a:srgbClr val="99CCFF"/>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9388" name="Group 172"/>
          <p:cNvGrpSpPr>
            <a:grpSpLocks/>
          </p:cNvGrpSpPr>
          <p:nvPr/>
        </p:nvGrpSpPr>
        <p:grpSpPr bwMode="auto">
          <a:xfrm>
            <a:off x="8710613" y="3076575"/>
            <a:ext cx="361950" cy="269875"/>
            <a:chOff x="5369" y="3038"/>
            <a:chExt cx="228" cy="170"/>
          </a:xfrm>
        </p:grpSpPr>
        <p:sp>
          <p:nvSpPr>
            <p:cNvPr id="9389" name="Freeform 173"/>
            <p:cNvSpPr>
              <a:spLocks/>
            </p:cNvSpPr>
            <p:nvPr/>
          </p:nvSpPr>
          <p:spPr bwMode="auto">
            <a:xfrm>
              <a:off x="5369" y="3171"/>
              <a:ext cx="216" cy="37"/>
            </a:xfrm>
            <a:custGeom>
              <a:avLst/>
              <a:gdLst>
                <a:gd name="T0" fmla="*/ 32 w 216"/>
                <a:gd name="T1" fmla="*/ 37 h 37"/>
                <a:gd name="T2" fmla="*/ 198 w 216"/>
                <a:gd name="T3" fmla="*/ 37 h 37"/>
                <a:gd name="T4" fmla="*/ 216 w 216"/>
                <a:gd name="T5" fmla="*/ 0 h 37"/>
                <a:gd name="T6" fmla="*/ 126 w 216"/>
                <a:gd name="T7" fmla="*/ 1 h 37"/>
                <a:gd name="T8" fmla="*/ 40 w 216"/>
                <a:gd name="T9" fmla="*/ 1 h 37"/>
                <a:gd name="T10" fmla="*/ 0 w 216"/>
                <a:gd name="T11" fmla="*/ 0 h 37"/>
                <a:gd name="T12" fmla="*/ 32 w 216"/>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216" h="37">
                  <a:moveTo>
                    <a:pt x="32" y="37"/>
                  </a:moveTo>
                  <a:lnTo>
                    <a:pt x="198" y="37"/>
                  </a:lnTo>
                  <a:lnTo>
                    <a:pt x="216" y="0"/>
                  </a:lnTo>
                  <a:lnTo>
                    <a:pt x="126" y="1"/>
                  </a:lnTo>
                  <a:lnTo>
                    <a:pt x="40" y="1"/>
                  </a:lnTo>
                  <a:lnTo>
                    <a:pt x="0" y="0"/>
                  </a:lnTo>
                  <a:lnTo>
                    <a:pt x="32" y="37"/>
                  </a:lnTo>
                  <a:close/>
                </a:path>
              </a:pathLst>
            </a:cu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90" name="Line 174"/>
            <p:cNvSpPr>
              <a:spLocks noChangeShapeType="1"/>
            </p:cNvSpPr>
            <p:nvPr/>
          </p:nvSpPr>
          <p:spPr bwMode="auto">
            <a:xfrm>
              <a:off x="5426" y="3067"/>
              <a:ext cx="3" cy="1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91" name="Freeform 175"/>
            <p:cNvSpPr>
              <a:spLocks/>
            </p:cNvSpPr>
            <p:nvPr/>
          </p:nvSpPr>
          <p:spPr bwMode="auto">
            <a:xfrm>
              <a:off x="5490" y="3038"/>
              <a:ext cx="3" cy="129"/>
            </a:xfrm>
            <a:custGeom>
              <a:avLst/>
              <a:gdLst>
                <a:gd name="T0" fmla="*/ 0 w 3"/>
                <a:gd name="T1" fmla="*/ 0 h 129"/>
                <a:gd name="T2" fmla="*/ 3 w 3"/>
                <a:gd name="T3" fmla="*/ 129 h 129"/>
              </a:gdLst>
              <a:ahLst/>
              <a:cxnLst>
                <a:cxn ang="0">
                  <a:pos x="T0" y="T1"/>
                </a:cxn>
                <a:cxn ang="0">
                  <a:pos x="T2" y="T3"/>
                </a:cxn>
              </a:cxnLst>
              <a:rect l="0" t="0" r="r" b="b"/>
              <a:pathLst>
                <a:path w="3" h="129">
                  <a:moveTo>
                    <a:pt x="0" y="0"/>
                  </a:moveTo>
                  <a:lnTo>
                    <a:pt x="3" y="129"/>
                  </a:lnTo>
                </a:path>
              </a:pathLst>
            </a:custGeom>
            <a:noFill/>
            <a:ln w="9525">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92" name="Line 176"/>
            <p:cNvSpPr>
              <a:spLocks noChangeShapeType="1"/>
            </p:cNvSpPr>
            <p:nvPr/>
          </p:nvSpPr>
          <p:spPr bwMode="auto">
            <a:xfrm>
              <a:off x="5555" y="3094"/>
              <a:ext cx="3" cy="6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93" name="Freeform 177"/>
            <p:cNvSpPr>
              <a:spLocks/>
            </p:cNvSpPr>
            <p:nvPr/>
          </p:nvSpPr>
          <p:spPr bwMode="auto">
            <a:xfrm>
              <a:off x="5451" y="3080"/>
              <a:ext cx="100" cy="91"/>
            </a:xfrm>
            <a:custGeom>
              <a:avLst/>
              <a:gdLst>
                <a:gd name="T0" fmla="*/ 7 w 36"/>
                <a:gd name="T1" fmla="*/ 1 h 33"/>
                <a:gd name="T2" fmla="*/ 0 w 36"/>
                <a:gd name="T3" fmla="*/ 15 h 33"/>
                <a:gd name="T4" fmla="*/ 6 w 36"/>
                <a:gd name="T5" fmla="*/ 33 h 33"/>
                <a:gd name="T6" fmla="*/ 32 w 36"/>
                <a:gd name="T7" fmla="*/ 22 h 33"/>
                <a:gd name="T8" fmla="*/ 27 w 36"/>
                <a:gd name="T9" fmla="*/ 12 h 33"/>
                <a:gd name="T10" fmla="*/ 33 w 36"/>
                <a:gd name="T11" fmla="*/ 0 h 33"/>
                <a:gd name="T12" fmla="*/ 7 w 36"/>
                <a:gd name="T13" fmla="*/ 1 h 33"/>
              </a:gdLst>
              <a:ahLst/>
              <a:cxnLst>
                <a:cxn ang="0">
                  <a:pos x="T0" y="T1"/>
                </a:cxn>
                <a:cxn ang="0">
                  <a:pos x="T2" y="T3"/>
                </a:cxn>
                <a:cxn ang="0">
                  <a:pos x="T4" y="T5"/>
                </a:cxn>
                <a:cxn ang="0">
                  <a:pos x="T6" y="T7"/>
                </a:cxn>
                <a:cxn ang="0">
                  <a:pos x="T8" y="T9"/>
                </a:cxn>
                <a:cxn ang="0">
                  <a:pos x="T10" y="T11"/>
                </a:cxn>
                <a:cxn ang="0">
                  <a:pos x="T12" y="T13"/>
                </a:cxn>
              </a:cxnLst>
              <a:rect l="0" t="0" r="r" b="b"/>
              <a:pathLst>
                <a:path w="36" h="33">
                  <a:moveTo>
                    <a:pt x="7" y="1"/>
                  </a:moveTo>
                  <a:cubicBezTo>
                    <a:pt x="2" y="3"/>
                    <a:pt x="0" y="10"/>
                    <a:pt x="0" y="15"/>
                  </a:cubicBezTo>
                  <a:cubicBezTo>
                    <a:pt x="0" y="20"/>
                    <a:pt x="1" y="32"/>
                    <a:pt x="6" y="33"/>
                  </a:cubicBezTo>
                  <a:lnTo>
                    <a:pt x="32" y="22"/>
                  </a:lnTo>
                  <a:cubicBezTo>
                    <a:pt x="35" y="19"/>
                    <a:pt x="27" y="16"/>
                    <a:pt x="27" y="12"/>
                  </a:cubicBezTo>
                  <a:cubicBezTo>
                    <a:pt x="27" y="8"/>
                    <a:pt x="36" y="2"/>
                    <a:pt x="33" y="0"/>
                  </a:cubicBezTo>
                  <a:lnTo>
                    <a:pt x="7" y="1"/>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94" name="Freeform 178"/>
            <p:cNvSpPr>
              <a:spLocks/>
            </p:cNvSpPr>
            <p:nvPr/>
          </p:nvSpPr>
          <p:spPr bwMode="auto">
            <a:xfrm>
              <a:off x="5379" y="3086"/>
              <a:ext cx="78" cy="81"/>
            </a:xfrm>
            <a:custGeom>
              <a:avLst/>
              <a:gdLst>
                <a:gd name="T0" fmla="*/ 8 w 28"/>
                <a:gd name="T1" fmla="*/ 0 h 29"/>
                <a:gd name="T2" fmla="*/ 0 w 28"/>
                <a:gd name="T3" fmla="*/ 13 h 29"/>
                <a:gd name="T4" fmla="*/ 7 w 28"/>
                <a:gd name="T5" fmla="*/ 29 h 29"/>
                <a:gd name="T6" fmla="*/ 25 w 28"/>
                <a:gd name="T7" fmla="*/ 24 h 29"/>
                <a:gd name="T8" fmla="*/ 20 w 28"/>
                <a:gd name="T9" fmla="*/ 14 h 29"/>
                <a:gd name="T10" fmla="*/ 26 w 28"/>
                <a:gd name="T11" fmla="*/ 0 h 29"/>
                <a:gd name="T12" fmla="*/ 8 w 28"/>
                <a:gd name="T13" fmla="*/ 0 h 29"/>
              </a:gdLst>
              <a:ahLst/>
              <a:cxnLst>
                <a:cxn ang="0">
                  <a:pos x="T0" y="T1"/>
                </a:cxn>
                <a:cxn ang="0">
                  <a:pos x="T2" y="T3"/>
                </a:cxn>
                <a:cxn ang="0">
                  <a:pos x="T4" y="T5"/>
                </a:cxn>
                <a:cxn ang="0">
                  <a:pos x="T6" y="T7"/>
                </a:cxn>
                <a:cxn ang="0">
                  <a:pos x="T8" y="T9"/>
                </a:cxn>
                <a:cxn ang="0">
                  <a:pos x="T10" y="T11"/>
                </a:cxn>
                <a:cxn ang="0">
                  <a:pos x="T12" y="T13"/>
                </a:cxn>
              </a:cxnLst>
              <a:rect l="0" t="0" r="r" b="b"/>
              <a:pathLst>
                <a:path w="28" h="29">
                  <a:moveTo>
                    <a:pt x="8" y="0"/>
                  </a:moveTo>
                  <a:cubicBezTo>
                    <a:pt x="2" y="2"/>
                    <a:pt x="0" y="8"/>
                    <a:pt x="0" y="13"/>
                  </a:cubicBezTo>
                  <a:cubicBezTo>
                    <a:pt x="0" y="17"/>
                    <a:pt x="4" y="27"/>
                    <a:pt x="7" y="29"/>
                  </a:cubicBezTo>
                  <a:lnTo>
                    <a:pt x="25" y="24"/>
                  </a:lnTo>
                  <a:cubicBezTo>
                    <a:pt x="27" y="22"/>
                    <a:pt x="20" y="18"/>
                    <a:pt x="20" y="14"/>
                  </a:cubicBezTo>
                  <a:cubicBezTo>
                    <a:pt x="20" y="10"/>
                    <a:pt x="28" y="2"/>
                    <a:pt x="26" y="0"/>
                  </a:cubicBezTo>
                  <a:lnTo>
                    <a:pt x="8" y="0"/>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95" name="Freeform 179"/>
            <p:cNvSpPr>
              <a:spLocks/>
            </p:cNvSpPr>
            <p:nvPr/>
          </p:nvSpPr>
          <p:spPr bwMode="auto">
            <a:xfrm>
              <a:off x="5520" y="3105"/>
              <a:ext cx="77" cy="61"/>
            </a:xfrm>
            <a:custGeom>
              <a:avLst/>
              <a:gdLst>
                <a:gd name="T0" fmla="*/ 6 w 28"/>
                <a:gd name="T1" fmla="*/ 0 h 22"/>
                <a:gd name="T2" fmla="*/ 0 w 28"/>
                <a:gd name="T3" fmla="*/ 12 h 22"/>
                <a:gd name="T4" fmla="*/ 8 w 28"/>
                <a:gd name="T5" fmla="*/ 22 h 22"/>
                <a:gd name="T6" fmla="*/ 26 w 28"/>
                <a:gd name="T7" fmla="*/ 17 h 22"/>
                <a:gd name="T8" fmla="*/ 21 w 28"/>
                <a:gd name="T9" fmla="*/ 7 h 22"/>
                <a:gd name="T10" fmla="*/ 24 w 28"/>
                <a:gd name="T11" fmla="*/ 0 h 22"/>
                <a:gd name="T12" fmla="*/ 6 w 28"/>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28" h="22">
                  <a:moveTo>
                    <a:pt x="6" y="0"/>
                  </a:moveTo>
                  <a:cubicBezTo>
                    <a:pt x="2" y="3"/>
                    <a:pt x="0" y="8"/>
                    <a:pt x="0" y="12"/>
                  </a:cubicBezTo>
                  <a:cubicBezTo>
                    <a:pt x="0" y="16"/>
                    <a:pt x="4" y="21"/>
                    <a:pt x="8" y="22"/>
                  </a:cubicBezTo>
                  <a:lnTo>
                    <a:pt x="26" y="17"/>
                  </a:lnTo>
                  <a:cubicBezTo>
                    <a:pt x="28" y="15"/>
                    <a:pt x="21" y="10"/>
                    <a:pt x="21" y="7"/>
                  </a:cubicBezTo>
                  <a:cubicBezTo>
                    <a:pt x="21" y="4"/>
                    <a:pt x="26" y="1"/>
                    <a:pt x="24" y="0"/>
                  </a:cubicBezTo>
                  <a:lnTo>
                    <a:pt x="6" y="0"/>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96" name="Freeform 180"/>
            <p:cNvSpPr>
              <a:spLocks/>
            </p:cNvSpPr>
            <p:nvPr/>
          </p:nvSpPr>
          <p:spPr bwMode="auto">
            <a:xfrm>
              <a:off x="5461" y="3051"/>
              <a:ext cx="53" cy="41"/>
            </a:xfrm>
            <a:custGeom>
              <a:avLst/>
              <a:gdLst>
                <a:gd name="T0" fmla="*/ 16 w 53"/>
                <a:gd name="T1" fmla="*/ 0 h 41"/>
                <a:gd name="T2" fmla="*/ 1 w 53"/>
                <a:gd name="T3" fmla="*/ 22 h 41"/>
                <a:gd name="T4" fmla="*/ 23 w 53"/>
                <a:gd name="T5" fmla="*/ 41 h 41"/>
                <a:gd name="T6" fmla="*/ 51 w 53"/>
                <a:gd name="T7" fmla="*/ 30 h 41"/>
                <a:gd name="T8" fmla="*/ 38 w 53"/>
                <a:gd name="T9" fmla="*/ 18 h 41"/>
                <a:gd name="T10" fmla="*/ 43 w 53"/>
                <a:gd name="T11" fmla="*/ 0 h 41"/>
                <a:gd name="T12" fmla="*/ 16 w 5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53" h="41">
                  <a:moveTo>
                    <a:pt x="16" y="0"/>
                  </a:moveTo>
                  <a:cubicBezTo>
                    <a:pt x="9" y="8"/>
                    <a:pt x="0" y="15"/>
                    <a:pt x="1" y="22"/>
                  </a:cubicBezTo>
                  <a:cubicBezTo>
                    <a:pt x="2" y="29"/>
                    <a:pt x="15" y="41"/>
                    <a:pt x="23" y="41"/>
                  </a:cubicBezTo>
                  <a:lnTo>
                    <a:pt x="51" y="30"/>
                  </a:lnTo>
                  <a:cubicBezTo>
                    <a:pt x="53" y="26"/>
                    <a:pt x="39" y="23"/>
                    <a:pt x="38" y="18"/>
                  </a:cubicBezTo>
                  <a:cubicBezTo>
                    <a:pt x="37" y="13"/>
                    <a:pt x="47" y="3"/>
                    <a:pt x="43" y="0"/>
                  </a:cubicBezTo>
                  <a:lnTo>
                    <a:pt x="16" y="0"/>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9398" name="Text Box 182"/>
          <p:cNvSpPr txBox="1">
            <a:spLocks noChangeArrowheads="1"/>
          </p:cNvSpPr>
          <p:nvPr/>
        </p:nvSpPr>
        <p:spPr bwMode="auto">
          <a:xfrm>
            <a:off x="7224713" y="6278563"/>
            <a:ext cx="889000" cy="3968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t>Attack</a:t>
            </a:r>
          </a:p>
        </p:txBody>
      </p:sp>
      <p:sp>
        <p:nvSpPr>
          <p:cNvPr id="9399" name="Freeform 183"/>
          <p:cNvSpPr>
            <a:spLocks/>
          </p:cNvSpPr>
          <p:nvPr/>
        </p:nvSpPr>
        <p:spPr bwMode="auto">
          <a:xfrm>
            <a:off x="2997200" y="2108200"/>
            <a:ext cx="1892300" cy="2082800"/>
          </a:xfrm>
          <a:custGeom>
            <a:avLst/>
            <a:gdLst>
              <a:gd name="T0" fmla="*/ 0 w 1192"/>
              <a:gd name="T1" fmla="*/ 0 h 1312"/>
              <a:gd name="T2" fmla="*/ 187 w 1192"/>
              <a:gd name="T3" fmla="*/ 427 h 1312"/>
              <a:gd name="T4" fmla="*/ 818 w 1192"/>
              <a:gd name="T5" fmla="*/ 848 h 1312"/>
              <a:gd name="T6" fmla="*/ 1192 w 1192"/>
              <a:gd name="T7" fmla="*/ 1312 h 1312"/>
            </a:gdLst>
            <a:ahLst/>
            <a:cxnLst>
              <a:cxn ang="0">
                <a:pos x="T0" y="T1"/>
              </a:cxn>
              <a:cxn ang="0">
                <a:pos x="T2" y="T3"/>
              </a:cxn>
              <a:cxn ang="0">
                <a:pos x="T4" y="T5"/>
              </a:cxn>
              <a:cxn ang="0">
                <a:pos x="T6" y="T7"/>
              </a:cxn>
            </a:cxnLst>
            <a:rect l="0" t="0" r="r" b="b"/>
            <a:pathLst>
              <a:path w="1192" h="1312">
                <a:moveTo>
                  <a:pt x="0" y="0"/>
                </a:moveTo>
                <a:cubicBezTo>
                  <a:pt x="31" y="71"/>
                  <a:pt x="51" y="286"/>
                  <a:pt x="187" y="427"/>
                </a:cubicBezTo>
                <a:cubicBezTo>
                  <a:pt x="323" y="568"/>
                  <a:pt x="651" y="701"/>
                  <a:pt x="818" y="848"/>
                </a:cubicBezTo>
                <a:cubicBezTo>
                  <a:pt x="985" y="995"/>
                  <a:pt x="1114" y="1215"/>
                  <a:pt x="1192" y="1312"/>
                </a:cubicBezTo>
              </a:path>
            </a:pathLst>
          </a:custGeom>
          <a:noFill/>
          <a:ln w="127000" cmpd="tri">
            <a:solidFill>
              <a:srgbClr val="000080"/>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400" name="Freeform 184"/>
          <p:cNvSpPr>
            <a:spLocks/>
          </p:cNvSpPr>
          <p:nvPr/>
        </p:nvSpPr>
        <p:spPr bwMode="auto">
          <a:xfrm>
            <a:off x="7724775" y="942975"/>
            <a:ext cx="344488" cy="831850"/>
          </a:xfrm>
          <a:custGeom>
            <a:avLst/>
            <a:gdLst>
              <a:gd name="T0" fmla="*/ 217 w 217"/>
              <a:gd name="T1" fmla="*/ 0 h 524"/>
              <a:gd name="T2" fmla="*/ 99 w 217"/>
              <a:gd name="T3" fmla="*/ 174 h 524"/>
              <a:gd name="T4" fmla="*/ 0 w 217"/>
              <a:gd name="T5" fmla="*/ 524 h 524"/>
            </a:gdLst>
            <a:ahLst/>
            <a:cxnLst>
              <a:cxn ang="0">
                <a:pos x="T0" y="T1"/>
              </a:cxn>
              <a:cxn ang="0">
                <a:pos x="T2" y="T3"/>
              </a:cxn>
              <a:cxn ang="0">
                <a:pos x="T4" y="T5"/>
              </a:cxn>
            </a:cxnLst>
            <a:rect l="0" t="0" r="r" b="b"/>
            <a:pathLst>
              <a:path w="217" h="524">
                <a:moveTo>
                  <a:pt x="217" y="0"/>
                </a:moveTo>
                <a:cubicBezTo>
                  <a:pt x="197" y="29"/>
                  <a:pt x="135" y="87"/>
                  <a:pt x="99" y="174"/>
                </a:cubicBezTo>
                <a:cubicBezTo>
                  <a:pt x="63" y="261"/>
                  <a:pt x="21" y="451"/>
                  <a:pt x="0" y="524"/>
                </a:cubicBezTo>
              </a:path>
            </a:pathLst>
          </a:custGeom>
          <a:noFill/>
          <a:ln w="127000" cmpd="tri">
            <a:solidFill>
              <a:srgbClr val="000080"/>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401" name="Text Box 185"/>
          <p:cNvSpPr txBox="1">
            <a:spLocks noChangeArrowheads="1"/>
          </p:cNvSpPr>
          <p:nvPr/>
        </p:nvSpPr>
        <p:spPr bwMode="auto">
          <a:xfrm>
            <a:off x="7251700" y="6169025"/>
            <a:ext cx="706438" cy="3968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t>Both</a:t>
            </a:r>
          </a:p>
        </p:txBody>
      </p:sp>
      <p:sp>
        <p:nvSpPr>
          <p:cNvPr id="9402" name="Rectangle 186"/>
          <p:cNvSpPr>
            <a:spLocks noChangeArrowheads="1"/>
          </p:cNvSpPr>
          <p:nvPr/>
        </p:nvSpPr>
        <p:spPr bwMode="auto">
          <a:xfrm>
            <a:off x="8015288" y="1150938"/>
            <a:ext cx="152400" cy="152400"/>
          </a:xfrm>
          <a:prstGeom prst="rect">
            <a:avLst/>
          </a:prstGeom>
          <a:solidFill>
            <a:srgbClr val="99CCFF"/>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404" name="Rectangle 188"/>
          <p:cNvSpPr>
            <a:spLocks noChangeArrowheads="1"/>
          </p:cNvSpPr>
          <p:nvPr/>
        </p:nvSpPr>
        <p:spPr bwMode="auto">
          <a:xfrm>
            <a:off x="7032625" y="698500"/>
            <a:ext cx="152400" cy="152400"/>
          </a:xfrm>
          <a:prstGeom prst="rect">
            <a:avLst/>
          </a:prstGeom>
          <a:solidFill>
            <a:srgbClr val="99CCFF"/>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405" name="Rectangle 189"/>
          <p:cNvSpPr>
            <a:spLocks noChangeArrowheads="1"/>
          </p:cNvSpPr>
          <p:nvPr/>
        </p:nvSpPr>
        <p:spPr bwMode="auto">
          <a:xfrm>
            <a:off x="4184650" y="1606550"/>
            <a:ext cx="152400" cy="152400"/>
          </a:xfrm>
          <a:prstGeom prst="rect">
            <a:avLst/>
          </a:prstGeom>
          <a:solidFill>
            <a:srgbClr val="99CCFF"/>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406" name="Rectangle 190"/>
          <p:cNvSpPr>
            <a:spLocks noChangeArrowheads="1"/>
          </p:cNvSpPr>
          <p:nvPr/>
        </p:nvSpPr>
        <p:spPr bwMode="auto">
          <a:xfrm>
            <a:off x="3074988" y="2176463"/>
            <a:ext cx="152400" cy="152400"/>
          </a:xfrm>
          <a:prstGeom prst="rect">
            <a:avLst/>
          </a:prstGeom>
          <a:solidFill>
            <a:srgbClr val="99CCFF"/>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407" name="Rectangle 191"/>
          <p:cNvSpPr>
            <a:spLocks noChangeArrowheads="1"/>
          </p:cNvSpPr>
          <p:nvPr/>
        </p:nvSpPr>
        <p:spPr bwMode="auto">
          <a:xfrm>
            <a:off x="2611438" y="2119313"/>
            <a:ext cx="152400" cy="152400"/>
          </a:xfrm>
          <a:prstGeom prst="rect">
            <a:avLst/>
          </a:prstGeom>
          <a:solidFill>
            <a:srgbClr val="99CCFF"/>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63" name="Rectangle 47"/>
          <p:cNvSpPr>
            <a:spLocks noChangeArrowheads="1"/>
          </p:cNvSpPr>
          <p:nvPr/>
        </p:nvSpPr>
        <p:spPr bwMode="auto">
          <a:xfrm>
            <a:off x="7964488" y="1049338"/>
            <a:ext cx="152400" cy="152400"/>
          </a:xfrm>
          <a:prstGeom prst="rect">
            <a:avLst/>
          </a:prstGeom>
          <a:solidFill>
            <a:srgbClr val="99CCFF"/>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84" name="Rectangle 168"/>
          <p:cNvSpPr>
            <a:spLocks noChangeArrowheads="1"/>
          </p:cNvSpPr>
          <p:nvPr/>
        </p:nvSpPr>
        <p:spPr bwMode="auto">
          <a:xfrm>
            <a:off x="7497763" y="654050"/>
            <a:ext cx="152400" cy="152400"/>
          </a:xfrm>
          <a:prstGeom prst="rect">
            <a:avLst/>
          </a:prstGeom>
          <a:solidFill>
            <a:srgbClr val="99CCFF"/>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97" name="Rectangle 181"/>
          <p:cNvSpPr>
            <a:spLocks noChangeArrowheads="1"/>
          </p:cNvSpPr>
          <p:nvPr/>
        </p:nvSpPr>
        <p:spPr bwMode="auto">
          <a:xfrm>
            <a:off x="6434138" y="1146175"/>
            <a:ext cx="152400" cy="152400"/>
          </a:xfrm>
          <a:prstGeom prst="rect">
            <a:avLst/>
          </a:prstGeom>
          <a:solidFill>
            <a:srgbClr val="99CCFF"/>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403" name="Rectangle 187"/>
          <p:cNvSpPr>
            <a:spLocks noChangeArrowheads="1"/>
          </p:cNvSpPr>
          <p:nvPr/>
        </p:nvSpPr>
        <p:spPr bwMode="auto">
          <a:xfrm>
            <a:off x="7888288" y="954088"/>
            <a:ext cx="152400" cy="152400"/>
          </a:xfrm>
          <a:prstGeom prst="rect">
            <a:avLst/>
          </a:prstGeom>
          <a:solidFill>
            <a:srgbClr val="99CCFF"/>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86" name="Rectangle 170"/>
          <p:cNvSpPr>
            <a:spLocks noChangeArrowheads="1"/>
          </p:cNvSpPr>
          <p:nvPr/>
        </p:nvSpPr>
        <p:spPr bwMode="auto">
          <a:xfrm>
            <a:off x="3000375" y="2247900"/>
            <a:ext cx="152400" cy="152400"/>
          </a:xfrm>
          <a:prstGeom prst="rect">
            <a:avLst/>
          </a:prstGeom>
          <a:solidFill>
            <a:srgbClr val="99CCFF"/>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9255"/>
                                        </p:tgtEl>
                                        <p:attrNameLst>
                                          <p:attrName>style.visibility</p:attrName>
                                        </p:attrNameLst>
                                      </p:cBhvr>
                                      <p:to>
                                        <p:strVal val="visible"/>
                                      </p:to>
                                    </p:set>
                                    <p:animEffect transition="in" filter="slide(fromLeft)">
                                      <p:cBhvr>
                                        <p:cTn id="7" dur="500"/>
                                        <p:tgtEl>
                                          <p:spTgt spid="9255"/>
                                        </p:tgtEl>
                                      </p:cBhvr>
                                    </p:animEffect>
                                  </p:childTnLst>
                                </p:cTn>
                              </p:par>
                              <p:par>
                                <p:cTn id="8" presetID="12" presetClass="entr" presetSubtype="8" fill="hold" grpId="0" nodeType="withEffect">
                                  <p:stCondLst>
                                    <p:cond delay="0"/>
                                  </p:stCondLst>
                                  <p:childTnLst>
                                    <p:set>
                                      <p:cBhvr>
                                        <p:cTn id="9" dur="1" fill="hold">
                                          <p:stCondLst>
                                            <p:cond delay="0"/>
                                          </p:stCondLst>
                                        </p:cTn>
                                        <p:tgtEl>
                                          <p:spTgt spid="9268"/>
                                        </p:tgtEl>
                                        <p:attrNameLst>
                                          <p:attrName>style.visibility</p:attrName>
                                        </p:attrNameLst>
                                      </p:cBhvr>
                                      <p:to>
                                        <p:strVal val="visible"/>
                                      </p:to>
                                    </p:set>
                                    <p:animEffect transition="in" filter="slide(fromLeft)">
                                      <p:cBhvr>
                                        <p:cTn id="10" dur="500"/>
                                        <p:tgtEl>
                                          <p:spTgt spid="926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nodeType="clickEffect">
                                  <p:stCondLst>
                                    <p:cond delay="0"/>
                                  </p:stCondLst>
                                  <p:childTnLst>
                                    <p:set>
                                      <p:cBhvr>
                                        <p:cTn id="14" dur="1" fill="hold">
                                          <p:stCondLst>
                                            <p:cond delay="0"/>
                                          </p:stCondLst>
                                        </p:cTn>
                                        <p:tgtEl>
                                          <p:spTgt spid="9285"/>
                                        </p:tgtEl>
                                        <p:attrNameLst>
                                          <p:attrName>style.visibility</p:attrName>
                                        </p:attrNameLst>
                                      </p:cBhvr>
                                      <p:to>
                                        <p:strVal val="visible"/>
                                      </p:to>
                                    </p:set>
                                    <p:animEffect transition="in" filter="dissolve">
                                      <p:cBhvr>
                                        <p:cTn id="15" dur="500"/>
                                        <p:tgtEl>
                                          <p:spTgt spid="9285"/>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9402"/>
                                        </p:tgtEl>
                                        <p:attrNameLst>
                                          <p:attrName>style.visibility</p:attrName>
                                        </p:attrNameLst>
                                      </p:cBhvr>
                                      <p:to>
                                        <p:strVal val="visible"/>
                                      </p:to>
                                    </p:set>
                                    <p:animEffect transition="in" filter="dissolve">
                                      <p:cBhvr>
                                        <p:cTn id="18" dur="500"/>
                                        <p:tgtEl>
                                          <p:spTgt spid="9402"/>
                                        </p:tgtEl>
                                      </p:cBhvr>
                                    </p:animEffect>
                                  </p:childTnLst>
                                </p:cTn>
                              </p:par>
                            </p:childTnLst>
                          </p:cTn>
                        </p:par>
                        <p:par>
                          <p:cTn id="19" fill="hold" nodeType="afterGroup">
                            <p:stCondLst>
                              <p:cond delay="500"/>
                            </p:stCondLst>
                            <p:childTnLst>
                              <p:par>
                                <p:cTn id="20" presetID="9" presetClass="entr" presetSubtype="0" fill="hold" nodeType="afterEffect">
                                  <p:stCondLst>
                                    <p:cond delay="0"/>
                                  </p:stCondLst>
                                  <p:childTnLst>
                                    <p:set>
                                      <p:cBhvr>
                                        <p:cTn id="21" dur="1" fill="hold">
                                          <p:stCondLst>
                                            <p:cond delay="0"/>
                                          </p:stCondLst>
                                        </p:cTn>
                                        <p:tgtEl>
                                          <p:spTgt spid="9294"/>
                                        </p:tgtEl>
                                        <p:attrNameLst>
                                          <p:attrName>style.visibility</p:attrName>
                                        </p:attrNameLst>
                                      </p:cBhvr>
                                      <p:to>
                                        <p:strVal val="visible"/>
                                      </p:to>
                                    </p:set>
                                    <p:animEffect transition="in" filter="dissolve">
                                      <p:cBhvr>
                                        <p:cTn id="22" dur="500"/>
                                        <p:tgtEl>
                                          <p:spTgt spid="9294"/>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9263"/>
                                        </p:tgtEl>
                                        <p:attrNameLst>
                                          <p:attrName>style.visibility</p:attrName>
                                        </p:attrNameLst>
                                      </p:cBhvr>
                                      <p:to>
                                        <p:strVal val="visible"/>
                                      </p:to>
                                    </p:set>
                                    <p:animEffect transition="in" filter="dissolve">
                                      <p:cBhvr>
                                        <p:cTn id="25" dur="500"/>
                                        <p:tgtEl>
                                          <p:spTgt spid="9263"/>
                                        </p:tgtEl>
                                      </p:cBhvr>
                                    </p:animEffect>
                                  </p:childTnLst>
                                </p:cTn>
                              </p:par>
                            </p:childTnLst>
                          </p:cTn>
                        </p:par>
                        <p:par>
                          <p:cTn id="26" fill="hold" nodeType="afterGroup">
                            <p:stCondLst>
                              <p:cond delay="1000"/>
                            </p:stCondLst>
                            <p:childTnLst>
                              <p:par>
                                <p:cTn id="27" presetID="9" presetClass="entr" presetSubtype="0" fill="hold" nodeType="afterEffect">
                                  <p:stCondLst>
                                    <p:cond delay="0"/>
                                  </p:stCondLst>
                                  <p:childTnLst>
                                    <p:set>
                                      <p:cBhvr>
                                        <p:cTn id="28" dur="1" fill="hold">
                                          <p:stCondLst>
                                            <p:cond delay="0"/>
                                          </p:stCondLst>
                                        </p:cTn>
                                        <p:tgtEl>
                                          <p:spTgt spid="9388"/>
                                        </p:tgtEl>
                                        <p:attrNameLst>
                                          <p:attrName>style.visibility</p:attrName>
                                        </p:attrNameLst>
                                      </p:cBhvr>
                                      <p:to>
                                        <p:strVal val="visible"/>
                                      </p:to>
                                    </p:set>
                                    <p:animEffect transition="in" filter="dissolve">
                                      <p:cBhvr>
                                        <p:cTn id="29" dur="500"/>
                                        <p:tgtEl>
                                          <p:spTgt spid="9388"/>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9403"/>
                                        </p:tgtEl>
                                        <p:attrNameLst>
                                          <p:attrName>style.visibility</p:attrName>
                                        </p:attrNameLst>
                                      </p:cBhvr>
                                      <p:to>
                                        <p:strVal val="visible"/>
                                      </p:to>
                                    </p:set>
                                    <p:animEffect transition="in" filter="dissolve">
                                      <p:cBhvr>
                                        <p:cTn id="32" dur="500"/>
                                        <p:tgtEl>
                                          <p:spTgt spid="9403"/>
                                        </p:tgtEl>
                                      </p:cBhvr>
                                    </p:animEffect>
                                  </p:childTnLst>
                                </p:cTn>
                              </p:par>
                            </p:childTnLst>
                          </p:cTn>
                        </p:par>
                        <p:par>
                          <p:cTn id="33" fill="hold" nodeType="afterGroup">
                            <p:stCondLst>
                              <p:cond delay="1500"/>
                            </p:stCondLst>
                            <p:childTnLst>
                              <p:par>
                                <p:cTn id="34" presetID="9" presetClass="entr" presetSubtype="0" fill="hold" nodeType="afterEffect">
                                  <p:stCondLst>
                                    <p:cond delay="0"/>
                                  </p:stCondLst>
                                  <p:childTnLst>
                                    <p:set>
                                      <p:cBhvr>
                                        <p:cTn id="35" dur="1" fill="hold">
                                          <p:stCondLst>
                                            <p:cond delay="0"/>
                                          </p:stCondLst>
                                        </p:cTn>
                                        <p:tgtEl>
                                          <p:spTgt spid="9303"/>
                                        </p:tgtEl>
                                        <p:attrNameLst>
                                          <p:attrName>style.visibility</p:attrName>
                                        </p:attrNameLst>
                                      </p:cBhvr>
                                      <p:to>
                                        <p:strVal val="visible"/>
                                      </p:to>
                                    </p:set>
                                    <p:animEffect transition="in" filter="dissolve">
                                      <p:cBhvr>
                                        <p:cTn id="36" dur="500"/>
                                        <p:tgtEl>
                                          <p:spTgt spid="9303"/>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9384"/>
                                        </p:tgtEl>
                                        <p:attrNameLst>
                                          <p:attrName>style.visibility</p:attrName>
                                        </p:attrNameLst>
                                      </p:cBhvr>
                                      <p:to>
                                        <p:strVal val="visible"/>
                                      </p:to>
                                    </p:set>
                                    <p:animEffect transition="in" filter="dissolve">
                                      <p:cBhvr>
                                        <p:cTn id="39" dur="500"/>
                                        <p:tgtEl>
                                          <p:spTgt spid="9384"/>
                                        </p:tgtEl>
                                      </p:cBhvr>
                                    </p:animEffect>
                                  </p:childTnLst>
                                </p:cTn>
                              </p:par>
                            </p:childTnLst>
                          </p:cTn>
                        </p:par>
                        <p:par>
                          <p:cTn id="40" fill="hold" nodeType="afterGroup">
                            <p:stCondLst>
                              <p:cond delay="2000"/>
                            </p:stCondLst>
                            <p:childTnLst>
                              <p:par>
                                <p:cTn id="41" presetID="9" presetClass="entr" presetSubtype="0" fill="hold" nodeType="afterEffect">
                                  <p:stCondLst>
                                    <p:cond delay="0"/>
                                  </p:stCondLst>
                                  <p:childTnLst>
                                    <p:set>
                                      <p:cBhvr>
                                        <p:cTn id="42" dur="1" fill="hold">
                                          <p:stCondLst>
                                            <p:cond delay="0"/>
                                          </p:stCondLst>
                                        </p:cTn>
                                        <p:tgtEl>
                                          <p:spTgt spid="9312"/>
                                        </p:tgtEl>
                                        <p:attrNameLst>
                                          <p:attrName>style.visibility</p:attrName>
                                        </p:attrNameLst>
                                      </p:cBhvr>
                                      <p:to>
                                        <p:strVal val="visible"/>
                                      </p:to>
                                    </p:set>
                                    <p:animEffect transition="in" filter="dissolve">
                                      <p:cBhvr>
                                        <p:cTn id="43" dur="500"/>
                                        <p:tgtEl>
                                          <p:spTgt spid="9312"/>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9404"/>
                                        </p:tgtEl>
                                        <p:attrNameLst>
                                          <p:attrName>style.visibility</p:attrName>
                                        </p:attrNameLst>
                                      </p:cBhvr>
                                      <p:to>
                                        <p:strVal val="visible"/>
                                      </p:to>
                                    </p:set>
                                    <p:animEffect transition="in" filter="dissolve">
                                      <p:cBhvr>
                                        <p:cTn id="46" dur="500"/>
                                        <p:tgtEl>
                                          <p:spTgt spid="9404"/>
                                        </p:tgtEl>
                                      </p:cBhvr>
                                    </p:animEffect>
                                  </p:childTnLst>
                                </p:cTn>
                              </p:par>
                            </p:childTnLst>
                          </p:cTn>
                        </p:par>
                        <p:par>
                          <p:cTn id="47" fill="hold" nodeType="afterGroup">
                            <p:stCondLst>
                              <p:cond delay="2500"/>
                            </p:stCondLst>
                            <p:childTnLst>
                              <p:par>
                                <p:cTn id="48" presetID="9" presetClass="entr" presetSubtype="0" fill="hold" nodeType="afterEffect">
                                  <p:stCondLst>
                                    <p:cond delay="0"/>
                                  </p:stCondLst>
                                  <p:childTnLst>
                                    <p:set>
                                      <p:cBhvr>
                                        <p:cTn id="49" dur="1" fill="hold">
                                          <p:stCondLst>
                                            <p:cond delay="0"/>
                                          </p:stCondLst>
                                        </p:cTn>
                                        <p:tgtEl>
                                          <p:spTgt spid="9321"/>
                                        </p:tgtEl>
                                        <p:attrNameLst>
                                          <p:attrName>style.visibility</p:attrName>
                                        </p:attrNameLst>
                                      </p:cBhvr>
                                      <p:to>
                                        <p:strVal val="visible"/>
                                      </p:to>
                                    </p:set>
                                    <p:animEffect transition="in" filter="dissolve">
                                      <p:cBhvr>
                                        <p:cTn id="50" dur="500"/>
                                        <p:tgtEl>
                                          <p:spTgt spid="9321"/>
                                        </p:tgtEl>
                                      </p:cBhvr>
                                    </p:animEffect>
                                  </p:childTnLst>
                                </p:cTn>
                              </p:par>
                              <p:par>
                                <p:cTn id="51" presetID="9" presetClass="entr" presetSubtype="0" fill="hold" grpId="0" nodeType="withEffect">
                                  <p:stCondLst>
                                    <p:cond delay="0"/>
                                  </p:stCondLst>
                                  <p:childTnLst>
                                    <p:set>
                                      <p:cBhvr>
                                        <p:cTn id="52" dur="1" fill="hold">
                                          <p:stCondLst>
                                            <p:cond delay="0"/>
                                          </p:stCondLst>
                                        </p:cTn>
                                        <p:tgtEl>
                                          <p:spTgt spid="9397"/>
                                        </p:tgtEl>
                                        <p:attrNameLst>
                                          <p:attrName>style.visibility</p:attrName>
                                        </p:attrNameLst>
                                      </p:cBhvr>
                                      <p:to>
                                        <p:strVal val="visible"/>
                                      </p:to>
                                    </p:set>
                                    <p:animEffect transition="in" filter="dissolve">
                                      <p:cBhvr>
                                        <p:cTn id="53" dur="500"/>
                                        <p:tgtEl>
                                          <p:spTgt spid="9397"/>
                                        </p:tgtEl>
                                      </p:cBhvr>
                                    </p:animEffect>
                                  </p:childTnLst>
                                </p:cTn>
                              </p:par>
                            </p:childTnLst>
                          </p:cTn>
                        </p:par>
                        <p:par>
                          <p:cTn id="54" fill="hold" nodeType="afterGroup">
                            <p:stCondLst>
                              <p:cond delay="3000"/>
                            </p:stCondLst>
                            <p:childTnLst>
                              <p:par>
                                <p:cTn id="55" presetID="9" presetClass="entr" presetSubtype="0" fill="hold" nodeType="afterEffect">
                                  <p:stCondLst>
                                    <p:cond delay="0"/>
                                  </p:stCondLst>
                                  <p:childTnLst>
                                    <p:set>
                                      <p:cBhvr>
                                        <p:cTn id="56" dur="1" fill="hold">
                                          <p:stCondLst>
                                            <p:cond delay="0"/>
                                          </p:stCondLst>
                                        </p:cTn>
                                        <p:tgtEl>
                                          <p:spTgt spid="9330"/>
                                        </p:tgtEl>
                                        <p:attrNameLst>
                                          <p:attrName>style.visibility</p:attrName>
                                        </p:attrNameLst>
                                      </p:cBhvr>
                                      <p:to>
                                        <p:strVal val="visible"/>
                                      </p:to>
                                    </p:set>
                                    <p:animEffect transition="in" filter="dissolve">
                                      <p:cBhvr>
                                        <p:cTn id="57" dur="500"/>
                                        <p:tgtEl>
                                          <p:spTgt spid="9330"/>
                                        </p:tgtEl>
                                      </p:cBhvr>
                                    </p:animEffect>
                                  </p:childTnLst>
                                </p:cTn>
                              </p:par>
                              <p:par>
                                <p:cTn id="58" presetID="9" presetClass="entr" presetSubtype="0" fill="hold" grpId="0" nodeType="withEffect">
                                  <p:stCondLst>
                                    <p:cond delay="0"/>
                                  </p:stCondLst>
                                  <p:childTnLst>
                                    <p:set>
                                      <p:cBhvr>
                                        <p:cTn id="59" dur="1" fill="hold">
                                          <p:stCondLst>
                                            <p:cond delay="0"/>
                                          </p:stCondLst>
                                        </p:cTn>
                                        <p:tgtEl>
                                          <p:spTgt spid="9405"/>
                                        </p:tgtEl>
                                        <p:attrNameLst>
                                          <p:attrName>style.visibility</p:attrName>
                                        </p:attrNameLst>
                                      </p:cBhvr>
                                      <p:to>
                                        <p:strVal val="visible"/>
                                      </p:to>
                                    </p:set>
                                    <p:animEffect transition="in" filter="dissolve">
                                      <p:cBhvr>
                                        <p:cTn id="60" dur="500"/>
                                        <p:tgtEl>
                                          <p:spTgt spid="9405"/>
                                        </p:tgtEl>
                                      </p:cBhvr>
                                    </p:animEffect>
                                  </p:childTnLst>
                                </p:cTn>
                              </p:par>
                            </p:childTnLst>
                          </p:cTn>
                        </p:par>
                        <p:par>
                          <p:cTn id="61" fill="hold" nodeType="afterGroup">
                            <p:stCondLst>
                              <p:cond delay="3500"/>
                            </p:stCondLst>
                            <p:childTnLst>
                              <p:par>
                                <p:cTn id="62" presetID="9" presetClass="entr" presetSubtype="0" fill="hold" nodeType="afterEffect">
                                  <p:stCondLst>
                                    <p:cond delay="0"/>
                                  </p:stCondLst>
                                  <p:childTnLst>
                                    <p:set>
                                      <p:cBhvr>
                                        <p:cTn id="63" dur="1" fill="hold">
                                          <p:stCondLst>
                                            <p:cond delay="0"/>
                                          </p:stCondLst>
                                        </p:cTn>
                                        <p:tgtEl>
                                          <p:spTgt spid="9339"/>
                                        </p:tgtEl>
                                        <p:attrNameLst>
                                          <p:attrName>style.visibility</p:attrName>
                                        </p:attrNameLst>
                                      </p:cBhvr>
                                      <p:to>
                                        <p:strVal val="visible"/>
                                      </p:to>
                                    </p:set>
                                    <p:animEffect transition="in" filter="dissolve">
                                      <p:cBhvr>
                                        <p:cTn id="64" dur="500"/>
                                        <p:tgtEl>
                                          <p:spTgt spid="9339"/>
                                        </p:tgtEl>
                                      </p:cBhvr>
                                    </p:animEffect>
                                  </p:childTnLst>
                                </p:cTn>
                              </p:par>
                              <p:par>
                                <p:cTn id="65" presetID="9" presetClass="entr" presetSubtype="0" fill="hold" grpId="0" nodeType="withEffect">
                                  <p:stCondLst>
                                    <p:cond delay="0"/>
                                  </p:stCondLst>
                                  <p:childTnLst>
                                    <p:set>
                                      <p:cBhvr>
                                        <p:cTn id="66" dur="1" fill="hold">
                                          <p:stCondLst>
                                            <p:cond delay="0"/>
                                          </p:stCondLst>
                                        </p:cTn>
                                        <p:tgtEl>
                                          <p:spTgt spid="9385"/>
                                        </p:tgtEl>
                                        <p:attrNameLst>
                                          <p:attrName>style.visibility</p:attrName>
                                        </p:attrNameLst>
                                      </p:cBhvr>
                                      <p:to>
                                        <p:strVal val="visible"/>
                                      </p:to>
                                    </p:set>
                                    <p:animEffect transition="in" filter="dissolve">
                                      <p:cBhvr>
                                        <p:cTn id="67" dur="500"/>
                                        <p:tgtEl>
                                          <p:spTgt spid="9385"/>
                                        </p:tgtEl>
                                      </p:cBhvr>
                                    </p:animEffect>
                                  </p:childTnLst>
                                </p:cTn>
                              </p:par>
                            </p:childTnLst>
                          </p:cTn>
                        </p:par>
                        <p:par>
                          <p:cTn id="68" fill="hold" nodeType="afterGroup">
                            <p:stCondLst>
                              <p:cond delay="4000"/>
                            </p:stCondLst>
                            <p:childTnLst>
                              <p:par>
                                <p:cTn id="69" presetID="9" presetClass="entr" presetSubtype="0" fill="hold" nodeType="afterEffect">
                                  <p:stCondLst>
                                    <p:cond delay="0"/>
                                  </p:stCondLst>
                                  <p:childTnLst>
                                    <p:set>
                                      <p:cBhvr>
                                        <p:cTn id="70" dur="1" fill="hold">
                                          <p:stCondLst>
                                            <p:cond delay="0"/>
                                          </p:stCondLst>
                                        </p:cTn>
                                        <p:tgtEl>
                                          <p:spTgt spid="9348"/>
                                        </p:tgtEl>
                                        <p:attrNameLst>
                                          <p:attrName>style.visibility</p:attrName>
                                        </p:attrNameLst>
                                      </p:cBhvr>
                                      <p:to>
                                        <p:strVal val="visible"/>
                                      </p:to>
                                    </p:set>
                                    <p:animEffect transition="in" filter="dissolve">
                                      <p:cBhvr>
                                        <p:cTn id="71" dur="500"/>
                                        <p:tgtEl>
                                          <p:spTgt spid="9348"/>
                                        </p:tgtEl>
                                      </p:cBhvr>
                                    </p:animEffect>
                                  </p:childTnLst>
                                </p:cTn>
                              </p:par>
                              <p:par>
                                <p:cTn id="72" presetID="9" presetClass="entr" presetSubtype="0" fill="hold" grpId="0" nodeType="withEffect">
                                  <p:stCondLst>
                                    <p:cond delay="0"/>
                                  </p:stCondLst>
                                  <p:childTnLst>
                                    <p:set>
                                      <p:cBhvr>
                                        <p:cTn id="73" dur="1" fill="hold">
                                          <p:stCondLst>
                                            <p:cond delay="0"/>
                                          </p:stCondLst>
                                        </p:cTn>
                                        <p:tgtEl>
                                          <p:spTgt spid="9406"/>
                                        </p:tgtEl>
                                        <p:attrNameLst>
                                          <p:attrName>style.visibility</p:attrName>
                                        </p:attrNameLst>
                                      </p:cBhvr>
                                      <p:to>
                                        <p:strVal val="visible"/>
                                      </p:to>
                                    </p:set>
                                    <p:animEffect transition="in" filter="dissolve">
                                      <p:cBhvr>
                                        <p:cTn id="74" dur="500"/>
                                        <p:tgtEl>
                                          <p:spTgt spid="9406"/>
                                        </p:tgtEl>
                                      </p:cBhvr>
                                    </p:animEffect>
                                  </p:childTnLst>
                                </p:cTn>
                              </p:par>
                            </p:childTnLst>
                          </p:cTn>
                        </p:par>
                        <p:par>
                          <p:cTn id="75" fill="hold" nodeType="afterGroup">
                            <p:stCondLst>
                              <p:cond delay="4500"/>
                            </p:stCondLst>
                            <p:childTnLst>
                              <p:par>
                                <p:cTn id="76" presetID="9" presetClass="entr" presetSubtype="0" fill="hold" nodeType="afterEffect">
                                  <p:stCondLst>
                                    <p:cond delay="0"/>
                                  </p:stCondLst>
                                  <p:childTnLst>
                                    <p:set>
                                      <p:cBhvr>
                                        <p:cTn id="77" dur="1" fill="hold">
                                          <p:stCondLst>
                                            <p:cond delay="0"/>
                                          </p:stCondLst>
                                        </p:cTn>
                                        <p:tgtEl>
                                          <p:spTgt spid="9357"/>
                                        </p:tgtEl>
                                        <p:attrNameLst>
                                          <p:attrName>style.visibility</p:attrName>
                                        </p:attrNameLst>
                                      </p:cBhvr>
                                      <p:to>
                                        <p:strVal val="visible"/>
                                      </p:to>
                                    </p:set>
                                    <p:animEffect transition="in" filter="dissolve">
                                      <p:cBhvr>
                                        <p:cTn id="78" dur="500"/>
                                        <p:tgtEl>
                                          <p:spTgt spid="9357"/>
                                        </p:tgtEl>
                                      </p:cBhvr>
                                    </p:animEffect>
                                  </p:childTnLst>
                                </p:cTn>
                              </p:par>
                              <p:par>
                                <p:cTn id="79" presetID="9" presetClass="entr" presetSubtype="0" fill="hold" grpId="0" nodeType="withEffect">
                                  <p:stCondLst>
                                    <p:cond delay="0"/>
                                  </p:stCondLst>
                                  <p:childTnLst>
                                    <p:set>
                                      <p:cBhvr>
                                        <p:cTn id="80" dur="1" fill="hold">
                                          <p:stCondLst>
                                            <p:cond delay="0"/>
                                          </p:stCondLst>
                                        </p:cTn>
                                        <p:tgtEl>
                                          <p:spTgt spid="9386"/>
                                        </p:tgtEl>
                                        <p:attrNameLst>
                                          <p:attrName>style.visibility</p:attrName>
                                        </p:attrNameLst>
                                      </p:cBhvr>
                                      <p:to>
                                        <p:strVal val="visible"/>
                                      </p:to>
                                    </p:set>
                                    <p:animEffect transition="in" filter="dissolve">
                                      <p:cBhvr>
                                        <p:cTn id="81" dur="500"/>
                                        <p:tgtEl>
                                          <p:spTgt spid="9386"/>
                                        </p:tgtEl>
                                      </p:cBhvr>
                                    </p:animEffect>
                                  </p:childTnLst>
                                </p:cTn>
                              </p:par>
                            </p:childTnLst>
                          </p:cTn>
                        </p:par>
                        <p:par>
                          <p:cTn id="82" fill="hold" nodeType="afterGroup">
                            <p:stCondLst>
                              <p:cond delay="5000"/>
                            </p:stCondLst>
                            <p:childTnLst>
                              <p:par>
                                <p:cTn id="83" presetID="9" presetClass="entr" presetSubtype="0" fill="hold" nodeType="afterEffect">
                                  <p:stCondLst>
                                    <p:cond delay="0"/>
                                  </p:stCondLst>
                                  <p:childTnLst>
                                    <p:set>
                                      <p:cBhvr>
                                        <p:cTn id="84" dur="1" fill="hold">
                                          <p:stCondLst>
                                            <p:cond delay="0"/>
                                          </p:stCondLst>
                                        </p:cTn>
                                        <p:tgtEl>
                                          <p:spTgt spid="9366"/>
                                        </p:tgtEl>
                                        <p:attrNameLst>
                                          <p:attrName>style.visibility</p:attrName>
                                        </p:attrNameLst>
                                      </p:cBhvr>
                                      <p:to>
                                        <p:strVal val="visible"/>
                                      </p:to>
                                    </p:set>
                                    <p:animEffect transition="in" filter="dissolve">
                                      <p:cBhvr>
                                        <p:cTn id="85" dur="500"/>
                                        <p:tgtEl>
                                          <p:spTgt spid="9366"/>
                                        </p:tgtEl>
                                      </p:cBhvr>
                                    </p:animEffect>
                                  </p:childTnLst>
                                </p:cTn>
                              </p:par>
                              <p:par>
                                <p:cTn id="86" presetID="9" presetClass="entr" presetSubtype="0" fill="hold" grpId="0" nodeType="withEffect">
                                  <p:stCondLst>
                                    <p:cond delay="0"/>
                                  </p:stCondLst>
                                  <p:childTnLst>
                                    <p:set>
                                      <p:cBhvr>
                                        <p:cTn id="87" dur="1" fill="hold">
                                          <p:stCondLst>
                                            <p:cond delay="0"/>
                                          </p:stCondLst>
                                        </p:cTn>
                                        <p:tgtEl>
                                          <p:spTgt spid="9387"/>
                                        </p:tgtEl>
                                        <p:attrNameLst>
                                          <p:attrName>style.visibility</p:attrName>
                                        </p:attrNameLst>
                                      </p:cBhvr>
                                      <p:to>
                                        <p:strVal val="visible"/>
                                      </p:to>
                                    </p:set>
                                    <p:animEffect transition="in" filter="dissolve">
                                      <p:cBhvr>
                                        <p:cTn id="88" dur="500"/>
                                        <p:tgtEl>
                                          <p:spTgt spid="9387"/>
                                        </p:tgtEl>
                                      </p:cBhvr>
                                    </p:animEffect>
                                  </p:childTnLst>
                                </p:cTn>
                              </p:par>
                            </p:childTnLst>
                          </p:cTn>
                        </p:par>
                        <p:par>
                          <p:cTn id="89" fill="hold" nodeType="afterGroup">
                            <p:stCondLst>
                              <p:cond delay="5500"/>
                            </p:stCondLst>
                            <p:childTnLst>
                              <p:par>
                                <p:cTn id="90" presetID="9" presetClass="entr" presetSubtype="0" fill="hold" nodeType="afterEffect">
                                  <p:stCondLst>
                                    <p:cond delay="0"/>
                                  </p:stCondLst>
                                  <p:childTnLst>
                                    <p:set>
                                      <p:cBhvr>
                                        <p:cTn id="91" dur="1" fill="hold">
                                          <p:stCondLst>
                                            <p:cond delay="0"/>
                                          </p:stCondLst>
                                        </p:cTn>
                                        <p:tgtEl>
                                          <p:spTgt spid="9375"/>
                                        </p:tgtEl>
                                        <p:attrNameLst>
                                          <p:attrName>style.visibility</p:attrName>
                                        </p:attrNameLst>
                                      </p:cBhvr>
                                      <p:to>
                                        <p:strVal val="visible"/>
                                      </p:to>
                                    </p:set>
                                    <p:animEffect transition="in" filter="dissolve">
                                      <p:cBhvr>
                                        <p:cTn id="92" dur="500"/>
                                        <p:tgtEl>
                                          <p:spTgt spid="9375"/>
                                        </p:tgtEl>
                                      </p:cBhvr>
                                    </p:animEffect>
                                  </p:childTnLst>
                                </p:cTn>
                              </p:par>
                              <p:par>
                                <p:cTn id="93" presetID="9" presetClass="entr" presetSubtype="0" fill="hold" grpId="0" nodeType="withEffect">
                                  <p:stCondLst>
                                    <p:cond delay="0"/>
                                  </p:stCondLst>
                                  <p:childTnLst>
                                    <p:set>
                                      <p:cBhvr>
                                        <p:cTn id="94" dur="1" fill="hold">
                                          <p:stCondLst>
                                            <p:cond delay="0"/>
                                          </p:stCondLst>
                                        </p:cTn>
                                        <p:tgtEl>
                                          <p:spTgt spid="9407"/>
                                        </p:tgtEl>
                                        <p:attrNameLst>
                                          <p:attrName>style.visibility</p:attrName>
                                        </p:attrNameLst>
                                      </p:cBhvr>
                                      <p:to>
                                        <p:strVal val="visible"/>
                                      </p:to>
                                    </p:set>
                                    <p:animEffect transition="in" filter="dissolve">
                                      <p:cBhvr>
                                        <p:cTn id="95" dur="500"/>
                                        <p:tgtEl>
                                          <p:spTgt spid="9407"/>
                                        </p:tgtEl>
                                      </p:cBhvr>
                                    </p:animEffect>
                                  </p:childTnLst>
                                </p:cTn>
                              </p:par>
                            </p:childTnLst>
                          </p:cTn>
                        </p:par>
                      </p:childTnLst>
                    </p:cTn>
                  </p:par>
                  <p:par>
                    <p:cTn id="96" fill="hold" nodeType="clickPar">
                      <p:stCondLst>
                        <p:cond delay="indefinite"/>
                      </p:stCondLst>
                      <p:childTnLst>
                        <p:par>
                          <p:cTn id="97" fill="hold" nodeType="withGroup">
                            <p:stCondLst>
                              <p:cond delay="0"/>
                            </p:stCondLst>
                            <p:childTnLst>
                              <p:par>
                                <p:cTn id="98" presetID="22" presetClass="entr" presetSubtype="1" fill="hold" grpId="0" nodeType="clickEffect">
                                  <p:stCondLst>
                                    <p:cond delay="0"/>
                                  </p:stCondLst>
                                  <p:childTnLst>
                                    <p:set>
                                      <p:cBhvr>
                                        <p:cTn id="99" dur="1" fill="hold">
                                          <p:stCondLst>
                                            <p:cond delay="0"/>
                                          </p:stCondLst>
                                        </p:cTn>
                                        <p:tgtEl>
                                          <p:spTgt spid="9280"/>
                                        </p:tgtEl>
                                        <p:attrNameLst>
                                          <p:attrName>style.visibility</p:attrName>
                                        </p:attrNameLst>
                                      </p:cBhvr>
                                      <p:to>
                                        <p:strVal val="visible"/>
                                      </p:to>
                                    </p:set>
                                    <p:animEffect transition="in" filter="wipe(up)">
                                      <p:cBhvr>
                                        <p:cTn id="100" dur="2000"/>
                                        <p:tgtEl>
                                          <p:spTgt spid="9280"/>
                                        </p:tgtEl>
                                      </p:cBhvr>
                                    </p:animEffect>
                                  </p:childTnLst>
                                </p:cTn>
                              </p:par>
                            </p:childTnLst>
                          </p:cTn>
                        </p:par>
                      </p:childTnLst>
                    </p:cTn>
                  </p:par>
                  <p:par>
                    <p:cTn id="101" fill="hold" nodeType="clickPar">
                      <p:stCondLst>
                        <p:cond delay="indefinite"/>
                      </p:stCondLst>
                      <p:childTnLst>
                        <p:par>
                          <p:cTn id="102" fill="hold" nodeType="withGroup">
                            <p:stCondLst>
                              <p:cond delay="0"/>
                            </p:stCondLst>
                            <p:childTnLst>
                              <p:par>
                                <p:cTn id="103" presetID="9" presetClass="exit" presetSubtype="0" fill="hold" nodeType="clickEffect">
                                  <p:stCondLst>
                                    <p:cond delay="0"/>
                                  </p:stCondLst>
                                  <p:childTnLst>
                                    <p:animEffect transition="out" filter="dissolve">
                                      <p:cBhvr>
                                        <p:cTn id="104" dur="500"/>
                                        <p:tgtEl>
                                          <p:spTgt spid="9285"/>
                                        </p:tgtEl>
                                      </p:cBhvr>
                                    </p:animEffect>
                                    <p:set>
                                      <p:cBhvr>
                                        <p:cTn id="105" dur="1" fill="hold">
                                          <p:stCondLst>
                                            <p:cond delay="499"/>
                                          </p:stCondLst>
                                        </p:cTn>
                                        <p:tgtEl>
                                          <p:spTgt spid="9285"/>
                                        </p:tgtEl>
                                        <p:attrNameLst>
                                          <p:attrName>style.visibility</p:attrName>
                                        </p:attrNameLst>
                                      </p:cBhvr>
                                      <p:to>
                                        <p:strVal val="hidden"/>
                                      </p:to>
                                    </p:set>
                                  </p:childTnLst>
                                </p:cTn>
                              </p:par>
                              <p:par>
                                <p:cTn id="106" presetID="9" presetClass="exit" presetSubtype="0" fill="hold" nodeType="withEffect">
                                  <p:stCondLst>
                                    <p:cond delay="0"/>
                                  </p:stCondLst>
                                  <p:childTnLst>
                                    <p:animEffect transition="out" filter="dissolve">
                                      <p:cBhvr>
                                        <p:cTn id="107" dur="500"/>
                                        <p:tgtEl>
                                          <p:spTgt spid="9294"/>
                                        </p:tgtEl>
                                      </p:cBhvr>
                                    </p:animEffect>
                                    <p:set>
                                      <p:cBhvr>
                                        <p:cTn id="108" dur="1" fill="hold">
                                          <p:stCondLst>
                                            <p:cond delay="499"/>
                                          </p:stCondLst>
                                        </p:cTn>
                                        <p:tgtEl>
                                          <p:spTgt spid="9294"/>
                                        </p:tgtEl>
                                        <p:attrNameLst>
                                          <p:attrName>style.visibility</p:attrName>
                                        </p:attrNameLst>
                                      </p:cBhvr>
                                      <p:to>
                                        <p:strVal val="hidden"/>
                                      </p:to>
                                    </p:set>
                                  </p:childTnLst>
                                </p:cTn>
                              </p:par>
                              <p:par>
                                <p:cTn id="109" presetID="9" presetClass="exit" presetSubtype="0" fill="hold" nodeType="withEffect">
                                  <p:stCondLst>
                                    <p:cond delay="0"/>
                                  </p:stCondLst>
                                  <p:childTnLst>
                                    <p:animEffect transition="out" filter="dissolve">
                                      <p:cBhvr>
                                        <p:cTn id="110" dur="500"/>
                                        <p:tgtEl>
                                          <p:spTgt spid="9388"/>
                                        </p:tgtEl>
                                      </p:cBhvr>
                                    </p:animEffect>
                                    <p:set>
                                      <p:cBhvr>
                                        <p:cTn id="111" dur="1" fill="hold">
                                          <p:stCondLst>
                                            <p:cond delay="499"/>
                                          </p:stCondLst>
                                        </p:cTn>
                                        <p:tgtEl>
                                          <p:spTgt spid="9388"/>
                                        </p:tgtEl>
                                        <p:attrNameLst>
                                          <p:attrName>style.visibility</p:attrName>
                                        </p:attrNameLst>
                                      </p:cBhvr>
                                      <p:to>
                                        <p:strVal val="hidden"/>
                                      </p:to>
                                    </p:set>
                                  </p:childTnLst>
                                </p:cTn>
                              </p:par>
                              <p:par>
                                <p:cTn id="112" presetID="9" presetClass="exit" presetSubtype="0" fill="hold" nodeType="withEffect">
                                  <p:stCondLst>
                                    <p:cond delay="0"/>
                                  </p:stCondLst>
                                  <p:childTnLst>
                                    <p:animEffect transition="out" filter="dissolve">
                                      <p:cBhvr>
                                        <p:cTn id="113" dur="500"/>
                                        <p:tgtEl>
                                          <p:spTgt spid="9303"/>
                                        </p:tgtEl>
                                      </p:cBhvr>
                                    </p:animEffect>
                                    <p:set>
                                      <p:cBhvr>
                                        <p:cTn id="114" dur="1" fill="hold">
                                          <p:stCondLst>
                                            <p:cond delay="499"/>
                                          </p:stCondLst>
                                        </p:cTn>
                                        <p:tgtEl>
                                          <p:spTgt spid="9303"/>
                                        </p:tgtEl>
                                        <p:attrNameLst>
                                          <p:attrName>style.visibility</p:attrName>
                                        </p:attrNameLst>
                                      </p:cBhvr>
                                      <p:to>
                                        <p:strVal val="hidden"/>
                                      </p:to>
                                    </p:set>
                                  </p:childTnLst>
                                </p:cTn>
                              </p:par>
                              <p:par>
                                <p:cTn id="115" presetID="9" presetClass="exit" presetSubtype="0" fill="hold" nodeType="withEffect">
                                  <p:stCondLst>
                                    <p:cond delay="0"/>
                                  </p:stCondLst>
                                  <p:childTnLst>
                                    <p:animEffect transition="out" filter="dissolve">
                                      <p:cBhvr>
                                        <p:cTn id="116" dur="500"/>
                                        <p:tgtEl>
                                          <p:spTgt spid="9312"/>
                                        </p:tgtEl>
                                      </p:cBhvr>
                                    </p:animEffect>
                                    <p:set>
                                      <p:cBhvr>
                                        <p:cTn id="117" dur="1" fill="hold">
                                          <p:stCondLst>
                                            <p:cond delay="499"/>
                                          </p:stCondLst>
                                        </p:cTn>
                                        <p:tgtEl>
                                          <p:spTgt spid="9312"/>
                                        </p:tgtEl>
                                        <p:attrNameLst>
                                          <p:attrName>style.visibility</p:attrName>
                                        </p:attrNameLst>
                                      </p:cBhvr>
                                      <p:to>
                                        <p:strVal val="hidden"/>
                                      </p:to>
                                    </p:set>
                                  </p:childTnLst>
                                </p:cTn>
                              </p:par>
                              <p:par>
                                <p:cTn id="118" presetID="9" presetClass="exit" presetSubtype="0" fill="hold" nodeType="withEffect">
                                  <p:stCondLst>
                                    <p:cond delay="0"/>
                                  </p:stCondLst>
                                  <p:childTnLst>
                                    <p:animEffect transition="out" filter="dissolve">
                                      <p:cBhvr>
                                        <p:cTn id="119" dur="500"/>
                                        <p:tgtEl>
                                          <p:spTgt spid="9321"/>
                                        </p:tgtEl>
                                      </p:cBhvr>
                                    </p:animEffect>
                                    <p:set>
                                      <p:cBhvr>
                                        <p:cTn id="120" dur="1" fill="hold">
                                          <p:stCondLst>
                                            <p:cond delay="499"/>
                                          </p:stCondLst>
                                        </p:cTn>
                                        <p:tgtEl>
                                          <p:spTgt spid="9321"/>
                                        </p:tgtEl>
                                        <p:attrNameLst>
                                          <p:attrName>style.visibility</p:attrName>
                                        </p:attrNameLst>
                                      </p:cBhvr>
                                      <p:to>
                                        <p:strVal val="hidden"/>
                                      </p:to>
                                    </p:set>
                                  </p:childTnLst>
                                </p:cTn>
                              </p:par>
                              <p:par>
                                <p:cTn id="121" presetID="9" presetClass="exit" presetSubtype="0" fill="hold" nodeType="withEffect">
                                  <p:stCondLst>
                                    <p:cond delay="0"/>
                                  </p:stCondLst>
                                  <p:childTnLst>
                                    <p:animEffect transition="out" filter="dissolve">
                                      <p:cBhvr>
                                        <p:cTn id="122" dur="500"/>
                                        <p:tgtEl>
                                          <p:spTgt spid="9330"/>
                                        </p:tgtEl>
                                      </p:cBhvr>
                                    </p:animEffect>
                                    <p:set>
                                      <p:cBhvr>
                                        <p:cTn id="123" dur="1" fill="hold">
                                          <p:stCondLst>
                                            <p:cond delay="499"/>
                                          </p:stCondLst>
                                        </p:cTn>
                                        <p:tgtEl>
                                          <p:spTgt spid="9330"/>
                                        </p:tgtEl>
                                        <p:attrNameLst>
                                          <p:attrName>style.visibility</p:attrName>
                                        </p:attrNameLst>
                                      </p:cBhvr>
                                      <p:to>
                                        <p:strVal val="hidden"/>
                                      </p:to>
                                    </p:set>
                                  </p:childTnLst>
                                </p:cTn>
                              </p:par>
                              <p:par>
                                <p:cTn id="124" presetID="9" presetClass="exit" presetSubtype="0" fill="hold" nodeType="withEffect">
                                  <p:stCondLst>
                                    <p:cond delay="0"/>
                                  </p:stCondLst>
                                  <p:childTnLst>
                                    <p:animEffect transition="out" filter="dissolve">
                                      <p:cBhvr>
                                        <p:cTn id="125" dur="500"/>
                                        <p:tgtEl>
                                          <p:spTgt spid="9339"/>
                                        </p:tgtEl>
                                      </p:cBhvr>
                                    </p:animEffect>
                                    <p:set>
                                      <p:cBhvr>
                                        <p:cTn id="126" dur="1" fill="hold">
                                          <p:stCondLst>
                                            <p:cond delay="499"/>
                                          </p:stCondLst>
                                        </p:cTn>
                                        <p:tgtEl>
                                          <p:spTgt spid="9339"/>
                                        </p:tgtEl>
                                        <p:attrNameLst>
                                          <p:attrName>style.visibility</p:attrName>
                                        </p:attrNameLst>
                                      </p:cBhvr>
                                      <p:to>
                                        <p:strVal val="hidden"/>
                                      </p:to>
                                    </p:set>
                                  </p:childTnLst>
                                </p:cTn>
                              </p:par>
                              <p:par>
                                <p:cTn id="127" presetID="9" presetClass="exit" presetSubtype="0" fill="hold" nodeType="withEffect">
                                  <p:stCondLst>
                                    <p:cond delay="0"/>
                                  </p:stCondLst>
                                  <p:childTnLst>
                                    <p:animEffect transition="out" filter="dissolve">
                                      <p:cBhvr>
                                        <p:cTn id="128" dur="500"/>
                                        <p:tgtEl>
                                          <p:spTgt spid="9348"/>
                                        </p:tgtEl>
                                      </p:cBhvr>
                                    </p:animEffect>
                                    <p:set>
                                      <p:cBhvr>
                                        <p:cTn id="129" dur="1" fill="hold">
                                          <p:stCondLst>
                                            <p:cond delay="499"/>
                                          </p:stCondLst>
                                        </p:cTn>
                                        <p:tgtEl>
                                          <p:spTgt spid="9348"/>
                                        </p:tgtEl>
                                        <p:attrNameLst>
                                          <p:attrName>style.visibility</p:attrName>
                                        </p:attrNameLst>
                                      </p:cBhvr>
                                      <p:to>
                                        <p:strVal val="hidden"/>
                                      </p:to>
                                    </p:set>
                                  </p:childTnLst>
                                </p:cTn>
                              </p:par>
                              <p:par>
                                <p:cTn id="130" presetID="9" presetClass="exit" presetSubtype="0" fill="hold" nodeType="withEffect">
                                  <p:stCondLst>
                                    <p:cond delay="0"/>
                                  </p:stCondLst>
                                  <p:childTnLst>
                                    <p:animEffect transition="out" filter="dissolve">
                                      <p:cBhvr>
                                        <p:cTn id="131" dur="500"/>
                                        <p:tgtEl>
                                          <p:spTgt spid="9357"/>
                                        </p:tgtEl>
                                      </p:cBhvr>
                                    </p:animEffect>
                                    <p:set>
                                      <p:cBhvr>
                                        <p:cTn id="132" dur="1" fill="hold">
                                          <p:stCondLst>
                                            <p:cond delay="499"/>
                                          </p:stCondLst>
                                        </p:cTn>
                                        <p:tgtEl>
                                          <p:spTgt spid="9357"/>
                                        </p:tgtEl>
                                        <p:attrNameLst>
                                          <p:attrName>style.visibility</p:attrName>
                                        </p:attrNameLst>
                                      </p:cBhvr>
                                      <p:to>
                                        <p:strVal val="hidden"/>
                                      </p:to>
                                    </p:set>
                                  </p:childTnLst>
                                </p:cTn>
                              </p:par>
                              <p:par>
                                <p:cTn id="133" presetID="9" presetClass="exit" presetSubtype="0" fill="hold" nodeType="withEffect">
                                  <p:stCondLst>
                                    <p:cond delay="0"/>
                                  </p:stCondLst>
                                  <p:childTnLst>
                                    <p:animEffect transition="out" filter="dissolve">
                                      <p:cBhvr>
                                        <p:cTn id="134" dur="500"/>
                                        <p:tgtEl>
                                          <p:spTgt spid="9366"/>
                                        </p:tgtEl>
                                      </p:cBhvr>
                                    </p:animEffect>
                                    <p:set>
                                      <p:cBhvr>
                                        <p:cTn id="135" dur="1" fill="hold">
                                          <p:stCondLst>
                                            <p:cond delay="499"/>
                                          </p:stCondLst>
                                        </p:cTn>
                                        <p:tgtEl>
                                          <p:spTgt spid="9366"/>
                                        </p:tgtEl>
                                        <p:attrNameLst>
                                          <p:attrName>style.visibility</p:attrName>
                                        </p:attrNameLst>
                                      </p:cBhvr>
                                      <p:to>
                                        <p:strVal val="hidden"/>
                                      </p:to>
                                    </p:set>
                                  </p:childTnLst>
                                </p:cTn>
                              </p:par>
                              <p:par>
                                <p:cTn id="136" presetID="9" presetClass="exit" presetSubtype="0" fill="hold" nodeType="withEffect">
                                  <p:stCondLst>
                                    <p:cond delay="0"/>
                                  </p:stCondLst>
                                  <p:childTnLst>
                                    <p:animEffect transition="out" filter="dissolve">
                                      <p:cBhvr>
                                        <p:cTn id="137" dur="500"/>
                                        <p:tgtEl>
                                          <p:spTgt spid="9375"/>
                                        </p:tgtEl>
                                      </p:cBhvr>
                                    </p:animEffect>
                                    <p:set>
                                      <p:cBhvr>
                                        <p:cTn id="138" dur="1" fill="hold">
                                          <p:stCondLst>
                                            <p:cond delay="499"/>
                                          </p:stCondLst>
                                        </p:cTn>
                                        <p:tgtEl>
                                          <p:spTgt spid="9375"/>
                                        </p:tgtEl>
                                        <p:attrNameLst>
                                          <p:attrName>style.visibility</p:attrName>
                                        </p:attrNameLst>
                                      </p:cBhvr>
                                      <p:to>
                                        <p:strVal val="hidden"/>
                                      </p:to>
                                    </p:set>
                                  </p:childTnLst>
                                </p:cTn>
                              </p:par>
                              <p:par>
                                <p:cTn id="139" presetID="9" presetClass="exit" presetSubtype="0" fill="hold" grpId="1" nodeType="withEffect">
                                  <p:stCondLst>
                                    <p:cond delay="0"/>
                                  </p:stCondLst>
                                  <p:childTnLst>
                                    <p:animEffect transition="out" filter="dissolve">
                                      <p:cBhvr>
                                        <p:cTn id="140" dur="500"/>
                                        <p:tgtEl>
                                          <p:spTgt spid="9280"/>
                                        </p:tgtEl>
                                      </p:cBhvr>
                                    </p:animEffect>
                                    <p:set>
                                      <p:cBhvr>
                                        <p:cTn id="141" dur="1" fill="hold">
                                          <p:stCondLst>
                                            <p:cond delay="499"/>
                                          </p:stCondLst>
                                        </p:cTn>
                                        <p:tgtEl>
                                          <p:spTgt spid="9280"/>
                                        </p:tgtEl>
                                        <p:attrNameLst>
                                          <p:attrName>style.visibility</p:attrName>
                                        </p:attrNameLst>
                                      </p:cBhvr>
                                      <p:to>
                                        <p:strVal val="hidden"/>
                                      </p:to>
                                    </p:set>
                                  </p:childTnLst>
                                </p:cTn>
                              </p:par>
                              <p:par>
                                <p:cTn id="142" presetID="9" presetClass="exit" presetSubtype="0" fill="hold" grpId="1" nodeType="withEffect">
                                  <p:stCondLst>
                                    <p:cond delay="0"/>
                                  </p:stCondLst>
                                  <p:childTnLst>
                                    <p:animEffect transition="out" filter="dissolve">
                                      <p:cBhvr>
                                        <p:cTn id="143" dur="500"/>
                                        <p:tgtEl>
                                          <p:spTgt spid="9387"/>
                                        </p:tgtEl>
                                      </p:cBhvr>
                                    </p:animEffect>
                                    <p:set>
                                      <p:cBhvr>
                                        <p:cTn id="144" dur="1" fill="hold">
                                          <p:stCondLst>
                                            <p:cond delay="499"/>
                                          </p:stCondLst>
                                        </p:cTn>
                                        <p:tgtEl>
                                          <p:spTgt spid="9387"/>
                                        </p:tgtEl>
                                        <p:attrNameLst>
                                          <p:attrName>style.visibility</p:attrName>
                                        </p:attrNameLst>
                                      </p:cBhvr>
                                      <p:to>
                                        <p:strVal val="hidden"/>
                                      </p:to>
                                    </p:set>
                                  </p:childTnLst>
                                </p:cTn>
                              </p:par>
                              <p:par>
                                <p:cTn id="145" presetID="9" presetClass="exit" presetSubtype="0" fill="hold" grpId="1" nodeType="withEffect">
                                  <p:stCondLst>
                                    <p:cond delay="0"/>
                                  </p:stCondLst>
                                  <p:childTnLst>
                                    <p:animEffect transition="out" filter="dissolve">
                                      <p:cBhvr>
                                        <p:cTn id="146" dur="500"/>
                                        <p:tgtEl>
                                          <p:spTgt spid="9386"/>
                                        </p:tgtEl>
                                      </p:cBhvr>
                                    </p:animEffect>
                                    <p:set>
                                      <p:cBhvr>
                                        <p:cTn id="147" dur="1" fill="hold">
                                          <p:stCondLst>
                                            <p:cond delay="499"/>
                                          </p:stCondLst>
                                        </p:cTn>
                                        <p:tgtEl>
                                          <p:spTgt spid="9386"/>
                                        </p:tgtEl>
                                        <p:attrNameLst>
                                          <p:attrName>style.visibility</p:attrName>
                                        </p:attrNameLst>
                                      </p:cBhvr>
                                      <p:to>
                                        <p:strVal val="hidden"/>
                                      </p:to>
                                    </p:set>
                                  </p:childTnLst>
                                </p:cTn>
                              </p:par>
                              <p:par>
                                <p:cTn id="148" presetID="9" presetClass="exit" presetSubtype="0" fill="hold" grpId="1" nodeType="withEffect">
                                  <p:stCondLst>
                                    <p:cond delay="0"/>
                                  </p:stCondLst>
                                  <p:childTnLst>
                                    <p:animEffect transition="out" filter="dissolve">
                                      <p:cBhvr>
                                        <p:cTn id="149" dur="500"/>
                                        <p:tgtEl>
                                          <p:spTgt spid="9385"/>
                                        </p:tgtEl>
                                      </p:cBhvr>
                                    </p:animEffect>
                                    <p:set>
                                      <p:cBhvr>
                                        <p:cTn id="150" dur="1" fill="hold">
                                          <p:stCondLst>
                                            <p:cond delay="499"/>
                                          </p:stCondLst>
                                        </p:cTn>
                                        <p:tgtEl>
                                          <p:spTgt spid="9385"/>
                                        </p:tgtEl>
                                        <p:attrNameLst>
                                          <p:attrName>style.visibility</p:attrName>
                                        </p:attrNameLst>
                                      </p:cBhvr>
                                      <p:to>
                                        <p:strVal val="hidden"/>
                                      </p:to>
                                    </p:set>
                                  </p:childTnLst>
                                </p:cTn>
                              </p:par>
                              <p:par>
                                <p:cTn id="151" presetID="9" presetClass="exit" presetSubtype="0" fill="hold" grpId="1" nodeType="withEffect">
                                  <p:stCondLst>
                                    <p:cond delay="0"/>
                                  </p:stCondLst>
                                  <p:childTnLst>
                                    <p:animEffect transition="out" filter="dissolve">
                                      <p:cBhvr>
                                        <p:cTn id="152" dur="500"/>
                                        <p:tgtEl>
                                          <p:spTgt spid="9397"/>
                                        </p:tgtEl>
                                      </p:cBhvr>
                                    </p:animEffect>
                                    <p:set>
                                      <p:cBhvr>
                                        <p:cTn id="153" dur="1" fill="hold">
                                          <p:stCondLst>
                                            <p:cond delay="499"/>
                                          </p:stCondLst>
                                        </p:cTn>
                                        <p:tgtEl>
                                          <p:spTgt spid="9397"/>
                                        </p:tgtEl>
                                        <p:attrNameLst>
                                          <p:attrName>style.visibility</p:attrName>
                                        </p:attrNameLst>
                                      </p:cBhvr>
                                      <p:to>
                                        <p:strVal val="hidden"/>
                                      </p:to>
                                    </p:set>
                                  </p:childTnLst>
                                </p:cTn>
                              </p:par>
                              <p:par>
                                <p:cTn id="154" presetID="9" presetClass="exit" presetSubtype="0" fill="hold" grpId="1" nodeType="withEffect">
                                  <p:stCondLst>
                                    <p:cond delay="0"/>
                                  </p:stCondLst>
                                  <p:childTnLst>
                                    <p:animEffect transition="out" filter="dissolve">
                                      <p:cBhvr>
                                        <p:cTn id="155" dur="500"/>
                                        <p:tgtEl>
                                          <p:spTgt spid="9384"/>
                                        </p:tgtEl>
                                      </p:cBhvr>
                                    </p:animEffect>
                                    <p:set>
                                      <p:cBhvr>
                                        <p:cTn id="156" dur="1" fill="hold">
                                          <p:stCondLst>
                                            <p:cond delay="499"/>
                                          </p:stCondLst>
                                        </p:cTn>
                                        <p:tgtEl>
                                          <p:spTgt spid="9384"/>
                                        </p:tgtEl>
                                        <p:attrNameLst>
                                          <p:attrName>style.visibility</p:attrName>
                                        </p:attrNameLst>
                                      </p:cBhvr>
                                      <p:to>
                                        <p:strVal val="hidden"/>
                                      </p:to>
                                    </p:set>
                                  </p:childTnLst>
                                </p:cTn>
                              </p:par>
                              <p:par>
                                <p:cTn id="157" presetID="9" presetClass="exit" presetSubtype="0" fill="hold" grpId="1" nodeType="withEffect">
                                  <p:stCondLst>
                                    <p:cond delay="0"/>
                                  </p:stCondLst>
                                  <p:childTnLst>
                                    <p:animEffect transition="out" filter="dissolve">
                                      <p:cBhvr>
                                        <p:cTn id="158" dur="500"/>
                                        <p:tgtEl>
                                          <p:spTgt spid="9263"/>
                                        </p:tgtEl>
                                      </p:cBhvr>
                                    </p:animEffect>
                                    <p:set>
                                      <p:cBhvr>
                                        <p:cTn id="159" dur="1" fill="hold">
                                          <p:stCondLst>
                                            <p:cond delay="499"/>
                                          </p:stCondLst>
                                        </p:cTn>
                                        <p:tgtEl>
                                          <p:spTgt spid="9263"/>
                                        </p:tgtEl>
                                        <p:attrNameLst>
                                          <p:attrName>style.visibility</p:attrName>
                                        </p:attrNameLst>
                                      </p:cBhvr>
                                      <p:to>
                                        <p:strVal val="hidden"/>
                                      </p:to>
                                    </p:set>
                                  </p:childTnLst>
                                </p:cTn>
                              </p:par>
                              <p:par>
                                <p:cTn id="160" presetID="9" presetClass="exit" presetSubtype="0" fill="hold" grpId="1" nodeType="withEffect">
                                  <p:stCondLst>
                                    <p:cond delay="0"/>
                                  </p:stCondLst>
                                  <p:childTnLst>
                                    <p:animEffect transition="out" filter="dissolve">
                                      <p:cBhvr>
                                        <p:cTn id="161" dur="500"/>
                                        <p:tgtEl>
                                          <p:spTgt spid="9402"/>
                                        </p:tgtEl>
                                      </p:cBhvr>
                                    </p:animEffect>
                                    <p:set>
                                      <p:cBhvr>
                                        <p:cTn id="162" dur="1" fill="hold">
                                          <p:stCondLst>
                                            <p:cond delay="499"/>
                                          </p:stCondLst>
                                        </p:cTn>
                                        <p:tgtEl>
                                          <p:spTgt spid="9402"/>
                                        </p:tgtEl>
                                        <p:attrNameLst>
                                          <p:attrName>style.visibility</p:attrName>
                                        </p:attrNameLst>
                                      </p:cBhvr>
                                      <p:to>
                                        <p:strVal val="hidden"/>
                                      </p:to>
                                    </p:set>
                                  </p:childTnLst>
                                </p:cTn>
                              </p:par>
                              <p:par>
                                <p:cTn id="163" presetID="9" presetClass="exit" presetSubtype="0" fill="hold" grpId="1" nodeType="withEffect">
                                  <p:stCondLst>
                                    <p:cond delay="0"/>
                                  </p:stCondLst>
                                  <p:childTnLst>
                                    <p:animEffect transition="out" filter="dissolve">
                                      <p:cBhvr>
                                        <p:cTn id="164" dur="500"/>
                                        <p:tgtEl>
                                          <p:spTgt spid="9403"/>
                                        </p:tgtEl>
                                      </p:cBhvr>
                                    </p:animEffect>
                                    <p:set>
                                      <p:cBhvr>
                                        <p:cTn id="165" dur="1" fill="hold">
                                          <p:stCondLst>
                                            <p:cond delay="499"/>
                                          </p:stCondLst>
                                        </p:cTn>
                                        <p:tgtEl>
                                          <p:spTgt spid="9403"/>
                                        </p:tgtEl>
                                        <p:attrNameLst>
                                          <p:attrName>style.visibility</p:attrName>
                                        </p:attrNameLst>
                                      </p:cBhvr>
                                      <p:to>
                                        <p:strVal val="hidden"/>
                                      </p:to>
                                    </p:set>
                                  </p:childTnLst>
                                </p:cTn>
                              </p:par>
                              <p:par>
                                <p:cTn id="166" presetID="9" presetClass="exit" presetSubtype="0" fill="hold" grpId="1" nodeType="withEffect">
                                  <p:stCondLst>
                                    <p:cond delay="0"/>
                                  </p:stCondLst>
                                  <p:childTnLst>
                                    <p:animEffect transition="out" filter="dissolve">
                                      <p:cBhvr>
                                        <p:cTn id="167" dur="500"/>
                                        <p:tgtEl>
                                          <p:spTgt spid="9404"/>
                                        </p:tgtEl>
                                      </p:cBhvr>
                                    </p:animEffect>
                                    <p:set>
                                      <p:cBhvr>
                                        <p:cTn id="168" dur="1" fill="hold">
                                          <p:stCondLst>
                                            <p:cond delay="499"/>
                                          </p:stCondLst>
                                        </p:cTn>
                                        <p:tgtEl>
                                          <p:spTgt spid="9404"/>
                                        </p:tgtEl>
                                        <p:attrNameLst>
                                          <p:attrName>style.visibility</p:attrName>
                                        </p:attrNameLst>
                                      </p:cBhvr>
                                      <p:to>
                                        <p:strVal val="hidden"/>
                                      </p:to>
                                    </p:set>
                                  </p:childTnLst>
                                </p:cTn>
                              </p:par>
                              <p:par>
                                <p:cTn id="169" presetID="9" presetClass="exit" presetSubtype="0" fill="hold" grpId="1" nodeType="withEffect">
                                  <p:stCondLst>
                                    <p:cond delay="0"/>
                                  </p:stCondLst>
                                  <p:childTnLst>
                                    <p:animEffect transition="out" filter="dissolve">
                                      <p:cBhvr>
                                        <p:cTn id="170" dur="500"/>
                                        <p:tgtEl>
                                          <p:spTgt spid="9405"/>
                                        </p:tgtEl>
                                      </p:cBhvr>
                                    </p:animEffect>
                                    <p:set>
                                      <p:cBhvr>
                                        <p:cTn id="171" dur="1" fill="hold">
                                          <p:stCondLst>
                                            <p:cond delay="499"/>
                                          </p:stCondLst>
                                        </p:cTn>
                                        <p:tgtEl>
                                          <p:spTgt spid="9405"/>
                                        </p:tgtEl>
                                        <p:attrNameLst>
                                          <p:attrName>style.visibility</p:attrName>
                                        </p:attrNameLst>
                                      </p:cBhvr>
                                      <p:to>
                                        <p:strVal val="hidden"/>
                                      </p:to>
                                    </p:set>
                                  </p:childTnLst>
                                </p:cTn>
                              </p:par>
                              <p:par>
                                <p:cTn id="172" presetID="9" presetClass="exit" presetSubtype="0" fill="hold" grpId="1" nodeType="withEffect">
                                  <p:stCondLst>
                                    <p:cond delay="0"/>
                                  </p:stCondLst>
                                  <p:childTnLst>
                                    <p:animEffect transition="out" filter="dissolve">
                                      <p:cBhvr>
                                        <p:cTn id="173" dur="500"/>
                                        <p:tgtEl>
                                          <p:spTgt spid="9406"/>
                                        </p:tgtEl>
                                      </p:cBhvr>
                                    </p:animEffect>
                                    <p:set>
                                      <p:cBhvr>
                                        <p:cTn id="174" dur="1" fill="hold">
                                          <p:stCondLst>
                                            <p:cond delay="499"/>
                                          </p:stCondLst>
                                        </p:cTn>
                                        <p:tgtEl>
                                          <p:spTgt spid="9406"/>
                                        </p:tgtEl>
                                        <p:attrNameLst>
                                          <p:attrName>style.visibility</p:attrName>
                                        </p:attrNameLst>
                                      </p:cBhvr>
                                      <p:to>
                                        <p:strVal val="hidden"/>
                                      </p:to>
                                    </p:set>
                                  </p:childTnLst>
                                </p:cTn>
                              </p:par>
                              <p:par>
                                <p:cTn id="175" presetID="9" presetClass="exit" presetSubtype="0" fill="hold" grpId="1" nodeType="withEffect">
                                  <p:stCondLst>
                                    <p:cond delay="0"/>
                                  </p:stCondLst>
                                  <p:childTnLst>
                                    <p:animEffect transition="out" filter="dissolve">
                                      <p:cBhvr>
                                        <p:cTn id="176" dur="500"/>
                                        <p:tgtEl>
                                          <p:spTgt spid="9407"/>
                                        </p:tgtEl>
                                      </p:cBhvr>
                                    </p:animEffect>
                                    <p:set>
                                      <p:cBhvr>
                                        <p:cTn id="177" dur="1" fill="hold">
                                          <p:stCondLst>
                                            <p:cond delay="499"/>
                                          </p:stCondLst>
                                        </p:cTn>
                                        <p:tgtEl>
                                          <p:spTgt spid="9407"/>
                                        </p:tgtEl>
                                        <p:attrNameLst>
                                          <p:attrName>style.visibility</p:attrName>
                                        </p:attrNameLst>
                                      </p:cBhvr>
                                      <p:to>
                                        <p:strVal val="hidden"/>
                                      </p:to>
                                    </p:set>
                                  </p:childTnLst>
                                </p:cTn>
                              </p:par>
                              <p:par>
                                <p:cTn id="178" presetID="12" presetClass="exit" presetSubtype="4" fill="hold" grpId="1" nodeType="withEffect">
                                  <p:stCondLst>
                                    <p:cond delay="0"/>
                                  </p:stCondLst>
                                  <p:childTnLst>
                                    <p:animEffect transition="out" filter="slide(fromBottom)">
                                      <p:cBhvr>
                                        <p:cTn id="179" dur="500"/>
                                        <p:tgtEl>
                                          <p:spTgt spid="9268"/>
                                        </p:tgtEl>
                                      </p:cBhvr>
                                    </p:animEffect>
                                    <p:set>
                                      <p:cBhvr>
                                        <p:cTn id="180" dur="1" fill="hold">
                                          <p:stCondLst>
                                            <p:cond delay="499"/>
                                          </p:stCondLst>
                                        </p:cTn>
                                        <p:tgtEl>
                                          <p:spTgt spid="9268"/>
                                        </p:tgtEl>
                                        <p:attrNameLst>
                                          <p:attrName>style.visibility</p:attrName>
                                        </p:attrNameLst>
                                      </p:cBhvr>
                                      <p:to>
                                        <p:strVal val="hidden"/>
                                      </p:to>
                                    </p:set>
                                  </p:childTnLst>
                                </p:cTn>
                              </p:par>
                            </p:childTnLst>
                          </p:cTn>
                        </p:par>
                        <p:par>
                          <p:cTn id="181" fill="hold" nodeType="afterGroup">
                            <p:stCondLst>
                              <p:cond delay="500"/>
                            </p:stCondLst>
                            <p:childTnLst>
                              <p:par>
                                <p:cTn id="182" presetID="12" presetClass="entr" presetSubtype="8" fill="hold" grpId="0" nodeType="afterEffect">
                                  <p:stCondLst>
                                    <p:cond delay="0"/>
                                  </p:stCondLst>
                                  <p:childTnLst>
                                    <p:set>
                                      <p:cBhvr>
                                        <p:cTn id="183" dur="1" fill="hold">
                                          <p:stCondLst>
                                            <p:cond delay="0"/>
                                          </p:stCondLst>
                                        </p:cTn>
                                        <p:tgtEl>
                                          <p:spTgt spid="9398"/>
                                        </p:tgtEl>
                                        <p:attrNameLst>
                                          <p:attrName>style.visibility</p:attrName>
                                        </p:attrNameLst>
                                      </p:cBhvr>
                                      <p:to>
                                        <p:strVal val="visible"/>
                                      </p:to>
                                    </p:set>
                                    <p:animEffect transition="in" filter="slide(fromLeft)">
                                      <p:cBhvr>
                                        <p:cTn id="184" dur="500"/>
                                        <p:tgtEl>
                                          <p:spTgt spid="9398"/>
                                        </p:tgtEl>
                                      </p:cBhvr>
                                    </p:animEffect>
                                  </p:childTnLst>
                                </p:cTn>
                              </p:par>
                            </p:childTnLst>
                          </p:cTn>
                        </p:par>
                        <p:par>
                          <p:cTn id="185" fill="hold" nodeType="afterGroup">
                            <p:stCondLst>
                              <p:cond delay="1000"/>
                            </p:stCondLst>
                            <p:childTnLst>
                              <p:par>
                                <p:cTn id="186" presetID="22" presetClass="entr" presetSubtype="1" fill="hold" grpId="0" nodeType="afterEffect">
                                  <p:stCondLst>
                                    <p:cond delay="0"/>
                                  </p:stCondLst>
                                  <p:childTnLst>
                                    <p:set>
                                      <p:cBhvr>
                                        <p:cTn id="187" dur="1" fill="hold">
                                          <p:stCondLst>
                                            <p:cond delay="0"/>
                                          </p:stCondLst>
                                        </p:cTn>
                                        <p:tgtEl>
                                          <p:spTgt spid="9399"/>
                                        </p:tgtEl>
                                        <p:attrNameLst>
                                          <p:attrName>style.visibility</p:attrName>
                                        </p:attrNameLst>
                                      </p:cBhvr>
                                      <p:to>
                                        <p:strVal val="visible"/>
                                      </p:to>
                                    </p:set>
                                    <p:animEffect transition="in" filter="wipe(up)">
                                      <p:cBhvr>
                                        <p:cTn id="188" dur="2000"/>
                                        <p:tgtEl>
                                          <p:spTgt spid="9399"/>
                                        </p:tgtEl>
                                      </p:cBhvr>
                                    </p:animEffect>
                                  </p:childTnLst>
                                </p:cTn>
                              </p:par>
                              <p:par>
                                <p:cTn id="189" presetID="22" presetClass="entr" presetSubtype="1" fill="hold" grpId="0" nodeType="withEffect">
                                  <p:stCondLst>
                                    <p:cond delay="0"/>
                                  </p:stCondLst>
                                  <p:childTnLst>
                                    <p:set>
                                      <p:cBhvr>
                                        <p:cTn id="190" dur="1" fill="hold">
                                          <p:stCondLst>
                                            <p:cond delay="0"/>
                                          </p:stCondLst>
                                        </p:cTn>
                                        <p:tgtEl>
                                          <p:spTgt spid="9400"/>
                                        </p:tgtEl>
                                        <p:attrNameLst>
                                          <p:attrName>style.visibility</p:attrName>
                                        </p:attrNameLst>
                                      </p:cBhvr>
                                      <p:to>
                                        <p:strVal val="visible"/>
                                      </p:to>
                                    </p:set>
                                    <p:animEffect transition="in" filter="wipe(up)">
                                      <p:cBhvr>
                                        <p:cTn id="191" dur="2000"/>
                                        <p:tgtEl>
                                          <p:spTgt spid="9400"/>
                                        </p:tgtEl>
                                      </p:cBhvr>
                                    </p:animEffect>
                                  </p:childTnLst>
                                </p:cTn>
                              </p:par>
                            </p:childTnLst>
                          </p:cTn>
                        </p:par>
                      </p:childTnLst>
                    </p:cTn>
                  </p:par>
                  <p:par>
                    <p:cTn id="192" fill="hold" nodeType="clickPar">
                      <p:stCondLst>
                        <p:cond delay="indefinite"/>
                      </p:stCondLst>
                      <p:childTnLst>
                        <p:par>
                          <p:cTn id="193" fill="hold" nodeType="withGroup">
                            <p:stCondLst>
                              <p:cond delay="0"/>
                            </p:stCondLst>
                            <p:childTnLst>
                              <p:par>
                                <p:cTn id="194" presetID="12" presetClass="exit" presetSubtype="4" fill="hold" grpId="1" nodeType="clickEffect">
                                  <p:stCondLst>
                                    <p:cond delay="0"/>
                                  </p:stCondLst>
                                  <p:childTnLst>
                                    <p:animEffect transition="out" filter="slide(fromBottom)">
                                      <p:cBhvr>
                                        <p:cTn id="195" dur="500"/>
                                        <p:tgtEl>
                                          <p:spTgt spid="9398"/>
                                        </p:tgtEl>
                                      </p:cBhvr>
                                    </p:animEffect>
                                    <p:set>
                                      <p:cBhvr>
                                        <p:cTn id="196" dur="1" fill="hold">
                                          <p:stCondLst>
                                            <p:cond delay="499"/>
                                          </p:stCondLst>
                                        </p:cTn>
                                        <p:tgtEl>
                                          <p:spTgt spid="9398"/>
                                        </p:tgtEl>
                                        <p:attrNameLst>
                                          <p:attrName>style.visibility</p:attrName>
                                        </p:attrNameLst>
                                      </p:cBhvr>
                                      <p:to>
                                        <p:strVal val="hidden"/>
                                      </p:to>
                                    </p:set>
                                  </p:childTnLst>
                                </p:cTn>
                              </p:par>
                              <p:par>
                                <p:cTn id="197" presetID="9" presetClass="exit" presetSubtype="0" fill="hold" grpId="1" nodeType="withEffect">
                                  <p:stCondLst>
                                    <p:cond delay="0"/>
                                  </p:stCondLst>
                                  <p:childTnLst>
                                    <p:animEffect transition="out" filter="dissolve">
                                      <p:cBhvr>
                                        <p:cTn id="198" dur="500"/>
                                        <p:tgtEl>
                                          <p:spTgt spid="9399"/>
                                        </p:tgtEl>
                                      </p:cBhvr>
                                    </p:animEffect>
                                    <p:set>
                                      <p:cBhvr>
                                        <p:cTn id="199" dur="1" fill="hold">
                                          <p:stCondLst>
                                            <p:cond delay="499"/>
                                          </p:stCondLst>
                                        </p:cTn>
                                        <p:tgtEl>
                                          <p:spTgt spid="9399"/>
                                        </p:tgtEl>
                                        <p:attrNameLst>
                                          <p:attrName>style.visibility</p:attrName>
                                        </p:attrNameLst>
                                      </p:cBhvr>
                                      <p:to>
                                        <p:strVal val="hidden"/>
                                      </p:to>
                                    </p:set>
                                  </p:childTnLst>
                                </p:cTn>
                              </p:par>
                              <p:par>
                                <p:cTn id="200" presetID="9" presetClass="exit" presetSubtype="0" fill="hold" grpId="1" nodeType="withEffect">
                                  <p:stCondLst>
                                    <p:cond delay="0"/>
                                  </p:stCondLst>
                                  <p:childTnLst>
                                    <p:animEffect transition="out" filter="dissolve">
                                      <p:cBhvr>
                                        <p:cTn id="201" dur="500"/>
                                        <p:tgtEl>
                                          <p:spTgt spid="9400"/>
                                        </p:tgtEl>
                                      </p:cBhvr>
                                    </p:animEffect>
                                    <p:set>
                                      <p:cBhvr>
                                        <p:cTn id="202" dur="1" fill="hold">
                                          <p:stCondLst>
                                            <p:cond delay="499"/>
                                          </p:stCondLst>
                                        </p:cTn>
                                        <p:tgtEl>
                                          <p:spTgt spid="9400"/>
                                        </p:tgtEl>
                                        <p:attrNameLst>
                                          <p:attrName>style.visibility</p:attrName>
                                        </p:attrNameLst>
                                      </p:cBhvr>
                                      <p:to>
                                        <p:strVal val="hidden"/>
                                      </p:to>
                                    </p:set>
                                  </p:childTnLst>
                                </p:cTn>
                              </p:par>
                            </p:childTnLst>
                          </p:cTn>
                        </p:par>
                        <p:par>
                          <p:cTn id="203" fill="hold" nodeType="afterGroup">
                            <p:stCondLst>
                              <p:cond delay="500"/>
                            </p:stCondLst>
                            <p:childTnLst>
                              <p:par>
                                <p:cTn id="204" presetID="12" presetClass="entr" presetSubtype="8" fill="hold" grpId="0" nodeType="afterEffect">
                                  <p:stCondLst>
                                    <p:cond delay="0"/>
                                  </p:stCondLst>
                                  <p:childTnLst>
                                    <p:set>
                                      <p:cBhvr>
                                        <p:cTn id="205" dur="1" fill="hold">
                                          <p:stCondLst>
                                            <p:cond delay="0"/>
                                          </p:stCondLst>
                                        </p:cTn>
                                        <p:tgtEl>
                                          <p:spTgt spid="9401"/>
                                        </p:tgtEl>
                                        <p:attrNameLst>
                                          <p:attrName>style.visibility</p:attrName>
                                        </p:attrNameLst>
                                      </p:cBhvr>
                                      <p:to>
                                        <p:strVal val="visible"/>
                                      </p:to>
                                    </p:set>
                                    <p:animEffect transition="in" filter="slide(fromLeft)">
                                      <p:cBhvr>
                                        <p:cTn id="206" dur="500"/>
                                        <p:tgtEl>
                                          <p:spTgt spid="9401"/>
                                        </p:tgtEl>
                                      </p:cBhvr>
                                    </p:animEffect>
                                  </p:childTnLst>
                                </p:cTn>
                              </p:par>
                            </p:childTnLst>
                          </p:cTn>
                        </p:par>
                        <p:par>
                          <p:cTn id="207" fill="hold" nodeType="afterGroup">
                            <p:stCondLst>
                              <p:cond delay="1000"/>
                            </p:stCondLst>
                            <p:childTnLst>
                              <p:par>
                                <p:cTn id="208" presetID="22" presetClass="entr" presetSubtype="1" fill="hold" grpId="2" nodeType="afterEffect">
                                  <p:stCondLst>
                                    <p:cond delay="0"/>
                                  </p:stCondLst>
                                  <p:childTnLst>
                                    <p:set>
                                      <p:cBhvr>
                                        <p:cTn id="209" dur="1" fill="hold">
                                          <p:stCondLst>
                                            <p:cond delay="0"/>
                                          </p:stCondLst>
                                        </p:cTn>
                                        <p:tgtEl>
                                          <p:spTgt spid="9280"/>
                                        </p:tgtEl>
                                        <p:attrNameLst>
                                          <p:attrName>style.visibility</p:attrName>
                                        </p:attrNameLst>
                                      </p:cBhvr>
                                      <p:to>
                                        <p:strVal val="visible"/>
                                      </p:to>
                                    </p:set>
                                    <p:animEffect transition="in" filter="wipe(up)">
                                      <p:cBhvr>
                                        <p:cTn id="210" dur="2000"/>
                                        <p:tgtEl>
                                          <p:spTgt spid="9280"/>
                                        </p:tgtEl>
                                      </p:cBhvr>
                                    </p:animEffect>
                                  </p:childTnLst>
                                </p:cTn>
                              </p:par>
                              <p:par>
                                <p:cTn id="211" presetID="22" presetClass="entr" presetSubtype="1" fill="hold" grpId="2" nodeType="withEffect">
                                  <p:stCondLst>
                                    <p:cond delay="0"/>
                                  </p:stCondLst>
                                  <p:childTnLst>
                                    <p:set>
                                      <p:cBhvr>
                                        <p:cTn id="212" dur="1" fill="hold">
                                          <p:stCondLst>
                                            <p:cond delay="0"/>
                                          </p:stCondLst>
                                        </p:cTn>
                                        <p:tgtEl>
                                          <p:spTgt spid="9399"/>
                                        </p:tgtEl>
                                        <p:attrNameLst>
                                          <p:attrName>style.visibility</p:attrName>
                                        </p:attrNameLst>
                                      </p:cBhvr>
                                      <p:to>
                                        <p:strVal val="visible"/>
                                      </p:to>
                                    </p:set>
                                    <p:animEffect transition="in" filter="wipe(up)">
                                      <p:cBhvr>
                                        <p:cTn id="213" dur="2000"/>
                                        <p:tgtEl>
                                          <p:spTgt spid="9399"/>
                                        </p:tgtEl>
                                      </p:cBhvr>
                                    </p:animEffect>
                                  </p:childTnLst>
                                </p:cTn>
                              </p:par>
                              <p:par>
                                <p:cTn id="214" presetID="22" presetClass="entr" presetSubtype="1" fill="hold" grpId="2" nodeType="withEffect">
                                  <p:stCondLst>
                                    <p:cond delay="0"/>
                                  </p:stCondLst>
                                  <p:childTnLst>
                                    <p:set>
                                      <p:cBhvr>
                                        <p:cTn id="215" dur="1" fill="hold">
                                          <p:stCondLst>
                                            <p:cond delay="0"/>
                                          </p:stCondLst>
                                        </p:cTn>
                                        <p:tgtEl>
                                          <p:spTgt spid="9400"/>
                                        </p:tgtEl>
                                        <p:attrNameLst>
                                          <p:attrName>style.visibility</p:attrName>
                                        </p:attrNameLst>
                                      </p:cBhvr>
                                      <p:to>
                                        <p:strVal val="visible"/>
                                      </p:to>
                                    </p:set>
                                    <p:animEffect transition="in" filter="wipe(up)">
                                      <p:cBhvr>
                                        <p:cTn id="216" dur="2000"/>
                                        <p:tgtEl>
                                          <p:spTgt spid="9400"/>
                                        </p:tgtEl>
                                      </p:cBhvr>
                                    </p:animEffect>
                                  </p:childTnLst>
                                </p:cTn>
                              </p:par>
                              <p:par>
                                <p:cTn id="217" presetID="9" presetClass="entr" presetSubtype="0" fill="hold" nodeType="withEffect">
                                  <p:stCondLst>
                                    <p:cond delay="0"/>
                                  </p:stCondLst>
                                  <p:childTnLst>
                                    <p:set>
                                      <p:cBhvr>
                                        <p:cTn id="218" dur="1" fill="hold">
                                          <p:stCondLst>
                                            <p:cond delay="0"/>
                                          </p:stCondLst>
                                        </p:cTn>
                                        <p:tgtEl>
                                          <p:spTgt spid="9285"/>
                                        </p:tgtEl>
                                        <p:attrNameLst>
                                          <p:attrName>style.visibility</p:attrName>
                                        </p:attrNameLst>
                                      </p:cBhvr>
                                      <p:to>
                                        <p:strVal val="visible"/>
                                      </p:to>
                                    </p:set>
                                    <p:animEffect transition="in" filter="dissolve">
                                      <p:cBhvr>
                                        <p:cTn id="219" dur="2000"/>
                                        <p:tgtEl>
                                          <p:spTgt spid="9285"/>
                                        </p:tgtEl>
                                      </p:cBhvr>
                                    </p:animEffect>
                                  </p:childTnLst>
                                </p:cTn>
                              </p:par>
                              <p:par>
                                <p:cTn id="220" presetID="9" presetClass="entr" presetSubtype="0" fill="hold" nodeType="withEffect">
                                  <p:stCondLst>
                                    <p:cond delay="0"/>
                                  </p:stCondLst>
                                  <p:childTnLst>
                                    <p:set>
                                      <p:cBhvr>
                                        <p:cTn id="221" dur="1" fill="hold">
                                          <p:stCondLst>
                                            <p:cond delay="0"/>
                                          </p:stCondLst>
                                        </p:cTn>
                                        <p:tgtEl>
                                          <p:spTgt spid="9294"/>
                                        </p:tgtEl>
                                        <p:attrNameLst>
                                          <p:attrName>style.visibility</p:attrName>
                                        </p:attrNameLst>
                                      </p:cBhvr>
                                      <p:to>
                                        <p:strVal val="visible"/>
                                      </p:to>
                                    </p:set>
                                    <p:animEffect transition="in" filter="dissolve">
                                      <p:cBhvr>
                                        <p:cTn id="222" dur="2000"/>
                                        <p:tgtEl>
                                          <p:spTgt spid="9294"/>
                                        </p:tgtEl>
                                      </p:cBhvr>
                                    </p:animEffect>
                                  </p:childTnLst>
                                </p:cTn>
                              </p:par>
                              <p:par>
                                <p:cTn id="223" presetID="9" presetClass="entr" presetSubtype="0" fill="hold" nodeType="withEffect">
                                  <p:stCondLst>
                                    <p:cond delay="0"/>
                                  </p:stCondLst>
                                  <p:childTnLst>
                                    <p:set>
                                      <p:cBhvr>
                                        <p:cTn id="224" dur="1" fill="hold">
                                          <p:stCondLst>
                                            <p:cond delay="0"/>
                                          </p:stCondLst>
                                        </p:cTn>
                                        <p:tgtEl>
                                          <p:spTgt spid="9388"/>
                                        </p:tgtEl>
                                        <p:attrNameLst>
                                          <p:attrName>style.visibility</p:attrName>
                                        </p:attrNameLst>
                                      </p:cBhvr>
                                      <p:to>
                                        <p:strVal val="visible"/>
                                      </p:to>
                                    </p:set>
                                    <p:animEffect transition="in" filter="dissolve">
                                      <p:cBhvr>
                                        <p:cTn id="225" dur="2000"/>
                                        <p:tgtEl>
                                          <p:spTgt spid="9388"/>
                                        </p:tgtEl>
                                      </p:cBhvr>
                                    </p:animEffect>
                                  </p:childTnLst>
                                </p:cTn>
                              </p:par>
                              <p:par>
                                <p:cTn id="226" presetID="9" presetClass="entr" presetSubtype="0" fill="hold" nodeType="withEffect">
                                  <p:stCondLst>
                                    <p:cond delay="0"/>
                                  </p:stCondLst>
                                  <p:childTnLst>
                                    <p:set>
                                      <p:cBhvr>
                                        <p:cTn id="227" dur="1" fill="hold">
                                          <p:stCondLst>
                                            <p:cond delay="0"/>
                                          </p:stCondLst>
                                        </p:cTn>
                                        <p:tgtEl>
                                          <p:spTgt spid="9303"/>
                                        </p:tgtEl>
                                        <p:attrNameLst>
                                          <p:attrName>style.visibility</p:attrName>
                                        </p:attrNameLst>
                                      </p:cBhvr>
                                      <p:to>
                                        <p:strVal val="visible"/>
                                      </p:to>
                                    </p:set>
                                    <p:animEffect transition="in" filter="dissolve">
                                      <p:cBhvr>
                                        <p:cTn id="228" dur="2000"/>
                                        <p:tgtEl>
                                          <p:spTgt spid="9303"/>
                                        </p:tgtEl>
                                      </p:cBhvr>
                                    </p:animEffect>
                                  </p:childTnLst>
                                </p:cTn>
                              </p:par>
                              <p:par>
                                <p:cTn id="229" presetID="9" presetClass="entr" presetSubtype="0" fill="hold" nodeType="withEffect">
                                  <p:stCondLst>
                                    <p:cond delay="0"/>
                                  </p:stCondLst>
                                  <p:childTnLst>
                                    <p:set>
                                      <p:cBhvr>
                                        <p:cTn id="230" dur="1" fill="hold">
                                          <p:stCondLst>
                                            <p:cond delay="0"/>
                                          </p:stCondLst>
                                        </p:cTn>
                                        <p:tgtEl>
                                          <p:spTgt spid="9312"/>
                                        </p:tgtEl>
                                        <p:attrNameLst>
                                          <p:attrName>style.visibility</p:attrName>
                                        </p:attrNameLst>
                                      </p:cBhvr>
                                      <p:to>
                                        <p:strVal val="visible"/>
                                      </p:to>
                                    </p:set>
                                    <p:animEffect transition="in" filter="dissolve">
                                      <p:cBhvr>
                                        <p:cTn id="231" dur="2000"/>
                                        <p:tgtEl>
                                          <p:spTgt spid="9312"/>
                                        </p:tgtEl>
                                      </p:cBhvr>
                                    </p:animEffect>
                                  </p:childTnLst>
                                </p:cTn>
                              </p:par>
                              <p:par>
                                <p:cTn id="232" presetID="9" presetClass="entr" presetSubtype="0" fill="hold" nodeType="withEffect">
                                  <p:stCondLst>
                                    <p:cond delay="0"/>
                                  </p:stCondLst>
                                  <p:childTnLst>
                                    <p:set>
                                      <p:cBhvr>
                                        <p:cTn id="233" dur="1" fill="hold">
                                          <p:stCondLst>
                                            <p:cond delay="0"/>
                                          </p:stCondLst>
                                        </p:cTn>
                                        <p:tgtEl>
                                          <p:spTgt spid="9321"/>
                                        </p:tgtEl>
                                        <p:attrNameLst>
                                          <p:attrName>style.visibility</p:attrName>
                                        </p:attrNameLst>
                                      </p:cBhvr>
                                      <p:to>
                                        <p:strVal val="visible"/>
                                      </p:to>
                                    </p:set>
                                    <p:animEffect transition="in" filter="dissolve">
                                      <p:cBhvr>
                                        <p:cTn id="234" dur="2000"/>
                                        <p:tgtEl>
                                          <p:spTgt spid="9321"/>
                                        </p:tgtEl>
                                      </p:cBhvr>
                                    </p:animEffect>
                                  </p:childTnLst>
                                </p:cTn>
                              </p:par>
                              <p:par>
                                <p:cTn id="235" presetID="9" presetClass="entr" presetSubtype="0" fill="hold" nodeType="withEffect">
                                  <p:stCondLst>
                                    <p:cond delay="0"/>
                                  </p:stCondLst>
                                  <p:childTnLst>
                                    <p:set>
                                      <p:cBhvr>
                                        <p:cTn id="236" dur="1" fill="hold">
                                          <p:stCondLst>
                                            <p:cond delay="0"/>
                                          </p:stCondLst>
                                        </p:cTn>
                                        <p:tgtEl>
                                          <p:spTgt spid="9330"/>
                                        </p:tgtEl>
                                        <p:attrNameLst>
                                          <p:attrName>style.visibility</p:attrName>
                                        </p:attrNameLst>
                                      </p:cBhvr>
                                      <p:to>
                                        <p:strVal val="visible"/>
                                      </p:to>
                                    </p:set>
                                    <p:animEffect transition="in" filter="dissolve">
                                      <p:cBhvr>
                                        <p:cTn id="237" dur="2000"/>
                                        <p:tgtEl>
                                          <p:spTgt spid="9330"/>
                                        </p:tgtEl>
                                      </p:cBhvr>
                                    </p:animEffect>
                                  </p:childTnLst>
                                </p:cTn>
                              </p:par>
                              <p:par>
                                <p:cTn id="238" presetID="9" presetClass="entr" presetSubtype="0" fill="hold" nodeType="withEffect">
                                  <p:stCondLst>
                                    <p:cond delay="0"/>
                                  </p:stCondLst>
                                  <p:childTnLst>
                                    <p:set>
                                      <p:cBhvr>
                                        <p:cTn id="239" dur="1" fill="hold">
                                          <p:stCondLst>
                                            <p:cond delay="0"/>
                                          </p:stCondLst>
                                        </p:cTn>
                                        <p:tgtEl>
                                          <p:spTgt spid="9339"/>
                                        </p:tgtEl>
                                        <p:attrNameLst>
                                          <p:attrName>style.visibility</p:attrName>
                                        </p:attrNameLst>
                                      </p:cBhvr>
                                      <p:to>
                                        <p:strVal val="visible"/>
                                      </p:to>
                                    </p:set>
                                    <p:animEffect transition="in" filter="dissolve">
                                      <p:cBhvr>
                                        <p:cTn id="240" dur="2000"/>
                                        <p:tgtEl>
                                          <p:spTgt spid="9339"/>
                                        </p:tgtEl>
                                      </p:cBhvr>
                                    </p:animEffect>
                                  </p:childTnLst>
                                </p:cTn>
                              </p:par>
                              <p:par>
                                <p:cTn id="241" presetID="9" presetClass="entr" presetSubtype="0" fill="hold" nodeType="withEffect">
                                  <p:stCondLst>
                                    <p:cond delay="0"/>
                                  </p:stCondLst>
                                  <p:childTnLst>
                                    <p:set>
                                      <p:cBhvr>
                                        <p:cTn id="242" dur="1" fill="hold">
                                          <p:stCondLst>
                                            <p:cond delay="0"/>
                                          </p:stCondLst>
                                        </p:cTn>
                                        <p:tgtEl>
                                          <p:spTgt spid="9348"/>
                                        </p:tgtEl>
                                        <p:attrNameLst>
                                          <p:attrName>style.visibility</p:attrName>
                                        </p:attrNameLst>
                                      </p:cBhvr>
                                      <p:to>
                                        <p:strVal val="visible"/>
                                      </p:to>
                                    </p:set>
                                    <p:animEffect transition="in" filter="dissolve">
                                      <p:cBhvr>
                                        <p:cTn id="243" dur="2000"/>
                                        <p:tgtEl>
                                          <p:spTgt spid="9348"/>
                                        </p:tgtEl>
                                      </p:cBhvr>
                                    </p:animEffect>
                                  </p:childTnLst>
                                </p:cTn>
                              </p:par>
                              <p:par>
                                <p:cTn id="244" presetID="9" presetClass="entr" presetSubtype="0" fill="hold" nodeType="withEffect">
                                  <p:stCondLst>
                                    <p:cond delay="0"/>
                                  </p:stCondLst>
                                  <p:childTnLst>
                                    <p:set>
                                      <p:cBhvr>
                                        <p:cTn id="245" dur="1" fill="hold">
                                          <p:stCondLst>
                                            <p:cond delay="0"/>
                                          </p:stCondLst>
                                        </p:cTn>
                                        <p:tgtEl>
                                          <p:spTgt spid="9357"/>
                                        </p:tgtEl>
                                        <p:attrNameLst>
                                          <p:attrName>style.visibility</p:attrName>
                                        </p:attrNameLst>
                                      </p:cBhvr>
                                      <p:to>
                                        <p:strVal val="visible"/>
                                      </p:to>
                                    </p:set>
                                    <p:animEffect transition="in" filter="dissolve">
                                      <p:cBhvr>
                                        <p:cTn id="246" dur="2000"/>
                                        <p:tgtEl>
                                          <p:spTgt spid="9357"/>
                                        </p:tgtEl>
                                      </p:cBhvr>
                                    </p:animEffect>
                                  </p:childTnLst>
                                </p:cTn>
                              </p:par>
                              <p:par>
                                <p:cTn id="247" presetID="9" presetClass="entr" presetSubtype="0" fill="hold" nodeType="withEffect">
                                  <p:stCondLst>
                                    <p:cond delay="0"/>
                                  </p:stCondLst>
                                  <p:childTnLst>
                                    <p:set>
                                      <p:cBhvr>
                                        <p:cTn id="248" dur="1" fill="hold">
                                          <p:stCondLst>
                                            <p:cond delay="0"/>
                                          </p:stCondLst>
                                        </p:cTn>
                                        <p:tgtEl>
                                          <p:spTgt spid="9366"/>
                                        </p:tgtEl>
                                        <p:attrNameLst>
                                          <p:attrName>style.visibility</p:attrName>
                                        </p:attrNameLst>
                                      </p:cBhvr>
                                      <p:to>
                                        <p:strVal val="visible"/>
                                      </p:to>
                                    </p:set>
                                    <p:animEffect transition="in" filter="dissolve">
                                      <p:cBhvr>
                                        <p:cTn id="249" dur="2000"/>
                                        <p:tgtEl>
                                          <p:spTgt spid="9366"/>
                                        </p:tgtEl>
                                      </p:cBhvr>
                                    </p:animEffect>
                                  </p:childTnLst>
                                </p:cTn>
                              </p:par>
                              <p:par>
                                <p:cTn id="250" presetID="9" presetClass="entr" presetSubtype="0" fill="hold" nodeType="withEffect">
                                  <p:stCondLst>
                                    <p:cond delay="0"/>
                                  </p:stCondLst>
                                  <p:childTnLst>
                                    <p:set>
                                      <p:cBhvr>
                                        <p:cTn id="251" dur="1" fill="hold">
                                          <p:stCondLst>
                                            <p:cond delay="0"/>
                                          </p:stCondLst>
                                        </p:cTn>
                                        <p:tgtEl>
                                          <p:spTgt spid="9375"/>
                                        </p:tgtEl>
                                        <p:attrNameLst>
                                          <p:attrName>style.visibility</p:attrName>
                                        </p:attrNameLst>
                                      </p:cBhvr>
                                      <p:to>
                                        <p:strVal val="visible"/>
                                      </p:to>
                                    </p:set>
                                    <p:animEffect transition="in" filter="dissolve">
                                      <p:cBhvr>
                                        <p:cTn id="252" dur="2000"/>
                                        <p:tgtEl>
                                          <p:spTgt spid="93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55" grpId="0" animBg="1"/>
      <p:bldP spid="9268" grpId="0" animBg="1"/>
      <p:bldP spid="9268" grpId="1" animBg="1"/>
      <p:bldP spid="9280" grpId="0" animBg="1"/>
      <p:bldP spid="9280" grpId="1" animBg="1"/>
      <p:bldP spid="9280" grpId="2" animBg="1"/>
      <p:bldP spid="9385" grpId="0" animBg="1"/>
      <p:bldP spid="9385" grpId="1" animBg="1"/>
      <p:bldP spid="9387" grpId="0" animBg="1"/>
      <p:bldP spid="9387" grpId="1" animBg="1"/>
      <p:bldP spid="9398" grpId="0" animBg="1"/>
      <p:bldP spid="9398" grpId="1" animBg="1"/>
      <p:bldP spid="9399" grpId="0" animBg="1"/>
      <p:bldP spid="9399" grpId="1" animBg="1"/>
      <p:bldP spid="9399" grpId="2" animBg="1"/>
      <p:bldP spid="9400" grpId="0" animBg="1"/>
      <p:bldP spid="9400" grpId="1" animBg="1"/>
      <p:bldP spid="9400" grpId="2" animBg="1"/>
      <p:bldP spid="9401" grpId="0" animBg="1"/>
      <p:bldP spid="9402" grpId="0" animBg="1"/>
      <p:bldP spid="9402" grpId="1" animBg="1"/>
      <p:bldP spid="9404" grpId="0" animBg="1"/>
      <p:bldP spid="9404" grpId="1" animBg="1"/>
      <p:bldP spid="9405" grpId="0" animBg="1"/>
      <p:bldP spid="9405" grpId="1" animBg="1"/>
      <p:bldP spid="9406" grpId="0" animBg="1"/>
      <p:bldP spid="9406" grpId="1" animBg="1"/>
      <p:bldP spid="9407" grpId="0" animBg="1"/>
      <p:bldP spid="9407" grpId="1" animBg="1"/>
      <p:bldP spid="9263" grpId="0" animBg="1"/>
      <p:bldP spid="9263" grpId="1" animBg="1"/>
      <p:bldP spid="9384" grpId="0" animBg="1"/>
      <p:bldP spid="9384" grpId="1" animBg="1"/>
      <p:bldP spid="9397" grpId="0" animBg="1"/>
      <p:bldP spid="9397" grpId="1" animBg="1"/>
      <p:bldP spid="9403" grpId="0" animBg="1"/>
      <p:bldP spid="9403" grpId="1" animBg="1"/>
      <p:bldP spid="9386" grpId="0" animBg="1"/>
      <p:bldP spid="9386" grpId="1"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2657</TotalTime>
  <Words>835</Words>
  <Application>Microsoft Office PowerPoint</Application>
  <PresentationFormat>On-screen Show (4:3)</PresentationFormat>
  <Paragraphs>112</Paragraphs>
  <Slides>6</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Times New Roman</vt:lpstr>
      <vt:lpstr>Symbol</vt:lpstr>
      <vt:lpstr>Default Design</vt:lpstr>
      <vt:lpstr>PowerPoint Presentation</vt:lpstr>
      <vt:lpstr>PowerPoint Presentation</vt:lpstr>
      <vt:lpstr>PowerPoint Presentation</vt:lpstr>
      <vt:lpstr>PowerPoint Presentation</vt:lpstr>
      <vt:lpstr>PowerPoint Presentation</vt:lpstr>
      <vt:lpstr>PowerPoint Presentation</vt:lpstr>
    </vt:vector>
  </TitlesOfParts>
  <Company>Fort Leavenworth, KS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gary.linhart</dc:creator>
  <cp:lastModifiedBy>Serravo, Michael P CIV USA TRADOC</cp:lastModifiedBy>
  <cp:revision>30</cp:revision>
  <dcterms:created xsi:type="dcterms:W3CDTF">2007-03-14T21:08:16Z</dcterms:created>
  <dcterms:modified xsi:type="dcterms:W3CDTF">2017-04-10T19:06:05Z</dcterms:modified>
</cp:coreProperties>
</file>